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9" r:id="rId1"/>
  </p:sldMasterIdLst>
  <p:sldIdLst>
    <p:sldId id="256" r:id="rId2"/>
    <p:sldId id="257" r:id="rId3"/>
    <p:sldId id="261" r:id="rId4"/>
    <p:sldId id="259" r:id="rId5"/>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71"/>
  </p:normalViewPr>
  <p:slideViewPr>
    <p:cSldViewPr snapToGrid="0" snapToObjects="1">
      <p:cViewPr>
        <p:scale>
          <a:sx n="91" d="100"/>
          <a:sy n="91" d="100"/>
        </p:scale>
        <p:origin x="840" y="16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presProps" Target="presProps.xml"/><Relationship Id="rId7" Type="http://schemas.openxmlformats.org/officeDocument/2006/relationships/viewProps" Target="viewProps.xml"/><Relationship Id="rId8" Type="http://schemas.openxmlformats.org/officeDocument/2006/relationships/theme" Target="theme/theme1.xml"/><Relationship Id="rId9"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8539" y="2514601"/>
            <a:ext cx="8913077" cy="2262781"/>
          </a:xfrm>
        </p:spPr>
        <p:txBody>
          <a:bodyPr anchor="b">
            <a:normAutofit/>
          </a:bodyPr>
          <a:lstStyle>
            <a:lvl1pPr>
              <a:defRPr sz="5398"/>
            </a:lvl1pPr>
          </a:lstStyle>
          <a:p>
            <a:r>
              <a:rPr lang="en-GB" smtClean="0"/>
              <a:t>Click to edit Master title style</a:t>
            </a:r>
            <a:endParaRPr lang="en-US" dirty="0"/>
          </a:p>
        </p:txBody>
      </p:sp>
      <p:sp>
        <p:nvSpPr>
          <p:cNvPr id="3" name="Subtitle 2"/>
          <p:cNvSpPr>
            <a:spLocks noGrp="1"/>
          </p:cNvSpPr>
          <p:nvPr>
            <p:ph type="subTitle" idx="1"/>
          </p:nvPr>
        </p:nvSpPr>
        <p:spPr>
          <a:xfrm>
            <a:off x="2588539" y="4777380"/>
            <a:ext cx="8913077" cy="1126283"/>
          </a:xfrm>
        </p:spPr>
        <p:txBody>
          <a:bodyPr anchor="t"/>
          <a:lstStyle>
            <a:lvl1pPr marL="0" indent="0" algn="l">
              <a:buNone/>
              <a:defRPr>
                <a:solidFill>
                  <a:schemeClr val="tx1">
                    <a:lumMod val="65000"/>
                    <a:lumOff val="35000"/>
                  </a:schemeClr>
                </a:solidFill>
              </a:defRPr>
            </a:lvl1pPr>
            <a:lvl2pPr marL="457063" indent="0" algn="ctr">
              <a:buNone/>
              <a:defRPr>
                <a:solidFill>
                  <a:schemeClr val="tx1">
                    <a:tint val="75000"/>
                  </a:schemeClr>
                </a:solidFill>
              </a:defRPr>
            </a:lvl2pPr>
            <a:lvl3pPr marL="914126" indent="0" algn="ctr">
              <a:buNone/>
              <a:defRPr>
                <a:solidFill>
                  <a:schemeClr val="tx1">
                    <a:tint val="75000"/>
                  </a:schemeClr>
                </a:solidFill>
              </a:defRPr>
            </a:lvl3pPr>
            <a:lvl4pPr marL="1371189" indent="0" algn="ctr">
              <a:buNone/>
              <a:defRPr>
                <a:solidFill>
                  <a:schemeClr val="tx1">
                    <a:tint val="75000"/>
                  </a:schemeClr>
                </a:solidFill>
              </a:defRPr>
            </a:lvl4pPr>
            <a:lvl5pPr marL="1828251" indent="0" algn="ctr">
              <a:buNone/>
              <a:defRPr>
                <a:solidFill>
                  <a:schemeClr val="tx1">
                    <a:tint val="75000"/>
                  </a:schemeClr>
                </a:solidFill>
              </a:defRPr>
            </a:lvl5pPr>
            <a:lvl6pPr marL="2285314" indent="0" algn="ctr">
              <a:buNone/>
              <a:defRPr>
                <a:solidFill>
                  <a:schemeClr val="tx1">
                    <a:tint val="75000"/>
                  </a:schemeClr>
                </a:solidFill>
              </a:defRPr>
            </a:lvl6pPr>
            <a:lvl7pPr marL="2742377" indent="0" algn="ctr">
              <a:buNone/>
              <a:defRPr>
                <a:solidFill>
                  <a:schemeClr val="tx1">
                    <a:tint val="75000"/>
                  </a:schemeClr>
                </a:solidFill>
              </a:defRPr>
            </a:lvl7pPr>
            <a:lvl8pPr marL="3199440" indent="0" algn="ctr">
              <a:buNone/>
              <a:defRPr>
                <a:solidFill>
                  <a:schemeClr val="tx1">
                    <a:tint val="75000"/>
                  </a:schemeClr>
                </a:solidFill>
              </a:defRPr>
            </a:lvl8pPr>
            <a:lvl9pPr marL="3656503" indent="0" algn="ctr">
              <a:buNone/>
              <a:defRPr>
                <a:solidFill>
                  <a:schemeClr val="tx1">
                    <a:tint val="75000"/>
                  </a:schemeClr>
                </a:solidFill>
              </a:defRPr>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7/23/26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1"/>
            <a:ext cx="1744198"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674" y="4529541"/>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943130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250" y="624110"/>
            <a:ext cx="8909366" cy="1280890"/>
          </a:xfrm>
        </p:spPr>
        <p:txBody>
          <a:bodyPr/>
          <a:lstStyle/>
          <a:p>
            <a:r>
              <a:rPr lang="en-GB" smtClean="0"/>
              <a:t>Click to edit Master title style</a:t>
            </a:r>
            <a:endParaRPr lang="en-US" dirty="0"/>
          </a:p>
        </p:txBody>
      </p:sp>
      <p:sp>
        <p:nvSpPr>
          <p:cNvPr id="3" name="Content Placeholder 2"/>
          <p:cNvSpPr>
            <a:spLocks noGrp="1"/>
          </p:cNvSpPr>
          <p:nvPr>
            <p:ph idx="1"/>
          </p:nvPr>
        </p:nvSpPr>
        <p:spPr>
          <a:xfrm>
            <a:off x="2588538" y="2133600"/>
            <a:ext cx="8913078" cy="377762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7/23/26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15014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8538" y="2058750"/>
            <a:ext cx="8913077" cy="1468800"/>
          </a:xfrm>
        </p:spPr>
        <p:txBody>
          <a:bodyPr anchor="b"/>
          <a:lstStyle>
            <a:lvl1pPr algn="l">
              <a:defRPr sz="3999"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2588538" y="3530129"/>
            <a:ext cx="8913077" cy="860400"/>
          </a:xfrm>
        </p:spPr>
        <p:txBody>
          <a:bodyPr anchor="t"/>
          <a:lstStyle>
            <a:lvl1pPr marL="0" indent="0" algn="l">
              <a:buNone/>
              <a:defRPr sz="1999">
                <a:solidFill>
                  <a:schemeClr val="tx1">
                    <a:lumMod val="65000"/>
                    <a:lumOff val="3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7/23/26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7" y="31781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674" y="3244140"/>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17382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2588538" y="2133600"/>
            <a:ext cx="4312741" cy="3777622"/>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7188874" y="2126222"/>
            <a:ext cx="4312741" cy="3777622"/>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7/23/26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674" y="787783"/>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69298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2938608" y="1972703"/>
            <a:ext cx="3991692" cy="576262"/>
          </a:xfrm>
        </p:spPr>
        <p:txBody>
          <a:bodyPr anchor="b">
            <a:noAutofit/>
          </a:bodyPr>
          <a:lstStyle>
            <a:lvl1pPr marL="0" indent="0">
              <a:buNone/>
              <a:defRPr sz="2399" b="0"/>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2588538" y="2548966"/>
            <a:ext cx="4341762" cy="3354060"/>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7504674" y="1969475"/>
            <a:ext cx="3997960" cy="576262"/>
          </a:xfrm>
        </p:spPr>
        <p:txBody>
          <a:bodyPr anchor="b">
            <a:noAutofit/>
          </a:bodyPr>
          <a:lstStyle>
            <a:lvl1pPr marL="0" indent="0">
              <a:buNone/>
              <a:defRPr sz="2399" b="0"/>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7165091" y="2545738"/>
            <a:ext cx="4337544" cy="3354060"/>
          </a:xfrm>
        </p:spPr>
        <p:txBody>
          <a:bodyP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7/23/26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674" y="787783"/>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733066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7/23/26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691962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7/23/26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34755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8538" y="446088"/>
            <a:ext cx="3504286" cy="976312"/>
          </a:xfrm>
        </p:spPr>
        <p:txBody>
          <a:bodyPr anchor="b"/>
          <a:lstStyle>
            <a:lvl1pPr algn="l">
              <a:defRPr sz="1999" b="0"/>
            </a:lvl1pPr>
          </a:lstStyle>
          <a:p>
            <a:r>
              <a:rPr lang="en-GB" smtClean="0"/>
              <a:t>Click to edit Master title style</a:t>
            </a:r>
            <a:endParaRPr lang="en-US" dirty="0"/>
          </a:p>
        </p:txBody>
      </p:sp>
      <p:sp>
        <p:nvSpPr>
          <p:cNvPr id="3" name="Content Placeholder 2"/>
          <p:cNvSpPr>
            <a:spLocks noGrp="1"/>
          </p:cNvSpPr>
          <p:nvPr>
            <p:ph idx="1"/>
          </p:nvPr>
        </p:nvSpPr>
        <p:spPr>
          <a:xfrm>
            <a:off x="6321365" y="446089"/>
            <a:ext cx="5180251" cy="5414963"/>
          </a:xfrm>
        </p:spPr>
        <p:txBody>
          <a:bodyPr anchor="ctr">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2588538" y="1598613"/>
            <a:ext cx="3504286" cy="4262436"/>
          </a:xfrm>
        </p:spPr>
        <p:txBody>
          <a:bodyPr/>
          <a:lstStyle>
            <a:lvl1pPr marL="0" indent="0">
              <a:buNone/>
              <a:defRPr sz="14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05943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8539" y="4800600"/>
            <a:ext cx="8913078" cy="566738"/>
          </a:xfrm>
        </p:spPr>
        <p:txBody>
          <a:bodyPr anchor="b">
            <a:normAutofit/>
          </a:bodyPr>
          <a:lstStyle>
            <a:lvl1pPr algn="l">
              <a:defRPr sz="2399" b="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2588538" y="634965"/>
            <a:ext cx="8913078" cy="3854970"/>
          </a:xfrm>
        </p:spPr>
        <p:txBody>
          <a:bodyPr anchor="t">
            <a:normAutofit/>
          </a:bodyPr>
          <a:lstStyle>
            <a:lvl1pPr marL="0" indent="0" algn="ctr">
              <a:buNone/>
              <a:defRPr sz="1600"/>
            </a:lvl1pPr>
            <a:lvl2pPr marL="457063" indent="0">
              <a:buNone/>
              <a:defRPr sz="1600"/>
            </a:lvl2pPr>
            <a:lvl3pPr marL="914126" indent="0">
              <a:buNone/>
              <a:defRPr sz="1600"/>
            </a:lvl3pPr>
            <a:lvl4pPr marL="1371189" indent="0">
              <a:buNone/>
              <a:defRPr sz="1600"/>
            </a:lvl4pPr>
            <a:lvl5pPr marL="1828251" indent="0">
              <a:buNone/>
              <a:defRPr sz="1600"/>
            </a:lvl5pPr>
            <a:lvl6pPr marL="2285314" indent="0">
              <a:buNone/>
              <a:defRPr sz="1600"/>
            </a:lvl6pPr>
            <a:lvl7pPr marL="2742377" indent="0">
              <a:buNone/>
              <a:defRPr sz="1600"/>
            </a:lvl7pPr>
            <a:lvl8pPr marL="3199440" indent="0">
              <a:buNone/>
              <a:defRPr sz="1600"/>
            </a:lvl8pPr>
            <a:lvl9pPr marL="3656503" indent="0">
              <a:buNone/>
              <a:defRPr sz="16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2588539" y="5367338"/>
            <a:ext cx="8913078" cy="493712"/>
          </a:xfrm>
        </p:spPr>
        <p:txBody>
          <a:bodyPr>
            <a:normAutofit/>
          </a:bodyPr>
          <a:lstStyle>
            <a:lvl1pPr marL="0" indent="0">
              <a:buNone/>
              <a:defRPr sz="12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7/23/26</a:t>
            </a:fld>
            <a:endParaRPr lang="en-US"/>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7" y="491172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674" y="4983088"/>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0059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8538" y="609600"/>
            <a:ext cx="8913077" cy="3117040"/>
          </a:xfrm>
        </p:spPr>
        <p:txBody>
          <a:bodyPr anchor="ctr">
            <a:normAutofit/>
          </a:bodyPr>
          <a:lstStyle>
            <a:lvl1pPr algn="l">
              <a:defRPr sz="4799" b="0" cap="none"/>
            </a:lvl1pPr>
          </a:lstStyle>
          <a:p>
            <a:r>
              <a:rPr lang="en-GB" smtClean="0"/>
              <a:t>Click to edit Master title style</a:t>
            </a:r>
            <a:endParaRPr lang="en-US" dirty="0"/>
          </a:p>
        </p:txBody>
      </p:sp>
      <p:sp>
        <p:nvSpPr>
          <p:cNvPr id="3" name="Text Placeholder 2"/>
          <p:cNvSpPr>
            <a:spLocks noGrp="1"/>
          </p:cNvSpPr>
          <p:nvPr>
            <p:ph type="body" idx="1"/>
          </p:nvPr>
        </p:nvSpPr>
        <p:spPr>
          <a:xfrm>
            <a:off x="2588538" y="4354046"/>
            <a:ext cx="8913077" cy="1555864"/>
          </a:xfrm>
        </p:spPr>
        <p:txBody>
          <a:bodyPr anchor="ctr">
            <a:normAutofit/>
          </a:bodyPr>
          <a:lstStyle>
            <a:lvl1pPr marL="0" indent="0" algn="l">
              <a:buNone/>
              <a:defRPr sz="1799">
                <a:solidFill>
                  <a:schemeClr val="tx1">
                    <a:lumMod val="65000"/>
                    <a:lumOff val="3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7/23/26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7" y="31781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674" y="3244140"/>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71161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207" y="609600"/>
            <a:ext cx="8391740" cy="2895600"/>
          </a:xfrm>
        </p:spPr>
        <p:txBody>
          <a:bodyPr anchor="ctr">
            <a:normAutofit/>
          </a:bodyPr>
          <a:lstStyle>
            <a:lvl1pPr algn="l">
              <a:defRPr sz="4799" b="0" cap="none"/>
            </a:lvl1pPr>
          </a:lstStyle>
          <a:p>
            <a:r>
              <a:rPr lang="en-GB" smtClean="0"/>
              <a:t>Click to edit Master title style</a:t>
            </a:r>
            <a:endParaRPr lang="en-US" dirty="0"/>
          </a:p>
        </p:txBody>
      </p:sp>
      <p:sp>
        <p:nvSpPr>
          <p:cNvPr id="13" name="Text Placeholder 9"/>
          <p:cNvSpPr>
            <a:spLocks noGrp="1"/>
          </p:cNvSpPr>
          <p:nvPr>
            <p:ph type="body" sz="quarter" idx="13"/>
          </p:nvPr>
        </p:nvSpPr>
        <p:spPr>
          <a:xfrm>
            <a:off x="3274159" y="3505200"/>
            <a:ext cx="7534591" cy="381000"/>
          </a:xfrm>
        </p:spPr>
        <p:txBody>
          <a:bodyPr anchor="ctr">
            <a:noAutofit/>
          </a:bodyPr>
          <a:lstStyle>
            <a:lvl1pPr marL="0" indent="0">
              <a:buFontTx/>
              <a:buNone/>
              <a:defRPr sz="1600">
                <a:solidFill>
                  <a:schemeClr val="tx1">
                    <a:lumMod val="50000"/>
                    <a:lumOff val="50000"/>
                  </a:schemeClr>
                </a:solidFill>
              </a:defRPr>
            </a:lvl1pPr>
            <a:lvl2pPr marL="457063" indent="0">
              <a:buFontTx/>
              <a:buNone/>
              <a:defRPr/>
            </a:lvl2pPr>
            <a:lvl3pPr marL="914126" indent="0">
              <a:buFontTx/>
              <a:buNone/>
              <a:defRPr/>
            </a:lvl3pPr>
            <a:lvl4pPr marL="1371189" indent="0">
              <a:buFontTx/>
              <a:buNone/>
              <a:defRPr/>
            </a:lvl4pPr>
            <a:lvl5pPr marL="1828251" indent="0">
              <a:buFontTx/>
              <a:buNone/>
              <a:defRPr/>
            </a:lvl5pPr>
          </a:lstStyle>
          <a:p>
            <a:pPr lvl="0"/>
            <a:r>
              <a:rPr lang="en-GB" smtClean="0"/>
              <a:t>Click to edit Master text styles</a:t>
            </a:r>
          </a:p>
        </p:txBody>
      </p:sp>
      <p:sp>
        <p:nvSpPr>
          <p:cNvPr id="3" name="Text Placeholder 2"/>
          <p:cNvSpPr>
            <a:spLocks noGrp="1"/>
          </p:cNvSpPr>
          <p:nvPr>
            <p:ph type="body" idx="1"/>
          </p:nvPr>
        </p:nvSpPr>
        <p:spPr>
          <a:xfrm>
            <a:off x="2588538" y="4354046"/>
            <a:ext cx="8913077" cy="1555864"/>
          </a:xfrm>
        </p:spPr>
        <p:txBody>
          <a:bodyPr anchor="ctr">
            <a:normAutofit/>
          </a:bodyPr>
          <a:lstStyle>
            <a:lvl1pPr marL="0" indent="0" algn="l">
              <a:buNone/>
              <a:defRPr sz="1799">
                <a:solidFill>
                  <a:schemeClr val="tx1">
                    <a:lumMod val="65000"/>
                    <a:lumOff val="3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7/23/26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7" y="31781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674" y="3244140"/>
            <a:ext cx="779564" cy="365125"/>
          </a:xfrm>
        </p:spPr>
        <p:txBody>
          <a:bodyPr/>
          <a:lstStyle/>
          <a:p>
            <a:fld id="{C1FF6DA9-008F-8B48-92A6-B652298478BF}" type="slidenum">
              <a:rPr lang="en-US" smtClean="0"/>
              <a:t>‹#›</a:t>
            </a:fld>
            <a:endParaRPr lang="en-US"/>
          </a:p>
        </p:txBody>
      </p:sp>
      <p:sp>
        <p:nvSpPr>
          <p:cNvPr id="14" name="TextBox 13"/>
          <p:cNvSpPr txBox="1"/>
          <p:nvPr/>
        </p:nvSpPr>
        <p:spPr>
          <a:xfrm>
            <a:off x="2467010" y="648005"/>
            <a:ext cx="609441" cy="584776"/>
          </a:xfrm>
          <a:prstGeom prst="rect">
            <a:avLst/>
          </a:prstGeom>
        </p:spPr>
        <p:txBody>
          <a:bodyPr vert="horz" lIns="91416" tIns="45708" rIns="91416" bIns="45708" rtlCol="0" anchor="ctr">
            <a:noAutofit/>
          </a:bodyPr>
          <a:lstStyle/>
          <a:p>
            <a:pPr lvl="0"/>
            <a:r>
              <a:rPr lang="en-US" sz="7998" baseline="0" dirty="0">
                <a:ln w="3175" cmpd="sng">
                  <a:noFill/>
                </a:ln>
                <a:solidFill>
                  <a:schemeClr val="accent1"/>
                </a:solidFill>
                <a:effectLst/>
                <a:latin typeface="Arial"/>
              </a:rPr>
              <a:t>“</a:t>
            </a:r>
          </a:p>
        </p:txBody>
      </p:sp>
      <p:sp>
        <p:nvSpPr>
          <p:cNvPr id="15" name="TextBox 14"/>
          <p:cNvSpPr txBox="1"/>
          <p:nvPr/>
        </p:nvSpPr>
        <p:spPr>
          <a:xfrm>
            <a:off x="11111958" y="2905306"/>
            <a:ext cx="609441" cy="584776"/>
          </a:xfrm>
          <a:prstGeom prst="rect">
            <a:avLst/>
          </a:prstGeom>
        </p:spPr>
        <p:txBody>
          <a:bodyPr vert="horz" lIns="91416" tIns="45708" rIns="91416" bIns="45708" rtlCol="0" anchor="ctr">
            <a:noAutofit/>
          </a:bodyPr>
          <a:lstStyle/>
          <a:p>
            <a:r>
              <a:rPr lang="en-US" sz="7998"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352435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8539" y="2438401"/>
            <a:ext cx="8913078" cy="2724845"/>
          </a:xfrm>
        </p:spPr>
        <p:txBody>
          <a:bodyPr anchor="b">
            <a:normAutofit/>
          </a:bodyPr>
          <a:lstStyle>
            <a:lvl1pPr algn="l">
              <a:defRPr sz="4799" b="0"/>
            </a:lvl1pPr>
          </a:lstStyle>
          <a:p>
            <a:r>
              <a:rPr lang="en-GB" smtClean="0"/>
              <a:t>Click to edit Master title style</a:t>
            </a:r>
            <a:endParaRPr lang="en-US" dirty="0"/>
          </a:p>
        </p:txBody>
      </p:sp>
      <p:sp>
        <p:nvSpPr>
          <p:cNvPr id="4" name="Text Placeholder 3"/>
          <p:cNvSpPr>
            <a:spLocks noGrp="1"/>
          </p:cNvSpPr>
          <p:nvPr>
            <p:ph type="body" sz="half" idx="2"/>
          </p:nvPr>
        </p:nvSpPr>
        <p:spPr>
          <a:xfrm>
            <a:off x="2588539" y="5181600"/>
            <a:ext cx="8913078"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7" y="491172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674" y="4983088"/>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1954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207" y="609600"/>
            <a:ext cx="8391740" cy="2895600"/>
          </a:xfrm>
        </p:spPr>
        <p:txBody>
          <a:bodyPr anchor="ctr">
            <a:normAutofit/>
          </a:bodyPr>
          <a:lstStyle>
            <a:lvl1pPr algn="l">
              <a:defRPr sz="4799" b="0" cap="none"/>
            </a:lvl1pPr>
          </a:lstStyle>
          <a:p>
            <a:r>
              <a:rPr lang="en-GB" smtClean="0"/>
              <a:t>Click to edit Master title style</a:t>
            </a:r>
            <a:endParaRPr lang="en-US" dirty="0"/>
          </a:p>
        </p:txBody>
      </p:sp>
      <p:sp>
        <p:nvSpPr>
          <p:cNvPr id="21" name="Text Placeholder 9"/>
          <p:cNvSpPr>
            <a:spLocks noGrp="1"/>
          </p:cNvSpPr>
          <p:nvPr>
            <p:ph type="body" sz="quarter" idx="13"/>
          </p:nvPr>
        </p:nvSpPr>
        <p:spPr>
          <a:xfrm>
            <a:off x="2588538" y="4343400"/>
            <a:ext cx="8913078" cy="838200"/>
          </a:xfrm>
        </p:spPr>
        <p:txBody>
          <a:bodyPr anchor="b">
            <a:noAutofit/>
          </a:bodyPr>
          <a:lstStyle>
            <a:lvl1pPr marL="0" indent="0">
              <a:buFontTx/>
              <a:buNone/>
              <a:defRPr sz="2399">
                <a:solidFill>
                  <a:schemeClr val="accent1"/>
                </a:solidFill>
              </a:defRPr>
            </a:lvl1pPr>
            <a:lvl2pPr marL="457063" indent="0">
              <a:buFontTx/>
              <a:buNone/>
              <a:defRPr/>
            </a:lvl2pPr>
            <a:lvl3pPr marL="914126" indent="0">
              <a:buFontTx/>
              <a:buNone/>
              <a:defRPr/>
            </a:lvl3pPr>
            <a:lvl4pPr marL="1371189" indent="0">
              <a:buFontTx/>
              <a:buNone/>
              <a:defRPr/>
            </a:lvl4pPr>
            <a:lvl5pPr marL="1828251" indent="0">
              <a:buFontTx/>
              <a:buNone/>
              <a:defRPr/>
            </a:lvl5pPr>
          </a:lstStyle>
          <a:p>
            <a:pPr lvl="0"/>
            <a:r>
              <a:rPr lang="en-GB" smtClean="0"/>
              <a:t>Click to edit Master text styles</a:t>
            </a:r>
          </a:p>
        </p:txBody>
      </p:sp>
      <p:sp>
        <p:nvSpPr>
          <p:cNvPr id="4" name="Text Placeholder 3"/>
          <p:cNvSpPr>
            <a:spLocks noGrp="1"/>
          </p:cNvSpPr>
          <p:nvPr>
            <p:ph type="body" sz="half" idx="2"/>
          </p:nvPr>
        </p:nvSpPr>
        <p:spPr>
          <a:xfrm>
            <a:off x="2588539" y="5181600"/>
            <a:ext cx="8913078"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7/23/26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7" y="491172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674" y="4983088"/>
            <a:ext cx="779564" cy="365125"/>
          </a:xfrm>
        </p:spPr>
        <p:txBody>
          <a:bodyPr/>
          <a:lstStyle/>
          <a:p>
            <a:fld id="{C1FF6DA9-008F-8B48-92A6-B652298478BF}" type="slidenum">
              <a:rPr lang="en-US" smtClean="0"/>
              <a:t>‹#›</a:t>
            </a:fld>
            <a:endParaRPr lang="en-US"/>
          </a:p>
        </p:txBody>
      </p:sp>
      <p:sp>
        <p:nvSpPr>
          <p:cNvPr id="17" name="TextBox 16"/>
          <p:cNvSpPr txBox="1"/>
          <p:nvPr/>
        </p:nvSpPr>
        <p:spPr>
          <a:xfrm>
            <a:off x="2467010" y="648005"/>
            <a:ext cx="609441" cy="584776"/>
          </a:xfrm>
          <a:prstGeom prst="rect">
            <a:avLst/>
          </a:prstGeom>
        </p:spPr>
        <p:txBody>
          <a:bodyPr vert="horz" lIns="91416" tIns="45708" rIns="91416" bIns="45708" rtlCol="0" anchor="ctr">
            <a:noAutofit/>
          </a:bodyPr>
          <a:lstStyle/>
          <a:p>
            <a:pPr lvl="0"/>
            <a:r>
              <a:rPr lang="en-US" sz="7998" baseline="0" dirty="0">
                <a:ln w="3175" cmpd="sng">
                  <a:noFill/>
                </a:ln>
                <a:solidFill>
                  <a:schemeClr val="accent1"/>
                </a:solidFill>
                <a:effectLst/>
                <a:latin typeface="Arial"/>
              </a:rPr>
              <a:t>“</a:t>
            </a:r>
          </a:p>
        </p:txBody>
      </p:sp>
      <p:sp>
        <p:nvSpPr>
          <p:cNvPr id="18" name="TextBox 17"/>
          <p:cNvSpPr txBox="1"/>
          <p:nvPr/>
        </p:nvSpPr>
        <p:spPr>
          <a:xfrm>
            <a:off x="11111958" y="2905306"/>
            <a:ext cx="609441" cy="584776"/>
          </a:xfrm>
          <a:prstGeom prst="rect">
            <a:avLst/>
          </a:prstGeom>
        </p:spPr>
        <p:txBody>
          <a:bodyPr vert="horz" lIns="91416" tIns="45708" rIns="91416" bIns="45708" rtlCol="0" anchor="ctr">
            <a:noAutofit/>
          </a:bodyPr>
          <a:lstStyle/>
          <a:p>
            <a:pPr lvl="0"/>
            <a:r>
              <a:rPr lang="en-US" sz="7998"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0471015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8538" y="627407"/>
            <a:ext cx="8913077" cy="2880020"/>
          </a:xfrm>
        </p:spPr>
        <p:txBody>
          <a:bodyPr anchor="ctr">
            <a:normAutofit/>
          </a:bodyPr>
          <a:lstStyle>
            <a:lvl1pPr algn="l">
              <a:defRPr sz="4799" b="0"/>
            </a:lvl1pPr>
          </a:lstStyle>
          <a:p>
            <a:r>
              <a:rPr lang="en-GB" smtClean="0"/>
              <a:t>Click to edit Master title style</a:t>
            </a:r>
            <a:endParaRPr lang="en-US" dirty="0"/>
          </a:p>
        </p:txBody>
      </p:sp>
      <p:sp>
        <p:nvSpPr>
          <p:cNvPr id="21" name="Text Placeholder 9"/>
          <p:cNvSpPr>
            <a:spLocks noGrp="1"/>
          </p:cNvSpPr>
          <p:nvPr>
            <p:ph type="body" sz="quarter" idx="13"/>
          </p:nvPr>
        </p:nvSpPr>
        <p:spPr>
          <a:xfrm>
            <a:off x="2588538" y="4343400"/>
            <a:ext cx="8913078" cy="838200"/>
          </a:xfrm>
        </p:spPr>
        <p:txBody>
          <a:bodyPr anchor="b">
            <a:noAutofit/>
          </a:bodyPr>
          <a:lstStyle>
            <a:lvl1pPr marL="0" indent="0">
              <a:buFontTx/>
              <a:buNone/>
              <a:defRPr sz="2399">
                <a:solidFill>
                  <a:schemeClr val="accent1"/>
                </a:solidFill>
              </a:defRPr>
            </a:lvl1pPr>
            <a:lvl2pPr marL="457063" indent="0">
              <a:buFontTx/>
              <a:buNone/>
              <a:defRPr/>
            </a:lvl2pPr>
            <a:lvl3pPr marL="914126" indent="0">
              <a:buFontTx/>
              <a:buNone/>
              <a:defRPr/>
            </a:lvl3pPr>
            <a:lvl4pPr marL="1371189" indent="0">
              <a:buFontTx/>
              <a:buNone/>
              <a:defRPr/>
            </a:lvl4pPr>
            <a:lvl5pPr marL="1828251" indent="0">
              <a:buFontTx/>
              <a:buNone/>
              <a:defRPr/>
            </a:lvl5pPr>
          </a:lstStyle>
          <a:p>
            <a:pPr lvl="0"/>
            <a:r>
              <a:rPr lang="en-GB" smtClean="0"/>
              <a:t>Click to edit Master text styles</a:t>
            </a:r>
          </a:p>
        </p:txBody>
      </p:sp>
      <p:sp>
        <p:nvSpPr>
          <p:cNvPr id="4" name="Text Placeholder 3"/>
          <p:cNvSpPr>
            <a:spLocks noGrp="1"/>
          </p:cNvSpPr>
          <p:nvPr>
            <p:ph type="body" sz="half" idx="2"/>
          </p:nvPr>
        </p:nvSpPr>
        <p:spPr>
          <a:xfrm>
            <a:off x="2588539" y="5181600"/>
            <a:ext cx="8913078"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smtClean="0"/>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7/23/26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7" y="491172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674" y="4983088"/>
            <a:ext cx="77956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88554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7/23/26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358355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2392" y="627406"/>
            <a:ext cx="2207026" cy="5283817"/>
          </a:xfrm>
        </p:spPr>
        <p:txBody>
          <a:bodyPr vert="eaVert" anchor="ctr"/>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2588538" y="627406"/>
            <a:ext cx="6475313" cy="5283817"/>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7/23/26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7" y="714376"/>
            <a:ext cx="1588113"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500647"/>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0773"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14" y="-32"/>
            <a:ext cx="2356060"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32"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249" y="624110"/>
            <a:ext cx="8909366" cy="1280890"/>
          </a:xfrm>
          <a:prstGeom prst="rect">
            <a:avLst/>
          </a:prstGeom>
        </p:spPr>
        <p:txBody>
          <a:bodyPr vert="horz" lIns="91440" tIns="45720" rIns="91440" bIns="45720" rtlCol="0" anchor="t">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2588538" y="2133600"/>
            <a:ext cx="8913078" cy="38862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0358914" y="6130437"/>
            <a:ext cx="1145984"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BCAD085-E8A6-8845-BD4E-CB4CCA059FC4}" type="datetimeFigureOut">
              <a:rPr lang="en-US" smtClean="0"/>
              <a:t>7/23/26</a:t>
            </a:fld>
            <a:endParaRPr lang="en-US"/>
          </a:p>
        </p:txBody>
      </p:sp>
      <p:sp>
        <p:nvSpPr>
          <p:cNvPr id="5" name="Footer Placeholder 4"/>
          <p:cNvSpPr>
            <a:spLocks noGrp="1"/>
          </p:cNvSpPr>
          <p:nvPr>
            <p:ph type="ftr" sz="quarter" idx="3"/>
          </p:nvPr>
        </p:nvSpPr>
        <p:spPr>
          <a:xfrm>
            <a:off x="2588538" y="6135809"/>
            <a:ext cx="7618015"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674" y="787783"/>
            <a:ext cx="779564" cy="365125"/>
          </a:xfrm>
          <a:prstGeom prst="rect">
            <a:avLst/>
          </a:prstGeom>
        </p:spPr>
        <p:txBody>
          <a:bodyPr vert="horz" lIns="91440" tIns="45720" rIns="91440" bIns="45720" rtlCol="0" anchor="ctr"/>
          <a:lstStyle>
            <a:lvl1pPr algn="r">
              <a:defRPr sz="1999">
                <a:solidFill>
                  <a:srgbClr val="FEFFFF"/>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384793444"/>
      </p:ext>
    </p:extLst>
  </p:cSld>
  <p:clrMap bg1="lt1" tx1="dk1" bg2="lt2" tx2="dk2" accent1="accent1" accent2="accent2" accent3="accent3" accent4="accent4" accent5="accent5" accent6="accent6" hlink="hlink" folHlink="folHlink"/>
  <p:sldLayoutIdLst>
    <p:sldLayoutId id="2147483820" r:id="rId1"/>
    <p:sldLayoutId id="2147483821" r:id="rId2"/>
    <p:sldLayoutId id="2147483822" r:id="rId3"/>
    <p:sldLayoutId id="2147483823" r:id="rId4"/>
    <p:sldLayoutId id="2147483824" r:id="rId5"/>
    <p:sldLayoutId id="2147483825" r:id="rId6"/>
    <p:sldLayoutId id="2147483826" r:id="rId7"/>
    <p:sldLayoutId id="2147483827" r:id="rId8"/>
    <p:sldLayoutId id="2147483828" r:id="rId9"/>
    <p:sldLayoutId id="2147483829" r:id="rId10"/>
    <p:sldLayoutId id="2147483830" r:id="rId11"/>
    <p:sldLayoutId id="2147483831" r:id="rId12"/>
    <p:sldLayoutId id="2147483832" r:id="rId13"/>
    <p:sldLayoutId id="2147483833" r:id="rId14"/>
    <p:sldLayoutId id="2147483834" r:id="rId15"/>
    <p:sldLayoutId id="2147483835" r:id="rId16"/>
  </p:sldLayoutIdLst>
  <p:txStyles>
    <p:titleStyle>
      <a:lvl1pPr algn="l" defTabSz="457063" rtl="0" eaLnBrk="1" latinLnBrk="0" hangingPunct="1">
        <a:spcBef>
          <a:spcPct val="0"/>
        </a:spcBef>
        <a:buNone/>
        <a:defRPr sz="3599"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797" indent="-342797" algn="l" defTabSz="457063" rtl="0" eaLnBrk="1" latinLnBrk="0" hangingPunct="1">
        <a:spcBef>
          <a:spcPts val="1000"/>
        </a:spcBef>
        <a:spcAft>
          <a:spcPts val="0"/>
        </a:spcAft>
        <a:buClr>
          <a:schemeClr val="accent1"/>
        </a:buClr>
        <a:buFont typeface="Wingdings 3" charset="2"/>
        <a:buChar char=""/>
        <a:defRPr sz="1799" kern="1200">
          <a:solidFill>
            <a:schemeClr val="tx1">
              <a:lumMod val="75000"/>
              <a:lumOff val="25000"/>
            </a:schemeClr>
          </a:solidFill>
          <a:latin typeface="+mn-lt"/>
          <a:ea typeface="+mn-ea"/>
          <a:cs typeface="+mn-cs"/>
        </a:defRPr>
      </a:lvl1pPr>
      <a:lvl2pPr marL="742727" indent="-285664" algn="l" defTabSz="457063"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2657" indent="-228531" algn="l" defTabSz="457063"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599720" indent="-228531" algn="l" defTabSz="457063"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6783" indent="-228531" algn="l" defTabSz="457063"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3846" indent="-228531" algn="l" defTabSz="457063"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0908" indent="-228531" algn="l" defTabSz="457063"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7971" indent="-228531" algn="l" defTabSz="457063"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5034" indent="-228531" algn="l" defTabSz="457063"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063" rtl="0" eaLnBrk="1" latinLnBrk="0" hangingPunct="1">
        <a:defRPr sz="1799" kern="1200">
          <a:solidFill>
            <a:schemeClr val="tx1"/>
          </a:solidFill>
          <a:latin typeface="+mn-lt"/>
          <a:ea typeface="+mn-ea"/>
          <a:cs typeface="+mn-cs"/>
        </a:defRPr>
      </a:lvl1pPr>
      <a:lvl2pPr marL="457063" algn="l" defTabSz="457063" rtl="0" eaLnBrk="1" latinLnBrk="0" hangingPunct="1">
        <a:defRPr sz="1799" kern="1200">
          <a:solidFill>
            <a:schemeClr val="tx1"/>
          </a:solidFill>
          <a:latin typeface="+mn-lt"/>
          <a:ea typeface="+mn-ea"/>
          <a:cs typeface="+mn-cs"/>
        </a:defRPr>
      </a:lvl2pPr>
      <a:lvl3pPr marL="914126" algn="l" defTabSz="457063" rtl="0" eaLnBrk="1" latinLnBrk="0" hangingPunct="1">
        <a:defRPr sz="1799" kern="1200">
          <a:solidFill>
            <a:schemeClr val="tx1"/>
          </a:solidFill>
          <a:latin typeface="+mn-lt"/>
          <a:ea typeface="+mn-ea"/>
          <a:cs typeface="+mn-cs"/>
        </a:defRPr>
      </a:lvl3pPr>
      <a:lvl4pPr marL="1371189" algn="l" defTabSz="457063" rtl="0" eaLnBrk="1" latinLnBrk="0" hangingPunct="1">
        <a:defRPr sz="1799" kern="1200">
          <a:solidFill>
            <a:schemeClr val="tx1"/>
          </a:solidFill>
          <a:latin typeface="+mn-lt"/>
          <a:ea typeface="+mn-ea"/>
          <a:cs typeface="+mn-cs"/>
        </a:defRPr>
      </a:lvl4pPr>
      <a:lvl5pPr marL="1828251" algn="l" defTabSz="457063" rtl="0" eaLnBrk="1" latinLnBrk="0" hangingPunct="1">
        <a:defRPr sz="1799" kern="1200">
          <a:solidFill>
            <a:schemeClr val="tx1"/>
          </a:solidFill>
          <a:latin typeface="+mn-lt"/>
          <a:ea typeface="+mn-ea"/>
          <a:cs typeface="+mn-cs"/>
        </a:defRPr>
      </a:lvl5pPr>
      <a:lvl6pPr marL="2285314" algn="l" defTabSz="457063" rtl="0" eaLnBrk="1" latinLnBrk="0" hangingPunct="1">
        <a:defRPr sz="1799" kern="1200">
          <a:solidFill>
            <a:schemeClr val="tx1"/>
          </a:solidFill>
          <a:latin typeface="+mn-lt"/>
          <a:ea typeface="+mn-ea"/>
          <a:cs typeface="+mn-cs"/>
        </a:defRPr>
      </a:lvl6pPr>
      <a:lvl7pPr marL="2742377" algn="l" defTabSz="457063" rtl="0" eaLnBrk="1" latinLnBrk="0" hangingPunct="1">
        <a:defRPr sz="1799" kern="1200">
          <a:solidFill>
            <a:schemeClr val="tx1"/>
          </a:solidFill>
          <a:latin typeface="+mn-lt"/>
          <a:ea typeface="+mn-ea"/>
          <a:cs typeface="+mn-cs"/>
        </a:defRPr>
      </a:lvl7pPr>
      <a:lvl8pPr marL="3199440" algn="l" defTabSz="457063" rtl="0" eaLnBrk="1" latinLnBrk="0" hangingPunct="1">
        <a:defRPr sz="1799" kern="1200">
          <a:solidFill>
            <a:schemeClr val="tx1"/>
          </a:solidFill>
          <a:latin typeface="+mn-lt"/>
          <a:ea typeface="+mn-ea"/>
          <a:cs typeface="+mn-cs"/>
        </a:defRPr>
      </a:lvl8pPr>
      <a:lvl9pPr marL="3656503" algn="l" defTabSz="457063" rtl="0" eaLnBrk="1" latinLnBrk="0" hangingPunct="1">
        <a:defRPr sz="179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eg"/><Relationship Id="rId3"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gettyimages.co.uk/detail/illustration/alzheimers-awareness-month-banner-royalty-free-illustration/2192178935?adppopup=trueee" TargetMode="External"/><Relationship Id="rId3" Type="http://schemas.openxmlformats.org/officeDocument/2006/relationships/hyperlink" Target="https://www.who.int/news-room/fact-sheets/detail/dementia?cp1=123456&amp;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a:spLocks noChangeArrowheads="1"/>
          </p:cNvSpPr>
          <p:nvPr/>
        </p:nvSpPr>
        <p:spPr bwMode="auto">
          <a:xfrm>
            <a:off x="0" y="0"/>
            <a:ext cx="1218882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descr="SCVO | Sandwell Council of Voluntary Organisations."/>
          <p:cNvPicPr>
            <a:picLocks noChangeAspect="1" noChangeArrowheads="1"/>
          </p:cNvPicPr>
          <p:nvPr/>
        </p:nvPicPr>
        <p:blipFill>
          <a:blip r:embed="rId2">
            <a:extLst>
              <a:ext uri="{28A0092B-C50C-407E-A947-70E740481C1C}">
                <a14:useLocalDpi xmlns:a14="http://schemas.microsoft.com/office/drawing/2010/main" val="0"/>
              </a:ext>
            </a:extLst>
          </a:blip>
          <a:srcRect r="23643"/>
          <a:stretch>
            <a:fillRect/>
          </a:stretch>
        </p:blipFill>
        <p:spPr bwMode="auto">
          <a:xfrm>
            <a:off x="3598041" y="588360"/>
            <a:ext cx="4152900" cy="132715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1313403" y="2365953"/>
            <a:ext cx="9906879" cy="30777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chemeClr val="tx1"/>
                </a:solidFill>
                <a:effectLst/>
                <a:latin typeface="Arial" charset="0"/>
                <a:ea typeface="Times New Roman" charset="0"/>
              </a:rPr>
              <a:t>Exploring the </a:t>
            </a:r>
            <a:r>
              <a:rPr kumimoji="0" lang="en-US" altLang="en-US" sz="1600" b="1" i="0" u="none" strike="noStrike" cap="none" normalizeH="0" baseline="0" dirty="0">
                <a:ln>
                  <a:noFill/>
                </a:ln>
                <a:solidFill>
                  <a:schemeClr val="tx1"/>
                </a:solidFill>
                <a:effectLst/>
                <a:latin typeface="Arial" charset="0"/>
                <a:ea typeface="Times New Roman" charset="0"/>
              </a:rPr>
              <a:t>Challenges Faced by Caregivers of Alzheimer’s Disease Patients and </a:t>
            </a:r>
            <a:r>
              <a:rPr kumimoji="0" lang="en-US" altLang="en-US" sz="1600" b="1" i="0" u="none" strike="noStrike" cap="none" normalizeH="0" baseline="0" dirty="0" smtClean="0">
                <a:ln>
                  <a:noFill/>
                </a:ln>
                <a:solidFill>
                  <a:schemeClr val="tx1"/>
                </a:solidFill>
                <a:effectLst/>
                <a:latin typeface="Arial" charset="0"/>
                <a:ea typeface="Times New Roman" charset="0"/>
              </a:rPr>
              <a:t>the</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chemeClr val="tx1"/>
                </a:solidFill>
                <a:effectLst/>
                <a:latin typeface="Arial" charset="0"/>
                <a:ea typeface="Times New Roman" charset="0"/>
              </a:rPr>
              <a:t>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chemeClr val="tx1"/>
                </a:solidFill>
                <a:effectLst/>
                <a:latin typeface="Arial" charset="0"/>
                <a:ea typeface="Times New Roman" charset="0"/>
              </a:rPr>
              <a:t>Support </a:t>
            </a:r>
            <a:r>
              <a:rPr kumimoji="0" lang="en-US" altLang="en-US" sz="1600" b="1" i="0" u="none" strike="noStrike" cap="none" normalizeH="0" baseline="0" dirty="0">
                <a:ln>
                  <a:noFill/>
                </a:ln>
                <a:solidFill>
                  <a:schemeClr val="tx1"/>
                </a:solidFill>
                <a:effectLst/>
                <a:latin typeface="Arial" charset="0"/>
                <a:ea typeface="Times New Roman" charset="0"/>
              </a:rPr>
              <a:t>Services Available to Them in the </a:t>
            </a:r>
            <a:r>
              <a:rPr kumimoji="0" lang="en-US" altLang="en-US" sz="1600" b="1" i="0" u="none" strike="noStrike" cap="none" normalizeH="0" baseline="0" dirty="0" smtClean="0">
                <a:ln>
                  <a:noFill/>
                </a:ln>
                <a:solidFill>
                  <a:schemeClr val="tx1"/>
                </a:solidFill>
                <a:effectLst/>
                <a:latin typeface="Arial" charset="0"/>
                <a:ea typeface="Times New Roman" charset="0"/>
              </a:rPr>
              <a:t>UK</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charset="0"/>
              <a:ea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smtClean="0">
              <a:ln>
                <a:noFill/>
              </a:ln>
              <a:solidFill>
                <a:schemeClr val="tx1"/>
              </a:solidFill>
              <a:effectLst/>
              <a:latin typeface="Arial" charset="0"/>
              <a:ea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chemeClr val="tx1"/>
                </a:solidFill>
                <a:effectLst/>
                <a:latin typeface="Arial" charset="0"/>
                <a:ea typeface="Times New Roman" charset="0"/>
              </a:rPr>
              <a:t>Dissertation </a:t>
            </a:r>
            <a:r>
              <a:rPr kumimoji="0" lang="en-US" altLang="en-US" sz="1600" b="1" i="0" u="none" strike="noStrike" cap="none" normalizeH="0" baseline="0" dirty="0">
                <a:ln>
                  <a:noFill/>
                </a:ln>
                <a:solidFill>
                  <a:schemeClr val="tx1"/>
                </a:solidFill>
                <a:effectLst/>
                <a:latin typeface="Arial" charset="0"/>
                <a:ea typeface="Times New Roman" charset="0"/>
              </a:rPr>
              <a:t>submitted as part of the requirements for the award BSc (</a:t>
            </a:r>
            <a:r>
              <a:rPr kumimoji="0" lang="en-US" altLang="en-US" sz="1600" b="1" i="0" u="none" strike="noStrike" cap="none" normalizeH="0" baseline="0" dirty="0" err="1">
                <a:ln>
                  <a:noFill/>
                </a:ln>
                <a:solidFill>
                  <a:schemeClr val="tx1"/>
                </a:solidFill>
                <a:effectLst/>
                <a:latin typeface="Arial" charset="0"/>
                <a:ea typeface="Times New Roman" charset="0"/>
              </a:rPr>
              <a:t>Hons</a:t>
            </a:r>
            <a:r>
              <a:rPr kumimoji="0" lang="en-US" altLang="en-US" sz="1600" b="1" i="0" u="none" strike="noStrike" cap="none" normalizeH="0" baseline="0" dirty="0">
                <a:ln>
                  <a:noFill/>
                </a:ln>
                <a:solidFill>
                  <a:schemeClr val="tx1"/>
                </a:solidFill>
                <a:effectLst/>
                <a:latin typeface="Arial" charset="0"/>
                <a:ea typeface="Times New Roman" charset="0"/>
              </a:rPr>
              <a:t>) Health and Social </a:t>
            </a:r>
            <a:r>
              <a:rPr kumimoji="0" lang="en-US" altLang="en-US" sz="1600" b="1" i="0" u="none" strike="noStrike" cap="none" normalizeH="0" baseline="0" dirty="0" smtClean="0">
                <a:ln>
                  <a:noFill/>
                </a:ln>
                <a:solidFill>
                  <a:schemeClr val="tx1"/>
                </a:solidFill>
                <a:effectLst/>
                <a:latin typeface="Arial" charset="0"/>
                <a:ea typeface="Times New Roman" charset="0"/>
              </a:rPr>
              <a:t>Care</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charset="0"/>
              <a:ea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smtClean="0">
              <a:ln>
                <a:noFill/>
              </a:ln>
              <a:solidFill>
                <a:schemeClr val="tx1"/>
              </a:solidFill>
              <a:effectLst/>
              <a:latin typeface="Arial" charset="0"/>
              <a:ea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smtClean="0">
                <a:ln>
                  <a:noFill/>
                </a:ln>
                <a:solidFill>
                  <a:schemeClr val="tx1"/>
                </a:solidFill>
                <a:effectLst/>
                <a:latin typeface="Arial" charset="0"/>
                <a:ea typeface="Times New Roman" charset="0"/>
              </a:rPr>
              <a:t>Student </a:t>
            </a:r>
            <a:r>
              <a:rPr kumimoji="0" lang="en-US" altLang="en-US" sz="1600" b="1" i="0" u="none" strike="noStrike" cap="none" normalizeH="0" baseline="0" dirty="0">
                <a:ln>
                  <a:noFill/>
                </a:ln>
                <a:solidFill>
                  <a:schemeClr val="tx1"/>
                </a:solidFill>
                <a:effectLst/>
                <a:latin typeface="Arial" charset="0"/>
                <a:ea typeface="Times New Roman" charset="0"/>
              </a:rPr>
              <a:t>Name: Hana </a:t>
            </a:r>
            <a:r>
              <a:rPr kumimoji="0" lang="en-US" altLang="en-US" sz="1600" b="1" i="0" u="none" strike="noStrike" cap="none" normalizeH="0" baseline="0" dirty="0" err="1" smtClean="0">
                <a:ln>
                  <a:noFill/>
                </a:ln>
                <a:solidFill>
                  <a:schemeClr val="tx1"/>
                </a:solidFill>
                <a:effectLst/>
                <a:latin typeface="Arial" charset="0"/>
                <a:ea typeface="Times New Roman" charset="0"/>
              </a:rPr>
              <a:t>Kiros</a:t>
            </a:r>
            <a:endParaRPr kumimoji="0" lang="en-US" altLang="en-US" sz="1600" b="1" i="0" u="none" strike="noStrike" cap="none" normalizeH="0" baseline="0" dirty="0" smtClean="0">
              <a:ln>
                <a:noFill/>
              </a:ln>
              <a:solidFill>
                <a:schemeClr val="tx1"/>
              </a:solidFill>
              <a:effectLst/>
              <a:latin typeface="Arial" charset="0"/>
              <a:ea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charset="0"/>
              <a:ea typeface="Times New Roman"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Arial" charset="0"/>
                <a:ea typeface="Times New Roman" charset="0"/>
              </a:rPr>
              <a:t>Student Number: </a:t>
            </a:r>
            <a:r>
              <a:rPr kumimoji="0" lang="en-US" altLang="en-US" sz="1600" b="1" i="0" u="none" strike="noStrike" cap="none" normalizeH="0" baseline="0" dirty="0" smtClean="0">
                <a:ln>
                  <a:noFill/>
                </a:ln>
                <a:solidFill>
                  <a:schemeClr val="tx1"/>
                </a:solidFill>
                <a:effectLst/>
                <a:latin typeface="Arial" charset="0"/>
                <a:ea typeface="Times New Roman" charset="0"/>
              </a:rPr>
              <a:t>2316483</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0" y="0"/>
            <a:ext cx="12498400" cy="6959455"/>
            <a:chOff x="-73779" y="-142927"/>
            <a:chExt cx="12498400" cy="6959455"/>
          </a:xfrm>
        </p:grpSpPr>
        <p:sp>
          <p:nvSpPr>
            <p:cNvPr id="9" name="TextBox 8"/>
            <p:cNvSpPr txBox="1"/>
            <p:nvPr/>
          </p:nvSpPr>
          <p:spPr>
            <a:xfrm>
              <a:off x="449107" y="401743"/>
              <a:ext cx="5801237" cy="2569934"/>
            </a:xfrm>
            <a:prstGeom prst="rect">
              <a:avLst/>
            </a:prstGeom>
            <a:noFill/>
          </p:spPr>
          <p:txBody>
            <a:bodyPr wrap="square" rtlCol="0">
              <a:spAutoFit/>
            </a:bodyPr>
            <a:lstStyle/>
            <a:p>
              <a:endParaRPr lang="en-GB" sz="1100" dirty="0">
                <a:latin typeface="Arial" charset="0"/>
                <a:ea typeface="Arial" charset="0"/>
                <a:cs typeface="Arial" charset="0"/>
              </a:endParaRPr>
            </a:p>
            <a:p>
              <a:pPr algn="ctr"/>
              <a:r>
                <a:rPr lang="en-GB" sz="1400" b="1" dirty="0">
                  <a:latin typeface="Arial" charset="0"/>
                  <a:ea typeface="Arial" charset="0"/>
                  <a:cs typeface="Arial" charset="0"/>
                </a:rPr>
                <a:t> </a:t>
              </a:r>
              <a:r>
                <a:rPr lang="en-GB" b="1" dirty="0" smtClean="0">
                  <a:ln>
                    <a:solidFill>
                      <a:sysClr val="windowText" lastClr="000000"/>
                    </a:solidFill>
                  </a:ln>
                  <a:latin typeface="Arial" charset="0"/>
                  <a:ea typeface="Arial" charset="0"/>
                  <a:cs typeface="Arial" charset="0"/>
                </a:rPr>
                <a:t>RESEARCH AIM</a:t>
              </a:r>
              <a:endParaRPr lang="en-GB" sz="1100" dirty="0">
                <a:latin typeface="Arial" charset="0"/>
                <a:ea typeface="Arial" charset="0"/>
                <a:cs typeface="Arial" charset="0"/>
              </a:endParaRPr>
            </a:p>
            <a:p>
              <a:pPr algn="just">
                <a:lnSpc>
                  <a:spcPct val="150000"/>
                </a:lnSpc>
              </a:pPr>
              <a:r>
                <a:rPr lang="en-GB" sz="1100" dirty="0">
                  <a:latin typeface="Arial" charset="0"/>
                  <a:ea typeface="Arial" charset="0"/>
                  <a:cs typeface="Arial" charset="0"/>
                </a:rPr>
                <a:t>This poster outlines the techniques applied to explore the experiences of unpaid carers aiding those diagnosed with Alzheimer's disease in the United Kingdom. An additional literature review was carried out to evaluate academic research, public policy and health and social care </a:t>
              </a:r>
              <a:r>
                <a:rPr lang="en-GB" sz="1100" dirty="0" smtClean="0">
                  <a:latin typeface="Arial" charset="0"/>
                  <a:ea typeface="Arial" charset="0"/>
                  <a:cs typeface="Arial" charset="0"/>
                </a:rPr>
                <a:t>publications (</a:t>
              </a:r>
              <a:r>
                <a:rPr lang="en-GB" sz="1100" dirty="0" err="1">
                  <a:latin typeface="Arial" charset="0"/>
                  <a:ea typeface="Arial" charset="0"/>
                  <a:cs typeface="Arial" charset="0"/>
                </a:rPr>
                <a:t>Aveyard</a:t>
              </a:r>
              <a:r>
                <a:rPr lang="en-GB" sz="1100" dirty="0">
                  <a:latin typeface="Arial" charset="0"/>
                  <a:ea typeface="Arial" charset="0"/>
                  <a:cs typeface="Arial" charset="0"/>
                </a:rPr>
                <a:t>, </a:t>
              </a:r>
              <a:r>
                <a:rPr lang="en-GB" sz="1100" dirty="0" smtClean="0">
                  <a:latin typeface="Arial" charset="0"/>
                  <a:ea typeface="Arial" charset="0"/>
                  <a:cs typeface="Arial" charset="0"/>
                </a:rPr>
                <a:t>2019)The </a:t>
              </a:r>
              <a:r>
                <a:rPr lang="en-GB" sz="1100" dirty="0">
                  <a:latin typeface="Arial" charset="0"/>
                  <a:ea typeface="Arial" charset="0"/>
                  <a:cs typeface="Arial" charset="0"/>
                </a:rPr>
                <a:t>purpose of this investigation was to explore the emotional, physical, financial and social difficulties experienced by unpaid carers and how easy, accessible and effective it is for them to access support organisations from NHS, local authority and voluntary organisations (Alzheimer's </a:t>
              </a:r>
              <a:r>
                <a:rPr lang="en-GB" sz="1100" dirty="0" smtClean="0">
                  <a:latin typeface="Arial" charset="0"/>
                  <a:ea typeface="Arial" charset="0"/>
                  <a:cs typeface="Arial" charset="0"/>
                </a:rPr>
                <a:t>Society,2023; </a:t>
              </a:r>
              <a:r>
                <a:rPr lang="en-GB" sz="1100" dirty="0">
                  <a:latin typeface="Arial" charset="0"/>
                  <a:ea typeface="Arial" charset="0"/>
                  <a:cs typeface="Arial" charset="0"/>
                </a:rPr>
                <a:t>World Health </a:t>
              </a:r>
              <a:r>
                <a:rPr lang="en-GB" sz="1100" dirty="0" smtClean="0">
                  <a:latin typeface="Arial" charset="0"/>
                  <a:ea typeface="Arial" charset="0"/>
                  <a:cs typeface="Arial" charset="0"/>
                </a:rPr>
                <a:t>Organisation,2024). </a:t>
              </a:r>
              <a:endParaRPr lang="en-GB" sz="1100" dirty="0">
                <a:latin typeface="Arial" charset="0"/>
                <a:ea typeface="Arial" charset="0"/>
                <a:cs typeface="Arial" charset="0"/>
              </a:endParaRPr>
            </a:p>
          </p:txBody>
        </p:sp>
        <p:sp>
          <p:nvSpPr>
            <p:cNvPr id="15" name="Oval 14"/>
            <p:cNvSpPr/>
            <p:nvPr/>
          </p:nvSpPr>
          <p:spPr>
            <a:xfrm>
              <a:off x="770173" y="3334122"/>
              <a:ext cx="695212" cy="447945"/>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5" name="Oval 24"/>
            <p:cNvSpPr/>
            <p:nvPr/>
          </p:nvSpPr>
          <p:spPr>
            <a:xfrm>
              <a:off x="858754" y="549045"/>
              <a:ext cx="634206" cy="36260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8" name="Oval 27"/>
            <p:cNvSpPr/>
            <p:nvPr/>
          </p:nvSpPr>
          <p:spPr>
            <a:xfrm>
              <a:off x="6710271" y="558804"/>
              <a:ext cx="617631" cy="401581"/>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9" name="TextBox 28"/>
            <p:cNvSpPr txBox="1"/>
            <p:nvPr/>
          </p:nvSpPr>
          <p:spPr>
            <a:xfrm>
              <a:off x="0" y="6477847"/>
              <a:ext cx="12138923" cy="317430"/>
            </a:xfrm>
            <a:prstGeom prst="rect">
              <a:avLst/>
            </a:prstGeom>
            <a:solidFill>
              <a:schemeClr val="accent1">
                <a:alpha val="45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endParaRPr lang="en-GB"/>
            </a:p>
          </p:txBody>
        </p:sp>
        <p:sp>
          <p:nvSpPr>
            <p:cNvPr id="30" name="TextBox 29"/>
            <p:cNvSpPr txBox="1"/>
            <p:nvPr/>
          </p:nvSpPr>
          <p:spPr>
            <a:xfrm>
              <a:off x="69120" y="-66228"/>
              <a:ext cx="12119705" cy="579133"/>
            </a:xfrm>
            <a:prstGeom prst="rect">
              <a:avLst/>
            </a:prstGeom>
            <a:solidFill>
              <a:schemeClr val="accent1">
                <a:alpha val="45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endParaRPr lang="en-GB"/>
            </a:p>
          </p:txBody>
        </p:sp>
        <p:sp>
          <p:nvSpPr>
            <p:cNvPr id="31" name="TextBox 30"/>
            <p:cNvSpPr txBox="1"/>
            <p:nvPr/>
          </p:nvSpPr>
          <p:spPr>
            <a:xfrm>
              <a:off x="939272" y="3373428"/>
              <a:ext cx="518465" cy="461665"/>
            </a:xfrm>
            <a:prstGeom prst="rect">
              <a:avLst/>
            </a:prstGeom>
            <a:noFill/>
          </p:spPr>
          <p:txBody>
            <a:bodyPr wrap="square" rtlCol="0">
              <a:spAutoFit/>
            </a:bodyPr>
            <a:lstStyle/>
            <a:p>
              <a:r>
                <a:rPr lang="en-GB" sz="2400" dirty="0" smtClean="0">
                  <a:ln>
                    <a:solidFill>
                      <a:sysClr val="windowText" lastClr="000000"/>
                    </a:solidFill>
                  </a:ln>
                  <a:solidFill>
                    <a:sysClr val="windowText" lastClr="000000"/>
                  </a:solidFill>
                </a:rPr>
                <a:t>2</a:t>
              </a:r>
              <a:endParaRPr lang="en-GB" sz="2400" dirty="0">
                <a:ln>
                  <a:solidFill>
                    <a:sysClr val="windowText" lastClr="000000"/>
                  </a:solidFill>
                </a:ln>
                <a:solidFill>
                  <a:sysClr val="windowText" lastClr="000000"/>
                </a:solidFill>
              </a:endParaRPr>
            </a:p>
          </p:txBody>
        </p:sp>
        <p:sp>
          <p:nvSpPr>
            <p:cNvPr id="36" name="TextBox 35"/>
            <p:cNvSpPr txBox="1"/>
            <p:nvPr/>
          </p:nvSpPr>
          <p:spPr>
            <a:xfrm>
              <a:off x="974495" y="548474"/>
              <a:ext cx="518465" cy="461665"/>
            </a:xfrm>
            <a:prstGeom prst="rect">
              <a:avLst/>
            </a:prstGeom>
            <a:noFill/>
          </p:spPr>
          <p:txBody>
            <a:bodyPr wrap="square" rtlCol="0">
              <a:spAutoFit/>
            </a:bodyPr>
            <a:lstStyle/>
            <a:p>
              <a:r>
                <a:rPr lang="en-GB" sz="2400" dirty="0" smtClean="0">
                  <a:ln>
                    <a:solidFill>
                      <a:sysClr val="windowText" lastClr="000000"/>
                    </a:solidFill>
                  </a:ln>
                  <a:solidFill>
                    <a:sysClr val="windowText" lastClr="000000"/>
                  </a:solidFill>
                </a:rPr>
                <a:t>1</a:t>
              </a:r>
              <a:endParaRPr lang="en-GB" sz="2400" dirty="0">
                <a:ln>
                  <a:solidFill>
                    <a:sysClr val="windowText" lastClr="000000"/>
                  </a:solidFill>
                </a:ln>
                <a:solidFill>
                  <a:sysClr val="windowText" lastClr="000000"/>
                </a:solidFill>
              </a:endParaRPr>
            </a:p>
          </p:txBody>
        </p:sp>
        <p:sp>
          <p:nvSpPr>
            <p:cNvPr id="37" name="TextBox 36"/>
            <p:cNvSpPr txBox="1"/>
            <p:nvPr/>
          </p:nvSpPr>
          <p:spPr>
            <a:xfrm>
              <a:off x="6819403" y="554434"/>
              <a:ext cx="608712" cy="461665"/>
            </a:xfrm>
            <a:prstGeom prst="rect">
              <a:avLst/>
            </a:prstGeom>
            <a:noFill/>
          </p:spPr>
          <p:txBody>
            <a:bodyPr wrap="square" rtlCol="0">
              <a:spAutoFit/>
            </a:bodyPr>
            <a:lstStyle/>
            <a:p>
              <a:r>
                <a:rPr lang="en-GB" sz="2400" dirty="0" smtClean="0">
                  <a:ln>
                    <a:solidFill>
                      <a:sysClr val="windowText" lastClr="000000"/>
                    </a:solidFill>
                  </a:ln>
                  <a:solidFill>
                    <a:sysClr val="windowText" lastClr="000000"/>
                  </a:solidFill>
                </a:rPr>
                <a:t>3</a:t>
              </a:r>
              <a:endParaRPr lang="en-GB" sz="2400" dirty="0">
                <a:ln>
                  <a:solidFill>
                    <a:sysClr val="windowText" lastClr="000000"/>
                  </a:solidFill>
                </a:ln>
                <a:solidFill>
                  <a:sysClr val="windowText" lastClr="000000"/>
                </a:solidFill>
              </a:endParaRPr>
            </a:p>
          </p:txBody>
        </p:sp>
        <p:cxnSp>
          <p:nvCxnSpPr>
            <p:cNvPr id="41" name="Straight Connector 40"/>
            <p:cNvCxnSpPr/>
            <p:nvPr/>
          </p:nvCxnSpPr>
          <p:spPr>
            <a:xfrm>
              <a:off x="6331796" y="565932"/>
              <a:ext cx="148164" cy="5808996"/>
            </a:xfrm>
            <a:prstGeom prst="line">
              <a:avLst/>
            </a:prstGeom>
          </p:spPr>
          <p:style>
            <a:lnRef idx="3">
              <a:schemeClr val="accent6"/>
            </a:lnRef>
            <a:fillRef idx="0">
              <a:schemeClr val="accent6"/>
            </a:fillRef>
            <a:effectRef idx="2">
              <a:schemeClr val="accent6"/>
            </a:effectRef>
            <a:fontRef idx="minor">
              <a:schemeClr val="tx1"/>
            </a:fontRef>
          </p:style>
        </p:cxnSp>
        <p:pic>
          <p:nvPicPr>
            <p:cNvPr id="45" name="Picture 44"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1289" y="3042917"/>
              <a:ext cx="628796" cy="523828"/>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54552" y="519029"/>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7"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75158" y="6143628"/>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49"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33" y="3043152"/>
              <a:ext cx="637207" cy="466865"/>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51"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53226" y="3024804"/>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52"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06" y="6312968"/>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53"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2266" y="6312968"/>
              <a:ext cx="599272" cy="439071"/>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54"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162" y="565932"/>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55"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41417" y="481422"/>
              <a:ext cx="687291" cy="67258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924047" y="3322568"/>
              <a:ext cx="2463110" cy="507831"/>
            </a:xfrm>
            <a:prstGeom prst="rect">
              <a:avLst/>
            </a:prstGeom>
          </p:spPr>
          <p:txBody>
            <a:bodyPr wrap="none">
              <a:spAutoFit/>
            </a:bodyPr>
            <a:lstStyle/>
            <a:p>
              <a:pPr algn="ctr">
                <a:lnSpc>
                  <a:spcPct val="150000"/>
                </a:lnSpc>
              </a:pPr>
              <a:r>
                <a:rPr lang="en-GB" b="1">
                  <a:ln>
                    <a:solidFill>
                      <a:sysClr val="windowText" lastClr="000000"/>
                    </a:solidFill>
                  </a:ln>
                  <a:latin typeface="Arial" charset="0"/>
                  <a:ea typeface="Arial" charset="0"/>
                  <a:cs typeface="Arial" charset="0"/>
                </a:rPr>
                <a:t>SEARCH STRATEGY</a:t>
              </a:r>
              <a:endParaRPr lang="en-GB" dirty="0">
                <a:ln>
                  <a:solidFill>
                    <a:sysClr val="windowText" lastClr="000000"/>
                  </a:solidFill>
                </a:ln>
                <a:latin typeface="Arial" charset="0"/>
                <a:ea typeface="Arial" charset="0"/>
                <a:cs typeface="Arial" charset="0"/>
              </a:endParaRPr>
            </a:p>
          </p:txBody>
        </p:sp>
        <p:cxnSp>
          <p:nvCxnSpPr>
            <p:cNvPr id="35" name="Straight Connector 34"/>
            <p:cNvCxnSpPr/>
            <p:nvPr/>
          </p:nvCxnSpPr>
          <p:spPr>
            <a:xfrm flipH="1">
              <a:off x="-73779" y="3210518"/>
              <a:ext cx="11984872" cy="27979"/>
            </a:xfrm>
            <a:prstGeom prst="line">
              <a:avLst/>
            </a:prstGeom>
          </p:spPr>
          <p:style>
            <a:lnRef idx="3">
              <a:schemeClr val="accent6"/>
            </a:lnRef>
            <a:fillRef idx="0">
              <a:schemeClr val="accent6"/>
            </a:fillRef>
            <a:effectRef idx="2">
              <a:schemeClr val="accent6"/>
            </a:effectRef>
            <a:fontRef idx="minor">
              <a:schemeClr val="tx1"/>
            </a:fontRef>
          </p:style>
        </p:cxnSp>
        <p:sp>
          <p:nvSpPr>
            <p:cNvPr id="11" name="Rectangle 10"/>
            <p:cNvSpPr/>
            <p:nvPr/>
          </p:nvSpPr>
          <p:spPr>
            <a:xfrm>
              <a:off x="282862" y="4032068"/>
              <a:ext cx="6092825" cy="1897955"/>
            </a:xfrm>
            <a:prstGeom prst="rect">
              <a:avLst/>
            </a:prstGeom>
          </p:spPr>
          <p:txBody>
            <a:bodyPr>
              <a:spAutoFit/>
            </a:bodyPr>
            <a:lstStyle/>
            <a:p>
              <a:pPr algn="just">
                <a:lnSpc>
                  <a:spcPct val="150000"/>
                </a:lnSpc>
                <a:spcAft>
                  <a:spcPts val="1100"/>
                </a:spcAft>
              </a:pPr>
              <a:r>
                <a:rPr lang="en-GB" sz="1100" dirty="0">
                  <a:latin typeface="Arial" charset="0"/>
                  <a:ea typeface="Arial" charset="0"/>
                  <a:cs typeface="Arial" charset="0"/>
                </a:rPr>
                <a:t>A systematic literature review was carried out using the following databases: PubMed, CINAHL, Google Scholar, UWTSD Library Discovery Service. </a:t>
              </a:r>
            </a:p>
            <a:p>
              <a:pPr algn="just">
                <a:lnSpc>
                  <a:spcPct val="150000"/>
                </a:lnSpc>
                <a:spcAft>
                  <a:spcPts val="1100"/>
                </a:spcAft>
              </a:pPr>
              <a:r>
                <a:rPr lang="en-GB" sz="1100" b="1" dirty="0">
                  <a:latin typeface="Arial" charset="0"/>
                  <a:ea typeface="Arial" charset="0"/>
                  <a:cs typeface="Arial" charset="0"/>
                </a:rPr>
                <a:t>Search phrases encompassed: </a:t>
              </a:r>
            </a:p>
            <a:p>
              <a:pPr algn="just">
                <a:lnSpc>
                  <a:spcPct val="150000"/>
                </a:lnSpc>
                <a:spcAft>
                  <a:spcPts val="1100"/>
                </a:spcAft>
              </a:pPr>
              <a:r>
                <a:rPr lang="en-GB" sz="1100" dirty="0">
                  <a:latin typeface="Arial" charset="0"/>
                  <a:ea typeface="Arial" charset="0"/>
                  <a:cs typeface="Arial" charset="0"/>
                </a:rPr>
                <a:t>Alzheimer's disease, Dementia, Unpaid carers, Support services, United Kingdom, Caregiver </a:t>
              </a:r>
              <a:r>
                <a:rPr lang="en-GB" sz="1100" dirty="0" smtClean="0">
                  <a:latin typeface="Arial" charset="0"/>
                  <a:ea typeface="Arial" charset="0"/>
                  <a:cs typeface="Arial" charset="0"/>
                </a:rPr>
                <a:t>burden </a:t>
              </a:r>
              <a:r>
                <a:rPr lang="en-GB" sz="1100" dirty="0">
                  <a:latin typeface="Arial" charset="0"/>
                  <a:ea typeface="Arial" charset="0"/>
                  <a:cs typeface="Arial" charset="0"/>
                </a:rPr>
                <a:t>Family Caregivers .Boolean operators (AND, OR, NOT) and date filters (2019-2025) were used to improve the quality of the search results (</a:t>
              </a:r>
              <a:r>
                <a:rPr lang="en-GB" sz="1100" dirty="0" err="1">
                  <a:latin typeface="Arial" charset="0"/>
                  <a:ea typeface="Arial" charset="0"/>
                  <a:cs typeface="Arial" charset="0"/>
                </a:rPr>
                <a:t>Aveyard</a:t>
              </a:r>
              <a:r>
                <a:rPr lang="en-GB" sz="1100" dirty="0">
                  <a:latin typeface="Arial" charset="0"/>
                  <a:ea typeface="Arial" charset="0"/>
                  <a:cs typeface="Arial" charset="0"/>
                </a:rPr>
                <a:t>, 2019).</a:t>
              </a:r>
              <a:endParaRPr lang="en-GB" sz="1100" dirty="0">
                <a:effectLst/>
                <a:latin typeface="Arial" charset="0"/>
                <a:ea typeface="Arial" charset="0"/>
                <a:cs typeface="Arial" charset="0"/>
              </a:endParaRPr>
            </a:p>
          </p:txBody>
        </p:sp>
        <p:sp>
          <p:nvSpPr>
            <p:cNvPr id="19" name="TextBox 18"/>
            <p:cNvSpPr txBox="1"/>
            <p:nvPr/>
          </p:nvSpPr>
          <p:spPr>
            <a:xfrm>
              <a:off x="7549026" y="523044"/>
              <a:ext cx="3982368" cy="369332"/>
            </a:xfrm>
            <a:prstGeom prst="rect">
              <a:avLst/>
            </a:prstGeom>
            <a:noFill/>
          </p:spPr>
          <p:txBody>
            <a:bodyPr wrap="square" rtlCol="0">
              <a:spAutoFit/>
            </a:bodyPr>
            <a:lstStyle/>
            <a:p>
              <a:r>
                <a:rPr lang="en-GB" b="1" dirty="0" smtClean="0">
                  <a:latin typeface="Arial" charset="0"/>
                  <a:ea typeface="Arial" charset="0"/>
                  <a:cs typeface="Arial" charset="0"/>
                </a:rPr>
                <a:t>SEARCHING FOR INFORMATION </a:t>
              </a:r>
              <a:endParaRPr lang="en-GB" b="1" dirty="0">
                <a:latin typeface="Arial" charset="0"/>
                <a:ea typeface="Arial" charset="0"/>
                <a:cs typeface="Arial" charset="0"/>
              </a:endParaRPr>
            </a:p>
          </p:txBody>
        </p:sp>
        <p:sp>
          <p:nvSpPr>
            <p:cNvPr id="58" name="Oval 57"/>
            <p:cNvSpPr/>
            <p:nvPr/>
          </p:nvSpPr>
          <p:spPr>
            <a:xfrm>
              <a:off x="6540024" y="3202122"/>
              <a:ext cx="708255" cy="447945"/>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400" dirty="0" smtClean="0"/>
                <a:t>4</a:t>
              </a:r>
              <a:endParaRPr lang="en-GB" sz="2400" dirty="0"/>
            </a:p>
          </p:txBody>
        </p:sp>
        <p:sp>
          <p:nvSpPr>
            <p:cNvPr id="24" name="TextBox 23"/>
            <p:cNvSpPr txBox="1"/>
            <p:nvPr/>
          </p:nvSpPr>
          <p:spPr>
            <a:xfrm>
              <a:off x="8634724" y="3193903"/>
              <a:ext cx="2057400" cy="369332"/>
            </a:xfrm>
            <a:prstGeom prst="rect">
              <a:avLst/>
            </a:prstGeom>
            <a:noFill/>
          </p:spPr>
          <p:txBody>
            <a:bodyPr wrap="square" rtlCol="0">
              <a:spAutoFit/>
            </a:bodyPr>
            <a:lstStyle/>
            <a:p>
              <a:r>
                <a:rPr lang="en-GB" b="1" smtClean="0"/>
                <a:t>Picture</a:t>
              </a:r>
              <a:endParaRPr lang="en-GB" b="1" dirty="0"/>
            </a:p>
          </p:txBody>
        </p:sp>
        <p:sp>
          <p:nvSpPr>
            <p:cNvPr id="27" name="Rectangle 26"/>
            <p:cNvSpPr/>
            <p:nvPr/>
          </p:nvSpPr>
          <p:spPr>
            <a:xfrm>
              <a:off x="69120" y="-142927"/>
              <a:ext cx="11759368" cy="646331"/>
            </a:xfrm>
            <a:prstGeom prst="rect">
              <a:avLst/>
            </a:prstGeom>
          </p:spPr>
          <p:txBody>
            <a:bodyPr wrap="square">
              <a:spAutoFit/>
            </a:bodyPr>
            <a:lstStyle/>
            <a:p>
              <a:pPr lvl="0" algn="ctr" defTabSz="914400" eaLnBrk="0" fontAlgn="base" hangingPunct="0">
                <a:spcBef>
                  <a:spcPct val="0"/>
                </a:spcBef>
                <a:spcAft>
                  <a:spcPct val="0"/>
                </a:spcAft>
              </a:pPr>
              <a:r>
                <a:rPr lang="en-US" altLang="en-US" b="1" dirty="0">
                  <a:latin typeface="Arial" charset="0"/>
                  <a:ea typeface="Times New Roman" charset="0"/>
                </a:rPr>
                <a:t>Exploring the Challenges Faced by Caregivers of Alzheimer’s Disease Patients and </a:t>
              </a:r>
              <a:r>
                <a:rPr lang="en-US" altLang="en-US" b="1" dirty="0" smtClean="0">
                  <a:latin typeface="Arial" charset="0"/>
                  <a:ea typeface="Times New Roman" charset="0"/>
                </a:rPr>
                <a:t>the </a:t>
              </a:r>
              <a:endParaRPr lang="en-US" altLang="en-US" b="1" dirty="0">
                <a:latin typeface="Arial" charset="0"/>
                <a:ea typeface="Times New Roman" charset="0"/>
              </a:endParaRPr>
            </a:p>
            <a:p>
              <a:pPr lvl="0" algn="ctr" defTabSz="914400" eaLnBrk="0" fontAlgn="base" hangingPunct="0">
                <a:spcBef>
                  <a:spcPct val="0"/>
                </a:spcBef>
                <a:spcAft>
                  <a:spcPct val="0"/>
                </a:spcAft>
              </a:pPr>
              <a:r>
                <a:rPr lang="en-US" altLang="en-US" b="1" dirty="0">
                  <a:latin typeface="Arial" charset="0"/>
                  <a:ea typeface="Times New Roman" charset="0"/>
                </a:rPr>
                <a:t>Support Services Available </a:t>
              </a:r>
              <a:r>
                <a:rPr lang="en-US" altLang="en-US" b="1" dirty="0" smtClean="0">
                  <a:latin typeface="Arial" charset="0"/>
                  <a:ea typeface="Times New Roman" charset="0"/>
                </a:rPr>
                <a:t> </a:t>
              </a:r>
              <a:r>
                <a:rPr lang="en-US" altLang="en-US" b="1" dirty="0">
                  <a:latin typeface="Arial" charset="0"/>
                  <a:ea typeface="Times New Roman" charset="0"/>
                </a:rPr>
                <a:t>in </a:t>
              </a:r>
              <a:r>
                <a:rPr lang="en-US" altLang="en-US" b="1" dirty="0" smtClean="0">
                  <a:latin typeface="Arial" charset="0"/>
                  <a:ea typeface="Times New Roman" charset="0"/>
                </a:rPr>
                <a:t>UK</a:t>
              </a:r>
              <a:endParaRPr lang="en-US" altLang="en-US" b="1" dirty="0">
                <a:latin typeface="Arial" charset="0"/>
                <a:ea typeface="Times New Roman" charset="0"/>
              </a:endParaRPr>
            </a:p>
          </p:txBody>
        </p:sp>
        <p:sp>
          <p:nvSpPr>
            <p:cNvPr id="2" name="Rectangle 2"/>
            <p:cNvSpPr>
              <a:spLocks noChangeArrowheads="1"/>
            </p:cNvSpPr>
            <p:nvPr/>
          </p:nvSpPr>
          <p:spPr bwMode="auto">
            <a:xfrm>
              <a:off x="7005361" y="3608173"/>
              <a:ext cx="541926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rPr>
                <a:t/>
              </a:r>
              <a:br>
                <a:rPr kumimoji="0" lang="en-US" altLang="en-US" sz="1800" b="0" i="0" u="none" strike="noStrike" cap="none" normalizeH="0" baseline="0">
                  <a:ln>
                    <a:noFill/>
                  </a:ln>
                  <a:solidFill>
                    <a:schemeClr val="tx1"/>
                  </a:solidFill>
                  <a:effectLst/>
                  <a:latin typeface="Arial" charset="0"/>
                </a:rPr>
              </a:br>
              <a:endParaRPr kumimoji="0" lang="en-US" altLang="en-US" sz="1800" b="0" i="0" u="none" strike="noStrike" cap="none" normalizeH="0" baseline="0">
                <a:ln>
                  <a:noFill/>
                </a:ln>
                <a:solidFill>
                  <a:schemeClr val="tx1"/>
                </a:solidFill>
                <a:effectLst/>
                <a:latin typeface="Arial" charset="0"/>
              </a:endParaRPr>
            </a:p>
          </p:txBody>
        </p:sp>
        <p:pic>
          <p:nvPicPr>
            <p:cNvPr id="32" name="Picture 31" descr="lzheimer's Awareness Month Banner"/>
            <p:cNvPicPr/>
            <p:nvPr/>
          </p:nvPicPr>
          <p:blipFill>
            <a:blip r:embed="rId3">
              <a:extLst>
                <a:ext uri="{28A0092B-C50C-407E-A947-70E740481C1C}">
                  <a14:useLocalDpi xmlns:a14="http://schemas.microsoft.com/office/drawing/2010/main" val="0"/>
                </a:ext>
              </a:extLst>
            </a:blip>
            <a:srcRect/>
            <a:stretch>
              <a:fillRect/>
            </a:stretch>
          </p:blipFill>
          <p:spPr bwMode="auto">
            <a:xfrm>
              <a:off x="6637452" y="3666154"/>
              <a:ext cx="5424079" cy="2403562"/>
            </a:xfrm>
            <a:prstGeom prst="rect">
              <a:avLst/>
            </a:prstGeom>
            <a:noFill/>
            <a:ln>
              <a:noFill/>
            </a:ln>
          </p:spPr>
        </p:pic>
        <p:sp>
          <p:nvSpPr>
            <p:cNvPr id="4" name="Rectangle 3"/>
            <p:cNvSpPr/>
            <p:nvPr/>
          </p:nvSpPr>
          <p:spPr>
            <a:xfrm>
              <a:off x="6689413" y="5817159"/>
              <a:ext cx="5320159" cy="738664"/>
            </a:xfrm>
            <a:prstGeom prst="rect">
              <a:avLst/>
            </a:prstGeom>
          </p:spPr>
          <p:txBody>
            <a:bodyPr wrap="square">
              <a:spAutoFit/>
            </a:bodyPr>
            <a:lstStyle/>
            <a:p>
              <a:pPr algn="just"/>
              <a:r>
                <a:rPr lang="en-US" sz="1400" dirty="0">
                  <a:latin typeface="Arial" charset="0"/>
                  <a:ea typeface="Arial" charset="0"/>
                  <a:cs typeface="Arial" charset="0"/>
                </a:rPr>
                <a:t>There is no cure for D</a:t>
              </a:r>
              <a:r>
                <a:rPr lang="en-US" sz="1400" dirty="0" smtClean="0">
                  <a:latin typeface="Arial" charset="0"/>
                  <a:ea typeface="Arial" charset="0"/>
                  <a:cs typeface="Arial" charset="0"/>
                </a:rPr>
                <a:t>ementia but </a:t>
              </a:r>
              <a:r>
                <a:rPr lang="en-US" sz="1400" dirty="0">
                  <a:latin typeface="Arial" charset="0"/>
                  <a:ea typeface="Arial" charset="0"/>
                  <a:cs typeface="Arial" charset="0"/>
                </a:rPr>
                <a:t>much can be done to support people living with dementia and their </a:t>
              </a:r>
              <a:r>
                <a:rPr lang="en-US" sz="1400" dirty="0" smtClean="0">
                  <a:latin typeface="Arial" charset="0"/>
                  <a:ea typeface="Arial" charset="0"/>
                  <a:cs typeface="Arial" charset="0"/>
                </a:rPr>
                <a:t>C</a:t>
              </a:r>
              <a:r>
                <a:rPr lang="en-GB" sz="1400" dirty="0" err="1">
                  <a:latin typeface="Arial" charset="0"/>
                  <a:ea typeface="Arial" charset="0"/>
                  <a:cs typeface="Arial" charset="0"/>
                </a:rPr>
                <a:t>arers</a:t>
              </a:r>
              <a:r>
                <a:rPr lang="en-GB" sz="1400" dirty="0">
                  <a:latin typeface="Arial" charset="0"/>
                  <a:ea typeface="Arial" charset="0"/>
                  <a:cs typeface="Arial" charset="0"/>
                </a:rPr>
                <a:t> </a:t>
              </a:r>
              <a:r>
                <a:rPr lang="en-US" sz="1400" dirty="0" smtClean="0">
                  <a:latin typeface="Arial" charset="0"/>
                  <a:ea typeface="Arial" charset="0"/>
                  <a:cs typeface="Arial" charset="0"/>
                </a:rPr>
                <a:t>.</a:t>
              </a:r>
            </a:p>
            <a:p>
              <a:pPr algn="just"/>
              <a:r>
                <a:rPr lang="en-US" sz="1400" dirty="0" smtClean="0">
                  <a:latin typeface="Arial" charset="0"/>
                  <a:ea typeface="Arial" charset="0"/>
                  <a:cs typeface="Arial" charset="0"/>
                </a:rPr>
                <a:t>(WHO, 2025)</a:t>
              </a:r>
              <a:endParaRPr lang="en-GB" sz="1400" dirty="0">
                <a:latin typeface="Arial" charset="0"/>
                <a:ea typeface="Arial" charset="0"/>
                <a:cs typeface="Arial" charset="0"/>
              </a:endParaRPr>
            </a:p>
          </p:txBody>
        </p:sp>
        <p:sp>
          <p:nvSpPr>
            <p:cNvPr id="6" name="Rectangle 5"/>
            <p:cNvSpPr/>
            <p:nvPr/>
          </p:nvSpPr>
          <p:spPr>
            <a:xfrm>
              <a:off x="6497768" y="683020"/>
              <a:ext cx="5588624" cy="2631490"/>
            </a:xfrm>
            <a:prstGeom prst="rect">
              <a:avLst/>
            </a:prstGeom>
          </p:spPr>
          <p:txBody>
            <a:bodyPr wrap="square">
              <a:spAutoFit/>
            </a:bodyPr>
            <a:lstStyle/>
            <a:p>
              <a:pPr algn="just">
                <a:lnSpc>
                  <a:spcPct val="150000"/>
                </a:lnSpc>
              </a:pPr>
              <a:r>
                <a:rPr lang="en-GB" sz="1100" dirty="0">
                  <a:latin typeface="Arial" charset="0"/>
                  <a:ea typeface="Arial" charset="0"/>
                  <a:cs typeface="Arial" charset="0"/>
                </a:rPr>
                <a:t>A literature search was undertaken between June and July 2026 sing the following databases: PubMed, Google Scholar, UWTSD library and key organisations including the NICE website, the NHS England website, the WHO website, the Alzheimer's Society website, the Carers UK website and the Dementia Carers Count website. For precision of search and better relevance of results (Booth, Sutton and </a:t>
              </a:r>
              <a:r>
                <a:rPr lang="en-GB" sz="1100" dirty="0" err="1">
                  <a:latin typeface="Arial" charset="0"/>
                  <a:ea typeface="Arial" charset="0"/>
                  <a:cs typeface="Arial" charset="0"/>
                </a:rPr>
                <a:t>Papaioannou</a:t>
              </a:r>
              <a:r>
                <a:rPr lang="en-GB" sz="1100" dirty="0">
                  <a:latin typeface="Arial" charset="0"/>
                  <a:ea typeface="Arial" charset="0"/>
                  <a:cs typeface="Arial" charset="0"/>
                </a:rPr>
                <a:t>, 2021) Boolean operators (AND, OR, NOT) were used. The peer-reviewed articles and systematic reviews published in English during the last 10 year were selected, with a focus on the study of unpaid carers of people with Alzheimer's disease within the U.K. There was a reliable adherence to a systematic and organised search protocol (Snyder, 2019; </a:t>
              </a:r>
              <a:r>
                <a:rPr lang="en-GB" sz="1100" dirty="0" err="1">
                  <a:latin typeface="Arial" charset="0"/>
                  <a:ea typeface="Arial" charset="0"/>
                  <a:cs typeface="Arial" charset="0"/>
                </a:rPr>
                <a:t>Aveyard</a:t>
              </a:r>
              <a:r>
                <a:rPr lang="en-GB" sz="1100" dirty="0">
                  <a:latin typeface="Arial" charset="0"/>
                  <a:ea typeface="Arial" charset="0"/>
                  <a:cs typeface="Arial" charset="0"/>
                </a:rPr>
                <a:t>, 2019).</a:t>
              </a:r>
            </a:p>
          </p:txBody>
        </p:sp>
      </p:gr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2333" y="-66227"/>
            <a:ext cx="12332496" cy="6882755"/>
            <a:chOff x="-12333" y="-66227"/>
            <a:chExt cx="12332496" cy="6882755"/>
          </a:xfrm>
        </p:grpSpPr>
        <p:sp>
          <p:nvSpPr>
            <p:cNvPr id="15" name="Oval 14"/>
            <p:cNvSpPr/>
            <p:nvPr/>
          </p:nvSpPr>
          <p:spPr>
            <a:xfrm>
              <a:off x="770173" y="3334122"/>
              <a:ext cx="695212" cy="447945"/>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5" name="Oval 24"/>
            <p:cNvSpPr/>
            <p:nvPr/>
          </p:nvSpPr>
          <p:spPr>
            <a:xfrm>
              <a:off x="862405" y="265471"/>
              <a:ext cx="634206" cy="362607"/>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dirty="0" smtClean="0"/>
                <a:t>5</a:t>
              </a:r>
              <a:endParaRPr lang="en-GB" dirty="0"/>
            </a:p>
          </p:txBody>
        </p:sp>
        <p:sp>
          <p:nvSpPr>
            <p:cNvPr id="28" name="Oval 27"/>
            <p:cNvSpPr/>
            <p:nvPr/>
          </p:nvSpPr>
          <p:spPr>
            <a:xfrm>
              <a:off x="6862162" y="316847"/>
              <a:ext cx="617631" cy="401581"/>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9" name="TextBox 28"/>
            <p:cNvSpPr txBox="1"/>
            <p:nvPr/>
          </p:nvSpPr>
          <p:spPr>
            <a:xfrm>
              <a:off x="0" y="6477847"/>
              <a:ext cx="12138923" cy="317430"/>
            </a:xfrm>
            <a:prstGeom prst="rect">
              <a:avLst/>
            </a:prstGeom>
            <a:solidFill>
              <a:schemeClr val="accent1">
                <a:alpha val="45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endParaRPr lang="en-GB"/>
            </a:p>
          </p:txBody>
        </p:sp>
        <p:sp>
          <p:nvSpPr>
            <p:cNvPr id="30" name="TextBox 29"/>
            <p:cNvSpPr txBox="1"/>
            <p:nvPr/>
          </p:nvSpPr>
          <p:spPr>
            <a:xfrm>
              <a:off x="69120" y="-66227"/>
              <a:ext cx="12138923" cy="317430"/>
            </a:xfrm>
            <a:prstGeom prst="rect">
              <a:avLst/>
            </a:prstGeom>
            <a:solidFill>
              <a:schemeClr val="accent1">
                <a:alpha val="45000"/>
              </a:schemeClr>
            </a:solidFill>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endParaRPr lang="en-GB"/>
            </a:p>
          </p:txBody>
        </p:sp>
        <p:sp>
          <p:nvSpPr>
            <p:cNvPr id="31" name="TextBox 30"/>
            <p:cNvSpPr txBox="1"/>
            <p:nvPr/>
          </p:nvSpPr>
          <p:spPr>
            <a:xfrm>
              <a:off x="939272" y="3284711"/>
              <a:ext cx="518465" cy="461665"/>
            </a:xfrm>
            <a:prstGeom prst="rect">
              <a:avLst/>
            </a:prstGeom>
            <a:noFill/>
          </p:spPr>
          <p:txBody>
            <a:bodyPr wrap="square" rtlCol="0">
              <a:spAutoFit/>
            </a:bodyPr>
            <a:lstStyle/>
            <a:p>
              <a:r>
                <a:rPr lang="en-GB" sz="2400" dirty="0" smtClean="0">
                  <a:ln>
                    <a:solidFill>
                      <a:sysClr val="windowText" lastClr="000000"/>
                    </a:solidFill>
                  </a:ln>
                  <a:solidFill>
                    <a:sysClr val="windowText" lastClr="000000"/>
                  </a:solidFill>
                </a:rPr>
                <a:t>6</a:t>
              </a:r>
              <a:endParaRPr lang="en-GB" sz="2400" dirty="0">
                <a:ln>
                  <a:solidFill>
                    <a:sysClr val="windowText" lastClr="000000"/>
                  </a:solidFill>
                </a:ln>
                <a:solidFill>
                  <a:sysClr val="windowText" lastClr="000000"/>
                </a:solidFill>
              </a:endParaRPr>
            </a:p>
          </p:txBody>
        </p:sp>
        <p:sp>
          <p:nvSpPr>
            <p:cNvPr id="37" name="TextBox 36"/>
            <p:cNvSpPr txBox="1"/>
            <p:nvPr/>
          </p:nvSpPr>
          <p:spPr>
            <a:xfrm>
              <a:off x="6990462" y="301060"/>
              <a:ext cx="608712" cy="461665"/>
            </a:xfrm>
            <a:prstGeom prst="rect">
              <a:avLst/>
            </a:prstGeom>
            <a:noFill/>
          </p:spPr>
          <p:txBody>
            <a:bodyPr wrap="square" rtlCol="0">
              <a:spAutoFit/>
            </a:bodyPr>
            <a:lstStyle/>
            <a:p>
              <a:r>
                <a:rPr lang="en-GB" sz="2400" dirty="0" smtClean="0">
                  <a:ln>
                    <a:solidFill>
                      <a:sysClr val="windowText" lastClr="000000"/>
                    </a:solidFill>
                  </a:ln>
                  <a:solidFill>
                    <a:sysClr val="windowText" lastClr="000000"/>
                  </a:solidFill>
                </a:rPr>
                <a:t>7</a:t>
              </a:r>
              <a:endParaRPr lang="en-GB" sz="2400" dirty="0">
                <a:ln>
                  <a:solidFill>
                    <a:sysClr val="windowText" lastClr="000000"/>
                  </a:solidFill>
                </a:ln>
                <a:solidFill>
                  <a:sysClr val="windowText" lastClr="000000"/>
                </a:solidFill>
              </a:endParaRPr>
            </a:p>
          </p:txBody>
        </p:sp>
        <p:cxnSp>
          <p:nvCxnSpPr>
            <p:cNvPr id="41" name="Straight Connector 40"/>
            <p:cNvCxnSpPr/>
            <p:nvPr/>
          </p:nvCxnSpPr>
          <p:spPr>
            <a:xfrm>
              <a:off x="6375687" y="274601"/>
              <a:ext cx="104273" cy="6100327"/>
            </a:xfrm>
            <a:prstGeom prst="line">
              <a:avLst/>
            </a:prstGeom>
          </p:spPr>
          <p:style>
            <a:lnRef idx="3">
              <a:schemeClr val="accent6"/>
            </a:lnRef>
            <a:fillRef idx="0">
              <a:schemeClr val="accent6"/>
            </a:fillRef>
            <a:effectRef idx="2">
              <a:schemeClr val="accent6"/>
            </a:effectRef>
            <a:fontRef idx="minor">
              <a:schemeClr val="tx1"/>
            </a:fontRef>
          </p:style>
        </p:cxnSp>
        <p:pic>
          <p:nvPicPr>
            <p:cNvPr id="45" name="Picture 44"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1289" y="3042917"/>
              <a:ext cx="628796" cy="523828"/>
            </a:xfrm>
            <a:prstGeom prst="rect">
              <a:avLst/>
            </a:prstGeom>
            <a:noFill/>
            <a:extLst>
              <a:ext uri="{909E8E84-426E-40DD-AFC4-6F175D3DCCD1}">
                <a14:hiddenFill xmlns:a14="http://schemas.microsoft.com/office/drawing/2010/main">
                  <a:solidFill>
                    <a:srgbClr val="FFFFFF"/>
                  </a:solidFill>
                </a14:hiddenFill>
              </a:ext>
            </a:extLst>
          </p:spPr>
        </p:pic>
        <p:pic>
          <p:nvPicPr>
            <p:cNvPr id="47" name="Picture 46"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4775" y="156010"/>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48" name="Picture 47"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74871" y="6143628"/>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0" name="Picture 49"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33" y="3043152"/>
              <a:ext cx="637207" cy="466865"/>
            </a:xfrm>
            <a:prstGeom prst="rect">
              <a:avLst/>
            </a:prstGeom>
            <a:noFill/>
            <a:extLst>
              <a:ext uri="{909E8E84-426E-40DD-AFC4-6F175D3DCCD1}">
                <a14:hiddenFill xmlns:a14="http://schemas.microsoft.com/office/drawing/2010/main">
                  <a:solidFill>
                    <a:srgbClr val="FFFFFF"/>
                  </a:solidFill>
                </a14:hiddenFill>
              </a:ext>
            </a:extLst>
          </p:spPr>
        </p:pic>
        <p:pic>
          <p:nvPicPr>
            <p:cNvPr id="52" name="Picture 51"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32872" y="2962035"/>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52"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06" y="6312968"/>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53"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62266" y="6312968"/>
              <a:ext cx="599272" cy="439071"/>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54"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07" y="167523"/>
              <a:ext cx="687291" cy="503560"/>
            </a:xfrm>
            <a:prstGeom prst="rect">
              <a:avLst/>
            </a:prstGeom>
            <a:noFill/>
            <a:extLst>
              <a:ext uri="{909E8E84-426E-40DD-AFC4-6F175D3DCCD1}">
                <a14:hiddenFill xmlns:a14="http://schemas.microsoft.com/office/drawing/2010/main">
                  <a:solidFill>
                    <a:srgbClr val="FFFFFF"/>
                  </a:solidFill>
                </a14:hiddenFill>
              </a:ext>
            </a:extLst>
          </p:spPr>
        </p:pic>
        <p:pic>
          <p:nvPicPr>
            <p:cNvPr id="56" name="Picture 55" descr="eautiful Mind Images – Browse 224,643 Stock Photos, Vector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20752" y="283710"/>
              <a:ext cx="687291" cy="50356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824215" y="3333631"/>
              <a:ext cx="2170787" cy="369332"/>
            </a:xfrm>
            <a:prstGeom prst="rect">
              <a:avLst/>
            </a:prstGeom>
          </p:spPr>
          <p:txBody>
            <a:bodyPr wrap="none">
              <a:spAutoFit/>
            </a:bodyPr>
            <a:lstStyle/>
            <a:p>
              <a:r>
                <a:rPr lang="en-US" dirty="0" smtClean="0"/>
                <a:t> </a:t>
              </a:r>
              <a:r>
                <a:rPr lang="en-US" b="1" dirty="0"/>
                <a:t>Inclusion Criteria</a:t>
              </a:r>
              <a:r>
                <a:rPr lang="en-US" dirty="0"/>
                <a:t> </a:t>
              </a:r>
              <a:endParaRPr lang="en-GB" dirty="0"/>
            </a:p>
          </p:txBody>
        </p:sp>
        <p:cxnSp>
          <p:nvCxnSpPr>
            <p:cNvPr id="35" name="Straight Connector 34"/>
            <p:cNvCxnSpPr/>
            <p:nvPr/>
          </p:nvCxnSpPr>
          <p:spPr>
            <a:xfrm flipH="1">
              <a:off x="69120" y="3225593"/>
              <a:ext cx="11984872" cy="27979"/>
            </a:xfrm>
            <a:prstGeom prst="line">
              <a:avLst/>
            </a:prstGeom>
          </p:spPr>
          <p:style>
            <a:lnRef idx="3">
              <a:schemeClr val="accent6"/>
            </a:lnRef>
            <a:fillRef idx="0">
              <a:schemeClr val="accent6"/>
            </a:fillRef>
            <a:effectRef idx="2">
              <a:schemeClr val="accent6"/>
            </a:effectRef>
            <a:fontRef idx="minor">
              <a:schemeClr val="tx1"/>
            </a:fontRef>
          </p:style>
        </p:cxnSp>
        <p:sp>
          <p:nvSpPr>
            <p:cNvPr id="19" name="TextBox 18"/>
            <p:cNvSpPr txBox="1"/>
            <p:nvPr/>
          </p:nvSpPr>
          <p:spPr>
            <a:xfrm>
              <a:off x="7518028" y="355082"/>
              <a:ext cx="3982368" cy="369332"/>
            </a:xfrm>
            <a:prstGeom prst="rect">
              <a:avLst/>
            </a:prstGeom>
            <a:noFill/>
          </p:spPr>
          <p:txBody>
            <a:bodyPr wrap="square" rtlCol="0">
              <a:spAutoFit/>
            </a:bodyPr>
            <a:lstStyle/>
            <a:p>
              <a:r>
                <a:rPr lang="en-US" b="1" dirty="0"/>
                <a:t>Exclusion Criteria</a:t>
              </a:r>
              <a:r>
                <a:rPr lang="en-US" dirty="0"/>
                <a:t> </a:t>
              </a:r>
              <a:endParaRPr lang="en-GB" b="1" dirty="0">
                <a:latin typeface="Arial" charset="0"/>
                <a:ea typeface="Arial" charset="0"/>
                <a:cs typeface="Arial" charset="0"/>
              </a:endParaRPr>
            </a:p>
          </p:txBody>
        </p:sp>
        <p:sp>
          <p:nvSpPr>
            <p:cNvPr id="58" name="Oval 57"/>
            <p:cNvSpPr/>
            <p:nvPr/>
          </p:nvSpPr>
          <p:spPr>
            <a:xfrm>
              <a:off x="6696869" y="3251505"/>
              <a:ext cx="708255" cy="447945"/>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2400" dirty="0" smtClean="0"/>
                <a:t>8</a:t>
              </a:r>
              <a:endParaRPr lang="en-GB" sz="2400" dirty="0"/>
            </a:p>
          </p:txBody>
        </p:sp>
        <p:sp>
          <p:nvSpPr>
            <p:cNvPr id="24" name="TextBox 23"/>
            <p:cNvSpPr txBox="1"/>
            <p:nvPr/>
          </p:nvSpPr>
          <p:spPr>
            <a:xfrm>
              <a:off x="8350623" y="3465595"/>
              <a:ext cx="2935365" cy="369332"/>
            </a:xfrm>
            <a:prstGeom prst="rect">
              <a:avLst/>
            </a:prstGeom>
            <a:noFill/>
          </p:spPr>
          <p:txBody>
            <a:bodyPr wrap="square" rtlCol="0">
              <a:spAutoFit/>
            </a:bodyPr>
            <a:lstStyle/>
            <a:p>
              <a:r>
                <a:rPr lang="en-US" b="1" dirty="0"/>
                <a:t>Ethical Considerations</a:t>
              </a:r>
              <a:r>
                <a:rPr lang="en-GB" dirty="0"/>
                <a:t> </a:t>
              </a:r>
              <a:endParaRPr lang="en-GB" b="1" dirty="0"/>
            </a:p>
          </p:txBody>
        </p:sp>
        <p:sp>
          <p:nvSpPr>
            <p:cNvPr id="32" name="Rectangle 31"/>
            <p:cNvSpPr/>
            <p:nvPr/>
          </p:nvSpPr>
          <p:spPr>
            <a:xfrm>
              <a:off x="1449235" y="322237"/>
              <a:ext cx="3977371" cy="507831"/>
            </a:xfrm>
            <a:prstGeom prst="rect">
              <a:avLst/>
            </a:prstGeom>
          </p:spPr>
          <p:txBody>
            <a:bodyPr wrap="none">
              <a:spAutoFit/>
            </a:bodyPr>
            <a:lstStyle/>
            <a:p>
              <a:pPr algn="ctr">
                <a:lnSpc>
                  <a:spcPct val="150000"/>
                </a:lnSpc>
              </a:pPr>
              <a:r>
                <a:rPr lang="en-US" b="1" dirty="0"/>
                <a:t>Research Validation and Analysis</a:t>
              </a:r>
              <a:r>
                <a:rPr lang="en-GB" dirty="0"/>
                <a:t> </a:t>
              </a:r>
              <a:endParaRPr lang="en-GB" dirty="0">
                <a:ln>
                  <a:solidFill>
                    <a:sysClr val="windowText" lastClr="000000"/>
                  </a:solidFill>
                </a:ln>
                <a:latin typeface="Arial" charset="0"/>
                <a:ea typeface="Arial" charset="0"/>
                <a:cs typeface="Arial" charset="0"/>
              </a:endParaRPr>
            </a:p>
          </p:txBody>
        </p:sp>
        <p:sp>
          <p:nvSpPr>
            <p:cNvPr id="4" name="Rectangle 3"/>
            <p:cNvSpPr/>
            <p:nvPr/>
          </p:nvSpPr>
          <p:spPr>
            <a:xfrm>
              <a:off x="738607" y="1021343"/>
              <a:ext cx="5507833" cy="1869743"/>
            </a:xfrm>
            <a:prstGeom prst="rect">
              <a:avLst/>
            </a:prstGeom>
          </p:spPr>
          <p:txBody>
            <a:bodyPr wrap="square">
              <a:spAutoFit/>
            </a:bodyPr>
            <a:lstStyle/>
            <a:p>
              <a:pPr algn="just">
                <a:lnSpc>
                  <a:spcPct val="150000"/>
                </a:lnSpc>
              </a:pPr>
              <a:r>
                <a:rPr lang="en-GB" sz="1100" dirty="0">
                  <a:latin typeface="Arial" charset="0"/>
                  <a:ea typeface="Arial" charset="0"/>
                  <a:cs typeface="Arial" charset="0"/>
                </a:rPr>
                <a:t>To determine the reliability of published evidence, Blakeslee </a:t>
              </a:r>
              <a:r>
                <a:rPr lang="en-GB" sz="1100" dirty="0" smtClean="0">
                  <a:latin typeface="Arial" charset="0"/>
                  <a:ea typeface="Arial" charset="0"/>
                  <a:cs typeface="Arial" charset="0"/>
                </a:rPr>
                <a:t>(2004) </a:t>
              </a:r>
              <a:r>
                <a:rPr lang="en-GB" sz="1100" dirty="0">
                  <a:latin typeface="Arial" charset="0"/>
                  <a:ea typeface="Arial" charset="0"/>
                  <a:cs typeface="Arial" charset="0"/>
                </a:rPr>
                <a:t>created the </a:t>
              </a:r>
              <a:r>
                <a:rPr lang="en-GB" sz="1100" b="1" dirty="0">
                  <a:latin typeface="Arial" charset="0"/>
                  <a:ea typeface="Arial" charset="0"/>
                  <a:cs typeface="Arial" charset="0"/>
                </a:rPr>
                <a:t>CRAAP</a:t>
              </a:r>
              <a:r>
                <a:rPr lang="en-GB" sz="1100" dirty="0">
                  <a:latin typeface="Arial" charset="0"/>
                  <a:ea typeface="Arial" charset="0"/>
                  <a:cs typeface="Arial" charset="0"/>
                </a:rPr>
                <a:t> Test, which measures the evidence's Currency, Relevance, Authority, Accuracy, and Purpose. The evidence was then analysed in detail, with particular attention given to the question and answer parts, using the Braun and </a:t>
              </a:r>
              <a:r>
                <a:rPr lang="en-GB" sz="1100" dirty="0" smtClean="0">
                  <a:latin typeface="Arial" charset="0"/>
                  <a:ea typeface="Arial" charset="0"/>
                  <a:cs typeface="Arial" charset="0"/>
                </a:rPr>
                <a:t>Clarke </a:t>
              </a:r>
              <a:r>
                <a:rPr lang="en-GB" sz="1100" dirty="0" smtClean="0">
                  <a:latin typeface="Arial" charset="0"/>
                  <a:ea typeface="Arial" charset="0"/>
                  <a:cs typeface="Arial" charset="0"/>
                </a:rPr>
                <a:t>(2006;2021) Reflexive </a:t>
              </a:r>
              <a:r>
                <a:rPr lang="en-GB" sz="1100" dirty="0">
                  <a:latin typeface="Arial" charset="0"/>
                  <a:ea typeface="Arial" charset="0"/>
                  <a:cs typeface="Arial" charset="0"/>
                </a:rPr>
                <a:t>Thematic Analysis process to develop and organize preliminary codes into broad themes. This analytical approach was systematic and more reliable, thus increasing the reliability and integrity of the results (Braun and </a:t>
              </a:r>
              <a:r>
                <a:rPr lang="en-GB" sz="1100" dirty="0" smtClean="0">
                  <a:latin typeface="Arial" charset="0"/>
                  <a:ea typeface="Arial" charset="0"/>
                  <a:cs typeface="Arial" charset="0"/>
                </a:rPr>
                <a:t>Clarke, 2021).</a:t>
              </a:r>
              <a:endParaRPr lang="en-GB" sz="1100" dirty="0">
                <a:latin typeface="Arial" charset="0"/>
                <a:ea typeface="Arial" charset="0"/>
                <a:cs typeface="Arial" charset="0"/>
              </a:endParaRPr>
            </a:p>
          </p:txBody>
        </p:sp>
        <p:sp>
          <p:nvSpPr>
            <p:cNvPr id="6" name="Rectangle 5"/>
            <p:cNvSpPr/>
            <p:nvPr/>
          </p:nvSpPr>
          <p:spPr>
            <a:xfrm>
              <a:off x="69120" y="4264948"/>
              <a:ext cx="6306568" cy="854080"/>
            </a:xfrm>
            <a:prstGeom prst="rect">
              <a:avLst/>
            </a:prstGeom>
          </p:spPr>
          <p:txBody>
            <a:bodyPr wrap="square">
              <a:spAutoFit/>
            </a:bodyPr>
            <a:lstStyle/>
            <a:p>
              <a:pPr algn="just">
                <a:lnSpc>
                  <a:spcPct val="150000"/>
                </a:lnSpc>
              </a:pPr>
              <a:r>
                <a:rPr lang="en-US" sz="1100" dirty="0">
                  <a:latin typeface="Arial" charset="0"/>
                  <a:ea typeface="Arial" charset="0"/>
                  <a:cs typeface="Arial" charset="0"/>
                </a:rPr>
                <a:t>Peer-reviewed journal articles (</a:t>
              </a:r>
              <a:r>
                <a:rPr lang="en-US" sz="1100" dirty="0" err="1">
                  <a:latin typeface="Arial" charset="0"/>
                  <a:ea typeface="Arial" charset="0"/>
                  <a:cs typeface="Arial" charset="0"/>
                </a:rPr>
                <a:t>Aveyard</a:t>
              </a:r>
              <a:r>
                <a:rPr lang="en-US" sz="1100" dirty="0">
                  <a:latin typeface="Arial" charset="0"/>
                  <a:ea typeface="Arial" charset="0"/>
                  <a:cs typeface="Arial" charset="0"/>
                </a:rPr>
                <a:t>, 2019) English-language publications UK-based research Publications from </a:t>
              </a:r>
              <a:r>
                <a:rPr lang="en-US" sz="1100" b="1" dirty="0">
                  <a:latin typeface="Arial" charset="0"/>
                  <a:ea typeface="Arial" charset="0"/>
                  <a:cs typeface="Arial" charset="0"/>
                </a:rPr>
                <a:t>2019–2025</a:t>
              </a:r>
              <a:r>
                <a:rPr lang="en-US" sz="1100" dirty="0">
                  <a:latin typeface="Arial" charset="0"/>
                  <a:ea typeface="Arial" charset="0"/>
                  <a:cs typeface="Arial" charset="0"/>
                </a:rPr>
                <a:t> Alzheimer's disease and unpaid </a:t>
              </a:r>
              <a:r>
                <a:rPr lang="en-US" sz="1100" dirty="0" err="1" smtClean="0">
                  <a:latin typeface="Arial" charset="0"/>
                  <a:ea typeface="Arial" charset="0"/>
                  <a:cs typeface="Arial" charset="0"/>
                </a:rPr>
                <a:t>carers</a:t>
              </a:r>
              <a:r>
                <a:rPr lang="en-US" sz="1100" dirty="0" smtClean="0">
                  <a:latin typeface="Arial" charset="0"/>
                  <a:ea typeface="Arial" charset="0"/>
                  <a:cs typeface="Arial" charset="0"/>
                </a:rPr>
                <a:t> </a:t>
              </a:r>
              <a:r>
                <a:rPr lang="en-US" sz="1100" dirty="0">
                  <a:latin typeface="Arial" charset="0"/>
                  <a:ea typeface="Arial" charset="0"/>
                  <a:cs typeface="Arial" charset="0"/>
                </a:rPr>
                <a:t>Government policy documents (NICE, NHS England, DHSC and WHO)</a:t>
              </a:r>
              <a:endParaRPr lang="en-GB" sz="1100" dirty="0">
                <a:latin typeface="Arial" charset="0"/>
                <a:ea typeface="Arial" charset="0"/>
                <a:cs typeface="Arial" charset="0"/>
              </a:endParaRPr>
            </a:p>
          </p:txBody>
        </p:sp>
        <p:sp>
          <p:nvSpPr>
            <p:cNvPr id="8" name="Rectangle 7"/>
            <p:cNvSpPr/>
            <p:nvPr/>
          </p:nvSpPr>
          <p:spPr>
            <a:xfrm>
              <a:off x="6618364" y="954050"/>
              <a:ext cx="5378889" cy="1107996"/>
            </a:xfrm>
            <a:prstGeom prst="rect">
              <a:avLst/>
            </a:prstGeom>
          </p:spPr>
          <p:txBody>
            <a:bodyPr wrap="square">
              <a:spAutoFit/>
            </a:bodyPr>
            <a:lstStyle/>
            <a:p>
              <a:pPr algn="just">
                <a:lnSpc>
                  <a:spcPct val="150000"/>
                </a:lnSpc>
              </a:pPr>
              <a:r>
                <a:rPr lang="en-US" sz="1100" dirty="0">
                  <a:latin typeface="Arial" charset="0"/>
                  <a:ea typeface="Arial" charset="0"/>
                  <a:cs typeface="Arial" charset="0"/>
                </a:rPr>
                <a:t>Editorials, online articles, conference summaries, redundant publications, research conducted in a language other than English and research that did not relate to either Alzheimer's disease or unpaid </a:t>
              </a:r>
              <a:r>
                <a:rPr lang="en-US" sz="1100" dirty="0" err="1">
                  <a:latin typeface="Arial" charset="0"/>
                  <a:ea typeface="Arial" charset="0"/>
                  <a:cs typeface="Arial" charset="0"/>
                </a:rPr>
                <a:t>carers</a:t>
              </a:r>
              <a:r>
                <a:rPr lang="en-US" sz="1100" dirty="0">
                  <a:latin typeface="Arial" charset="0"/>
                  <a:ea typeface="Arial" charset="0"/>
                  <a:cs typeface="Arial" charset="0"/>
                </a:rPr>
                <a:t> were not evaluated. These criteria helped identify relevant, quality evidence to evaluate for appraisal (</a:t>
              </a:r>
              <a:r>
                <a:rPr lang="en-US" sz="1100" dirty="0" err="1">
                  <a:latin typeface="Arial" charset="0"/>
                  <a:ea typeface="Arial" charset="0"/>
                  <a:cs typeface="Arial" charset="0"/>
                </a:rPr>
                <a:t>Aveyard</a:t>
              </a:r>
              <a:r>
                <a:rPr lang="en-US" sz="1100" dirty="0">
                  <a:latin typeface="Arial" charset="0"/>
                  <a:ea typeface="Arial" charset="0"/>
                  <a:cs typeface="Arial" charset="0"/>
                </a:rPr>
                <a:t>, </a:t>
              </a:r>
              <a:r>
                <a:rPr lang="en-US" sz="1100" dirty="0" smtClean="0">
                  <a:latin typeface="Arial" charset="0"/>
                  <a:ea typeface="Arial" charset="0"/>
                  <a:cs typeface="Arial" charset="0"/>
                </a:rPr>
                <a:t>2019).</a:t>
              </a:r>
              <a:endParaRPr lang="en-GB" sz="1100" dirty="0">
                <a:latin typeface="Arial" charset="0"/>
                <a:ea typeface="Arial" charset="0"/>
                <a:cs typeface="Arial" charset="0"/>
              </a:endParaRPr>
            </a:p>
          </p:txBody>
        </p:sp>
        <p:sp>
          <p:nvSpPr>
            <p:cNvPr id="10" name="Rectangle 9"/>
            <p:cNvSpPr/>
            <p:nvPr/>
          </p:nvSpPr>
          <p:spPr>
            <a:xfrm>
              <a:off x="6569675" y="3815731"/>
              <a:ext cx="5476266" cy="1869743"/>
            </a:xfrm>
            <a:prstGeom prst="rect">
              <a:avLst/>
            </a:prstGeom>
          </p:spPr>
          <p:txBody>
            <a:bodyPr wrap="square">
              <a:spAutoFit/>
            </a:bodyPr>
            <a:lstStyle/>
            <a:p>
              <a:pPr algn="just">
                <a:lnSpc>
                  <a:spcPct val="150000"/>
                </a:lnSpc>
              </a:pPr>
              <a:r>
                <a:rPr lang="en-GB" sz="1100" dirty="0">
                  <a:latin typeface="Arial" charset="0"/>
                  <a:ea typeface="Arial" charset="0"/>
                  <a:cs typeface="Arial" charset="0"/>
                </a:rPr>
                <a:t>Only secondary research was used in this dissertation and no formal ethical approval was required. The use of precise UWTSD Harvard citations and the appraisal of all literature that has been included, as well as the prevention of plagiarism and the careful use of publicly available information (University of Wales Trinity Saint David, 2024) ensured ethical standards. The research was strengthened through the use of well-respected, peer-reviewed journals and well-respected policy documents (Blakeslee, </a:t>
              </a:r>
              <a:r>
                <a:rPr lang="en-GB" sz="1100" dirty="0" smtClean="0">
                  <a:latin typeface="Arial" charset="0"/>
                  <a:ea typeface="Arial" charset="0"/>
                  <a:cs typeface="Arial" charset="0"/>
                </a:rPr>
                <a:t>2004).</a:t>
              </a:r>
              <a:endParaRPr lang="en-GB" sz="1100" dirty="0">
                <a:latin typeface="Arial" charset="0"/>
                <a:ea typeface="Arial" charset="0"/>
                <a:cs typeface="Arial" charset="0"/>
              </a:endParaRPr>
            </a:p>
          </p:txBody>
        </p:sp>
      </p:grpSp>
    </p:spTree>
    <p:extLst>
      <p:ext uri="{BB962C8B-B14F-4D97-AF65-F5344CB8AC3E}">
        <p14:creationId xmlns:p14="http://schemas.microsoft.com/office/powerpoint/2010/main" val="23172594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7585" y="0"/>
            <a:ext cx="11810671" cy="415498"/>
          </a:xfrm>
          <a:prstGeom prst="rect">
            <a:avLst/>
          </a:prstGeom>
        </p:spPr>
        <p:txBody>
          <a:bodyPr wrap="square">
            <a:spAutoFit/>
          </a:bodyPr>
          <a:lstStyle/>
          <a:p>
            <a:pPr algn="ctr">
              <a:lnSpc>
                <a:spcPct val="150000"/>
              </a:lnSpc>
            </a:pPr>
            <a:r>
              <a:rPr lang="en-US" sz="1400" b="1" dirty="0" smtClean="0">
                <a:latin typeface="Arial" charset="0"/>
                <a:ea typeface="Arial" charset="0"/>
                <a:cs typeface="Arial" charset="0"/>
              </a:rPr>
              <a:t>References </a:t>
            </a:r>
            <a:endParaRPr lang="en-US" sz="1400" b="1" dirty="0">
              <a:latin typeface="Arial" charset="0"/>
              <a:ea typeface="Arial" charset="0"/>
              <a:cs typeface="Arial" charset="0"/>
            </a:endParaRPr>
          </a:p>
        </p:txBody>
      </p:sp>
      <p:sp>
        <p:nvSpPr>
          <p:cNvPr id="3" name="Rectangle 2"/>
          <p:cNvSpPr/>
          <p:nvPr/>
        </p:nvSpPr>
        <p:spPr>
          <a:xfrm>
            <a:off x="425611" y="207749"/>
            <a:ext cx="11763214" cy="6863417"/>
          </a:xfrm>
          <a:prstGeom prst="rect">
            <a:avLst/>
          </a:prstGeom>
        </p:spPr>
        <p:txBody>
          <a:bodyPr wrap="square">
            <a:spAutoFit/>
          </a:bodyPr>
          <a:lstStyle/>
          <a:p>
            <a:r>
              <a:rPr lang="en-US" sz="1100" dirty="0">
                <a:latin typeface="Arial" charset="0"/>
                <a:ea typeface="Arial" charset="0"/>
                <a:cs typeface="Arial" charset="0"/>
              </a:rPr>
              <a:t>Alzheimer's Society (2024) </a:t>
            </a:r>
            <a:r>
              <a:rPr lang="en-US" sz="1100" i="1" dirty="0">
                <a:latin typeface="Arial" charset="0"/>
                <a:ea typeface="Arial" charset="0"/>
                <a:cs typeface="Arial" charset="0"/>
              </a:rPr>
              <a:t>Dementia UK: Annual Report 2024</a:t>
            </a:r>
            <a:r>
              <a:rPr lang="en-US" sz="1100" dirty="0">
                <a:latin typeface="Arial" charset="0"/>
                <a:ea typeface="Arial" charset="0"/>
                <a:cs typeface="Arial" charset="0"/>
              </a:rPr>
              <a:t>. London: Alzheimer's Society</a:t>
            </a:r>
            <a:r>
              <a:rPr lang="en-US" sz="1100" dirty="0" smtClean="0">
                <a:latin typeface="Arial" charset="0"/>
                <a:ea typeface="Arial" charset="0"/>
                <a:cs typeface="Arial" charset="0"/>
              </a:rPr>
              <a:t>.</a:t>
            </a:r>
          </a:p>
          <a:p>
            <a:endParaRPr lang="en-US" sz="1100" dirty="0">
              <a:latin typeface="Arial" charset="0"/>
              <a:ea typeface="Arial" charset="0"/>
              <a:cs typeface="Arial" charset="0"/>
            </a:endParaRPr>
          </a:p>
          <a:p>
            <a:pPr algn="just"/>
            <a:r>
              <a:rPr lang="en-US" sz="1100" dirty="0" err="1">
                <a:latin typeface="Arial" charset="0"/>
                <a:ea typeface="Arial" charset="0"/>
                <a:cs typeface="Arial" charset="0"/>
              </a:rPr>
              <a:t>Aveyard</a:t>
            </a:r>
            <a:r>
              <a:rPr lang="en-US" sz="1100" dirty="0">
                <a:latin typeface="Arial" charset="0"/>
                <a:ea typeface="Arial" charset="0"/>
                <a:cs typeface="Arial" charset="0"/>
              </a:rPr>
              <a:t>, H. (2019) </a:t>
            </a:r>
            <a:r>
              <a:rPr lang="en-US" sz="1100" i="1" dirty="0">
                <a:latin typeface="Arial" charset="0"/>
                <a:ea typeface="Arial" charset="0"/>
                <a:cs typeface="Arial" charset="0"/>
              </a:rPr>
              <a:t>Doing a Literature Review in Health and Social Care: A Practical Guide</a:t>
            </a:r>
            <a:r>
              <a:rPr lang="en-US" sz="1100" dirty="0">
                <a:latin typeface="Arial" charset="0"/>
                <a:ea typeface="Arial" charset="0"/>
                <a:cs typeface="Arial" charset="0"/>
              </a:rPr>
              <a:t>. 4th </a:t>
            </a:r>
            <a:r>
              <a:rPr lang="en-US" sz="1100" dirty="0" err="1">
                <a:latin typeface="Arial" charset="0"/>
                <a:ea typeface="Arial" charset="0"/>
                <a:cs typeface="Arial" charset="0"/>
              </a:rPr>
              <a:t>edn</a:t>
            </a:r>
            <a:r>
              <a:rPr lang="en-US" sz="1100" dirty="0">
                <a:latin typeface="Arial" charset="0"/>
                <a:ea typeface="Arial" charset="0"/>
                <a:cs typeface="Arial" charset="0"/>
              </a:rPr>
              <a:t>. Maidenhead: Open University Press</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Blakeslee, S. (2004) </a:t>
            </a:r>
            <a:r>
              <a:rPr lang="en-US" sz="1100" i="1" dirty="0">
                <a:latin typeface="Arial" charset="0"/>
                <a:ea typeface="Arial" charset="0"/>
                <a:cs typeface="Arial" charset="0"/>
              </a:rPr>
              <a:t>The CRAAP Test</a:t>
            </a:r>
            <a:r>
              <a:rPr lang="en-US" sz="1100" dirty="0">
                <a:latin typeface="Arial" charset="0"/>
                <a:ea typeface="Arial" charset="0"/>
                <a:cs typeface="Arial" charset="0"/>
              </a:rPr>
              <a:t>. Chico: California State University, Chico</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Braun, V. and Clarke, V. (2006) 'Using thematic analysis in psychology', </a:t>
            </a:r>
            <a:r>
              <a:rPr lang="en-US" sz="1100" i="1" dirty="0">
                <a:latin typeface="Arial" charset="0"/>
                <a:ea typeface="Arial" charset="0"/>
                <a:cs typeface="Arial" charset="0"/>
              </a:rPr>
              <a:t>Qualitative Research in Psychology</a:t>
            </a:r>
            <a:r>
              <a:rPr lang="en-US" sz="1100" dirty="0">
                <a:latin typeface="Arial" charset="0"/>
                <a:ea typeface="Arial" charset="0"/>
                <a:cs typeface="Arial" charset="0"/>
              </a:rPr>
              <a:t>, 3(2), pp. 77–101</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Braun, V. and Clarke, V. (2021) </a:t>
            </a:r>
            <a:r>
              <a:rPr lang="en-US" sz="1100" i="1" dirty="0">
                <a:latin typeface="Arial" charset="0"/>
                <a:ea typeface="Arial" charset="0"/>
                <a:cs typeface="Arial" charset="0"/>
              </a:rPr>
              <a:t>Thematic Analysis: A Practical Guide</a:t>
            </a:r>
            <a:r>
              <a:rPr lang="en-US" sz="1100" dirty="0">
                <a:latin typeface="Arial" charset="0"/>
                <a:ea typeface="Arial" charset="0"/>
                <a:cs typeface="Arial" charset="0"/>
              </a:rPr>
              <a:t>. London: Sage</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err="1">
                <a:latin typeface="Arial" charset="0"/>
                <a:ea typeface="Arial" charset="0"/>
                <a:cs typeface="Arial" charset="0"/>
              </a:rPr>
              <a:t>Carers</a:t>
            </a:r>
            <a:r>
              <a:rPr lang="en-US" sz="1100" dirty="0">
                <a:latin typeface="Arial" charset="0"/>
                <a:ea typeface="Arial" charset="0"/>
                <a:cs typeface="Arial" charset="0"/>
              </a:rPr>
              <a:t> UK (2024) </a:t>
            </a:r>
            <a:r>
              <a:rPr lang="en-US" sz="1100" i="1" dirty="0">
                <a:latin typeface="Arial" charset="0"/>
                <a:ea typeface="Arial" charset="0"/>
                <a:cs typeface="Arial" charset="0"/>
              </a:rPr>
              <a:t>State of Caring 2024</a:t>
            </a:r>
            <a:r>
              <a:rPr lang="en-US" sz="1100" dirty="0">
                <a:latin typeface="Arial" charset="0"/>
                <a:ea typeface="Arial" charset="0"/>
                <a:cs typeface="Arial" charset="0"/>
              </a:rPr>
              <a:t>. London: </a:t>
            </a:r>
            <a:r>
              <a:rPr lang="en-US" sz="1100" dirty="0" err="1">
                <a:latin typeface="Arial" charset="0"/>
                <a:ea typeface="Arial" charset="0"/>
                <a:cs typeface="Arial" charset="0"/>
              </a:rPr>
              <a:t>Carers</a:t>
            </a:r>
            <a:r>
              <a:rPr lang="en-US" sz="1100" dirty="0">
                <a:latin typeface="Arial" charset="0"/>
                <a:ea typeface="Arial" charset="0"/>
                <a:cs typeface="Arial" charset="0"/>
              </a:rPr>
              <a:t> UK</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Department of Health and Social Care (2022) </a:t>
            </a:r>
            <a:r>
              <a:rPr lang="en-US" sz="1100" i="1" dirty="0">
                <a:latin typeface="Arial" charset="0"/>
                <a:ea typeface="Arial" charset="0"/>
                <a:cs typeface="Arial" charset="0"/>
              </a:rPr>
              <a:t>People at the Heart of Care: Adult Social Care Reform White Paper</a:t>
            </a:r>
            <a:r>
              <a:rPr lang="en-US" sz="1100" dirty="0">
                <a:latin typeface="Arial" charset="0"/>
                <a:ea typeface="Arial" charset="0"/>
                <a:cs typeface="Arial" charset="0"/>
              </a:rPr>
              <a:t>. London: DHSC</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err="1">
                <a:latin typeface="Arial" charset="0"/>
                <a:ea typeface="Arial" charset="0"/>
                <a:cs typeface="Arial" charset="0"/>
              </a:rPr>
              <a:t>Giebel</a:t>
            </a:r>
            <a:r>
              <a:rPr lang="en-US" sz="1100" dirty="0">
                <a:latin typeface="Arial" charset="0"/>
                <a:ea typeface="Arial" charset="0"/>
                <a:cs typeface="Arial" charset="0"/>
              </a:rPr>
              <a:t>, C. and Challis, D. (2021) 'The physical impact of caring for people living with dementia: Experiences of unpaid </a:t>
            </a:r>
            <a:r>
              <a:rPr lang="en-US" sz="1100" dirty="0" err="1">
                <a:latin typeface="Arial" charset="0"/>
                <a:ea typeface="Arial" charset="0"/>
                <a:cs typeface="Arial" charset="0"/>
              </a:rPr>
              <a:t>carers</a:t>
            </a:r>
            <a:r>
              <a:rPr lang="en-US" sz="1100" dirty="0">
                <a:latin typeface="Arial" charset="0"/>
                <a:ea typeface="Arial" charset="0"/>
                <a:cs typeface="Arial" charset="0"/>
              </a:rPr>
              <a:t> in the UK', </a:t>
            </a:r>
            <a:r>
              <a:rPr lang="en-US" sz="1100" i="1" dirty="0">
                <a:latin typeface="Arial" charset="0"/>
                <a:ea typeface="Arial" charset="0"/>
                <a:cs typeface="Arial" charset="0"/>
              </a:rPr>
              <a:t>Health &amp; Social Care in the Community</a:t>
            </a:r>
            <a:r>
              <a:rPr lang="en-US" sz="1100" dirty="0">
                <a:latin typeface="Arial" charset="0"/>
                <a:ea typeface="Arial" charset="0"/>
                <a:cs typeface="Arial" charset="0"/>
              </a:rPr>
              <a:t>, 29(5), pp. 1341–1350</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National Institute for Health and Care Excellence (2018) </a:t>
            </a:r>
            <a:r>
              <a:rPr lang="en-US" sz="1100" i="1" dirty="0">
                <a:latin typeface="Arial" charset="0"/>
                <a:ea typeface="Arial" charset="0"/>
                <a:cs typeface="Arial" charset="0"/>
              </a:rPr>
              <a:t>Dementia: Assessment, Management and Support for People Living with Dementia and their </a:t>
            </a:r>
            <a:r>
              <a:rPr lang="en-US" sz="1100" i="1" dirty="0" err="1">
                <a:latin typeface="Arial" charset="0"/>
                <a:ea typeface="Arial" charset="0"/>
                <a:cs typeface="Arial" charset="0"/>
              </a:rPr>
              <a:t>Carers</a:t>
            </a:r>
            <a:r>
              <a:rPr lang="en-US" sz="1100" i="1" dirty="0">
                <a:latin typeface="Arial" charset="0"/>
                <a:ea typeface="Arial" charset="0"/>
                <a:cs typeface="Arial" charset="0"/>
              </a:rPr>
              <a:t> (NG97).</a:t>
            </a:r>
            <a:r>
              <a:rPr lang="en-US" sz="1100" dirty="0">
                <a:latin typeface="Arial" charset="0"/>
                <a:ea typeface="Arial" charset="0"/>
                <a:cs typeface="Arial" charset="0"/>
              </a:rPr>
              <a:t> London: NICE</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NHS England (2023) </a:t>
            </a:r>
            <a:r>
              <a:rPr lang="en-US" sz="1100" i="1" dirty="0">
                <a:latin typeface="Arial" charset="0"/>
                <a:ea typeface="Arial" charset="0"/>
                <a:cs typeface="Arial" charset="0"/>
              </a:rPr>
              <a:t>NHS Long Term Workforce Plan</a:t>
            </a:r>
            <a:r>
              <a:rPr lang="en-US" sz="1100" dirty="0">
                <a:latin typeface="Arial" charset="0"/>
                <a:ea typeface="Arial" charset="0"/>
                <a:cs typeface="Arial" charset="0"/>
              </a:rPr>
              <a:t>. London: NHS England</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Page, M.J., McKenzie, J.E., </a:t>
            </a:r>
            <a:r>
              <a:rPr lang="en-US" sz="1100" dirty="0" err="1">
                <a:latin typeface="Arial" charset="0"/>
                <a:ea typeface="Arial" charset="0"/>
                <a:cs typeface="Arial" charset="0"/>
              </a:rPr>
              <a:t>Bossuyt</a:t>
            </a:r>
            <a:r>
              <a:rPr lang="en-US" sz="1100" dirty="0">
                <a:latin typeface="Arial" charset="0"/>
                <a:ea typeface="Arial" charset="0"/>
                <a:cs typeface="Arial" charset="0"/>
              </a:rPr>
              <a:t>, P.M., </a:t>
            </a:r>
            <a:r>
              <a:rPr lang="en-US" sz="1100" dirty="0" err="1">
                <a:latin typeface="Arial" charset="0"/>
                <a:ea typeface="Arial" charset="0"/>
                <a:cs typeface="Arial" charset="0"/>
              </a:rPr>
              <a:t>Boutron</a:t>
            </a:r>
            <a:r>
              <a:rPr lang="en-US" sz="1100" dirty="0">
                <a:latin typeface="Arial" charset="0"/>
                <a:ea typeface="Arial" charset="0"/>
                <a:cs typeface="Arial" charset="0"/>
              </a:rPr>
              <a:t>, I., Hoffmann, T.C., </a:t>
            </a:r>
            <a:r>
              <a:rPr lang="en-US" sz="1100" dirty="0" err="1">
                <a:latin typeface="Arial" charset="0"/>
                <a:ea typeface="Arial" charset="0"/>
                <a:cs typeface="Arial" charset="0"/>
              </a:rPr>
              <a:t>Mulrow</a:t>
            </a:r>
            <a:r>
              <a:rPr lang="en-US" sz="1100" dirty="0">
                <a:latin typeface="Arial" charset="0"/>
                <a:ea typeface="Arial" charset="0"/>
                <a:cs typeface="Arial" charset="0"/>
              </a:rPr>
              <a:t>, C.D., </a:t>
            </a:r>
            <a:r>
              <a:rPr lang="en-US" sz="1100" dirty="0" err="1">
                <a:latin typeface="Arial" charset="0"/>
                <a:ea typeface="Arial" charset="0"/>
                <a:cs typeface="Arial" charset="0"/>
              </a:rPr>
              <a:t>Shamseer</a:t>
            </a:r>
            <a:r>
              <a:rPr lang="en-US" sz="1100" dirty="0">
                <a:latin typeface="Arial" charset="0"/>
                <a:ea typeface="Arial" charset="0"/>
                <a:cs typeface="Arial" charset="0"/>
              </a:rPr>
              <a:t>, L., </a:t>
            </a:r>
            <a:r>
              <a:rPr lang="en-US" sz="1100" dirty="0" err="1">
                <a:latin typeface="Arial" charset="0"/>
                <a:ea typeface="Arial" charset="0"/>
                <a:cs typeface="Arial" charset="0"/>
              </a:rPr>
              <a:t>Tetzlaff</a:t>
            </a:r>
            <a:r>
              <a:rPr lang="en-US" sz="1100" dirty="0">
                <a:latin typeface="Arial" charset="0"/>
                <a:ea typeface="Arial" charset="0"/>
                <a:cs typeface="Arial" charset="0"/>
              </a:rPr>
              <a:t>, J.M., </a:t>
            </a:r>
            <a:r>
              <a:rPr lang="en-US" sz="1100" dirty="0" err="1">
                <a:latin typeface="Arial" charset="0"/>
                <a:ea typeface="Arial" charset="0"/>
                <a:cs typeface="Arial" charset="0"/>
              </a:rPr>
              <a:t>Akl</a:t>
            </a:r>
            <a:r>
              <a:rPr lang="en-US" sz="1100" dirty="0">
                <a:latin typeface="Arial" charset="0"/>
                <a:ea typeface="Arial" charset="0"/>
                <a:cs typeface="Arial" charset="0"/>
              </a:rPr>
              <a:t>, E.A., Brennan, S.E., Chou, R., Glanville, J., </a:t>
            </a:r>
            <a:r>
              <a:rPr lang="en-US" sz="1100" dirty="0" err="1">
                <a:latin typeface="Arial" charset="0"/>
                <a:ea typeface="Arial" charset="0"/>
                <a:cs typeface="Arial" charset="0"/>
              </a:rPr>
              <a:t>Grimshaw</a:t>
            </a:r>
            <a:r>
              <a:rPr lang="en-US" sz="1100" dirty="0">
                <a:latin typeface="Arial" charset="0"/>
                <a:ea typeface="Arial" charset="0"/>
                <a:cs typeface="Arial" charset="0"/>
              </a:rPr>
              <a:t>, J.M., </a:t>
            </a:r>
            <a:r>
              <a:rPr lang="en-US" sz="1100" dirty="0" err="1">
                <a:latin typeface="Arial" charset="0"/>
                <a:ea typeface="Arial" charset="0"/>
                <a:cs typeface="Arial" charset="0"/>
              </a:rPr>
              <a:t>Hróbjartsson</a:t>
            </a:r>
            <a:r>
              <a:rPr lang="en-US" sz="1100" dirty="0">
                <a:latin typeface="Arial" charset="0"/>
                <a:ea typeface="Arial" charset="0"/>
                <a:cs typeface="Arial" charset="0"/>
              </a:rPr>
              <a:t>, A., </a:t>
            </a:r>
            <a:r>
              <a:rPr lang="en-US" sz="1100" dirty="0" err="1">
                <a:latin typeface="Arial" charset="0"/>
                <a:ea typeface="Arial" charset="0"/>
                <a:cs typeface="Arial" charset="0"/>
              </a:rPr>
              <a:t>Lalu</a:t>
            </a:r>
            <a:r>
              <a:rPr lang="en-US" sz="1100" dirty="0">
                <a:latin typeface="Arial" charset="0"/>
                <a:ea typeface="Arial" charset="0"/>
                <a:cs typeface="Arial" charset="0"/>
              </a:rPr>
              <a:t>, M.M., Li, T., </a:t>
            </a:r>
            <a:r>
              <a:rPr lang="en-US" sz="1100" dirty="0" err="1">
                <a:latin typeface="Arial" charset="0"/>
                <a:ea typeface="Arial" charset="0"/>
                <a:cs typeface="Arial" charset="0"/>
              </a:rPr>
              <a:t>Loder</a:t>
            </a:r>
            <a:r>
              <a:rPr lang="en-US" sz="1100" dirty="0">
                <a:latin typeface="Arial" charset="0"/>
                <a:ea typeface="Arial" charset="0"/>
                <a:cs typeface="Arial" charset="0"/>
              </a:rPr>
              <a:t>, E.W., Mayo-Wilson, E., McDonald, S., McGuinness, L.A., Stewart, L.A., Thomas, J., </a:t>
            </a:r>
            <a:r>
              <a:rPr lang="en-US" sz="1100" dirty="0" err="1">
                <a:latin typeface="Arial" charset="0"/>
                <a:ea typeface="Arial" charset="0"/>
                <a:cs typeface="Arial" charset="0"/>
              </a:rPr>
              <a:t>Tricco</a:t>
            </a:r>
            <a:r>
              <a:rPr lang="en-US" sz="1100" dirty="0">
                <a:latin typeface="Arial" charset="0"/>
                <a:ea typeface="Arial" charset="0"/>
                <a:cs typeface="Arial" charset="0"/>
              </a:rPr>
              <a:t>, A.C., Welch, V.A., Whiting, P. and </a:t>
            </a:r>
            <a:r>
              <a:rPr lang="en-US" sz="1100" dirty="0" err="1">
                <a:latin typeface="Arial" charset="0"/>
                <a:ea typeface="Arial" charset="0"/>
                <a:cs typeface="Arial" charset="0"/>
              </a:rPr>
              <a:t>Moher</a:t>
            </a:r>
            <a:r>
              <a:rPr lang="en-US" sz="1100" dirty="0">
                <a:latin typeface="Arial" charset="0"/>
                <a:ea typeface="Arial" charset="0"/>
                <a:cs typeface="Arial" charset="0"/>
              </a:rPr>
              <a:t>, D. (2021) 'The PRISMA 2020 statement: An updated guideline for reporting systematic reviews', </a:t>
            </a:r>
            <a:r>
              <a:rPr lang="en-US" sz="1100" i="1" dirty="0">
                <a:latin typeface="Arial" charset="0"/>
                <a:ea typeface="Arial" charset="0"/>
                <a:cs typeface="Arial" charset="0"/>
              </a:rPr>
              <a:t>BMJ</a:t>
            </a:r>
            <a:r>
              <a:rPr lang="en-US" sz="1100" dirty="0">
                <a:latin typeface="Arial" charset="0"/>
                <a:ea typeface="Arial" charset="0"/>
                <a:cs typeface="Arial" charset="0"/>
              </a:rPr>
              <a:t>, 372, n71</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University of Wales Trinity Saint David (2024) </a:t>
            </a:r>
            <a:r>
              <a:rPr lang="en-US" sz="1100" i="1" dirty="0">
                <a:latin typeface="Arial" charset="0"/>
                <a:ea typeface="Arial" charset="0"/>
                <a:cs typeface="Arial" charset="0"/>
              </a:rPr>
              <a:t>Guide to UWTSD Harvard Referencing</a:t>
            </a:r>
            <a:r>
              <a:rPr lang="en-US" sz="1100" dirty="0">
                <a:latin typeface="Arial" charset="0"/>
                <a:ea typeface="Arial" charset="0"/>
                <a:cs typeface="Arial" charset="0"/>
              </a:rPr>
              <a:t>. Carmarthen: University of Wales Trinity Saint David</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rPr>
              <a:t>World Health Organization (2023) </a:t>
            </a:r>
            <a:r>
              <a:rPr lang="en-US" sz="1100" i="1" dirty="0">
                <a:latin typeface="Arial" charset="0"/>
                <a:ea typeface="Arial" charset="0"/>
                <a:cs typeface="Arial" charset="0"/>
              </a:rPr>
              <a:t>Global Status Report on the Public Health Response to Dementia</a:t>
            </a:r>
            <a:r>
              <a:rPr lang="en-US" sz="1100" dirty="0">
                <a:latin typeface="Arial" charset="0"/>
                <a:ea typeface="Arial" charset="0"/>
                <a:cs typeface="Arial" charset="0"/>
              </a:rPr>
              <a:t>. Geneva: World Health Organization</a:t>
            </a:r>
            <a:r>
              <a:rPr lang="en-US" sz="1100" dirty="0" smtClean="0">
                <a:latin typeface="Arial" charset="0"/>
                <a:ea typeface="Arial" charset="0"/>
                <a:cs typeface="Arial" charset="0"/>
              </a:rPr>
              <a:t>.</a:t>
            </a:r>
          </a:p>
          <a:p>
            <a:pPr algn="just"/>
            <a:endParaRPr lang="en-US" sz="1100" dirty="0">
              <a:latin typeface="Arial" charset="0"/>
              <a:ea typeface="Arial" charset="0"/>
              <a:cs typeface="Arial" charset="0"/>
            </a:endParaRPr>
          </a:p>
          <a:p>
            <a:pPr algn="just"/>
            <a:r>
              <a:rPr lang="en-US" sz="1100" dirty="0">
                <a:latin typeface="Arial" charset="0"/>
                <a:ea typeface="Arial" charset="0"/>
                <a:cs typeface="Arial" charset="0"/>
                <a:hlinkClick r:id="rId2"/>
              </a:rPr>
              <a:t>https://</a:t>
            </a:r>
            <a:r>
              <a:rPr lang="en-US" sz="1100" dirty="0" smtClean="0">
                <a:latin typeface="Arial" charset="0"/>
                <a:ea typeface="Arial" charset="0"/>
                <a:cs typeface="Arial" charset="0"/>
                <a:hlinkClick r:id="rId2"/>
              </a:rPr>
              <a:t>www.gettyimages.co.uk/detail/illustration/alzheimers-awareness-month-banner-royalty-free-illustration/2192178935?adppopup=truee</a:t>
            </a:r>
            <a:r>
              <a:rPr lang="en-US" sz="1100" dirty="0" smtClean="0">
                <a:latin typeface="Arial" charset="0"/>
                <a:ea typeface="Arial" charset="0"/>
                <a:cs typeface="Arial" charset="0"/>
                <a:hlinkClick r:id="rId2"/>
              </a:rPr>
              <a:t>e</a:t>
            </a:r>
            <a:r>
              <a:rPr lang="en-US" sz="1100" dirty="0" smtClean="0">
                <a:latin typeface="Arial" charset="0"/>
                <a:ea typeface="Arial" charset="0"/>
                <a:cs typeface="Arial" charset="0"/>
              </a:rPr>
              <a:t> </a:t>
            </a:r>
            <a:r>
              <a:rPr lang="en-US" sz="1100" dirty="0" smtClean="0">
                <a:latin typeface="Arial" charset="0"/>
                <a:ea typeface="Arial" charset="0"/>
                <a:cs typeface="Arial" charset="0"/>
              </a:rPr>
              <a:t> </a:t>
            </a:r>
            <a:endParaRPr lang="en-US" sz="1100" dirty="0" smtClean="0">
              <a:latin typeface="Arial" charset="0"/>
              <a:ea typeface="Arial" charset="0"/>
              <a:cs typeface="Arial" charset="0"/>
            </a:endParaRPr>
          </a:p>
          <a:p>
            <a:pPr algn="just"/>
            <a:endParaRPr lang="en-US" sz="1100" dirty="0">
              <a:latin typeface="Arial" charset="0"/>
              <a:ea typeface="Arial" charset="0"/>
              <a:cs typeface="Arial" charset="0"/>
            </a:endParaRPr>
          </a:p>
          <a:p>
            <a:pPr algn="just"/>
            <a:r>
              <a:rPr lang="en-US" sz="1100" dirty="0"/>
              <a:t>World Health Organization (2025) </a:t>
            </a:r>
            <a:r>
              <a:rPr lang="en-US" sz="1100" i="1" dirty="0"/>
              <a:t>Dementia</a:t>
            </a:r>
            <a:r>
              <a:rPr lang="en-US" sz="1100" dirty="0"/>
              <a:t>. Available at: </a:t>
            </a:r>
            <a:r>
              <a:rPr lang="en-US" sz="1100" dirty="0">
                <a:hlinkClick r:id="rId3"/>
              </a:rPr>
              <a:t>https://www.who.int/news-room/fact-sheets/detail/dementia</a:t>
            </a:r>
            <a:r>
              <a:rPr lang="en-US" sz="1100" dirty="0"/>
              <a:t> (Accessed: 22 July 2026</a:t>
            </a:r>
            <a:r>
              <a:rPr lang="en-US" sz="1100" dirty="0" smtClean="0"/>
              <a:t>).</a:t>
            </a:r>
          </a:p>
          <a:p>
            <a:pPr algn="just"/>
            <a:endParaRPr lang="en-US" sz="1100" dirty="0" smtClean="0"/>
          </a:p>
          <a:p>
            <a:r>
              <a:rPr lang="en-US" sz="1100" dirty="0" err="1"/>
              <a:t>Aveyard</a:t>
            </a:r>
            <a:r>
              <a:rPr lang="en-US" sz="1100" dirty="0"/>
              <a:t>, H. (2019) </a:t>
            </a:r>
            <a:r>
              <a:rPr lang="en-US" sz="1100" i="1" dirty="0"/>
              <a:t>Doing a literature review in health and social care: A practical guide</a:t>
            </a:r>
            <a:r>
              <a:rPr lang="en-US" sz="1100" dirty="0"/>
              <a:t>. 4th </a:t>
            </a:r>
            <a:r>
              <a:rPr lang="en-US" sz="1100" dirty="0" err="1"/>
              <a:t>edn</a:t>
            </a:r>
            <a:r>
              <a:rPr lang="en-US" sz="1100" dirty="0"/>
              <a:t>. Maidenhead: Open University Press</a:t>
            </a:r>
            <a:r>
              <a:rPr lang="en-US" sz="1100" dirty="0" smtClean="0"/>
              <a:t>.</a:t>
            </a:r>
          </a:p>
          <a:p>
            <a:endParaRPr lang="en-US" sz="1100" dirty="0"/>
          </a:p>
          <a:p>
            <a:r>
              <a:rPr lang="en-US" sz="1100" dirty="0"/>
              <a:t>Booth, A., Sutton, A. and </a:t>
            </a:r>
            <a:r>
              <a:rPr lang="en-US" sz="1100" dirty="0" err="1"/>
              <a:t>Papaioannou</a:t>
            </a:r>
            <a:r>
              <a:rPr lang="en-US" sz="1100" dirty="0"/>
              <a:t>, D. (2021) </a:t>
            </a:r>
            <a:r>
              <a:rPr lang="en-US" sz="1100" i="1" dirty="0"/>
              <a:t>Systematic approaches to a successful literature review</a:t>
            </a:r>
            <a:r>
              <a:rPr lang="en-US" sz="1100" dirty="0"/>
              <a:t>. 3rd </a:t>
            </a:r>
            <a:r>
              <a:rPr lang="en-US" sz="1100" dirty="0" err="1"/>
              <a:t>edn</a:t>
            </a:r>
            <a:r>
              <a:rPr lang="en-US" sz="1100" dirty="0"/>
              <a:t>. London: SAGE Publications. </a:t>
            </a:r>
            <a:endParaRPr lang="en-US" sz="1100" dirty="0" smtClean="0"/>
          </a:p>
          <a:p>
            <a:endParaRPr lang="en-US" sz="1100" dirty="0"/>
          </a:p>
          <a:p>
            <a:r>
              <a:rPr lang="en-US" sz="1100" dirty="0"/>
              <a:t>Snyder, H. (2019) ‘Literature review as a research methodology: An overview and guidelines’, </a:t>
            </a:r>
            <a:r>
              <a:rPr lang="en-US" sz="1100" i="1" dirty="0"/>
              <a:t>Journal of Business Research</a:t>
            </a:r>
            <a:r>
              <a:rPr lang="en-US" sz="1100" dirty="0"/>
              <a:t>, 104, pp. 333–339.</a:t>
            </a:r>
          </a:p>
          <a:p>
            <a:pPr algn="just"/>
            <a:endParaRPr lang="en-US" sz="1100" dirty="0">
              <a:latin typeface="Arial" charset="0"/>
              <a:ea typeface="Arial" charset="0"/>
              <a:cs typeface="Arial" charset="0"/>
            </a:endParaRPr>
          </a:p>
        </p:txBody>
      </p:sp>
    </p:spTree>
    <p:extLst>
      <p:ext uri="{BB962C8B-B14F-4D97-AF65-F5344CB8AC3E}">
        <p14:creationId xmlns:p14="http://schemas.microsoft.com/office/powerpoint/2010/main" val="1478639482"/>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emplate>Wisp</Template>
  <TotalTime>1343</TotalTime>
  <Words>1148</Words>
  <Application>Microsoft Macintosh PowerPoint</Application>
  <PresentationFormat>Custom</PresentationFormat>
  <Paragraphs>78</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Century Gothic</vt:lpstr>
      <vt:lpstr>Times New Roman</vt:lpstr>
      <vt:lpstr>Wingdings 3</vt:lpstr>
      <vt:lpstr>Arial</vt:lpstr>
      <vt:lpstr>Wisp</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generated using python-pptx</dc:description>
  <cp:lastModifiedBy>Microsoft Office User</cp:lastModifiedBy>
  <cp:revision>99</cp:revision>
  <dcterms:created xsi:type="dcterms:W3CDTF">2013-01-27T09:14:16Z</dcterms:created>
  <dcterms:modified xsi:type="dcterms:W3CDTF">2026-07-23T21:09:36Z</dcterms:modified>
  <cp:category/>
</cp:coreProperties>
</file>