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9" r:id="rId4"/>
    <p:sldId id="262" r:id="rId5"/>
    <p:sldId id="263" r:id="rId6"/>
    <p:sldId id="264" r:id="rId7"/>
    <p:sldId id="265" r:id="rId8"/>
    <p:sldId id="266" r:id="rId9"/>
    <p:sldId id="267" r:id="rId10"/>
    <p:sldId id="268" r:id="rId11"/>
    <p:sldId id="269" r:id="rId12"/>
    <p:sldId id="25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EF2808-DE59-E20C-FAD3-4554286B9CEF}" v="12" dt="2026-10-17T20:24:39.3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047" autoAdjust="0"/>
  </p:normalViewPr>
  <p:slideViewPr>
    <p:cSldViewPr snapToGrid="0">
      <p:cViewPr varScale="1">
        <p:scale>
          <a:sx n="43" d="100"/>
          <a:sy n="43" d="100"/>
        </p:scale>
        <p:origin x="48"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Arfeen (2416334)" userId="S::2416334@student.uwtsd.ac.uk::1becdd78-7a4c-4276-9006-8d1082349b68" providerId="AD" clId="Web-{0BEF2808-DE59-E20C-FAD3-4554286B9CEF}"/>
    <pc:docChg chg="modSld">
      <pc:chgData name="Mohammed Arfeen (2416334)" userId="S::2416334@student.uwtsd.ac.uk::1becdd78-7a4c-4276-9006-8d1082349b68" providerId="AD" clId="Web-{0BEF2808-DE59-E20C-FAD3-4554286B9CEF}" dt="2026-10-17T20:24:39.311" v="11" actId="20577"/>
      <pc:docMkLst>
        <pc:docMk/>
      </pc:docMkLst>
      <pc:sldChg chg="modSp">
        <pc:chgData name="Mohammed Arfeen (2416334)" userId="S::2416334@student.uwtsd.ac.uk::1becdd78-7a4c-4276-9006-8d1082349b68" providerId="AD" clId="Web-{0BEF2808-DE59-E20C-FAD3-4554286B9CEF}" dt="2026-10-17T20:24:39.311" v="11" actId="20577"/>
        <pc:sldMkLst>
          <pc:docMk/>
          <pc:sldMk cId="2948212177" sldId="256"/>
        </pc:sldMkLst>
        <pc:spChg chg="mod">
          <ac:chgData name="Mohammed Arfeen (2416334)" userId="S::2416334@student.uwtsd.ac.uk::1becdd78-7a4c-4276-9006-8d1082349b68" providerId="AD" clId="Web-{0BEF2808-DE59-E20C-FAD3-4554286B9CEF}" dt="2026-10-17T20:24:39.311" v="11" actId="20577"/>
          <ac:spMkLst>
            <pc:docMk/>
            <pc:sldMk cId="2948212177" sldId="256"/>
            <ac:spMk id="3" creationId="{F9BD4199-0D16-9B67-DA96-8351C15E101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B0A83D-B22E-4D59-9FA3-3B2C771846C5}" type="datetimeFigureOut">
              <a:rPr lang="en-GB" smtClean="0"/>
              <a:t>17/10/2026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CC2117-BFF6-4852-ACB0-05066451E806}" type="slidenum">
              <a:rPr lang="en-GB" smtClean="0"/>
              <a:t>‹#›</a:t>
            </a:fld>
            <a:endParaRPr lang="en-GB"/>
          </a:p>
        </p:txBody>
      </p:sp>
    </p:spTree>
    <p:extLst>
      <p:ext uri="{BB962C8B-B14F-4D97-AF65-F5344CB8AC3E}">
        <p14:creationId xmlns:p14="http://schemas.microsoft.com/office/powerpoint/2010/main" val="2365456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dirty="0">
                <a:effectLst/>
                <a:latin typeface="Arial" panose="020B0604020202020204" pitchFamily="34" charset="0"/>
                <a:ea typeface="Aptos" panose="02110004020202020204"/>
                <a:cs typeface="Arial" panose="020B0604020202020204" pitchFamily="34" charset="0"/>
              </a:rPr>
              <a:t>I recommend appointing a Graduate AI Strategist to strengthen students’ responsible use of AI and support their careers. According to Stephenson and Armstrong (2026), AI is widely used among UK undergraduates, but that does not mean UWTSD students have the same needs. Start local and work outwards. As </a:t>
            </a:r>
            <a:r>
              <a:rPr lang="en-GB" sz="1200" dirty="0" err="1">
                <a:effectLst/>
                <a:latin typeface="Arial" panose="020B0604020202020204" pitchFamily="34" charset="0"/>
                <a:ea typeface="Aptos" panose="02110004020202020204"/>
                <a:cs typeface="Arial" panose="020B0604020202020204" pitchFamily="34" charset="0"/>
              </a:rPr>
              <a:t>Raisch</a:t>
            </a:r>
            <a:r>
              <a:rPr lang="en-GB" sz="1200" dirty="0">
                <a:effectLst/>
                <a:latin typeface="Arial" panose="020B0604020202020204" pitchFamily="34" charset="0"/>
                <a:ea typeface="Aptos" panose="02110004020202020204"/>
                <a:cs typeface="Arial" panose="020B0604020202020204" pitchFamily="34" charset="0"/>
              </a:rPr>
              <a:t> and Krakowski (2021) note, AI can automate and augment work. Our recruitment strategy thus involves ability, motivation and opportunity.</a:t>
            </a:r>
          </a:p>
        </p:txBody>
      </p:sp>
      <p:sp>
        <p:nvSpPr>
          <p:cNvPr id="4" name="Slide Number Placeholder 3"/>
          <p:cNvSpPr>
            <a:spLocks noGrp="1"/>
          </p:cNvSpPr>
          <p:nvPr>
            <p:ph type="sldNum" sz="quarter" idx="5"/>
          </p:nvPr>
        </p:nvSpPr>
        <p:spPr/>
        <p:txBody>
          <a:bodyPr/>
          <a:lstStyle/>
          <a:p>
            <a:fld id="{94CC2117-BFF6-4852-ACB0-05066451E806}" type="slidenum">
              <a:rPr lang="en-GB" smtClean="0"/>
              <a:t>2</a:t>
            </a:fld>
            <a:endParaRPr lang="en-GB"/>
          </a:p>
        </p:txBody>
      </p:sp>
    </p:spTree>
    <p:extLst>
      <p:ext uri="{BB962C8B-B14F-4D97-AF65-F5344CB8AC3E}">
        <p14:creationId xmlns:p14="http://schemas.microsoft.com/office/powerpoint/2010/main" val="2658378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dirty="0">
                <a:effectLst/>
                <a:latin typeface="Arial" panose="020B0604020202020204" pitchFamily="34" charset="0"/>
                <a:ea typeface="Aptos" panose="02110004020202020204"/>
                <a:cs typeface="Arial" panose="020B0604020202020204" pitchFamily="34" charset="0"/>
              </a:rPr>
              <a:t>I would like to propose a 12 month position, to be based at the UWTSD, Quay Place Campus, 92-93 Edward St, Birmingham B1 2RA. This will include 37 hours a week, a salary of up to £30,000 a year and 3 days on campus and 2 days remotely. These are assumptions which need formal HR approval. The graduate would report to a senior academic sponsor, coordinate projects, and be supervised, without responsibility for university wide policy or procurement.</a:t>
            </a:r>
          </a:p>
        </p:txBody>
      </p:sp>
      <p:sp>
        <p:nvSpPr>
          <p:cNvPr id="4" name="Slide Number Placeholder 3"/>
          <p:cNvSpPr>
            <a:spLocks noGrp="1"/>
          </p:cNvSpPr>
          <p:nvPr>
            <p:ph type="sldNum" sz="quarter" idx="5"/>
          </p:nvPr>
        </p:nvSpPr>
        <p:spPr/>
        <p:txBody>
          <a:bodyPr/>
          <a:lstStyle/>
          <a:p>
            <a:fld id="{94CC2117-BFF6-4852-ACB0-05066451E806}" type="slidenum">
              <a:rPr lang="en-GB" smtClean="0"/>
              <a:t>3</a:t>
            </a:fld>
            <a:endParaRPr lang="en-GB"/>
          </a:p>
        </p:txBody>
      </p:sp>
    </p:spTree>
    <p:extLst>
      <p:ext uri="{BB962C8B-B14F-4D97-AF65-F5344CB8AC3E}">
        <p14:creationId xmlns:p14="http://schemas.microsoft.com/office/powerpoint/2010/main" val="3986686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dirty="0">
                <a:effectLst/>
                <a:latin typeface="Arial" panose="020B0604020202020204" pitchFamily="34" charset="0"/>
                <a:ea typeface="Aptos" panose="02110004020202020204"/>
                <a:cs typeface="Arial" panose="020B0604020202020204" pitchFamily="34" charset="0"/>
              </a:rPr>
              <a:t>The strategist would evaluate student needs, develop accessible resources, and plan and monitor approved AI pilots and their results. While applications of AI in higher education are documented by Crompton and Burke (2023), this does not necessarily mean that a new tool will enhance learning. Thus, local testing is required. Responsible data governance is maintained, with authorised teams retaining technical, privacy, and purchasing decisions (ICO, 2023).</a:t>
            </a:r>
          </a:p>
        </p:txBody>
      </p:sp>
      <p:sp>
        <p:nvSpPr>
          <p:cNvPr id="4" name="Slide Number Placeholder 3"/>
          <p:cNvSpPr>
            <a:spLocks noGrp="1"/>
          </p:cNvSpPr>
          <p:nvPr>
            <p:ph type="sldNum" sz="quarter" idx="5"/>
          </p:nvPr>
        </p:nvSpPr>
        <p:spPr/>
        <p:txBody>
          <a:bodyPr/>
          <a:lstStyle/>
          <a:p>
            <a:fld id="{94CC2117-BFF6-4852-ACB0-05066451E806}" type="slidenum">
              <a:rPr lang="en-GB" smtClean="0"/>
              <a:t>4</a:t>
            </a:fld>
            <a:endParaRPr lang="en-GB"/>
          </a:p>
        </p:txBody>
      </p:sp>
    </p:spTree>
    <p:extLst>
      <p:ext uri="{BB962C8B-B14F-4D97-AF65-F5344CB8AC3E}">
        <p14:creationId xmlns:p14="http://schemas.microsoft.com/office/powerpoint/2010/main" val="14924937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dirty="0">
                <a:effectLst/>
                <a:latin typeface="Arial" panose="020B0604020202020204" pitchFamily="34" charset="0"/>
                <a:ea typeface="Aptos" panose="02110004020202020204"/>
              </a:rPr>
              <a:t>Education or equivalent experience, critical AI literacy and inclusive communication and teaching skills are required. According to Ng et al. (2021), AI literacy is not confined to operating AI software but includes understanding and evaluation. Candidates are expected to show good judgement regarding potentially unreliable outputs, student access and ethical issues. Coursework, placements, work or volunteering will be accepted to provide fair opportunities for graduate applicants.</a:t>
            </a:r>
            <a:endParaRPr lang="en-GB" sz="1200" dirty="0"/>
          </a:p>
        </p:txBody>
      </p:sp>
      <p:sp>
        <p:nvSpPr>
          <p:cNvPr id="4" name="Slide Number Placeholder 3"/>
          <p:cNvSpPr>
            <a:spLocks noGrp="1"/>
          </p:cNvSpPr>
          <p:nvPr>
            <p:ph type="sldNum" sz="quarter" idx="5"/>
          </p:nvPr>
        </p:nvSpPr>
        <p:spPr/>
        <p:txBody>
          <a:bodyPr/>
          <a:lstStyle/>
          <a:p>
            <a:fld id="{94CC2117-BFF6-4852-ACB0-05066451E806}" type="slidenum">
              <a:rPr lang="en-GB" smtClean="0"/>
              <a:t>5</a:t>
            </a:fld>
            <a:endParaRPr lang="en-GB"/>
          </a:p>
        </p:txBody>
      </p:sp>
    </p:spTree>
    <p:extLst>
      <p:ext uri="{BB962C8B-B14F-4D97-AF65-F5344CB8AC3E}">
        <p14:creationId xmlns:p14="http://schemas.microsoft.com/office/powerpoint/2010/main" val="720636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dirty="0">
                <a:effectLst/>
                <a:latin typeface="Arial" panose="020B0604020202020204" pitchFamily="34" charset="0"/>
                <a:ea typeface="Aptos" panose="02110004020202020204"/>
                <a:cs typeface="Arial" panose="020B0604020202020204" pitchFamily="34" charset="0"/>
              </a:rPr>
              <a:t>Peer teaching, data analysis, Welsh language ability and recorded AI projects are all desirables. Two assessors would shortlist using essential criteria. Using structured questions and consistent scoring minimises impression bias (Sackett et al., 2022). Applicants would be made reasonable adjustments, following ACAS (2026). I propose a minimum score of 65 out of 100 and at least three out of four for ethics.</a:t>
            </a:r>
          </a:p>
        </p:txBody>
      </p:sp>
      <p:sp>
        <p:nvSpPr>
          <p:cNvPr id="4" name="Slide Number Placeholder 3"/>
          <p:cNvSpPr>
            <a:spLocks noGrp="1"/>
          </p:cNvSpPr>
          <p:nvPr>
            <p:ph type="sldNum" sz="quarter" idx="5"/>
          </p:nvPr>
        </p:nvSpPr>
        <p:spPr/>
        <p:txBody>
          <a:bodyPr/>
          <a:lstStyle/>
          <a:p>
            <a:fld id="{94CC2117-BFF6-4852-ACB0-05066451E806}" type="slidenum">
              <a:rPr lang="en-GB" smtClean="0"/>
              <a:t>6</a:t>
            </a:fld>
            <a:endParaRPr lang="en-GB"/>
          </a:p>
        </p:txBody>
      </p:sp>
    </p:spTree>
    <p:extLst>
      <p:ext uri="{BB962C8B-B14F-4D97-AF65-F5344CB8AC3E}">
        <p14:creationId xmlns:p14="http://schemas.microsoft.com/office/powerpoint/2010/main" val="31812025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dirty="0">
                <a:effectLst/>
                <a:latin typeface="Arial" panose="020B0604020202020204" pitchFamily="34" charset="0"/>
                <a:ea typeface="Aptos" panose="02110004020202020204"/>
                <a:cs typeface="Arial" panose="020B0604020202020204" pitchFamily="34" charset="0"/>
              </a:rPr>
              <a:t>Propose 4 Units of 3.5 hours. The students would be taught to understand Artificial Intelligence, responsibly use approved tools and recognise and evaluate ethical scenarios in the workplace and identify fabricated sources. This corresponds with Ng et al. (2021)'s AI literacy dimensions. Learning would be demonstrated through short independent tasks rather than attendance. For students without paid access to a tool, alternatives would be provided.</a:t>
            </a:r>
          </a:p>
        </p:txBody>
      </p:sp>
      <p:sp>
        <p:nvSpPr>
          <p:cNvPr id="4" name="Slide Number Placeholder 3"/>
          <p:cNvSpPr>
            <a:spLocks noGrp="1"/>
          </p:cNvSpPr>
          <p:nvPr>
            <p:ph type="sldNum" sz="quarter" idx="5"/>
          </p:nvPr>
        </p:nvSpPr>
        <p:spPr/>
        <p:txBody>
          <a:bodyPr/>
          <a:lstStyle/>
          <a:p>
            <a:fld id="{94CC2117-BFF6-4852-ACB0-05066451E806}" type="slidenum">
              <a:rPr lang="en-GB" smtClean="0"/>
              <a:t>7</a:t>
            </a:fld>
            <a:endParaRPr lang="en-GB"/>
          </a:p>
        </p:txBody>
      </p:sp>
    </p:spTree>
    <p:extLst>
      <p:ext uri="{BB962C8B-B14F-4D97-AF65-F5344CB8AC3E}">
        <p14:creationId xmlns:p14="http://schemas.microsoft.com/office/powerpoint/2010/main" val="32304619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dirty="0">
                <a:effectLst/>
                <a:latin typeface="Arial" panose="020B0604020202020204" pitchFamily="34" charset="0"/>
                <a:ea typeface="Aptos" panose="02110004020202020204"/>
                <a:cs typeface="Arial" panose="020B0604020202020204" pitchFamily="34" charset="0"/>
              </a:rPr>
              <a:t>Implementation requires collaboration. Academic staff need to clarify assessment rules, HR and management need to fund and supervise the initiative and Digital Services need to approve technical safeguards. Library and learning support teams can provide instruction on Verification and Accessibility and careers staff can provide instruction on Employability. Opportunity in HRM emphasizes the factor of ‘time offered by staff ', which points to the time available for staff (Marin-Garcia and Martinez Tomas, 2016). Specialists are needed to review data use (ICO, 2023).</a:t>
            </a:r>
          </a:p>
        </p:txBody>
      </p:sp>
      <p:sp>
        <p:nvSpPr>
          <p:cNvPr id="4" name="Slide Number Placeholder 3"/>
          <p:cNvSpPr>
            <a:spLocks noGrp="1"/>
          </p:cNvSpPr>
          <p:nvPr>
            <p:ph type="sldNum" sz="quarter" idx="5"/>
          </p:nvPr>
        </p:nvSpPr>
        <p:spPr/>
        <p:txBody>
          <a:bodyPr/>
          <a:lstStyle/>
          <a:p>
            <a:fld id="{94CC2117-BFF6-4852-ACB0-05066451E806}" type="slidenum">
              <a:rPr lang="en-GB" smtClean="0"/>
              <a:t>8</a:t>
            </a:fld>
            <a:endParaRPr lang="en-GB"/>
          </a:p>
        </p:txBody>
      </p:sp>
    </p:spTree>
    <p:extLst>
      <p:ext uri="{BB962C8B-B14F-4D97-AF65-F5344CB8AC3E}">
        <p14:creationId xmlns:p14="http://schemas.microsoft.com/office/powerpoint/2010/main" val="1787473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200" dirty="0">
                <a:effectLst/>
                <a:latin typeface="Arial" panose="020B0604020202020204" pitchFamily="34" charset="0"/>
                <a:ea typeface="Aptos" panose="02110004020202020204"/>
                <a:cs typeface="Arial" panose="020B0604020202020204" pitchFamily="34" charset="0"/>
              </a:rPr>
              <a:t>The graduate would begin the baseline during days one through thirty. Days 31-60 would be piloting resources in 2 modules, with review at day 90. The budget is given as an illustration only and is £36,000 excluding on-costs. Proposed targets: 80% completion and 80% competence of the completers. We would also look at accessibility, workload and retention. Expansion should be based on evidence and not attendance alone and should be approved or risk-assessed.</a:t>
            </a:r>
          </a:p>
        </p:txBody>
      </p:sp>
      <p:sp>
        <p:nvSpPr>
          <p:cNvPr id="4" name="Slide Number Placeholder 3"/>
          <p:cNvSpPr>
            <a:spLocks noGrp="1"/>
          </p:cNvSpPr>
          <p:nvPr>
            <p:ph type="sldNum" sz="quarter" idx="5"/>
          </p:nvPr>
        </p:nvSpPr>
        <p:spPr/>
        <p:txBody>
          <a:bodyPr/>
          <a:lstStyle/>
          <a:p>
            <a:fld id="{94CC2117-BFF6-4852-ACB0-05066451E806}" type="slidenum">
              <a:rPr lang="en-GB" smtClean="0"/>
              <a:t>9</a:t>
            </a:fld>
            <a:endParaRPr lang="en-GB"/>
          </a:p>
        </p:txBody>
      </p:sp>
    </p:spTree>
    <p:extLst>
      <p:ext uri="{BB962C8B-B14F-4D97-AF65-F5344CB8AC3E}">
        <p14:creationId xmlns:p14="http://schemas.microsoft.com/office/powerpoint/2010/main" val="1274239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As the Hiring Manager, I created 6 structured interview questions to assess the Graduate AI Strategist against the person specification. All candidates would be given the same questions, follow-up prompts and be given the opportunity to request reasonable adjustments. This helps create a more equitable comparison, but remember that interview results cannot predict how a person will perform in the workplace (Sackett et al., 2022).</a:t>
            </a:r>
          </a:p>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The first question is: “How would you decide which SME tasks to automate and what students should learn?” I would ask what evidence would affect the candidate's recommendation. The concept of automation and augmentation is explained by </a:t>
            </a:r>
            <a:r>
              <a:rPr lang="en-GB" sz="1200" dirty="0" err="1">
                <a:effectLst/>
                <a:latin typeface="Arial" panose="020B0604020202020204" pitchFamily="34" charset="0"/>
                <a:ea typeface="Aptos" panose="02110004020202020204"/>
                <a:cs typeface="Arial" panose="020B0604020202020204" pitchFamily="34" charset="0"/>
              </a:rPr>
              <a:t>Raisch</a:t>
            </a:r>
            <a:r>
              <a:rPr lang="en-GB" sz="1200" dirty="0">
                <a:effectLst/>
                <a:latin typeface="Arial" panose="020B0604020202020204" pitchFamily="34" charset="0"/>
                <a:ea typeface="Aptos" panose="02110004020202020204"/>
                <a:cs typeface="Arial" panose="020B0604020202020204" pitchFamily="34" charset="0"/>
              </a:rPr>
              <a:t> and Krakowski (2021). So, I would expect candidates to consider task quality, costs, employment implications and opportunities for graduate development. A good response would suggest a small-scale trial under human control and avoid assuming it will be beneficial. This question carries 15%.</a:t>
            </a:r>
          </a:p>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My second question is: “How would you design an AI workshop for students with different skills and tool access?” I would inquire about the candidate's measurement of learning and not attendance. Ng et al. (2021) define AI literacy as understanding, application, evaluation and ethics. The best candidates would suggest clear aims, clear resources and an activity that should enable students to check the answer that the AI had produced. They should provide alternatives for students that do not have a subscription and make clear how learning will be assessed. This question carries 20%.</a:t>
            </a:r>
          </a:p>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My third question is: “Proposed AI study assistant demands student records which are easy to identify and provides biased advice.” What would happen if you didn't get a green light from a pilot? I would ask: Who would have to authorise any further action? I would have hoped the candidate would not have continued to use identifiable data, would have sought appropriate data protection and technical advice and would have explored the possibility of using synthetic data. They should understand that no matter how many biased outputs are corrected, that does not equal fairness throughout the system. For this question, 20% and at least 3 out of 4 marks will be available.</a:t>
            </a:r>
          </a:p>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These scenarios are not testing memorised technical terminology, but rather judgement. Crompton and Burke (2023) introduce a wide range of uses of AI in Higher Education; however, their review is not able to prove the success of our proposed project. So, I would give good marks to candidates who are able to differentiate between an idea and an established outcome and who recognise uncertainty. The indicators would be agreed by assessors and evidence recorded independently and not for confidence only. The questions aim to provide insight into applicants' ability to think, explain choices and understand the boundaries of a graduate position.</a:t>
            </a:r>
          </a:p>
        </p:txBody>
      </p:sp>
      <p:sp>
        <p:nvSpPr>
          <p:cNvPr id="4" name="Slide Number Placeholder 3"/>
          <p:cNvSpPr>
            <a:spLocks noGrp="1"/>
          </p:cNvSpPr>
          <p:nvPr>
            <p:ph type="sldNum" sz="quarter" idx="5"/>
          </p:nvPr>
        </p:nvSpPr>
        <p:spPr/>
        <p:txBody>
          <a:bodyPr/>
          <a:lstStyle/>
          <a:p>
            <a:fld id="{94CC2117-BFF6-4852-ACB0-05066451E806}" type="slidenum">
              <a:rPr lang="en-GB" smtClean="0"/>
              <a:t>10</a:t>
            </a:fld>
            <a:endParaRPr lang="en-GB"/>
          </a:p>
        </p:txBody>
      </p:sp>
    </p:spTree>
    <p:extLst>
      <p:ext uri="{BB962C8B-B14F-4D97-AF65-F5344CB8AC3E}">
        <p14:creationId xmlns:p14="http://schemas.microsoft.com/office/powerpoint/2010/main" val="2113162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My fourth question is: “A lecturer who does not want to use AI training due to fears of academic misconduct and career risks and the careers staff who want as soon as possible.” “What would you do to find a solution to the problem?” Then I would ask the candidate: If this doesn't change, what would you do? Anticipate listening, awareness of competing priorities and a plan for a controlled formative trial. Academic authority cannot be circumvented. The ability, motivation and opportunity framework emphasise institutional support (Marin-Garcia and Martinez Tomas, 2016). This question has a weighting of 15% and tests on collaboration, accountability and escalation.</a:t>
            </a:r>
          </a:p>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My 5th question is “Students still take fabricated AI reference although workshop attendance is high. What would you do to investigate the problem and to improve the programme?” I would question them to explain how they would prevent themselves from saying that training would improve outcomes, but there's no proof of that. A good answer would distinguish between attendance and demonstrated competence, analyse students' mistakes and accessibility issues and redesign activities with regard to source verification. The applicant may suggest similar evaluations and a follow-up evaluation be postponed. But even improved scores might be the result of practice or differences in participants. The educational value must be shown by the strategist; this question is worth 20%.</a:t>
            </a:r>
          </a:p>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My sixth question is: “Write about a project, placement or voluntary work that you were involved in and learnt a new tool and involved others to coordinate. How would that experience relate to your first 90 days here?” My follow-up would have been to talk about things learned and how you changed in cross-cultural or language situations. I would look for personal contribution, obstacles, feedback and realistic improvement. The lesson or volunteering should count! Reflective learning, delivery and professional potential will be assessed with this question, which is weighted at 10%.</a:t>
            </a:r>
          </a:p>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Two assessors would independently rate each score on a 0-4 point scale, based on agreed behavioural indicators. Each mark would be divided by 4 and multiplied by the percentage that it is allotted. Decisions should be based on the recorded evidence and not personal impression, following structured selection principles (Sackett et al., 2022). Reasonable adjustments and a clear feedback process would be in place, in line with ACAS (2026). My proposed appointment threshold is that they score at or above 65 out of 100, of which at least 3 out of 4 on the ethics question and score all essential criteria. I would recommend not appointing if no one meets the following:</a:t>
            </a:r>
          </a:p>
          <a:p>
            <a:pPr marL="0" marR="0" algn="just">
              <a:lnSpc>
                <a:spcPct val="150000"/>
              </a:lnSpc>
              <a:spcBef>
                <a:spcPts val="0"/>
              </a:spcBef>
              <a:spcAft>
                <a:spcPts val="0"/>
              </a:spcAft>
            </a:pPr>
            <a:r>
              <a:rPr lang="en-GB" sz="1200" dirty="0">
                <a:effectLst/>
                <a:latin typeface="Arial" panose="020B0604020202020204" pitchFamily="34" charset="0"/>
                <a:ea typeface="Aptos" panose="02110004020202020204"/>
                <a:cs typeface="Arial" panose="020B0604020202020204" pitchFamily="34" charset="0"/>
              </a:rPr>
              <a:t>Lastly, I would check the graduate's progress over the 90 days and then set up to resolve any training deficiencies in a timely manner. This can help reveal the support required or areas of weakness in the selection process, but no one appointment alone is sufficient to statistically validate the interview. My recommendations connect fair recruitment, supervision, responsible innovation and measurable student learning.</a:t>
            </a:r>
          </a:p>
          <a:p>
            <a:endParaRPr lang="en-GB" sz="1200" dirty="0"/>
          </a:p>
        </p:txBody>
      </p:sp>
      <p:sp>
        <p:nvSpPr>
          <p:cNvPr id="4" name="Slide Number Placeholder 3"/>
          <p:cNvSpPr>
            <a:spLocks noGrp="1"/>
          </p:cNvSpPr>
          <p:nvPr>
            <p:ph type="sldNum" sz="quarter" idx="5"/>
          </p:nvPr>
        </p:nvSpPr>
        <p:spPr/>
        <p:txBody>
          <a:bodyPr/>
          <a:lstStyle/>
          <a:p>
            <a:fld id="{94CC2117-BFF6-4852-ACB0-05066451E806}" type="slidenum">
              <a:rPr lang="en-GB" smtClean="0"/>
              <a:t>11</a:t>
            </a:fld>
            <a:endParaRPr lang="en-GB"/>
          </a:p>
        </p:txBody>
      </p:sp>
    </p:spTree>
    <p:extLst>
      <p:ext uri="{BB962C8B-B14F-4D97-AF65-F5344CB8AC3E}">
        <p14:creationId xmlns:p14="http://schemas.microsoft.com/office/powerpoint/2010/main" val="824435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73651-8A80-BA96-03D2-88BF0CA6DB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F241125-A732-C1B1-EEA0-B62A5A61D2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088DE5-7FCF-692D-3D11-13D32DD318B3}"/>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5" name="Footer Placeholder 4">
            <a:extLst>
              <a:ext uri="{FF2B5EF4-FFF2-40B4-BE49-F238E27FC236}">
                <a16:creationId xmlns:a16="http://schemas.microsoft.com/office/drawing/2014/main" id="{FC321A54-E285-12A3-E4FA-59E2F7C975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1852AC-3DD3-7EE6-2E96-C046C676E2E5}"/>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4231495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4D566-243D-5040-97FA-0CBFEDB802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A77121-FE56-2993-5C2F-09080C031D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B55908-24B9-7120-5B87-30484D9FCD0A}"/>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5" name="Footer Placeholder 4">
            <a:extLst>
              <a:ext uri="{FF2B5EF4-FFF2-40B4-BE49-F238E27FC236}">
                <a16:creationId xmlns:a16="http://schemas.microsoft.com/office/drawing/2014/main" id="{43E2F1CD-B1E1-F73A-2994-767C5062C1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EC41BB-BC33-49D0-6A9D-B2D33F637480}"/>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4080906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6E6BF-9FFD-847E-01B1-17EA190FEF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805904-6CFC-F08A-F576-155FB571E01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BE87C9-A3F4-CB9F-F0D3-366FB7BC4B6B}"/>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5" name="Footer Placeholder 4">
            <a:extLst>
              <a:ext uri="{FF2B5EF4-FFF2-40B4-BE49-F238E27FC236}">
                <a16:creationId xmlns:a16="http://schemas.microsoft.com/office/drawing/2014/main" id="{4FD5DE19-1153-D901-BFD3-F455F91F5A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F8DAC7-3EBC-2EE9-32DE-99F6C5E9E4F4}"/>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114253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3EE12-9A36-BB14-555E-F9944FADFB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60B303-E02B-5FE1-D1CF-E713EF03F30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BCA0C51-9EEC-72A3-5990-3FDD3251972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DCBA03-5754-689E-8D63-317FF8D51D15}"/>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6" name="Footer Placeholder 5">
            <a:extLst>
              <a:ext uri="{FF2B5EF4-FFF2-40B4-BE49-F238E27FC236}">
                <a16:creationId xmlns:a16="http://schemas.microsoft.com/office/drawing/2014/main" id="{B436A875-F9B6-E454-80D0-279DFE0C1D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DAD22F-8986-985C-71F3-58937E3761BB}"/>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1139939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272AD-5A28-EEFD-604F-888ADED070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EE3DC-0156-1FBD-1E48-10A09131AC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C0F7295-AE14-6BB9-ECCD-AB3D510C0EE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6FC45A-6A3E-1121-CE08-C5BEBED7C6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3A0DC57-3529-7C41-5688-8D04D0D5075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8F467E-E8DF-2DF8-7260-01157666314F}"/>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8" name="Footer Placeholder 7">
            <a:extLst>
              <a:ext uri="{FF2B5EF4-FFF2-40B4-BE49-F238E27FC236}">
                <a16:creationId xmlns:a16="http://schemas.microsoft.com/office/drawing/2014/main" id="{F82A8CC8-3028-723A-1CAC-D888C2463A9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B1C2C79-7933-A1A2-4C35-B4DCB91904C9}"/>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1532415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D1413-9089-AF58-B520-61390633DA0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6313BF2-32D5-B22F-6D47-48DE52F32992}"/>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4" name="Footer Placeholder 3">
            <a:extLst>
              <a:ext uri="{FF2B5EF4-FFF2-40B4-BE49-F238E27FC236}">
                <a16:creationId xmlns:a16="http://schemas.microsoft.com/office/drawing/2014/main" id="{5140644E-96C9-4C5C-5D50-941CC2D7C6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674FBAA-4FCB-794A-88B3-E785441773F7}"/>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3215381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709A07-5E59-795E-58E0-B09F9967BD3E}"/>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3" name="Footer Placeholder 2">
            <a:extLst>
              <a:ext uri="{FF2B5EF4-FFF2-40B4-BE49-F238E27FC236}">
                <a16:creationId xmlns:a16="http://schemas.microsoft.com/office/drawing/2014/main" id="{E71717BB-03BE-6EA4-11A9-865F8A432BD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5FF244-FB25-8B83-13B3-AAFA81102BD0}"/>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3318981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58685-B09E-059C-BEAA-1891BD37F3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FE7C8AD-AD5F-6D8E-191D-8803AE01D1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B4FA33C-DBD9-7C3C-DF08-DECDC79076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1C8C6FB-0856-9D94-659C-A4FEBEDB0857}"/>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6" name="Footer Placeholder 5">
            <a:extLst>
              <a:ext uri="{FF2B5EF4-FFF2-40B4-BE49-F238E27FC236}">
                <a16:creationId xmlns:a16="http://schemas.microsoft.com/office/drawing/2014/main" id="{37AA791E-8CA7-75A7-B6C2-6B8D99328A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572E03-2FA4-60C8-29A3-90BA0859E875}"/>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2346246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B261A-2AD0-4409-092D-13CED66175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E3D73A-5745-C74E-61CC-C48B3B9D1F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9BD10EC-345D-5DCF-05D4-8E51975D62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D16E8F-F251-6A3D-3A0F-E2EA9C230245}"/>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6" name="Footer Placeholder 5">
            <a:extLst>
              <a:ext uri="{FF2B5EF4-FFF2-40B4-BE49-F238E27FC236}">
                <a16:creationId xmlns:a16="http://schemas.microsoft.com/office/drawing/2014/main" id="{ED899043-6C06-7E2C-63D4-834AB579C6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F19FD4-5842-034F-C886-A4F438157954}"/>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2421231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4C661-F400-323F-4123-0FDCA792B5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BB0914-F395-CFAA-E0C7-005547A6F1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4E28ED-ED8C-480A-54DF-7FDE852888B4}"/>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5" name="Footer Placeholder 4">
            <a:extLst>
              <a:ext uri="{FF2B5EF4-FFF2-40B4-BE49-F238E27FC236}">
                <a16:creationId xmlns:a16="http://schemas.microsoft.com/office/drawing/2014/main" id="{EF1EA0AC-57D0-5159-1750-F57EE14400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FFAE90-5CF8-C852-12AE-50953D477B70}"/>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3711760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44C68F-9FFD-5B3D-E76D-F22E01C3A14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31EF227-96B9-C5B7-B4D3-E280290B3D9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38076A-B456-CA96-7BB9-98070478F1C4}"/>
              </a:ext>
            </a:extLst>
          </p:cNvPr>
          <p:cNvSpPr>
            <a:spLocks noGrp="1"/>
          </p:cNvSpPr>
          <p:nvPr>
            <p:ph type="dt" sz="half" idx="10"/>
          </p:nvPr>
        </p:nvSpPr>
        <p:spPr/>
        <p:txBody>
          <a:bodyPr/>
          <a:lstStyle/>
          <a:p>
            <a:fld id="{D6D6A7B9-90D0-47EA-8BF4-C6323BC41201}" type="datetimeFigureOut">
              <a:rPr lang="en-GB" smtClean="0"/>
              <a:t>17/10/2026</a:t>
            </a:fld>
            <a:endParaRPr lang="en-GB"/>
          </a:p>
        </p:txBody>
      </p:sp>
      <p:sp>
        <p:nvSpPr>
          <p:cNvPr id="5" name="Footer Placeholder 4">
            <a:extLst>
              <a:ext uri="{FF2B5EF4-FFF2-40B4-BE49-F238E27FC236}">
                <a16:creationId xmlns:a16="http://schemas.microsoft.com/office/drawing/2014/main" id="{2A0D238F-281C-25F0-9C61-D8135C20BD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279957-AA9C-642F-1329-1209CED243E7}"/>
              </a:ext>
            </a:extLst>
          </p:cNvPr>
          <p:cNvSpPr>
            <a:spLocks noGrp="1"/>
          </p:cNvSpPr>
          <p:nvPr>
            <p:ph type="sldNum" sz="quarter" idx="12"/>
          </p:nvPr>
        </p:nvSpPr>
        <p:spPr/>
        <p:txBody>
          <a:bodyPr/>
          <a:lstStyle/>
          <a:p>
            <a:fld id="{2932B798-141A-416D-BD4F-A2A6097A0A31}" type="slidenum">
              <a:rPr lang="en-GB" smtClean="0"/>
              <a:t>‹#›</a:t>
            </a:fld>
            <a:endParaRPr lang="en-GB"/>
          </a:p>
        </p:txBody>
      </p:sp>
    </p:spTree>
    <p:extLst>
      <p:ext uri="{BB962C8B-B14F-4D97-AF65-F5344CB8AC3E}">
        <p14:creationId xmlns:p14="http://schemas.microsoft.com/office/powerpoint/2010/main" val="985548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2C95F9-D5E6-08B0-A03F-1A159682AD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0EAC2E-79A6-0D1C-F7F6-C9928C2309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F35FC9-BE25-37F8-F4C8-931381DB9B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6D6A7B9-90D0-47EA-8BF4-C6323BC41201}" type="datetimeFigureOut">
              <a:rPr lang="en-GB" smtClean="0"/>
              <a:t>17/10/2026</a:t>
            </a:fld>
            <a:endParaRPr lang="en-GB"/>
          </a:p>
        </p:txBody>
      </p:sp>
      <p:sp>
        <p:nvSpPr>
          <p:cNvPr id="5" name="Footer Placeholder 4">
            <a:extLst>
              <a:ext uri="{FF2B5EF4-FFF2-40B4-BE49-F238E27FC236}">
                <a16:creationId xmlns:a16="http://schemas.microsoft.com/office/drawing/2014/main" id="{56DA887D-A8F9-4DB2-CD2C-345A51CE24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CCEAAAA-2808-96CE-984E-9A1B64E9D7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932B798-141A-416D-BD4F-A2A6097A0A31}" type="slidenum">
              <a:rPr lang="en-GB" smtClean="0"/>
              <a:t>‹#›</a:t>
            </a:fld>
            <a:endParaRPr lang="en-GB"/>
          </a:p>
        </p:txBody>
      </p:sp>
    </p:spTree>
    <p:extLst>
      <p:ext uri="{BB962C8B-B14F-4D97-AF65-F5344CB8AC3E}">
        <p14:creationId xmlns:p14="http://schemas.microsoft.com/office/powerpoint/2010/main" val="2198653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037/apl0000994" TargetMode="External"/><Relationship Id="rId3" Type="http://schemas.openxmlformats.org/officeDocument/2006/relationships/hyperlink" Target="https://doi.org/10.1186/s41239-023-00392-8" TargetMode="External"/><Relationship Id="rId7" Type="http://schemas.openxmlformats.org/officeDocument/2006/relationships/hyperlink" Target="https://doi.org/10.5465/amr.2018.0072" TargetMode="External"/><Relationship Id="rId2" Type="http://schemas.openxmlformats.org/officeDocument/2006/relationships/hyperlink" Target="https://www.acas.org.uk/recruitment/interviewing-job-applicants" TargetMode="External"/><Relationship Id="rId1" Type="http://schemas.openxmlformats.org/officeDocument/2006/relationships/slideLayout" Target="../slideLayouts/slideLayout1.xml"/><Relationship Id="rId6" Type="http://schemas.openxmlformats.org/officeDocument/2006/relationships/hyperlink" Target="https://doi.org/10.1016/j.caeai.2021.100041" TargetMode="External"/><Relationship Id="rId5" Type="http://schemas.openxmlformats.org/officeDocument/2006/relationships/hyperlink" Target="https://doi.org/10.3926/ic.838" TargetMode="External"/><Relationship Id="rId4" Type="http://schemas.openxmlformats.org/officeDocument/2006/relationships/hyperlink" Target="https://ico.org.uk/for-organisations/uk-gdpr-guidance-and-resources/artificial-intelligence/guidance-on-ai-and-data-protection/" TargetMode="External"/><Relationship Id="rId9" Type="http://schemas.openxmlformats.org/officeDocument/2006/relationships/hyperlink" Target="https://www.hepi.ac.uk/reports/student-generative-ai-survey-202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1524000" y="640081"/>
            <a:ext cx="9144000" cy="1655762"/>
          </a:xfrm>
        </p:spPr>
        <p:txBody>
          <a:bodyPr>
            <a:normAutofit fontScale="90000"/>
          </a:bodyPr>
          <a:lstStyle/>
          <a:p>
            <a:r>
              <a:rPr lang="en-US" b="1" dirty="0">
                <a:latin typeface="Arial" panose="020B0604020202020204" pitchFamily="34" charset="0"/>
                <a:cs typeface="Arial" panose="020B0604020202020204" pitchFamily="34" charset="0"/>
              </a:rPr>
              <a:t>Recruiting a Graduate AI Strategist at UWTSD</a:t>
            </a:r>
            <a:endParaRPr lang="en-GB"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9BD4199-0D16-9B67-DA96-8351C15E101B}"/>
              </a:ext>
            </a:extLst>
          </p:cNvPr>
          <p:cNvSpPr>
            <a:spLocks noGrp="1"/>
          </p:cNvSpPr>
          <p:nvPr>
            <p:ph type="subTitle" idx="1"/>
          </p:nvPr>
        </p:nvSpPr>
        <p:spPr/>
        <p:txBody>
          <a:bodyPr vert="horz" lIns="91440" tIns="45720" rIns="91440" bIns="45720" rtlCol="0" anchor="t">
            <a:normAutofit/>
          </a:bodyPr>
          <a:lstStyle/>
          <a:p>
            <a:r>
              <a:rPr lang="en-GB" sz="3600"/>
              <a:t>Student: ID: </a:t>
            </a:r>
            <a:r>
              <a:rPr lang="en-GB" sz="3600">
                <a:ea typeface="+mn-lt"/>
                <a:cs typeface="+mn-lt"/>
              </a:rPr>
              <a:t>2416334 </a:t>
            </a:r>
          </a:p>
        </p:txBody>
      </p:sp>
    </p:spTree>
    <p:extLst>
      <p:ext uri="{BB962C8B-B14F-4D97-AF65-F5344CB8AC3E}">
        <p14:creationId xmlns:p14="http://schemas.microsoft.com/office/powerpoint/2010/main" val="2948212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1524000" y="127319"/>
            <a:ext cx="9144000" cy="992822"/>
          </a:xfrm>
        </p:spPr>
        <p:txBody>
          <a:bodyPr>
            <a:normAutofit/>
          </a:bodyPr>
          <a:lstStyle/>
          <a:p>
            <a:r>
              <a:rPr lang="en-US" b="1" dirty="0">
                <a:latin typeface="Arial" panose="020B0604020202020204" pitchFamily="34" charset="0"/>
                <a:cs typeface="Arial" panose="020B0604020202020204" pitchFamily="34" charset="0"/>
              </a:rPr>
              <a:t>The Recruitment Case</a:t>
            </a:r>
            <a:endParaRPr lang="en-GB"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9BD4199-0D16-9B67-DA96-8351C15E101B}"/>
              </a:ext>
            </a:extLst>
          </p:cNvPr>
          <p:cNvSpPr>
            <a:spLocks noGrp="1"/>
          </p:cNvSpPr>
          <p:nvPr>
            <p:ph type="subTitle" idx="1"/>
          </p:nvPr>
        </p:nvSpPr>
        <p:spPr>
          <a:xfrm>
            <a:off x="937260" y="1645920"/>
            <a:ext cx="10401300" cy="4320540"/>
          </a:xfrm>
        </p:spPr>
        <p:txBody>
          <a:bodyPr>
            <a:normAutofit fontScale="92500" lnSpcReduction="10000"/>
          </a:bodyPr>
          <a:lstStyle/>
          <a:p>
            <a:pPr marL="285750" indent="-285750" algn="just">
              <a:lnSpc>
                <a:spcPct val="150000"/>
              </a:lnSpc>
              <a:buFont typeface="Wingdings" panose="05000000000000000000" pitchFamily="2" charset="2"/>
              <a:buChar char="§"/>
            </a:pPr>
            <a:r>
              <a:rPr lang="en-GB" sz="2800" b="1" dirty="0">
                <a:effectLst/>
                <a:latin typeface="Arial" panose="020B0604020202020204" pitchFamily="34" charset="0"/>
                <a:ea typeface="Aptos" panose="02110004020202020204"/>
                <a:cs typeface="Arial" panose="020B0604020202020204" pitchFamily="34" charset="0"/>
              </a:rPr>
              <a:t>Purpose: </a:t>
            </a:r>
            <a:r>
              <a:rPr lang="en-GB" sz="2800" dirty="0">
                <a:effectLst/>
                <a:latin typeface="Arial" panose="020B0604020202020204" pitchFamily="34" charset="0"/>
                <a:ea typeface="Aptos" panose="02110004020202020204"/>
                <a:cs typeface="Arial" panose="020B0604020202020204" pitchFamily="34" charset="0"/>
              </a:rPr>
              <a:t>Enhance AI learning and graduate readiness.</a:t>
            </a:r>
          </a:p>
          <a:p>
            <a:pPr marL="285750" indent="-285750" algn="just">
              <a:lnSpc>
                <a:spcPct val="150000"/>
              </a:lnSpc>
              <a:buFont typeface="Wingdings" panose="05000000000000000000" pitchFamily="2" charset="2"/>
              <a:buChar char="§"/>
            </a:pPr>
            <a:r>
              <a:rPr lang="en-GB" sz="2800" b="1" dirty="0">
                <a:effectLst/>
                <a:latin typeface="Arial" panose="020B0604020202020204" pitchFamily="34" charset="0"/>
                <a:ea typeface="Aptos" panose="02110004020202020204"/>
                <a:cs typeface="Arial" panose="020B0604020202020204" pitchFamily="34" charset="0"/>
              </a:rPr>
              <a:t>UK Survey: </a:t>
            </a:r>
            <a:r>
              <a:rPr lang="en-GB" sz="2800" dirty="0">
                <a:effectLst/>
                <a:latin typeface="Arial" panose="020B0604020202020204" pitchFamily="34" charset="0"/>
                <a:ea typeface="Aptos" panose="02110004020202020204"/>
                <a:cs typeface="Arial" panose="020B0604020202020204" pitchFamily="34" charset="0"/>
              </a:rPr>
              <a:t>95% used AI in some form; 94% used it to support assessed work.</a:t>
            </a:r>
          </a:p>
          <a:p>
            <a:pPr marL="285750" indent="-285750" algn="just">
              <a:lnSpc>
                <a:spcPct val="150000"/>
              </a:lnSpc>
              <a:buFont typeface="Wingdings" panose="05000000000000000000" pitchFamily="2" charset="2"/>
              <a:buChar char="§"/>
            </a:pPr>
            <a:r>
              <a:rPr lang="en-GB" sz="2800" b="1" dirty="0">
                <a:effectLst/>
                <a:latin typeface="Arial" panose="020B0604020202020204" pitchFamily="34" charset="0"/>
                <a:ea typeface="Aptos" panose="02110004020202020204"/>
                <a:cs typeface="Arial" panose="020B0604020202020204" pitchFamily="34" charset="0"/>
              </a:rPr>
              <a:t>Local Baseline: </a:t>
            </a:r>
            <a:r>
              <a:rPr lang="en-GB" sz="2800" dirty="0">
                <a:effectLst/>
                <a:latin typeface="Arial" panose="020B0604020202020204" pitchFamily="34" charset="0"/>
                <a:ea typeface="Aptos" panose="02110004020202020204"/>
                <a:cs typeface="Arial" panose="020B0604020202020204" pitchFamily="34" charset="0"/>
              </a:rPr>
              <a:t>Sector self-reports do not establish UWTSD outcomes.</a:t>
            </a:r>
          </a:p>
          <a:p>
            <a:pPr marL="285750" indent="-285750" algn="just">
              <a:lnSpc>
                <a:spcPct val="150000"/>
              </a:lnSpc>
              <a:buFont typeface="Wingdings" panose="05000000000000000000" pitchFamily="2" charset="2"/>
              <a:buChar char="§"/>
            </a:pPr>
            <a:r>
              <a:rPr lang="en-GB" sz="2800" b="1" dirty="0">
                <a:effectLst/>
                <a:latin typeface="Arial" panose="020B0604020202020204" pitchFamily="34" charset="0"/>
                <a:ea typeface="Aptos" panose="02110004020202020204"/>
                <a:cs typeface="Arial" panose="020B0604020202020204" pitchFamily="34" charset="0"/>
              </a:rPr>
              <a:t>HR Approach: </a:t>
            </a:r>
            <a:r>
              <a:rPr lang="en-GB" sz="2800" dirty="0">
                <a:effectLst/>
                <a:latin typeface="Arial" panose="020B0604020202020204" pitchFamily="34" charset="0"/>
                <a:ea typeface="Aptos" panose="02110004020202020204"/>
                <a:cs typeface="Arial" panose="020B0604020202020204" pitchFamily="34" charset="0"/>
              </a:rPr>
              <a:t>Recruit capability, support development and review performance.</a:t>
            </a:r>
          </a:p>
        </p:txBody>
      </p:sp>
    </p:spTree>
    <p:extLst>
      <p:ext uri="{BB962C8B-B14F-4D97-AF65-F5344CB8AC3E}">
        <p14:creationId xmlns:p14="http://schemas.microsoft.com/office/powerpoint/2010/main" val="1068195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708660" y="127319"/>
            <a:ext cx="11109960" cy="992822"/>
          </a:xfrm>
        </p:spPr>
        <p:txBody>
          <a:bodyPr>
            <a:noAutofit/>
          </a:bodyPr>
          <a:lstStyle/>
          <a:p>
            <a:r>
              <a:rPr lang="en-US" sz="4400" b="1" dirty="0">
                <a:latin typeface="Arial" panose="020B0604020202020204" pitchFamily="34" charset="0"/>
                <a:cs typeface="Arial" panose="020B0604020202020204" pitchFamily="34" charset="0"/>
              </a:rPr>
              <a:t>Job Description and Employment Terms</a:t>
            </a:r>
            <a:endParaRPr lang="en-GB" sz="4400" b="1"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80270D17-C681-7A33-7587-684D38711562}"/>
              </a:ext>
            </a:extLst>
          </p:cNvPr>
          <p:cNvGraphicFramePr>
            <a:graphicFrameLocks noGrp="1"/>
          </p:cNvGraphicFramePr>
          <p:nvPr>
            <p:extLst>
              <p:ext uri="{D42A27DB-BD31-4B8C-83A1-F6EECF244321}">
                <p14:modId xmlns:p14="http://schemas.microsoft.com/office/powerpoint/2010/main" val="1114114007"/>
              </p:ext>
            </p:extLst>
          </p:nvPr>
        </p:nvGraphicFramePr>
        <p:xfrm>
          <a:off x="541020" y="1474047"/>
          <a:ext cx="11109960" cy="4937760"/>
        </p:xfrm>
        <a:graphic>
          <a:graphicData uri="http://schemas.openxmlformats.org/drawingml/2006/table">
            <a:tbl>
              <a:tblPr firstRow="1" bandRow="1">
                <a:tableStyleId>{7DF18680-E054-41AD-8BC1-D1AEF772440D}</a:tableStyleId>
              </a:tblPr>
              <a:tblGrid>
                <a:gridCol w="4065773">
                  <a:extLst>
                    <a:ext uri="{9D8B030D-6E8A-4147-A177-3AD203B41FA5}">
                      <a16:colId xmlns:a16="http://schemas.microsoft.com/office/drawing/2014/main" val="804382958"/>
                    </a:ext>
                  </a:extLst>
                </a:gridCol>
                <a:gridCol w="7044187">
                  <a:extLst>
                    <a:ext uri="{9D8B030D-6E8A-4147-A177-3AD203B41FA5}">
                      <a16:colId xmlns:a16="http://schemas.microsoft.com/office/drawing/2014/main" val="4283440465"/>
                    </a:ext>
                  </a:extLst>
                </a:gridCol>
              </a:tblGrid>
              <a:tr h="444814">
                <a:tc>
                  <a:txBody>
                    <a:bodyPr/>
                    <a:lstStyle/>
                    <a:p>
                      <a:r>
                        <a:rPr lang="en-US" sz="2400" dirty="0">
                          <a:latin typeface="Arial" panose="020B0604020202020204" pitchFamily="34" charset="0"/>
                          <a:cs typeface="Arial" panose="020B0604020202020204" pitchFamily="34" charset="0"/>
                        </a:rPr>
                        <a:t>Job Details</a:t>
                      </a:r>
                      <a:endParaRPr lang="en-GB" sz="2400" dirty="0">
                        <a:latin typeface="Arial" panose="020B0604020202020204" pitchFamily="34" charset="0"/>
                        <a:cs typeface="Arial" panose="020B0604020202020204" pitchFamily="34" charset="0"/>
                      </a:endParaRPr>
                    </a:p>
                  </a:txBody>
                  <a:tcPr/>
                </a:tc>
                <a:tc>
                  <a:txBody>
                    <a:bodyPr/>
                    <a:lstStyle/>
                    <a:p>
                      <a:r>
                        <a:rPr lang="en-US" sz="2400" dirty="0">
                          <a:latin typeface="Arial" panose="020B0604020202020204" pitchFamily="34" charset="0"/>
                          <a:cs typeface="Arial" panose="020B0604020202020204" pitchFamily="34" charset="0"/>
                        </a:rPr>
                        <a:t>Proposed Employment Terms</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37055768"/>
                  </a:ext>
                </a:extLst>
              </a:tr>
              <a:tr h="444814">
                <a:tc>
                  <a:txBody>
                    <a:bodyPr/>
                    <a:lstStyle/>
                    <a:p>
                      <a:r>
                        <a:rPr lang="en-GB" sz="2400" dirty="0">
                          <a:latin typeface="Arial" panose="020B0604020202020204" pitchFamily="34" charset="0"/>
                          <a:cs typeface="Arial" panose="020B0604020202020204" pitchFamily="34" charset="0"/>
                        </a:rPr>
                        <a:t>Job Title</a:t>
                      </a:r>
                    </a:p>
                  </a:txBody>
                  <a:tcPr/>
                </a:tc>
                <a:tc>
                  <a:txBody>
                    <a:bodyPr/>
                    <a:lstStyle/>
                    <a:p>
                      <a:r>
                        <a:rPr lang="en-US" sz="2400" dirty="0">
                          <a:latin typeface="Arial" panose="020B0604020202020204" pitchFamily="34" charset="0"/>
                          <a:cs typeface="Arial" panose="020B0604020202020204" pitchFamily="34" charset="0"/>
                        </a:rPr>
                        <a:t>Graduate AI Strategist</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122416744"/>
                  </a:ext>
                </a:extLst>
              </a:tr>
              <a:tr h="444814">
                <a:tc>
                  <a:txBody>
                    <a:bodyPr/>
                    <a:lstStyle/>
                    <a:p>
                      <a:r>
                        <a:rPr lang="en-GB" sz="2400" dirty="0">
                          <a:latin typeface="Arial" panose="020B0604020202020204" pitchFamily="34" charset="0"/>
                          <a:cs typeface="Arial" panose="020B0604020202020204" pitchFamily="34" charset="0"/>
                        </a:rPr>
                        <a:t>Contract Duration</a:t>
                      </a:r>
                    </a:p>
                  </a:txBody>
                  <a:tcPr/>
                </a:tc>
                <a:tc>
                  <a:txBody>
                    <a:bodyPr/>
                    <a:lstStyle/>
                    <a:p>
                      <a:r>
                        <a:rPr lang="en-US" sz="2400" dirty="0">
                          <a:latin typeface="Arial" panose="020B0604020202020204" pitchFamily="34" charset="0"/>
                          <a:cs typeface="Arial" panose="020B0604020202020204" pitchFamily="34" charset="0"/>
                        </a:rPr>
                        <a:t>12 month development appointment</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8714335"/>
                  </a:ext>
                </a:extLst>
              </a:tr>
              <a:tr h="444814">
                <a:tc>
                  <a:txBody>
                    <a:bodyPr/>
                    <a:lstStyle/>
                    <a:p>
                      <a:r>
                        <a:rPr lang="en-GB" sz="2400" dirty="0">
                          <a:latin typeface="Arial" panose="020B0604020202020204" pitchFamily="34" charset="0"/>
                          <a:cs typeface="Arial" panose="020B0604020202020204" pitchFamily="34" charset="0"/>
                        </a:rPr>
                        <a:t>Working Hours</a:t>
                      </a:r>
                    </a:p>
                  </a:txBody>
                  <a:tcPr/>
                </a:tc>
                <a:tc>
                  <a:txBody>
                    <a:bodyPr/>
                    <a:lstStyle/>
                    <a:p>
                      <a:r>
                        <a:rPr lang="en-US" sz="2400" dirty="0">
                          <a:latin typeface="Arial" panose="020B0604020202020204" pitchFamily="34" charset="0"/>
                          <a:cs typeface="Arial" panose="020B0604020202020204" pitchFamily="34" charset="0"/>
                        </a:rPr>
                        <a:t>37 hours per week</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34681810"/>
                  </a:ext>
                </a:extLst>
              </a:tr>
              <a:tr h="444814">
                <a:tc>
                  <a:txBody>
                    <a:bodyPr/>
                    <a:lstStyle/>
                    <a:p>
                      <a:r>
                        <a:rPr lang="en-GB" sz="2400" dirty="0">
                          <a:latin typeface="Arial" panose="020B0604020202020204" pitchFamily="34" charset="0"/>
                          <a:cs typeface="Arial" panose="020B0604020202020204" pitchFamily="34" charset="0"/>
                        </a:rPr>
                        <a:t>Annual Salary</a:t>
                      </a:r>
                    </a:p>
                  </a:txBody>
                  <a:tcPr/>
                </a:tc>
                <a:tc>
                  <a:txBody>
                    <a:bodyPr/>
                    <a:lstStyle/>
                    <a:p>
                      <a:r>
                        <a:rPr lang="en-GB" sz="2400" dirty="0">
                          <a:latin typeface="Arial" panose="020B0604020202020204" pitchFamily="34" charset="0"/>
                          <a:cs typeface="Arial" panose="020B0604020202020204" pitchFamily="34" charset="0"/>
                        </a:rPr>
                        <a:t>£30,000 gross</a:t>
                      </a:r>
                    </a:p>
                  </a:txBody>
                  <a:tcPr/>
                </a:tc>
                <a:extLst>
                  <a:ext uri="{0D108BD9-81ED-4DB2-BD59-A6C34878D82A}">
                    <a16:rowId xmlns:a16="http://schemas.microsoft.com/office/drawing/2014/main" val="3525870448"/>
                  </a:ext>
                </a:extLst>
              </a:tr>
              <a:tr h="771031">
                <a:tc>
                  <a:txBody>
                    <a:bodyPr/>
                    <a:lstStyle/>
                    <a:p>
                      <a:r>
                        <a:rPr lang="en-GB" sz="2400" dirty="0">
                          <a:latin typeface="Arial" panose="020B0604020202020204" pitchFamily="34" charset="0"/>
                          <a:cs typeface="Arial" panose="020B0604020202020204" pitchFamily="34" charset="0"/>
                        </a:rPr>
                        <a:t>Work Location</a:t>
                      </a:r>
                    </a:p>
                  </a:txBody>
                  <a:tcPr/>
                </a:tc>
                <a:tc>
                  <a:txBody>
                    <a:bodyPr/>
                    <a:lstStyle/>
                    <a:p>
                      <a:r>
                        <a:rPr lang="en-GB" sz="2400" dirty="0">
                          <a:latin typeface="Arial" panose="020B0604020202020204" pitchFamily="34" charset="0"/>
                          <a:cs typeface="Arial" panose="020B0604020202020204" pitchFamily="34" charset="0"/>
                        </a:rPr>
                        <a:t>Quay Place Campus, 92-93 Edward St, Birmingham B1 2RA</a:t>
                      </a:r>
                    </a:p>
                  </a:txBody>
                  <a:tcPr/>
                </a:tc>
                <a:extLst>
                  <a:ext uri="{0D108BD9-81ED-4DB2-BD59-A6C34878D82A}">
                    <a16:rowId xmlns:a16="http://schemas.microsoft.com/office/drawing/2014/main" val="3914882826"/>
                  </a:ext>
                </a:extLst>
              </a:tr>
              <a:tr h="444814">
                <a:tc>
                  <a:txBody>
                    <a:bodyPr/>
                    <a:lstStyle/>
                    <a:p>
                      <a:r>
                        <a:rPr lang="en-GB" sz="2400" dirty="0">
                          <a:latin typeface="Arial" panose="020B0604020202020204" pitchFamily="34" charset="0"/>
                          <a:cs typeface="Arial" panose="020B0604020202020204" pitchFamily="34" charset="0"/>
                        </a:rPr>
                        <a:t>Work Arrangement</a:t>
                      </a:r>
                    </a:p>
                  </a:txBody>
                  <a:tcPr/>
                </a:tc>
                <a:tc>
                  <a:txBody>
                    <a:bodyPr/>
                    <a:lstStyle/>
                    <a:p>
                      <a:r>
                        <a:rPr lang="en-GB" sz="2400" dirty="0">
                          <a:latin typeface="Arial" panose="020B0604020202020204" pitchFamily="34" charset="0"/>
                          <a:cs typeface="Arial" panose="020B0604020202020204" pitchFamily="34" charset="0"/>
                        </a:rPr>
                        <a:t>Hybrid: 3 campus days + 2 remote days</a:t>
                      </a:r>
                    </a:p>
                  </a:txBody>
                  <a:tcPr/>
                </a:tc>
                <a:extLst>
                  <a:ext uri="{0D108BD9-81ED-4DB2-BD59-A6C34878D82A}">
                    <a16:rowId xmlns:a16="http://schemas.microsoft.com/office/drawing/2014/main" val="1041101815"/>
                  </a:ext>
                </a:extLst>
              </a:tr>
              <a:tr h="444814">
                <a:tc>
                  <a:txBody>
                    <a:bodyPr/>
                    <a:lstStyle/>
                    <a:p>
                      <a:r>
                        <a:rPr lang="en-GB" sz="2400" dirty="0">
                          <a:latin typeface="Arial" panose="020B0604020202020204" pitchFamily="34" charset="0"/>
                          <a:cs typeface="Arial" panose="020B0604020202020204" pitchFamily="34" charset="0"/>
                        </a:rPr>
                        <a:t>Reporting Line</a:t>
                      </a:r>
                    </a:p>
                  </a:txBody>
                  <a:tcPr/>
                </a:tc>
                <a:tc>
                  <a:txBody>
                    <a:bodyPr/>
                    <a:lstStyle/>
                    <a:p>
                      <a:r>
                        <a:rPr lang="en-GB" sz="2400" dirty="0">
                          <a:latin typeface="Arial" panose="020B0604020202020204" pitchFamily="34" charset="0"/>
                          <a:cs typeface="Arial" panose="020B0604020202020204" pitchFamily="34" charset="0"/>
                        </a:rPr>
                        <a:t>Senior Academic Sponsor</a:t>
                      </a:r>
                    </a:p>
                  </a:txBody>
                  <a:tcPr/>
                </a:tc>
                <a:extLst>
                  <a:ext uri="{0D108BD9-81ED-4DB2-BD59-A6C34878D82A}">
                    <a16:rowId xmlns:a16="http://schemas.microsoft.com/office/drawing/2014/main" val="3228488581"/>
                  </a:ext>
                </a:extLst>
              </a:tr>
              <a:tr h="444814">
                <a:tc>
                  <a:txBody>
                    <a:bodyPr/>
                    <a:lstStyle/>
                    <a:p>
                      <a:r>
                        <a:rPr lang="en-GB" sz="2400" dirty="0">
                          <a:latin typeface="Arial" panose="020B0604020202020204" pitchFamily="34" charset="0"/>
                          <a:cs typeface="Arial" panose="020B0604020202020204" pitchFamily="34" charset="0"/>
                        </a:rPr>
                        <a:t>Management Responsibility</a:t>
                      </a:r>
                    </a:p>
                  </a:txBody>
                  <a:tcPr/>
                </a:tc>
                <a:tc>
                  <a:txBody>
                    <a:bodyPr/>
                    <a:lstStyle/>
                    <a:p>
                      <a:r>
                        <a:rPr lang="en-GB" sz="2400" dirty="0">
                          <a:latin typeface="Arial" panose="020B0604020202020204" pitchFamily="34" charset="0"/>
                          <a:cs typeface="Arial" panose="020B0604020202020204" pitchFamily="34" charset="0"/>
                        </a:rPr>
                        <a:t>No line management</a:t>
                      </a:r>
                    </a:p>
                  </a:txBody>
                  <a:tcPr/>
                </a:tc>
                <a:extLst>
                  <a:ext uri="{0D108BD9-81ED-4DB2-BD59-A6C34878D82A}">
                    <a16:rowId xmlns:a16="http://schemas.microsoft.com/office/drawing/2014/main" val="2758172535"/>
                  </a:ext>
                </a:extLst>
              </a:tr>
              <a:tr h="444814">
                <a:tc>
                  <a:txBody>
                    <a:bodyPr/>
                    <a:lstStyle/>
                    <a:p>
                      <a:r>
                        <a:rPr lang="en-GB" sz="2400" dirty="0">
                          <a:latin typeface="Arial" panose="020B0604020202020204" pitchFamily="34" charset="0"/>
                          <a:cs typeface="Arial" panose="020B0604020202020204" pitchFamily="34" charset="0"/>
                        </a:rPr>
                        <a:t>Approval Status</a:t>
                      </a:r>
                    </a:p>
                  </a:txBody>
                  <a:tcPr/>
                </a:tc>
                <a:tc>
                  <a:txBody>
                    <a:bodyPr/>
                    <a:lstStyle/>
                    <a:p>
                      <a:r>
                        <a:rPr lang="en-GB" sz="2400" dirty="0">
                          <a:latin typeface="Arial" panose="020B0604020202020204" pitchFamily="34" charset="0"/>
                          <a:cs typeface="Arial" panose="020B0604020202020204" pitchFamily="34" charset="0"/>
                        </a:rPr>
                        <a:t>Subject to HR approval and job evaluation</a:t>
                      </a:r>
                    </a:p>
                  </a:txBody>
                  <a:tcPr/>
                </a:tc>
                <a:extLst>
                  <a:ext uri="{0D108BD9-81ED-4DB2-BD59-A6C34878D82A}">
                    <a16:rowId xmlns:a16="http://schemas.microsoft.com/office/drawing/2014/main" val="3827731669"/>
                  </a:ext>
                </a:extLst>
              </a:tr>
            </a:tbl>
          </a:graphicData>
        </a:graphic>
      </p:graphicFrame>
    </p:spTree>
    <p:extLst>
      <p:ext uri="{BB962C8B-B14F-4D97-AF65-F5344CB8AC3E}">
        <p14:creationId xmlns:p14="http://schemas.microsoft.com/office/powerpoint/2010/main" val="386111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9BD4199-0D16-9B67-DA96-8351C15E101B}"/>
              </a:ext>
            </a:extLst>
          </p:cNvPr>
          <p:cNvSpPr>
            <a:spLocks noGrp="1"/>
          </p:cNvSpPr>
          <p:nvPr>
            <p:ph type="subTitle" idx="1"/>
          </p:nvPr>
        </p:nvSpPr>
        <p:spPr>
          <a:xfrm>
            <a:off x="708660" y="1645920"/>
            <a:ext cx="6138189" cy="4320540"/>
          </a:xfrm>
        </p:spPr>
        <p:txBody>
          <a:bodyPr>
            <a:normAutofit fontScale="92500" lnSpcReduction="10000"/>
          </a:bodyPr>
          <a:lstStyle/>
          <a:p>
            <a:pPr algn="just"/>
            <a:r>
              <a:rPr lang="en-US" b="1" dirty="0">
                <a:effectLst/>
                <a:latin typeface="Arial" panose="020B0604020202020204" pitchFamily="34" charset="0"/>
                <a:ea typeface="Aptos" panose="02110004020202020204"/>
                <a:cs typeface="Arial" panose="020B0604020202020204" pitchFamily="34" charset="0"/>
              </a:rPr>
              <a:t>Key Responsibilities</a:t>
            </a:r>
          </a:p>
          <a:p>
            <a:pPr marL="285750" indent="-285750" algn="just">
              <a:buFont typeface="Arial" panose="020B0604020202020204" pitchFamily="34" charset="0"/>
              <a:buChar char="•"/>
            </a:pPr>
            <a:r>
              <a:rPr lang="en-GB" dirty="0">
                <a:effectLst/>
                <a:latin typeface="Arial" panose="020B0604020202020204" pitchFamily="34" charset="0"/>
                <a:ea typeface="Aptos" panose="02110004020202020204"/>
                <a:cs typeface="Arial" panose="020B0604020202020204" pitchFamily="34" charset="0"/>
              </a:rPr>
              <a:t>Student needs assessment</a:t>
            </a:r>
          </a:p>
          <a:p>
            <a:pPr marL="285750" indent="-285750" algn="just">
              <a:buFont typeface="Arial" panose="020B0604020202020204" pitchFamily="34" charset="0"/>
              <a:buChar char="•"/>
            </a:pPr>
            <a:r>
              <a:rPr lang="en-GB" dirty="0">
                <a:latin typeface="Arial" panose="020B0604020202020204" pitchFamily="34" charset="0"/>
                <a:ea typeface="Aptos" panose="02110004020202020204"/>
                <a:cs typeface="Arial" panose="020B0604020202020204" pitchFamily="34" charset="0"/>
              </a:rPr>
              <a:t>Accessible learning design</a:t>
            </a:r>
          </a:p>
          <a:p>
            <a:pPr marL="285750" indent="-285750" algn="just">
              <a:buFont typeface="Arial" panose="020B0604020202020204" pitchFamily="34" charset="0"/>
              <a:buChar char="•"/>
            </a:pPr>
            <a:r>
              <a:rPr lang="en-GB" dirty="0">
                <a:effectLst/>
                <a:latin typeface="Arial" panose="020B0604020202020204" pitchFamily="34" charset="0"/>
                <a:ea typeface="Aptos" panose="02110004020202020204"/>
                <a:cs typeface="Arial" panose="020B0604020202020204" pitchFamily="34" charset="0"/>
              </a:rPr>
              <a:t>AI pilot coordination</a:t>
            </a:r>
          </a:p>
          <a:p>
            <a:pPr marL="285750" indent="-285750" algn="just">
              <a:buFont typeface="Arial" panose="020B0604020202020204" pitchFamily="34" charset="0"/>
              <a:buChar char="•"/>
            </a:pPr>
            <a:r>
              <a:rPr lang="en-GB" dirty="0">
                <a:latin typeface="Arial" panose="020B0604020202020204" pitchFamily="34" charset="0"/>
                <a:ea typeface="Aptos" panose="02110004020202020204"/>
                <a:cs typeface="Arial" panose="020B0604020202020204" pitchFamily="34" charset="0"/>
              </a:rPr>
              <a:t>Risk register management</a:t>
            </a:r>
          </a:p>
          <a:p>
            <a:pPr marL="285750" indent="-285750" algn="just">
              <a:buFont typeface="Arial" panose="020B0604020202020204" pitchFamily="34" charset="0"/>
              <a:buChar char="•"/>
            </a:pPr>
            <a:r>
              <a:rPr lang="en-GB" dirty="0">
                <a:effectLst/>
                <a:latin typeface="Arial" panose="020B0604020202020204" pitchFamily="34" charset="0"/>
                <a:ea typeface="Aptos" panose="02110004020202020204"/>
                <a:cs typeface="Arial" panose="020B0604020202020204" pitchFamily="34" charset="0"/>
              </a:rPr>
              <a:t>Learning outcome evaluation</a:t>
            </a:r>
          </a:p>
          <a:p>
            <a:pPr algn="just"/>
            <a:r>
              <a:rPr lang="en-GB" b="1" dirty="0">
                <a:latin typeface="Arial" panose="020B0604020202020204" pitchFamily="34" charset="0"/>
                <a:ea typeface="Aptos" panose="02110004020202020204"/>
                <a:cs typeface="Arial" panose="020B0604020202020204" pitchFamily="34" charset="0"/>
              </a:rPr>
              <a:t>Decision Boundaries</a:t>
            </a:r>
          </a:p>
          <a:p>
            <a:pPr marL="285750" indent="-285750" algn="just">
              <a:buFont typeface="Arial" panose="020B0604020202020204" pitchFamily="34" charset="0"/>
              <a:buChar char="•"/>
            </a:pPr>
            <a:r>
              <a:rPr lang="en-GB" dirty="0">
                <a:effectLst/>
                <a:latin typeface="Arial" panose="020B0604020202020204" pitchFamily="34" charset="0"/>
                <a:ea typeface="Aptos" panose="02110004020202020204"/>
                <a:cs typeface="Arial" panose="020B0604020202020204" pitchFamily="34" charset="0"/>
              </a:rPr>
              <a:t>Data privacy escalation</a:t>
            </a:r>
          </a:p>
          <a:p>
            <a:pPr marL="285750" indent="-285750" algn="just">
              <a:buFont typeface="Arial" panose="020B0604020202020204" pitchFamily="34" charset="0"/>
              <a:buChar char="•"/>
            </a:pPr>
            <a:r>
              <a:rPr lang="en-GB" dirty="0">
                <a:latin typeface="Arial" panose="020B0604020202020204" pitchFamily="34" charset="0"/>
                <a:ea typeface="Aptos" panose="02110004020202020204"/>
                <a:cs typeface="Arial" panose="020B0604020202020204" pitchFamily="34" charset="0"/>
              </a:rPr>
              <a:t>Procurement decision escalation</a:t>
            </a:r>
          </a:p>
          <a:p>
            <a:pPr marL="285750" indent="-285750" algn="just">
              <a:buFont typeface="Arial" panose="020B0604020202020204" pitchFamily="34" charset="0"/>
              <a:buChar char="•"/>
            </a:pPr>
            <a:r>
              <a:rPr lang="en-GB" dirty="0">
                <a:effectLst/>
                <a:latin typeface="Arial" panose="020B0604020202020204" pitchFamily="34" charset="0"/>
                <a:ea typeface="Aptos" panose="02110004020202020204"/>
                <a:cs typeface="Arial" panose="020B0604020202020204" pitchFamily="34" charset="0"/>
              </a:rPr>
              <a:t>Academic policy compliance</a:t>
            </a:r>
          </a:p>
          <a:p>
            <a:pPr marL="285750" indent="-285750" algn="just">
              <a:buFont typeface="Arial" panose="020B0604020202020204" pitchFamily="34" charset="0"/>
              <a:buChar char="•"/>
            </a:pPr>
            <a:r>
              <a:rPr lang="en-GB" dirty="0">
                <a:latin typeface="Arial" panose="020B0604020202020204" pitchFamily="34" charset="0"/>
                <a:ea typeface="Aptos" panose="02110004020202020204"/>
                <a:cs typeface="Arial" panose="020B0604020202020204" pitchFamily="34" charset="0"/>
              </a:rPr>
              <a:t>Authorised team approval</a:t>
            </a:r>
            <a:endParaRPr lang="en-GB" dirty="0">
              <a:effectLst/>
              <a:latin typeface="Arial" panose="020B0604020202020204" pitchFamily="34" charset="0"/>
              <a:ea typeface="Aptos" panose="02110004020202020204"/>
              <a:cs typeface="Arial" panose="020B0604020202020204" pitchFamily="34" charset="0"/>
            </a:endParaRPr>
          </a:p>
        </p:txBody>
      </p:sp>
      <p:sp>
        <p:nvSpPr>
          <p:cNvPr id="4" name="Title 1">
            <a:extLst>
              <a:ext uri="{FF2B5EF4-FFF2-40B4-BE49-F238E27FC236}">
                <a16:creationId xmlns:a16="http://schemas.microsoft.com/office/drawing/2014/main" id="{74A17768-BB90-094E-E2CB-3C41F4892B37}"/>
              </a:ext>
            </a:extLst>
          </p:cNvPr>
          <p:cNvSpPr txBox="1">
            <a:spLocks/>
          </p:cNvSpPr>
          <p:nvPr/>
        </p:nvSpPr>
        <p:spPr>
          <a:xfrm>
            <a:off x="560070" y="0"/>
            <a:ext cx="11407140" cy="992822"/>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latin typeface="Arial" panose="020B0604020202020204" pitchFamily="34" charset="0"/>
                <a:cs typeface="Arial" panose="020B0604020202020204" pitchFamily="34" charset="0"/>
              </a:rPr>
              <a:t>Duties and Decision Boundaries</a:t>
            </a:r>
            <a:endParaRPr lang="en-GB" b="1" dirty="0">
              <a:latin typeface="Arial" panose="020B0604020202020204" pitchFamily="34" charset="0"/>
              <a:cs typeface="Arial" panose="020B0604020202020204" pitchFamily="34" charset="0"/>
            </a:endParaRPr>
          </a:p>
        </p:txBody>
      </p:sp>
      <p:pic>
        <p:nvPicPr>
          <p:cNvPr id="1026" name="Picture 2" descr="Job description - Free user icons">
            <a:extLst>
              <a:ext uri="{FF2B5EF4-FFF2-40B4-BE49-F238E27FC236}">
                <a16:creationId xmlns:a16="http://schemas.microsoft.com/office/drawing/2014/main" id="{20E4F0A9-8780-AF2F-8A23-92ED761186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8060" y="1708785"/>
            <a:ext cx="4257675" cy="425767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0D7E86C-6779-A94A-BFDB-B632FA109F22}"/>
              </a:ext>
            </a:extLst>
          </p:cNvPr>
          <p:cNvSpPr txBox="1"/>
          <p:nvPr/>
        </p:nvSpPr>
        <p:spPr>
          <a:xfrm>
            <a:off x="2380786" y="6250226"/>
            <a:ext cx="1589048" cy="369332"/>
          </a:xfrm>
          <a:prstGeom prst="rect">
            <a:avLst/>
          </a:prstGeom>
          <a:noFill/>
        </p:spPr>
        <p:txBody>
          <a:bodyPr wrap="square">
            <a:spAutoFit/>
          </a:bodyPr>
          <a:lstStyle/>
          <a:p>
            <a:r>
              <a:rPr lang="en-GB" sz="1800" dirty="0">
                <a:effectLst/>
                <a:latin typeface="Arial" panose="020B0604020202020204" pitchFamily="34" charset="0"/>
                <a:ea typeface="Aptos" panose="02110004020202020204"/>
                <a:cs typeface="Arial" panose="020B0604020202020204" pitchFamily="34" charset="0"/>
              </a:rPr>
              <a:t>(ICO, 2023).</a:t>
            </a:r>
            <a:endParaRPr lang="en-GB" dirty="0"/>
          </a:p>
        </p:txBody>
      </p:sp>
    </p:spTree>
    <p:extLst>
      <p:ext uri="{BB962C8B-B14F-4D97-AF65-F5344CB8AC3E}">
        <p14:creationId xmlns:p14="http://schemas.microsoft.com/office/powerpoint/2010/main" val="3862949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708659" y="127319"/>
            <a:ext cx="10844003" cy="992822"/>
          </a:xfrm>
        </p:spPr>
        <p:txBody>
          <a:bodyPr>
            <a:normAutofit fontScale="90000"/>
          </a:bodyPr>
          <a:lstStyle/>
          <a:p>
            <a:r>
              <a:rPr lang="en-US" b="1" dirty="0">
                <a:latin typeface="Arial" panose="020B0604020202020204" pitchFamily="34" charset="0"/>
                <a:cs typeface="Arial" panose="020B0604020202020204" pitchFamily="34" charset="0"/>
              </a:rPr>
              <a:t>Essential Person Specification</a:t>
            </a:r>
            <a:endParaRPr lang="en-GB"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9BD4199-0D16-9B67-DA96-8351C15E101B}"/>
              </a:ext>
            </a:extLst>
          </p:cNvPr>
          <p:cNvSpPr>
            <a:spLocks noGrp="1"/>
          </p:cNvSpPr>
          <p:nvPr>
            <p:ph type="subTitle" idx="1"/>
          </p:nvPr>
        </p:nvSpPr>
        <p:spPr>
          <a:xfrm>
            <a:off x="708660" y="1645920"/>
            <a:ext cx="7297916" cy="4320540"/>
          </a:xfrm>
        </p:spPr>
        <p:txBody>
          <a:bodyPr>
            <a:normAutofit fontScale="92500"/>
          </a:bodyPr>
          <a:lstStyle/>
          <a:p>
            <a:pPr marL="285750" marR="0" indent="-285750" algn="just">
              <a:lnSpc>
                <a:spcPct val="150000"/>
              </a:lnSpc>
              <a:spcBef>
                <a:spcPts val="0"/>
              </a:spcBef>
              <a:spcAft>
                <a:spcPts val="0"/>
              </a:spcAft>
              <a:buFont typeface="Wingdings" panose="05000000000000000000" pitchFamily="2" charset="2"/>
              <a:buChar char="Ø"/>
            </a:pPr>
            <a:r>
              <a:rPr lang="en-GB" dirty="0">
                <a:effectLst/>
                <a:latin typeface="Arial" panose="020B0604020202020204" pitchFamily="34" charset="0"/>
                <a:ea typeface="Aptos" panose="02110004020202020204"/>
                <a:cs typeface="Arial" panose="020B0604020202020204" pitchFamily="34" charset="0"/>
              </a:rPr>
              <a:t>Experience with projects and demonstrable learning for the relevant degree or equivalent.</a:t>
            </a:r>
          </a:p>
          <a:p>
            <a:pPr marL="285750" marR="0" indent="-285750" algn="just">
              <a:lnSpc>
                <a:spcPct val="150000"/>
              </a:lnSpc>
              <a:spcBef>
                <a:spcPts val="0"/>
              </a:spcBef>
              <a:spcAft>
                <a:spcPts val="0"/>
              </a:spcAft>
              <a:buFont typeface="Wingdings" panose="05000000000000000000" pitchFamily="2" charset="2"/>
              <a:buChar char="Ø"/>
            </a:pPr>
            <a:r>
              <a:rPr lang="en-GB" dirty="0">
                <a:effectLst/>
                <a:latin typeface="Arial" panose="020B0604020202020204" pitchFamily="34" charset="0"/>
                <a:ea typeface="Aptos" panose="02110004020202020204"/>
                <a:cs typeface="Arial" panose="020B0604020202020204" pitchFamily="34" charset="0"/>
              </a:rPr>
              <a:t>Critical AI literacy and easy explanation to laypeople.</a:t>
            </a:r>
          </a:p>
          <a:p>
            <a:pPr marL="285750" marR="0" indent="-285750" algn="just">
              <a:lnSpc>
                <a:spcPct val="150000"/>
              </a:lnSpc>
              <a:spcBef>
                <a:spcPts val="0"/>
              </a:spcBef>
              <a:spcAft>
                <a:spcPts val="0"/>
              </a:spcAft>
              <a:buFont typeface="Wingdings" panose="05000000000000000000" pitchFamily="2" charset="2"/>
              <a:buChar char="Ø"/>
            </a:pPr>
            <a:r>
              <a:rPr lang="en-GB" dirty="0">
                <a:effectLst/>
                <a:latin typeface="Arial" panose="020B0604020202020204" pitchFamily="34" charset="0"/>
                <a:ea typeface="Aptos" panose="02110004020202020204"/>
                <a:cs typeface="Arial" panose="020B0604020202020204" pitchFamily="34" charset="0"/>
              </a:rPr>
              <a:t>Design for inclusive learning and ethical judgements.</a:t>
            </a:r>
          </a:p>
          <a:p>
            <a:pPr marL="285750" marR="0" indent="-285750" algn="just">
              <a:lnSpc>
                <a:spcPct val="150000"/>
              </a:lnSpc>
              <a:spcBef>
                <a:spcPts val="0"/>
              </a:spcBef>
              <a:spcAft>
                <a:spcPts val="0"/>
              </a:spcAft>
              <a:buFont typeface="Wingdings" panose="05000000000000000000" pitchFamily="2" charset="2"/>
              <a:buChar char="Ø"/>
            </a:pPr>
            <a:r>
              <a:rPr lang="en-GB" dirty="0">
                <a:effectLst/>
                <a:latin typeface="Arial" panose="020B0604020202020204" pitchFamily="34" charset="0"/>
                <a:ea typeface="Aptos" panose="02110004020202020204"/>
                <a:cs typeface="Arial" panose="020B0604020202020204" pitchFamily="34" charset="0"/>
              </a:rPr>
              <a:t>Planning, working together, responsibility and learning from mistakes.</a:t>
            </a:r>
          </a:p>
          <a:p>
            <a:pPr marL="285750" marR="0" indent="-285750" algn="just">
              <a:lnSpc>
                <a:spcPct val="150000"/>
              </a:lnSpc>
              <a:spcBef>
                <a:spcPts val="0"/>
              </a:spcBef>
              <a:spcAft>
                <a:spcPts val="0"/>
              </a:spcAft>
              <a:buFont typeface="Wingdings" panose="05000000000000000000" pitchFamily="2" charset="2"/>
              <a:buChar char="Ø"/>
            </a:pPr>
            <a:r>
              <a:rPr lang="en-GB" dirty="0">
                <a:effectLst/>
                <a:latin typeface="Arial" panose="020B0604020202020204" pitchFamily="34" charset="0"/>
                <a:ea typeface="Aptos" panose="02110004020202020204"/>
                <a:cs typeface="Arial" panose="020B0604020202020204" pitchFamily="34" charset="0"/>
              </a:rPr>
              <a:t>Evidence can be based on study, placements, work or volunteer.</a:t>
            </a:r>
          </a:p>
        </p:txBody>
      </p:sp>
      <p:pic>
        <p:nvPicPr>
          <p:cNvPr id="2050" name="Picture 2" descr="Career Path Job Description Duty Diagram Stock Vector (Royalty Free) 170371367 | Shutterstock">
            <a:extLst>
              <a:ext uri="{FF2B5EF4-FFF2-40B4-BE49-F238E27FC236}">
                <a16:creationId xmlns:a16="http://schemas.microsoft.com/office/drawing/2014/main" id="{1C928509-ACF7-DF48-93C6-6970BF0DA3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577"/>
          <a:stretch/>
        </p:blipFill>
        <p:spPr bwMode="auto">
          <a:xfrm>
            <a:off x="8358108" y="1676028"/>
            <a:ext cx="3640604" cy="350594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5D78BFC-268D-131D-8067-13E1D72DE5B1}"/>
              </a:ext>
            </a:extLst>
          </p:cNvPr>
          <p:cNvSpPr txBox="1"/>
          <p:nvPr/>
        </p:nvSpPr>
        <p:spPr>
          <a:xfrm>
            <a:off x="2536903" y="6179221"/>
            <a:ext cx="2146610" cy="369332"/>
          </a:xfrm>
          <a:prstGeom prst="rect">
            <a:avLst/>
          </a:prstGeom>
          <a:noFill/>
        </p:spPr>
        <p:txBody>
          <a:bodyPr wrap="square">
            <a:spAutoFit/>
          </a:bodyPr>
          <a:lstStyle/>
          <a:p>
            <a:r>
              <a:rPr lang="en-GB" sz="1800" dirty="0">
                <a:effectLst/>
                <a:latin typeface="Arial" panose="020B0604020202020204" pitchFamily="34" charset="0"/>
                <a:ea typeface="Aptos" panose="02110004020202020204"/>
              </a:rPr>
              <a:t>(Ng et al., 2021)</a:t>
            </a:r>
            <a:endParaRPr lang="en-GB" dirty="0"/>
          </a:p>
        </p:txBody>
      </p:sp>
    </p:spTree>
    <p:extLst>
      <p:ext uri="{BB962C8B-B14F-4D97-AF65-F5344CB8AC3E}">
        <p14:creationId xmlns:p14="http://schemas.microsoft.com/office/powerpoint/2010/main" val="38992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468351" y="127319"/>
            <a:ext cx="11350269" cy="992822"/>
          </a:xfrm>
        </p:spPr>
        <p:txBody>
          <a:bodyPr>
            <a:noAutofit/>
          </a:bodyPr>
          <a:lstStyle/>
          <a:p>
            <a:r>
              <a:rPr lang="en-US" sz="4800" b="1" dirty="0">
                <a:latin typeface="Arial" panose="020B0604020202020204" pitchFamily="34" charset="0"/>
                <a:cs typeface="Arial" panose="020B0604020202020204" pitchFamily="34" charset="0"/>
              </a:rPr>
              <a:t>Desirable Criteria and Fair Selection</a:t>
            </a:r>
            <a:endParaRPr lang="en-GB" sz="48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9BD4199-0D16-9B67-DA96-8351C15E101B}"/>
              </a:ext>
            </a:extLst>
          </p:cNvPr>
          <p:cNvSpPr>
            <a:spLocks noGrp="1"/>
          </p:cNvSpPr>
          <p:nvPr>
            <p:ph type="subTitle" idx="1"/>
          </p:nvPr>
        </p:nvSpPr>
        <p:spPr>
          <a:xfrm>
            <a:off x="708660" y="1645920"/>
            <a:ext cx="10732491" cy="4320540"/>
          </a:xfrm>
        </p:spPr>
        <p:txBody>
          <a:bodyPr>
            <a:normAutofit fontScale="92500" lnSpcReduction="10000"/>
          </a:bodyPr>
          <a:lstStyle/>
          <a:p>
            <a:pPr marL="285750" marR="0" indent="-285750" algn="just">
              <a:lnSpc>
                <a:spcPct val="150000"/>
              </a:lnSpc>
              <a:spcBef>
                <a:spcPts val="0"/>
              </a:spcBef>
              <a:spcAft>
                <a:spcPts val="0"/>
              </a:spcAft>
              <a:buFont typeface="Wingdings" panose="05000000000000000000" pitchFamily="2" charset="2"/>
              <a:buChar char="q"/>
            </a:pPr>
            <a:r>
              <a:rPr lang="en-GB" b="1" dirty="0">
                <a:effectLst/>
                <a:latin typeface="Arial" panose="020B0604020202020204" pitchFamily="34" charset="0"/>
                <a:ea typeface="Aptos" panose="02110004020202020204"/>
                <a:cs typeface="Arial" panose="020B0604020202020204" pitchFamily="34" charset="0"/>
              </a:rPr>
              <a:t>Desirable Qualities: </a:t>
            </a:r>
            <a:r>
              <a:rPr lang="en-GB" dirty="0">
                <a:effectLst/>
                <a:latin typeface="Arial" panose="020B0604020202020204" pitchFamily="34" charset="0"/>
                <a:ea typeface="Aptos" panose="02110004020202020204"/>
                <a:cs typeface="Arial" panose="020B0604020202020204" pitchFamily="34" charset="0"/>
              </a:rPr>
              <a:t>Peer teaching, data analysis, Welsh capability and documented AI projects.</a:t>
            </a:r>
          </a:p>
          <a:p>
            <a:pPr marL="285750" marR="0" indent="-285750" algn="just">
              <a:lnSpc>
                <a:spcPct val="150000"/>
              </a:lnSpc>
              <a:spcBef>
                <a:spcPts val="0"/>
              </a:spcBef>
              <a:spcAft>
                <a:spcPts val="0"/>
              </a:spcAft>
              <a:buFont typeface="Wingdings" panose="05000000000000000000" pitchFamily="2" charset="2"/>
              <a:buChar char="q"/>
            </a:pPr>
            <a:r>
              <a:rPr lang="en-GB" b="1" dirty="0">
                <a:effectLst/>
                <a:latin typeface="Arial" panose="020B0604020202020204" pitchFamily="34" charset="0"/>
                <a:ea typeface="Aptos" panose="02110004020202020204"/>
                <a:cs typeface="Arial" panose="020B0604020202020204" pitchFamily="34" charset="0"/>
              </a:rPr>
              <a:t>Shortlisting: </a:t>
            </a:r>
            <a:r>
              <a:rPr lang="en-GB" dirty="0">
                <a:effectLst/>
                <a:latin typeface="Arial" panose="020B0604020202020204" pitchFamily="34" charset="0"/>
                <a:ea typeface="Aptos" panose="02110004020202020204"/>
                <a:cs typeface="Arial" panose="020B0604020202020204" pitchFamily="34" charset="0"/>
              </a:rPr>
              <a:t>Two assessors shortlist using essential criteria and evidence.</a:t>
            </a:r>
          </a:p>
          <a:p>
            <a:pPr marL="285750" marR="0" indent="-285750" algn="just">
              <a:lnSpc>
                <a:spcPct val="150000"/>
              </a:lnSpc>
              <a:spcBef>
                <a:spcPts val="0"/>
              </a:spcBef>
              <a:spcAft>
                <a:spcPts val="0"/>
              </a:spcAft>
              <a:buFont typeface="Wingdings" panose="05000000000000000000" pitchFamily="2" charset="2"/>
              <a:buChar char="q"/>
            </a:pPr>
            <a:r>
              <a:rPr lang="en-GB" b="1" dirty="0">
                <a:effectLst/>
                <a:latin typeface="Arial" panose="020B0604020202020204" pitchFamily="34" charset="0"/>
                <a:ea typeface="Aptos" panose="02110004020202020204"/>
                <a:cs typeface="Arial" panose="020B0604020202020204" pitchFamily="34" charset="0"/>
              </a:rPr>
              <a:t>Interview Process: </a:t>
            </a:r>
            <a:r>
              <a:rPr lang="en-GB" dirty="0">
                <a:effectLst/>
                <a:latin typeface="Arial" panose="020B0604020202020204" pitchFamily="34" charset="0"/>
                <a:ea typeface="Aptos" panose="02110004020202020204"/>
                <a:cs typeface="Arial" panose="020B0604020202020204" pitchFamily="34" charset="0"/>
              </a:rPr>
              <a:t>Six common questions, neutral probes and independent scoring.</a:t>
            </a:r>
          </a:p>
          <a:p>
            <a:pPr marL="285750" marR="0" indent="-285750" algn="just">
              <a:lnSpc>
                <a:spcPct val="150000"/>
              </a:lnSpc>
              <a:spcBef>
                <a:spcPts val="0"/>
              </a:spcBef>
              <a:spcAft>
                <a:spcPts val="0"/>
              </a:spcAft>
              <a:buFont typeface="Wingdings" panose="05000000000000000000" pitchFamily="2" charset="2"/>
              <a:buChar char="q"/>
            </a:pPr>
            <a:r>
              <a:rPr lang="en-GB" b="1" dirty="0">
                <a:effectLst/>
                <a:latin typeface="Arial" panose="020B0604020202020204" pitchFamily="34" charset="0"/>
                <a:ea typeface="Aptos" panose="02110004020202020204"/>
                <a:cs typeface="Arial" panose="020B0604020202020204" pitchFamily="34" charset="0"/>
              </a:rPr>
              <a:t>Selection Threshold: </a:t>
            </a:r>
            <a:r>
              <a:rPr lang="en-GB" dirty="0">
                <a:effectLst/>
                <a:latin typeface="Arial" panose="020B0604020202020204" pitchFamily="34" charset="0"/>
                <a:ea typeface="Aptos" panose="02110004020202020204"/>
                <a:cs typeface="Arial" panose="020B0604020202020204" pitchFamily="34" charset="0"/>
              </a:rPr>
              <a:t>Proposed threshold is 65/100 with minimum Q3 score 3/4 with all essentials met.</a:t>
            </a:r>
          </a:p>
          <a:p>
            <a:pPr marL="285750" marR="0" indent="-285750" algn="just">
              <a:lnSpc>
                <a:spcPct val="150000"/>
              </a:lnSpc>
              <a:spcBef>
                <a:spcPts val="0"/>
              </a:spcBef>
              <a:spcAft>
                <a:spcPts val="0"/>
              </a:spcAft>
              <a:buFont typeface="Wingdings" panose="05000000000000000000" pitchFamily="2" charset="2"/>
              <a:buChar char="q"/>
            </a:pPr>
            <a:r>
              <a:rPr lang="en-GB" b="1" dirty="0">
                <a:effectLst/>
                <a:latin typeface="Arial" panose="020B0604020202020204" pitchFamily="34" charset="0"/>
                <a:ea typeface="Aptos" panose="02110004020202020204"/>
                <a:cs typeface="Arial" panose="020B0604020202020204" pitchFamily="34" charset="0"/>
              </a:rPr>
              <a:t>Fair Treatment: </a:t>
            </a:r>
            <a:r>
              <a:rPr lang="en-GB" dirty="0">
                <a:effectLst/>
                <a:latin typeface="Arial" panose="020B0604020202020204" pitchFamily="34" charset="0"/>
                <a:ea typeface="Aptos" panose="02110004020202020204"/>
                <a:cs typeface="Arial" panose="020B0604020202020204" pitchFamily="34" charset="0"/>
              </a:rPr>
              <a:t>Reasonable adjustments and protected interview records can help towards fair treatment.</a:t>
            </a:r>
          </a:p>
          <a:p>
            <a:pPr algn="just"/>
            <a:endParaRPr lang="en-GB" sz="1800" dirty="0">
              <a:effectLst/>
              <a:latin typeface="Arial" panose="020B0604020202020204" pitchFamily="34" charset="0"/>
              <a:ea typeface="Aptos" panose="02110004020202020204"/>
              <a:cs typeface="Arial" panose="020B0604020202020204" pitchFamily="34" charset="0"/>
            </a:endParaRPr>
          </a:p>
        </p:txBody>
      </p:sp>
      <p:sp>
        <p:nvSpPr>
          <p:cNvPr id="5" name="TextBox 4">
            <a:extLst>
              <a:ext uri="{FF2B5EF4-FFF2-40B4-BE49-F238E27FC236}">
                <a16:creationId xmlns:a16="http://schemas.microsoft.com/office/drawing/2014/main" id="{AF7B6CE7-419B-B81E-8513-B0C02649858C}"/>
              </a:ext>
            </a:extLst>
          </p:cNvPr>
          <p:cNvSpPr txBox="1"/>
          <p:nvPr/>
        </p:nvSpPr>
        <p:spPr>
          <a:xfrm>
            <a:off x="3362093" y="6307573"/>
            <a:ext cx="4086922" cy="369332"/>
          </a:xfrm>
          <a:prstGeom prst="rect">
            <a:avLst/>
          </a:prstGeom>
          <a:noFill/>
        </p:spPr>
        <p:txBody>
          <a:bodyPr wrap="square">
            <a:spAutoFit/>
          </a:bodyPr>
          <a:lstStyle/>
          <a:p>
            <a:r>
              <a:rPr lang="en-GB" sz="1800" dirty="0">
                <a:effectLst/>
                <a:latin typeface="Arial" panose="020B0604020202020204" pitchFamily="34" charset="0"/>
                <a:ea typeface="Aptos" panose="02110004020202020204"/>
                <a:cs typeface="Arial" panose="020B0604020202020204" pitchFamily="34" charset="0"/>
              </a:rPr>
              <a:t>(Sackett et al., 2022; ACAS, 2026). </a:t>
            </a:r>
            <a:endParaRPr lang="en-GB" dirty="0"/>
          </a:p>
        </p:txBody>
      </p:sp>
    </p:spTree>
    <p:extLst>
      <p:ext uri="{BB962C8B-B14F-4D97-AF65-F5344CB8AC3E}">
        <p14:creationId xmlns:p14="http://schemas.microsoft.com/office/powerpoint/2010/main" val="3260213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708660" y="127319"/>
            <a:ext cx="11109960" cy="992822"/>
          </a:xfrm>
        </p:spPr>
        <p:txBody>
          <a:bodyPr>
            <a:normAutofit fontScale="90000"/>
          </a:bodyPr>
          <a:lstStyle/>
          <a:p>
            <a:r>
              <a:rPr lang="en-US" b="1" dirty="0">
                <a:latin typeface="Arial" panose="020B0604020202020204" pitchFamily="34" charset="0"/>
                <a:cs typeface="Arial" panose="020B0604020202020204" pitchFamily="34" charset="0"/>
              </a:rPr>
              <a:t>Student AI Literacy </a:t>
            </a:r>
            <a:r>
              <a:rPr lang="en-US" b="1" dirty="0" err="1">
                <a:latin typeface="Arial" panose="020B0604020202020204" pitchFamily="34" charset="0"/>
                <a:cs typeface="Arial" panose="020B0604020202020204" pitchFamily="34" charset="0"/>
              </a:rPr>
              <a:t>Programme</a:t>
            </a:r>
            <a:endParaRPr lang="en-GB" b="1" dirty="0">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F0687D48-2F81-CEE7-9CE3-45F1159DBADF}"/>
              </a:ext>
            </a:extLst>
          </p:cNvPr>
          <p:cNvGraphicFramePr>
            <a:graphicFrameLocks noGrp="1"/>
          </p:cNvGraphicFramePr>
          <p:nvPr>
            <p:extLst>
              <p:ext uri="{D42A27DB-BD31-4B8C-83A1-F6EECF244321}">
                <p14:modId xmlns:p14="http://schemas.microsoft.com/office/powerpoint/2010/main" val="1680519353"/>
              </p:ext>
            </p:extLst>
          </p:nvPr>
        </p:nvGraphicFramePr>
        <p:xfrm>
          <a:off x="708660" y="1580167"/>
          <a:ext cx="10933212" cy="4427436"/>
        </p:xfrm>
        <a:graphic>
          <a:graphicData uri="http://schemas.openxmlformats.org/drawingml/2006/table">
            <a:tbl>
              <a:tblPr firstRow="1" bandRow="1">
                <a:tableStyleId>{22838BEF-8BB2-4498-84A7-C5851F593DF1}</a:tableStyleId>
              </a:tblPr>
              <a:tblGrid>
                <a:gridCol w="2186940">
                  <a:extLst>
                    <a:ext uri="{9D8B030D-6E8A-4147-A177-3AD203B41FA5}">
                      <a16:colId xmlns:a16="http://schemas.microsoft.com/office/drawing/2014/main" val="2115281146"/>
                    </a:ext>
                  </a:extLst>
                </a:gridCol>
                <a:gridCol w="6838950">
                  <a:extLst>
                    <a:ext uri="{9D8B030D-6E8A-4147-A177-3AD203B41FA5}">
                      <a16:colId xmlns:a16="http://schemas.microsoft.com/office/drawing/2014/main" val="980090622"/>
                    </a:ext>
                  </a:extLst>
                </a:gridCol>
                <a:gridCol w="1907322">
                  <a:extLst>
                    <a:ext uri="{9D8B030D-6E8A-4147-A177-3AD203B41FA5}">
                      <a16:colId xmlns:a16="http://schemas.microsoft.com/office/drawing/2014/main" val="2234452402"/>
                    </a:ext>
                  </a:extLst>
                </a:gridCol>
              </a:tblGrid>
              <a:tr h="626799">
                <a:tc>
                  <a:txBody>
                    <a:bodyPr/>
                    <a:lstStyle/>
                    <a:p>
                      <a:pPr algn="ctr"/>
                      <a:r>
                        <a:rPr lang="en-US" dirty="0">
                          <a:latin typeface="Arial" panose="020B0604020202020204" pitchFamily="34" charset="0"/>
                          <a:cs typeface="Arial" panose="020B0604020202020204" pitchFamily="34" charset="0"/>
                        </a:rPr>
                        <a:t>Learning Unit</a:t>
                      </a:r>
                      <a:endParaRPr lang="en-GB" dirty="0">
                        <a:latin typeface="Arial" panose="020B0604020202020204" pitchFamily="34" charset="0"/>
                        <a:cs typeface="Arial" panose="020B0604020202020204" pitchFamily="34" charset="0"/>
                      </a:endParaRPr>
                    </a:p>
                  </a:txBody>
                  <a:tcPr/>
                </a:tc>
                <a:tc>
                  <a:txBody>
                    <a:bodyPr/>
                    <a:lstStyle/>
                    <a:p>
                      <a:pPr algn="ctr"/>
                      <a:r>
                        <a:rPr lang="en-US" dirty="0">
                          <a:latin typeface="Arial" panose="020B0604020202020204" pitchFamily="34" charset="0"/>
                          <a:cs typeface="Arial" panose="020B0604020202020204" pitchFamily="34" charset="0"/>
                        </a:rPr>
                        <a:t>Training Activities</a:t>
                      </a:r>
                      <a:endParaRPr lang="en-GB" dirty="0">
                        <a:latin typeface="Arial" panose="020B0604020202020204" pitchFamily="34" charset="0"/>
                        <a:cs typeface="Arial" panose="020B0604020202020204" pitchFamily="34" charset="0"/>
                      </a:endParaRPr>
                    </a:p>
                  </a:txBody>
                  <a:tcPr/>
                </a:tc>
                <a:tc>
                  <a:txBody>
                    <a:bodyPr/>
                    <a:lstStyle/>
                    <a:p>
                      <a:pPr algn="ctr"/>
                      <a:r>
                        <a:rPr lang="en-US" dirty="0">
                          <a:latin typeface="Arial" panose="020B0604020202020204" pitchFamily="34" charset="0"/>
                          <a:cs typeface="Arial" panose="020B0604020202020204" pitchFamily="34" charset="0"/>
                        </a:rPr>
                        <a:t>Duration</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72010199"/>
                  </a:ext>
                </a:extLst>
              </a:tr>
              <a:tr h="626799">
                <a:tc>
                  <a:txBody>
                    <a:bodyPr/>
                    <a:lstStyle/>
                    <a:p>
                      <a:pPr algn="just"/>
                      <a:r>
                        <a:rPr lang="en-GB" sz="1800" b="1" kern="1200" dirty="0">
                          <a:solidFill>
                            <a:schemeClr val="dk1"/>
                          </a:solidFill>
                          <a:effectLst/>
                          <a:latin typeface="Arial" panose="020B0604020202020204" pitchFamily="34" charset="0"/>
                          <a:cs typeface="Arial" panose="020B0604020202020204" pitchFamily="34" charset="0"/>
                        </a:rPr>
                        <a:t>Understand AI</a:t>
                      </a:r>
                      <a:endParaRPr lang="en-GB" b="1" dirty="0">
                        <a:latin typeface="Arial" panose="020B0604020202020204" pitchFamily="34" charset="0"/>
                        <a:cs typeface="Arial" panose="020B0604020202020204" pitchFamily="34" charset="0"/>
                      </a:endParaRPr>
                    </a:p>
                  </a:txBody>
                  <a:tcPr/>
                </a:tc>
                <a:tc>
                  <a:txBody>
                    <a:bodyPr/>
                    <a:lstStyle/>
                    <a:p>
                      <a:pPr algn="just"/>
                      <a:r>
                        <a:rPr lang="en-GB" sz="1800" kern="1200" dirty="0">
                          <a:solidFill>
                            <a:schemeClr val="dk1"/>
                          </a:solidFill>
                          <a:effectLst/>
                          <a:latin typeface="Arial" panose="020B0604020202020204" pitchFamily="34" charset="0"/>
                          <a:cs typeface="Arial" panose="020B0604020202020204" pitchFamily="34" charset="0"/>
                        </a:rPr>
                        <a:t>Make a comparison between a plausible answer and a reliable source.</a:t>
                      </a:r>
                      <a:endParaRPr lang="en-GB" dirty="0">
                        <a:latin typeface="Arial" panose="020B0604020202020204" pitchFamily="34" charset="0"/>
                        <a:cs typeface="Arial" panose="020B0604020202020204" pitchFamily="34" charset="0"/>
                      </a:endParaRPr>
                    </a:p>
                  </a:txBody>
                  <a:tcPr/>
                </a:tc>
                <a:tc>
                  <a:txBody>
                    <a:bodyPr/>
                    <a:lstStyle/>
                    <a:p>
                      <a:pPr algn="ctr"/>
                      <a:r>
                        <a:rPr lang="en-GB" sz="1800" kern="1200" dirty="0">
                          <a:solidFill>
                            <a:schemeClr val="dk1"/>
                          </a:solidFill>
                          <a:effectLst/>
                          <a:latin typeface="Arial" panose="020B0604020202020204" pitchFamily="34" charset="0"/>
                          <a:cs typeface="Arial" panose="020B0604020202020204" pitchFamily="34" charset="0"/>
                        </a:rPr>
                        <a:t>45 minutes</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22804314"/>
                  </a:ext>
                </a:extLst>
              </a:tr>
              <a:tr h="626799">
                <a:tc>
                  <a:txBody>
                    <a:bodyPr/>
                    <a:lstStyle/>
                    <a:p>
                      <a:pPr algn="just"/>
                      <a:r>
                        <a:rPr lang="en-GB" sz="1800" b="1" kern="1200" dirty="0">
                          <a:solidFill>
                            <a:schemeClr val="dk1"/>
                          </a:solidFill>
                          <a:effectLst/>
                          <a:latin typeface="Arial" panose="020B0604020202020204" pitchFamily="34" charset="0"/>
                          <a:cs typeface="Arial" panose="020B0604020202020204" pitchFamily="34" charset="0"/>
                        </a:rPr>
                        <a:t>Use responsibly</a:t>
                      </a:r>
                      <a:endParaRPr lang="en-GB" b="1" dirty="0">
                        <a:latin typeface="Arial" panose="020B0604020202020204" pitchFamily="34" charset="0"/>
                        <a:cs typeface="Arial" panose="020B0604020202020204" pitchFamily="34" charset="0"/>
                      </a:endParaRPr>
                    </a:p>
                  </a:txBody>
                  <a:tcPr/>
                </a:tc>
                <a:tc>
                  <a:txBody>
                    <a:bodyPr/>
                    <a:lstStyle/>
                    <a:p>
                      <a:pPr algn="just"/>
                      <a:r>
                        <a:rPr lang="en-GB" sz="1800" kern="1200" dirty="0">
                          <a:solidFill>
                            <a:schemeClr val="dk1"/>
                          </a:solidFill>
                          <a:effectLst/>
                          <a:latin typeface="Arial" panose="020B0604020202020204" pitchFamily="34" charset="0"/>
                          <a:cs typeface="Arial" panose="020B0604020202020204" pitchFamily="34" charset="0"/>
                        </a:rPr>
                        <a:t>Fill out a sanctioned formative activity and describe choices.</a:t>
                      </a:r>
                      <a:endParaRPr lang="en-GB" dirty="0">
                        <a:latin typeface="Arial" panose="020B0604020202020204" pitchFamily="34" charset="0"/>
                        <a:cs typeface="Arial" panose="020B0604020202020204" pitchFamily="34" charset="0"/>
                      </a:endParaRPr>
                    </a:p>
                  </a:txBody>
                  <a:tcPr/>
                </a:tc>
                <a:tc>
                  <a:txBody>
                    <a:bodyPr/>
                    <a:lstStyle/>
                    <a:p>
                      <a:pPr algn="ctr"/>
                      <a:r>
                        <a:rPr lang="en-GB" sz="1800" kern="1200" dirty="0">
                          <a:solidFill>
                            <a:schemeClr val="dk1"/>
                          </a:solidFill>
                          <a:effectLst/>
                          <a:latin typeface="Arial" panose="020B0604020202020204" pitchFamily="34" charset="0"/>
                          <a:cs typeface="Arial" panose="020B0604020202020204" pitchFamily="34" charset="0"/>
                        </a:rPr>
                        <a:t>60 minutes</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1865570"/>
                  </a:ext>
                </a:extLst>
              </a:tr>
              <a:tr h="626799">
                <a:tc>
                  <a:txBody>
                    <a:bodyPr/>
                    <a:lstStyle/>
                    <a:p>
                      <a:pPr algn="just"/>
                      <a:r>
                        <a:rPr lang="en-GB" sz="1800" b="1" kern="1200" dirty="0">
                          <a:solidFill>
                            <a:schemeClr val="dk1"/>
                          </a:solidFill>
                          <a:effectLst/>
                          <a:latin typeface="Arial" panose="020B0604020202020204" pitchFamily="34" charset="0"/>
                          <a:cs typeface="Arial" panose="020B0604020202020204" pitchFamily="34" charset="0"/>
                        </a:rPr>
                        <a:t>Assess Outputs</a:t>
                      </a:r>
                      <a:endParaRPr lang="en-GB" b="1" dirty="0">
                        <a:latin typeface="Arial" panose="020B0604020202020204" pitchFamily="34" charset="0"/>
                        <a:cs typeface="Arial" panose="020B0604020202020204" pitchFamily="34" charset="0"/>
                      </a:endParaRPr>
                    </a:p>
                  </a:txBody>
                  <a:tcPr/>
                </a:tc>
                <a:tc>
                  <a:txBody>
                    <a:bodyPr/>
                    <a:lstStyle/>
                    <a:p>
                      <a:pPr algn="just"/>
                      <a:r>
                        <a:rPr lang="en-GB" sz="1800" kern="1200" dirty="0">
                          <a:solidFill>
                            <a:schemeClr val="dk1"/>
                          </a:solidFill>
                          <a:effectLst/>
                          <a:latin typeface="Arial" panose="020B0604020202020204" pitchFamily="34" charset="0"/>
                          <a:cs typeface="Arial" panose="020B0604020202020204" pitchFamily="34" charset="0"/>
                        </a:rPr>
                        <a:t>Spot and correct mistakes and fix a fake reference.</a:t>
                      </a:r>
                      <a:endParaRPr lang="en-GB" dirty="0">
                        <a:latin typeface="Arial" panose="020B0604020202020204" pitchFamily="34" charset="0"/>
                        <a:cs typeface="Arial" panose="020B0604020202020204" pitchFamily="34" charset="0"/>
                      </a:endParaRPr>
                    </a:p>
                  </a:txBody>
                  <a:tcPr/>
                </a:tc>
                <a:tc>
                  <a:txBody>
                    <a:bodyPr/>
                    <a:lstStyle/>
                    <a:p>
                      <a:pPr algn="ctr"/>
                      <a:r>
                        <a:rPr lang="en-GB" sz="1800" kern="1200" dirty="0">
                          <a:solidFill>
                            <a:schemeClr val="dk1"/>
                          </a:solidFill>
                          <a:effectLst/>
                          <a:latin typeface="Arial" panose="020B0604020202020204" pitchFamily="34" charset="0"/>
                          <a:cs typeface="Arial" panose="020B0604020202020204" pitchFamily="34" charset="0"/>
                        </a:rPr>
                        <a:t>60 minutes</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4709752"/>
                  </a:ext>
                </a:extLst>
              </a:tr>
              <a:tr h="626799">
                <a:tc>
                  <a:txBody>
                    <a:bodyPr/>
                    <a:lstStyle/>
                    <a:p>
                      <a:pPr algn="just"/>
                      <a:r>
                        <a:rPr lang="en-GB" sz="1800" b="1" kern="1200" dirty="0">
                          <a:solidFill>
                            <a:schemeClr val="dk1"/>
                          </a:solidFill>
                          <a:effectLst/>
                          <a:latin typeface="Arial" panose="020B0604020202020204" pitchFamily="34" charset="0"/>
                          <a:cs typeface="Arial" panose="020B0604020202020204" pitchFamily="34" charset="0"/>
                        </a:rPr>
                        <a:t>Ethics and Careers</a:t>
                      </a:r>
                      <a:endParaRPr lang="en-GB" b="1" dirty="0">
                        <a:latin typeface="Arial" panose="020B0604020202020204" pitchFamily="34" charset="0"/>
                        <a:cs typeface="Arial" panose="020B0604020202020204" pitchFamily="34" charset="0"/>
                      </a:endParaRPr>
                    </a:p>
                  </a:txBody>
                  <a:tcPr/>
                </a:tc>
                <a:tc>
                  <a:txBody>
                    <a:bodyPr/>
                    <a:lstStyle/>
                    <a:p>
                      <a:pPr algn="just"/>
                      <a:r>
                        <a:rPr lang="en-GB" sz="1800" kern="1200" dirty="0">
                          <a:solidFill>
                            <a:schemeClr val="dk1"/>
                          </a:solidFill>
                          <a:effectLst/>
                          <a:latin typeface="Arial" panose="020B0604020202020204" pitchFamily="34" charset="0"/>
                          <a:cs typeface="Arial" panose="020B0604020202020204" pitchFamily="34" charset="0"/>
                        </a:rPr>
                        <a:t>Provide a rationale for a safe workflow in the workplace.</a:t>
                      </a:r>
                      <a:endParaRPr lang="en-GB"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dk1"/>
                          </a:solidFill>
                          <a:effectLst/>
                          <a:latin typeface="Arial" panose="020B0604020202020204" pitchFamily="34" charset="0"/>
                          <a:cs typeface="Arial" panose="020B0604020202020204" pitchFamily="34" charset="0"/>
                        </a:rPr>
                        <a:t>45 minutes</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78162951"/>
                  </a:ext>
                </a:extLst>
              </a:tr>
              <a:tr h="626799">
                <a:tc>
                  <a:txBody>
                    <a:bodyPr/>
                    <a:lstStyle/>
                    <a:p>
                      <a:pPr algn="just"/>
                      <a:r>
                        <a:rPr lang="en-GB" sz="1800" b="1" kern="1200" dirty="0">
                          <a:solidFill>
                            <a:schemeClr val="dk1"/>
                          </a:solidFill>
                          <a:effectLst/>
                          <a:latin typeface="Arial" panose="020B0604020202020204" pitchFamily="34" charset="0"/>
                          <a:cs typeface="Arial" panose="020B0604020202020204" pitchFamily="34" charset="0"/>
                        </a:rPr>
                        <a:t>Inclusive Learning</a:t>
                      </a:r>
                      <a:endParaRPr lang="en-GB" b="1" dirty="0">
                        <a:latin typeface="Arial" panose="020B0604020202020204" pitchFamily="34" charset="0"/>
                        <a:cs typeface="Arial" panose="020B0604020202020204" pitchFamily="34" charset="0"/>
                      </a:endParaRPr>
                    </a:p>
                  </a:txBody>
                  <a:tcPr/>
                </a:tc>
                <a:tc>
                  <a:txBody>
                    <a:bodyPr/>
                    <a:lstStyle/>
                    <a:p>
                      <a:pPr algn="just"/>
                      <a:r>
                        <a:rPr lang="en-GB" sz="1800" kern="1200" dirty="0">
                          <a:solidFill>
                            <a:schemeClr val="dk1"/>
                          </a:solidFill>
                          <a:effectLst/>
                          <a:latin typeface="Arial" panose="020B0604020202020204" pitchFamily="34" charset="0"/>
                          <a:cs typeface="Arial" panose="020B0604020202020204" pitchFamily="34" charset="0"/>
                        </a:rPr>
                        <a:t>All units are accompanied by accessible alternatives and independent learning checks.</a:t>
                      </a:r>
                      <a:endParaRPr lang="en-GB" dirty="0">
                        <a:latin typeface="Arial" panose="020B0604020202020204" pitchFamily="34" charset="0"/>
                        <a:cs typeface="Arial" panose="020B0604020202020204" pitchFamily="34" charset="0"/>
                      </a:endParaRPr>
                    </a:p>
                  </a:txBody>
                  <a:tcPr/>
                </a:tc>
                <a:tc>
                  <a:txBody>
                    <a:bodyPr/>
                    <a:lstStyle/>
                    <a:p>
                      <a:pPr algn="ctr"/>
                      <a:r>
                        <a:rPr lang="en-US" dirty="0">
                          <a:latin typeface="Arial" panose="020B0604020202020204" pitchFamily="34" charset="0"/>
                          <a:cs typeface="Arial" panose="020B0604020202020204" pitchFamily="34" charset="0"/>
                        </a:rPr>
                        <a:t>Throughout</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07016690"/>
                  </a:ext>
                </a:extLst>
              </a:tr>
              <a:tr h="626799">
                <a:tc>
                  <a:txBody>
                    <a:bodyPr/>
                    <a:lstStyle/>
                    <a:p>
                      <a:pPr algn="just"/>
                      <a:r>
                        <a:rPr lang="en-GB" b="1" dirty="0">
                          <a:latin typeface="Arial" panose="020B0604020202020204" pitchFamily="34" charset="0"/>
                          <a:cs typeface="Arial" panose="020B0604020202020204" pitchFamily="34" charset="0"/>
                        </a:rPr>
                        <a:t>Total Duration</a:t>
                      </a:r>
                    </a:p>
                  </a:txBody>
                  <a:tcPr/>
                </a:tc>
                <a:tc>
                  <a:txBody>
                    <a:bodyPr/>
                    <a:lstStyle/>
                    <a:p>
                      <a:pPr algn="just"/>
                      <a:r>
                        <a:rPr lang="en-US" b="1" dirty="0">
                          <a:latin typeface="Arial" panose="020B0604020202020204" pitchFamily="34" charset="0"/>
                          <a:cs typeface="Arial" panose="020B0604020202020204" pitchFamily="34" charset="0"/>
                        </a:rPr>
                        <a:t>Four training units and inclusive learning support</a:t>
                      </a:r>
                      <a:endParaRPr lang="en-GB" b="1" dirty="0">
                        <a:latin typeface="Arial" panose="020B0604020202020204" pitchFamily="34" charset="0"/>
                        <a:cs typeface="Arial" panose="020B0604020202020204" pitchFamily="34" charset="0"/>
                      </a:endParaRPr>
                    </a:p>
                  </a:txBody>
                  <a:tcPr/>
                </a:tc>
                <a:tc>
                  <a:txBody>
                    <a:bodyPr/>
                    <a:lstStyle/>
                    <a:p>
                      <a:pPr algn="ctr"/>
                      <a:r>
                        <a:rPr lang="en-US" b="1" dirty="0">
                          <a:latin typeface="Arial" panose="020B0604020202020204" pitchFamily="34" charset="0"/>
                          <a:cs typeface="Arial" panose="020B0604020202020204" pitchFamily="34" charset="0"/>
                        </a:rPr>
                        <a:t>3.5</a:t>
                      </a:r>
                      <a:endParaRPr lang="en-GB" b="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46911984"/>
                  </a:ext>
                </a:extLst>
              </a:tr>
            </a:tbl>
          </a:graphicData>
        </a:graphic>
      </p:graphicFrame>
      <p:sp>
        <p:nvSpPr>
          <p:cNvPr id="8" name="TextBox 7">
            <a:extLst>
              <a:ext uri="{FF2B5EF4-FFF2-40B4-BE49-F238E27FC236}">
                <a16:creationId xmlns:a16="http://schemas.microsoft.com/office/drawing/2014/main" id="{2454072F-5967-6155-62D1-520ACDC260BC}"/>
              </a:ext>
            </a:extLst>
          </p:cNvPr>
          <p:cNvSpPr txBox="1"/>
          <p:nvPr/>
        </p:nvSpPr>
        <p:spPr>
          <a:xfrm>
            <a:off x="5105400" y="6256401"/>
            <a:ext cx="1866900" cy="369332"/>
          </a:xfrm>
          <a:prstGeom prst="rect">
            <a:avLst/>
          </a:prstGeom>
          <a:noFill/>
        </p:spPr>
        <p:txBody>
          <a:bodyPr wrap="square">
            <a:spAutoFit/>
          </a:bodyPr>
          <a:lstStyle/>
          <a:p>
            <a:r>
              <a:rPr lang="en-GB" sz="1800" dirty="0">
                <a:effectLst/>
                <a:latin typeface="Arial" panose="020B0604020202020204" pitchFamily="34" charset="0"/>
                <a:ea typeface="Aptos" panose="02110004020202020204"/>
                <a:cs typeface="Arial" panose="020B0604020202020204" pitchFamily="34" charset="0"/>
              </a:rPr>
              <a:t>(Ng et al., 2021)</a:t>
            </a:r>
            <a:endParaRPr lang="en-GB" dirty="0"/>
          </a:p>
        </p:txBody>
      </p:sp>
    </p:spTree>
    <p:extLst>
      <p:ext uri="{BB962C8B-B14F-4D97-AF65-F5344CB8AC3E}">
        <p14:creationId xmlns:p14="http://schemas.microsoft.com/office/powerpoint/2010/main" val="1759241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1524000" y="127319"/>
            <a:ext cx="9144000" cy="992822"/>
          </a:xfrm>
        </p:spPr>
        <p:txBody>
          <a:bodyPr>
            <a:normAutofit/>
          </a:bodyPr>
          <a:lstStyle/>
          <a:p>
            <a:r>
              <a:rPr lang="en-US" b="1" dirty="0">
                <a:latin typeface="Arial" panose="020B0604020202020204" pitchFamily="34" charset="0"/>
                <a:cs typeface="Arial" panose="020B0604020202020204" pitchFamily="34" charset="0"/>
              </a:rPr>
              <a:t>Institutional Readiness</a:t>
            </a:r>
            <a:endParaRPr lang="en-GB" b="1" dirty="0">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0878FD4F-7735-4A71-87CB-A0D01FE6562A}"/>
              </a:ext>
            </a:extLst>
          </p:cNvPr>
          <p:cNvGraphicFramePr>
            <a:graphicFrameLocks noGrp="1"/>
          </p:cNvGraphicFramePr>
          <p:nvPr>
            <p:extLst>
              <p:ext uri="{D42A27DB-BD31-4B8C-83A1-F6EECF244321}">
                <p14:modId xmlns:p14="http://schemas.microsoft.com/office/powerpoint/2010/main" val="1506302086"/>
              </p:ext>
            </p:extLst>
          </p:nvPr>
        </p:nvGraphicFramePr>
        <p:xfrm>
          <a:off x="560039" y="1411041"/>
          <a:ext cx="11059532" cy="4728672"/>
        </p:xfrm>
        <a:graphic>
          <a:graphicData uri="http://schemas.openxmlformats.org/drawingml/2006/table">
            <a:tbl>
              <a:tblPr firstRow="1" bandRow="1">
                <a:tableStyleId>{ED083AE6-46FA-4A59-8FB0-9F97EB10719F}</a:tableStyleId>
              </a:tblPr>
              <a:tblGrid>
                <a:gridCol w="4368800">
                  <a:extLst>
                    <a:ext uri="{9D8B030D-6E8A-4147-A177-3AD203B41FA5}">
                      <a16:colId xmlns:a16="http://schemas.microsoft.com/office/drawing/2014/main" val="3202483411"/>
                    </a:ext>
                  </a:extLst>
                </a:gridCol>
                <a:gridCol w="6690732">
                  <a:extLst>
                    <a:ext uri="{9D8B030D-6E8A-4147-A177-3AD203B41FA5}">
                      <a16:colId xmlns:a16="http://schemas.microsoft.com/office/drawing/2014/main" val="2811425762"/>
                    </a:ext>
                  </a:extLst>
                </a:gridCol>
              </a:tblGrid>
              <a:tr h="6721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rial" panose="020B0604020202020204" pitchFamily="34" charset="0"/>
                          <a:cs typeface="Arial" panose="020B0604020202020204" pitchFamily="34" charset="0"/>
                        </a:rPr>
                        <a:t>Responsible Stakeholders</a:t>
                      </a:r>
                    </a:p>
                    <a:p>
                      <a:pPr algn="ctr"/>
                      <a:endParaRPr lang="en-GB" sz="2000" dirty="0">
                        <a:latin typeface="Arial" panose="020B0604020202020204" pitchFamily="34" charset="0"/>
                        <a:cs typeface="Arial" panose="020B0604020202020204" pitchFamily="34" charset="0"/>
                      </a:endParaRPr>
                    </a:p>
                  </a:txBody>
                  <a:tcPr anchor="ctr"/>
                </a:tc>
                <a:tc>
                  <a:txBody>
                    <a:bodyPr/>
                    <a:lstStyle/>
                    <a:p>
                      <a:pPr algn="ctr"/>
                      <a:r>
                        <a:rPr lang="en-GB" sz="2000" dirty="0">
                          <a:latin typeface="Arial" panose="020B0604020202020204" pitchFamily="34" charset="0"/>
                          <a:cs typeface="Arial" panose="020B0604020202020204" pitchFamily="34" charset="0"/>
                        </a:rPr>
                        <a:t>Key Responsibilities</a:t>
                      </a:r>
                    </a:p>
                  </a:txBody>
                  <a:tcPr/>
                </a:tc>
                <a:extLst>
                  <a:ext uri="{0D108BD9-81ED-4DB2-BD59-A6C34878D82A}">
                    <a16:rowId xmlns:a16="http://schemas.microsoft.com/office/drawing/2014/main" val="76410699"/>
                  </a:ext>
                </a:extLst>
              </a:tr>
              <a:tr h="671272">
                <a:tc>
                  <a:txBody>
                    <a:bodyPr/>
                    <a:lstStyle/>
                    <a:p>
                      <a:r>
                        <a:rPr lang="en-GB" sz="2000" dirty="0">
                          <a:latin typeface="Arial" panose="020B0604020202020204" pitchFamily="34" charset="0"/>
                          <a:cs typeface="Arial" panose="020B0604020202020204" pitchFamily="34" charset="0"/>
                        </a:rPr>
                        <a:t>Academics</a:t>
                      </a:r>
                    </a:p>
                  </a:txBody>
                  <a:tcPr/>
                </a:tc>
                <a:tc>
                  <a:txBody>
                    <a:bodyPr/>
                    <a:lstStyle/>
                    <a:p>
                      <a:r>
                        <a:rPr lang="en-GB" sz="2000" kern="1200" dirty="0">
                          <a:solidFill>
                            <a:schemeClr val="dk1"/>
                          </a:solidFill>
                          <a:effectLst/>
                          <a:latin typeface="Arial" panose="020B0604020202020204" pitchFamily="34" charset="0"/>
                          <a:cs typeface="Arial" panose="020B0604020202020204" pitchFamily="34" charset="0"/>
                        </a:rPr>
                        <a:t>Rules and subject examples specific to assessment.</a:t>
                      </a:r>
                      <a:endParaRPr lang="en-GB"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14378006"/>
                  </a:ext>
                </a:extLst>
              </a:tr>
              <a:tr h="671272">
                <a:tc>
                  <a:txBody>
                    <a:bodyPr/>
                    <a:lstStyle/>
                    <a:p>
                      <a:r>
                        <a:rPr lang="en-GB" sz="2000" dirty="0">
                          <a:latin typeface="Arial" panose="020B0604020202020204" pitchFamily="34" charset="0"/>
                          <a:cs typeface="Arial" panose="020B0604020202020204" pitchFamily="34" charset="0"/>
                        </a:rPr>
                        <a:t>Management and HR</a:t>
                      </a:r>
                    </a:p>
                  </a:txBody>
                  <a:tcPr/>
                </a:tc>
                <a:tc>
                  <a:txBody>
                    <a:bodyPr/>
                    <a:lstStyle/>
                    <a:p>
                      <a:r>
                        <a:rPr lang="en-GB" sz="2000" kern="1200" dirty="0">
                          <a:solidFill>
                            <a:schemeClr val="dk1"/>
                          </a:solidFill>
                          <a:effectLst/>
                          <a:latin typeface="Arial" panose="020B0604020202020204" pitchFamily="34" charset="0"/>
                          <a:cs typeface="Arial" panose="020B0604020202020204" pitchFamily="34" charset="0"/>
                        </a:rPr>
                        <a:t>Sponsor, budget, protected time and supervision.</a:t>
                      </a:r>
                      <a:endParaRPr lang="en-GB"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339382384"/>
                  </a:ext>
                </a:extLst>
              </a:tr>
              <a:tr h="671272">
                <a:tc>
                  <a:txBody>
                    <a:bodyPr/>
                    <a:lstStyle/>
                    <a:p>
                      <a:r>
                        <a:rPr lang="en-GB" sz="2000" dirty="0">
                          <a:latin typeface="Arial" panose="020B0604020202020204" pitchFamily="34" charset="0"/>
                          <a:cs typeface="Arial" panose="020B0604020202020204" pitchFamily="34" charset="0"/>
                        </a:rPr>
                        <a:t>Digital Services and Data Protection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effectLst/>
                          <a:latin typeface="Arial" panose="020B0604020202020204" pitchFamily="34" charset="0"/>
                          <a:cs typeface="Arial" panose="020B0604020202020204" pitchFamily="34" charset="0"/>
                        </a:rPr>
                        <a:t>Tool review and approval conditions.</a:t>
                      </a:r>
                      <a:endParaRPr lang="en-GB" sz="20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4076891790"/>
                  </a:ext>
                </a:extLst>
              </a:tr>
              <a:tr h="671272">
                <a:tc>
                  <a:txBody>
                    <a:bodyPr/>
                    <a:lstStyle/>
                    <a:p>
                      <a:r>
                        <a:rPr lang="en-GB" sz="2000" dirty="0">
                          <a:latin typeface="Arial" panose="020B0604020202020204" pitchFamily="34" charset="0"/>
                          <a:cs typeface="Arial" panose="020B0604020202020204" pitchFamily="34" charset="0"/>
                        </a:rPr>
                        <a:t>Library and Learner Developers</a:t>
                      </a:r>
                    </a:p>
                  </a:txBody>
                  <a:tcPr/>
                </a:tc>
                <a:tc>
                  <a:txBody>
                    <a:bodyPr/>
                    <a:lstStyle/>
                    <a:p>
                      <a:r>
                        <a:rPr lang="en-GB" sz="2000" kern="1200" dirty="0">
                          <a:solidFill>
                            <a:schemeClr val="dk1"/>
                          </a:solidFill>
                          <a:effectLst/>
                          <a:latin typeface="Arial" panose="020B0604020202020204" pitchFamily="34" charset="0"/>
                          <a:cs typeface="Arial" panose="020B0604020202020204" pitchFamily="34" charset="0"/>
                        </a:rPr>
                        <a:t>Verification, study support and accessibility.</a:t>
                      </a:r>
                      <a:endParaRPr lang="en-GB"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897499003"/>
                  </a:ext>
                </a:extLst>
              </a:tr>
              <a:tr h="671272">
                <a:tc>
                  <a:txBody>
                    <a:bodyPr/>
                    <a:lstStyle/>
                    <a:p>
                      <a:r>
                        <a:rPr lang="en-GB" sz="2000" dirty="0">
                          <a:latin typeface="Arial" panose="020B0604020202020204" pitchFamily="34" charset="0"/>
                          <a:cs typeface="Arial" panose="020B0604020202020204" pitchFamily="34" charset="0"/>
                        </a:rPr>
                        <a:t>Careers Services</a:t>
                      </a:r>
                    </a:p>
                  </a:txBody>
                  <a:tcPr/>
                </a:tc>
                <a:tc>
                  <a:txBody>
                    <a:bodyPr/>
                    <a:lstStyle/>
                    <a:p>
                      <a:r>
                        <a:rPr lang="en-GB" sz="2000" kern="1200" dirty="0">
                          <a:solidFill>
                            <a:schemeClr val="dk1"/>
                          </a:solidFill>
                          <a:effectLst/>
                          <a:latin typeface="Arial" panose="020B0604020202020204" pitchFamily="34" charset="0"/>
                          <a:cs typeface="Arial" panose="020B0604020202020204" pitchFamily="34" charset="0"/>
                        </a:rPr>
                        <a:t>Workplace judgement </a:t>
                      </a:r>
                      <a:endParaRPr lang="en-GB"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01079935"/>
                  </a:ext>
                </a:extLst>
              </a:tr>
              <a:tr h="671272">
                <a:tc>
                  <a:txBody>
                    <a:bodyPr/>
                    <a:lstStyle/>
                    <a:p>
                      <a:r>
                        <a:rPr lang="en-GB" sz="2000" kern="1200" dirty="0">
                          <a:solidFill>
                            <a:schemeClr val="dk1"/>
                          </a:solidFill>
                          <a:effectLst/>
                          <a:latin typeface="Arial" panose="020B0604020202020204" pitchFamily="34" charset="0"/>
                          <a:cs typeface="Arial" panose="020B0604020202020204" pitchFamily="34" charset="0"/>
                        </a:rPr>
                        <a:t>International delivery</a:t>
                      </a:r>
                      <a:endParaRPr lang="en-GB" sz="2000"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effectLst/>
                          <a:latin typeface="Arial" panose="020B0604020202020204" pitchFamily="34" charset="0"/>
                          <a:cs typeface="Arial" panose="020B0604020202020204" pitchFamily="34" charset="0"/>
                        </a:rPr>
                        <a:t>local review of language and data rules.</a:t>
                      </a:r>
                      <a:endParaRPr lang="en-GB" sz="20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34254656"/>
                  </a:ext>
                </a:extLst>
              </a:tr>
            </a:tbl>
          </a:graphicData>
        </a:graphic>
      </p:graphicFrame>
      <p:sp>
        <p:nvSpPr>
          <p:cNvPr id="8" name="TextBox 7">
            <a:extLst>
              <a:ext uri="{FF2B5EF4-FFF2-40B4-BE49-F238E27FC236}">
                <a16:creationId xmlns:a16="http://schemas.microsoft.com/office/drawing/2014/main" id="{1721387E-B252-D531-FBE3-681E6327C7A6}"/>
              </a:ext>
            </a:extLst>
          </p:cNvPr>
          <p:cNvSpPr txBox="1"/>
          <p:nvPr/>
        </p:nvSpPr>
        <p:spPr>
          <a:xfrm>
            <a:off x="3039947" y="6236433"/>
            <a:ext cx="6099716" cy="369332"/>
          </a:xfrm>
          <a:prstGeom prst="rect">
            <a:avLst/>
          </a:prstGeom>
          <a:noFill/>
        </p:spPr>
        <p:txBody>
          <a:bodyPr wrap="square">
            <a:spAutoFit/>
          </a:bodyPr>
          <a:lstStyle/>
          <a:p>
            <a:r>
              <a:rPr lang="en-GB" sz="1800" dirty="0">
                <a:effectLst/>
                <a:latin typeface="Arial" panose="020B0604020202020204" pitchFamily="34" charset="0"/>
                <a:ea typeface="Aptos" panose="02110004020202020204"/>
                <a:cs typeface="Arial" panose="020B0604020202020204" pitchFamily="34" charset="0"/>
              </a:rPr>
              <a:t> (Marin-Garcia and Martinez Tomas, 2016</a:t>
            </a:r>
            <a:r>
              <a:rPr lang="en-GB" dirty="0">
                <a:latin typeface="Arial" panose="020B0604020202020204" pitchFamily="34" charset="0"/>
                <a:ea typeface="Aptos" panose="02110004020202020204"/>
                <a:cs typeface="Arial" panose="020B0604020202020204" pitchFamily="34" charset="0"/>
              </a:rPr>
              <a:t>; </a:t>
            </a:r>
            <a:r>
              <a:rPr lang="en-GB" sz="1800" dirty="0">
                <a:effectLst/>
                <a:latin typeface="Arial" panose="020B0604020202020204" pitchFamily="34" charset="0"/>
                <a:ea typeface="Aptos" panose="02110004020202020204"/>
                <a:cs typeface="Arial" panose="020B0604020202020204" pitchFamily="34" charset="0"/>
              </a:rPr>
              <a:t>ICO, 2023). </a:t>
            </a:r>
            <a:endParaRPr lang="en-GB" dirty="0"/>
          </a:p>
        </p:txBody>
      </p:sp>
    </p:spTree>
    <p:extLst>
      <p:ext uri="{BB962C8B-B14F-4D97-AF65-F5344CB8AC3E}">
        <p14:creationId xmlns:p14="http://schemas.microsoft.com/office/powerpoint/2010/main" val="3144613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708659" y="127319"/>
            <a:ext cx="11109959" cy="992822"/>
          </a:xfrm>
        </p:spPr>
        <p:txBody>
          <a:bodyPr>
            <a:noAutofit/>
          </a:bodyPr>
          <a:lstStyle/>
          <a:p>
            <a:r>
              <a:rPr lang="en-US" sz="4000" b="1" dirty="0">
                <a:latin typeface="Arial" panose="020B0604020202020204" pitchFamily="34" charset="0"/>
                <a:cs typeface="Arial" panose="020B0604020202020204" pitchFamily="34" charset="0"/>
              </a:rPr>
              <a:t>90 Days Implementation Plan and Evaluation</a:t>
            </a:r>
            <a:endParaRPr lang="en-GB" sz="4000" b="1" dirty="0">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94181D57-3674-9E47-3177-9C09F1B205F5}"/>
              </a:ext>
            </a:extLst>
          </p:cNvPr>
          <p:cNvGraphicFramePr>
            <a:graphicFrameLocks noGrp="1"/>
          </p:cNvGraphicFramePr>
          <p:nvPr>
            <p:extLst>
              <p:ext uri="{D42A27DB-BD31-4B8C-83A1-F6EECF244321}">
                <p14:modId xmlns:p14="http://schemas.microsoft.com/office/powerpoint/2010/main" val="689188275"/>
              </p:ext>
            </p:extLst>
          </p:nvPr>
        </p:nvGraphicFramePr>
        <p:xfrm>
          <a:off x="509612" y="1433344"/>
          <a:ext cx="11309006" cy="4937760"/>
        </p:xfrm>
        <a:graphic>
          <a:graphicData uri="http://schemas.openxmlformats.org/drawingml/2006/table">
            <a:tbl>
              <a:tblPr firstRow="1" bandRow="1">
                <a:tableStyleId>{073A0DAA-6AF3-43AB-8588-CEC1D06C72B9}</a:tableStyleId>
              </a:tblPr>
              <a:tblGrid>
                <a:gridCol w="3495743">
                  <a:extLst>
                    <a:ext uri="{9D8B030D-6E8A-4147-A177-3AD203B41FA5}">
                      <a16:colId xmlns:a16="http://schemas.microsoft.com/office/drawing/2014/main" val="2812811438"/>
                    </a:ext>
                  </a:extLst>
                </a:gridCol>
                <a:gridCol w="7813263">
                  <a:extLst>
                    <a:ext uri="{9D8B030D-6E8A-4147-A177-3AD203B41FA5}">
                      <a16:colId xmlns:a16="http://schemas.microsoft.com/office/drawing/2014/main" val="1484020149"/>
                    </a:ext>
                  </a:extLst>
                </a:gridCol>
              </a:tblGrid>
              <a:tr h="424844">
                <a:tc>
                  <a:txBody>
                    <a:bodyPr/>
                    <a:lstStyle/>
                    <a:p>
                      <a:r>
                        <a:rPr lang="en-GB" sz="2400" dirty="0">
                          <a:latin typeface="Arial" panose="020B0604020202020204" pitchFamily="34" charset="0"/>
                          <a:cs typeface="Arial" panose="020B0604020202020204" pitchFamily="34" charset="0"/>
                        </a:rPr>
                        <a:t>Key Areas</a:t>
                      </a:r>
                    </a:p>
                  </a:txBody>
                  <a:tcPr anchor="ctr"/>
                </a:tc>
                <a:tc>
                  <a:txBody>
                    <a:bodyPr/>
                    <a:lstStyle/>
                    <a:p>
                      <a:r>
                        <a:rPr lang="en-GB" sz="2400" dirty="0">
                          <a:latin typeface="Arial" panose="020B0604020202020204" pitchFamily="34" charset="0"/>
                          <a:cs typeface="Arial" panose="020B0604020202020204" pitchFamily="34" charset="0"/>
                        </a:rPr>
                        <a:t>Implementation and Evaluation Plan</a:t>
                      </a:r>
                    </a:p>
                  </a:txBody>
                  <a:tcPr/>
                </a:tc>
                <a:extLst>
                  <a:ext uri="{0D108BD9-81ED-4DB2-BD59-A6C34878D82A}">
                    <a16:rowId xmlns:a16="http://schemas.microsoft.com/office/drawing/2014/main" val="105257188"/>
                  </a:ext>
                </a:extLst>
              </a:tr>
              <a:tr h="764719">
                <a:tc>
                  <a:txBody>
                    <a:bodyPr/>
                    <a:lstStyle/>
                    <a:p>
                      <a:r>
                        <a:rPr lang="en-GB" sz="2400" dirty="0">
                          <a:latin typeface="Arial" panose="020B0604020202020204" pitchFamily="34" charset="0"/>
                          <a:cs typeface="Arial" panose="020B0604020202020204" pitchFamily="34" charset="0"/>
                        </a:rPr>
                        <a:t>Implementation Timeline</a:t>
                      </a:r>
                    </a:p>
                  </a:txBody>
                  <a:tcPr/>
                </a:tc>
                <a:tc>
                  <a:txBody>
                    <a:bodyPr/>
                    <a:lstStyle/>
                    <a:p>
                      <a:r>
                        <a:rPr lang="en-GB" sz="2400" kern="1200" dirty="0">
                          <a:solidFill>
                            <a:schemeClr val="dk1"/>
                          </a:solidFill>
                          <a:effectLst/>
                          <a:latin typeface="Arial" panose="020B0604020202020204" pitchFamily="34" charset="0"/>
                          <a:cs typeface="Arial" panose="020B0604020202020204" pitchFamily="34" charset="0"/>
                        </a:rPr>
                        <a:t>Days 1-30 - baseline and scope. Day 31-60: Two day pilot in two modules. Days 61-90: review.</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91245344"/>
                  </a:ext>
                </a:extLst>
              </a:tr>
              <a:tr h="764719">
                <a:tc>
                  <a:txBody>
                    <a:bodyPr/>
                    <a:lstStyle/>
                    <a:p>
                      <a:r>
                        <a:rPr lang="en-GB" sz="2400" dirty="0">
                          <a:latin typeface="Arial" panose="020B0604020202020204" pitchFamily="34" charset="0"/>
                          <a:cs typeface="Arial" panose="020B0604020202020204" pitchFamily="34" charset="0"/>
                        </a:rPr>
                        <a:t>Estimated Budget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effectLst/>
                          <a:latin typeface="Arial" panose="020B0604020202020204" pitchFamily="34" charset="0"/>
                          <a:cs typeface="Arial" panose="020B0604020202020204" pitchFamily="34" charset="0"/>
                        </a:rPr>
                        <a:t>Planning subtotal £36,000: £30,000 salary + £6,000 support. Employment on-costs excluded.</a:t>
                      </a:r>
                      <a:endParaRPr lang="en-GB" sz="24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041322781"/>
                  </a:ext>
                </a:extLst>
              </a:tr>
              <a:tr h="764719">
                <a:tc>
                  <a:txBody>
                    <a:bodyPr/>
                    <a:lstStyle/>
                    <a:p>
                      <a:r>
                        <a:rPr lang="en-GB" sz="2400" dirty="0">
                          <a:latin typeface="Arial" panose="020B0604020202020204" pitchFamily="34" charset="0"/>
                          <a:cs typeface="Arial" panose="020B0604020202020204" pitchFamily="34" charset="0"/>
                        </a:rPr>
                        <a:t>Performance Targets</a:t>
                      </a:r>
                    </a:p>
                  </a:txBody>
                  <a:tcPr/>
                </a:tc>
                <a:tc>
                  <a:txBody>
                    <a:bodyPr/>
                    <a:lstStyle/>
                    <a:p>
                      <a:r>
                        <a:rPr lang="en-GB" sz="2400" kern="1200" dirty="0">
                          <a:solidFill>
                            <a:schemeClr val="dk1"/>
                          </a:solidFill>
                          <a:effectLst/>
                          <a:latin typeface="Arial" panose="020B0604020202020204" pitchFamily="34" charset="0"/>
                          <a:cs typeface="Arial" panose="020B0604020202020204" pitchFamily="34" charset="0"/>
                        </a:rPr>
                        <a:t>completion rate 80% and 80% of the completion rate achieve competence.</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750466520"/>
                  </a:ext>
                </a:extLst>
              </a:tr>
              <a:tr h="764719">
                <a:tc>
                  <a:txBody>
                    <a:bodyPr/>
                    <a:lstStyle/>
                    <a:p>
                      <a:r>
                        <a:rPr lang="en-GB" sz="2400" dirty="0">
                          <a:latin typeface="Arial" panose="020B0604020202020204" pitchFamily="34" charset="0"/>
                          <a:cs typeface="Arial" panose="020B0604020202020204" pitchFamily="34" charset="0"/>
                        </a:rPr>
                        <a:t>Evaluation Measures</a:t>
                      </a:r>
                    </a:p>
                  </a:txBody>
                  <a:tcPr/>
                </a:tc>
                <a:tc>
                  <a:txBody>
                    <a:bodyPr/>
                    <a:lstStyle/>
                    <a:p>
                      <a:r>
                        <a:rPr lang="en-GB" sz="2400" kern="1200" dirty="0">
                          <a:solidFill>
                            <a:schemeClr val="dk1"/>
                          </a:solidFill>
                          <a:effectLst/>
                          <a:latin typeface="Arial" panose="020B0604020202020204" pitchFamily="34" charset="0"/>
                          <a:cs typeface="Arial" panose="020B0604020202020204" pitchFamily="34" charset="0"/>
                        </a:rPr>
                        <a:t>Retention, access differences and staff workload in relation to learning.</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398615596"/>
                  </a:ext>
                </a:extLst>
              </a:tr>
              <a:tr h="1104594">
                <a:tc>
                  <a:txBody>
                    <a:bodyPr/>
                    <a:lstStyle/>
                    <a:p>
                      <a:r>
                        <a:rPr lang="en-GB" sz="2400" dirty="0">
                          <a:latin typeface="Arial" panose="020B0604020202020204" pitchFamily="34" charset="0"/>
                          <a:cs typeface="Arial" panose="020B0604020202020204" pitchFamily="34" charset="0"/>
                        </a:rPr>
                        <a:t>Decision Making</a:t>
                      </a:r>
                    </a:p>
                  </a:txBody>
                  <a:tcPr/>
                </a:tc>
                <a:tc>
                  <a:txBody>
                    <a:bodyPr/>
                    <a:lstStyle/>
                    <a:p>
                      <a:r>
                        <a:rPr lang="en-GB" sz="2400" kern="1200" dirty="0">
                          <a:solidFill>
                            <a:schemeClr val="dk1"/>
                          </a:solidFill>
                          <a:effectLst/>
                          <a:latin typeface="Arial" panose="020B0604020202020204" pitchFamily="34" charset="0"/>
                          <a:cs typeface="Arial" panose="020B0604020202020204" pitchFamily="34" charset="0"/>
                        </a:rPr>
                        <a:t>Be sure to extend only on the basis of evidence and approval. Stop activities, which have high risks that have not been resolved.</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73452871"/>
                  </a:ext>
                </a:extLst>
              </a:tr>
            </a:tbl>
          </a:graphicData>
        </a:graphic>
      </p:graphicFrame>
    </p:spTree>
    <p:extLst>
      <p:ext uri="{BB962C8B-B14F-4D97-AF65-F5344CB8AC3E}">
        <p14:creationId xmlns:p14="http://schemas.microsoft.com/office/powerpoint/2010/main" val="1529988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708659" y="127319"/>
            <a:ext cx="10844003" cy="764221"/>
          </a:xfrm>
        </p:spPr>
        <p:txBody>
          <a:bodyPr>
            <a:noAutofit/>
          </a:bodyPr>
          <a:lstStyle/>
          <a:p>
            <a:r>
              <a:rPr lang="en-US" sz="3600" b="1" dirty="0">
                <a:latin typeface="Arial" panose="020B0604020202020204" pitchFamily="34" charset="0"/>
                <a:cs typeface="Arial" panose="020B0604020202020204" pitchFamily="34" charset="0"/>
              </a:rPr>
              <a:t>Interview Questions on Strategy and Learning</a:t>
            </a:r>
            <a:endParaRPr lang="en-GB" sz="36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9BD4199-0D16-9B67-DA96-8351C15E101B}"/>
              </a:ext>
            </a:extLst>
          </p:cNvPr>
          <p:cNvSpPr>
            <a:spLocks noGrp="1"/>
          </p:cNvSpPr>
          <p:nvPr>
            <p:ph type="subTitle" idx="1"/>
          </p:nvPr>
        </p:nvSpPr>
        <p:spPr>
          <a:xfrm>
            <a:off x="708660" y="1645920"/>
            <a:ext cx="6073140" cy="3954780"/>
          </a:xfrm>
        </p:spPr>
        <p:txBody>
          <a:bodyPr>
            <a:normAutofit fontScale="92500" lnSpcReduction="20000"/>
          </a:bodyPr>
          <a:lstStyle/>
          <a:p>
            <a:pPr marL="0" marR="0" algn="just">
              <a:lnSpc>
                <a:spcPct val="150000"/>
              </a:lnSpc>
              <a:spcBef>
                <a:spcPts val="0"/>
              </a:spcBef>
              <a:spcAft>
                <a:spcPts val="0"/>
              </a:spcAft>
            </a:pPr>
            <a:r>
              <a:rPr lang="en-GB" sz="2000" b="1" dirty="0">
                <a:effectLst/>
                <a:latin typeface="Arial" panose="020B0604020202020204" pitchFamily="34" charset="0"/>
                <a:ea typeface="Aptos" panose="02110004020202020204"/>
                <a:cs typeface="Arial" panose="020B0604020202020204" pitchFamily="34" charset="0"/>
              </a:rPr>
              <a:t>Question 1: Strategic Judgement</a:t>
            </a:r>
          </a:p>
          <a:p>
            <a:pPr marL="0" marR="0" algn="just">
              <a:lnSpc>
                <a:spcPct val="150000"/>
              </a:lnSpc>
              <a:spcBef>
                <a:spcPts val="0"/>
              </a:spcBef>
              <a:spcAft>
                <a:spcPts val="0"/>
              </a:spcAft>
            </a:pPr>
            <a:r>
              <a:rPr lang="en-GB" sz="2000" dirty="0">
                <a:effectLst/>
                <a:latin typeface="Arial" panose="020B0604020202020204" pitchFamily="34" charset="0"/>
                <a:ea typeface="Aptos" panose="02110004020202020204"/>
                <a:cs typeface="Arial" panose="020B0604020202020204" pitchFamily="34" charset="0"/>
              </a:rPr>
              <a:t>What SME tasks would you want to automate and what would you like to teach students?</a:t>
            </a:r>
          </a:p>
          <a:p>
            <a:pPr marL="0" marR="0" algn="just">
              <a:lnSpc>
                <a:spcPct val="150000"/>
              </a:lnSpc>
              <a:spcBef>
                <a:spcPts val="0"/>
              </a:spcBef>
              <a:spcAft>
                <a:spcPts val="0"/>
              </a:spcAft>
            </a:pPr>
            <a:r>
              <a:rPr lang="en-GB" sz="2000" b="1" dirty="0">
                <a:effectLst/>
                <a:latin typeface="Arial" panose="020B0604020202020204" pitchFamily="34" charset="0"/>
                <a:ea typeface="Aptos" panose="02110004020202020204"/>
                <a:cs typeface="Arial" panose="020B0604020202020204" pitchFamily="34" charset="0"/>
              </a:rPr>
              <a:t>Question 2: Inclusive AI Learning</a:t>
            </a:r>
          </a:p>
          <a:p>
            <a:pPr marL="0" marR="0" algn="just">
              <a:lnSpc>
                <a:spcPct val="150000"/>
              </a:lnSpc>
              <a:spcBef>
                <a:spcPts val="0"/>
              </a:spcBef>
              <a:spcAft>
                <a:spcPts val="0"/>
              </a:spcAft>
            </a:pPr>
            <a:r>
              <a:rPr lang="en-GB" sz="2000" dirty="0">
                <a:effectLst/>
                <a:latin typeface="Arial" panose="020B0604020202020204" pitchFamily="34" charset="0"/>
                <a:ea typeface="Aptos" panose="02110004020202020204"/>
                <a:cs typeface="Arial" panose="020B0604020202020204" pitchFamily="34" charset="0"/>
              </a:rPr>
              <a:t>What would you design an AI workshop for students of various skill levels and access to tools?</a:t>
            </a:r>
          </a:p>
          <a:p>
            <a:pPr marL="0" marR="0" algn="just">
              <a:lnSpc>
                <a:spcPct val="150000"/>
              </a:lnSpc>
              <a:spcBef>
                <a:spcPts val="0"/>
              </a:spcBef>
              <a:spcAft>
                <a:spcPts val="0"/>
              </a:spcAft>
            </a:pPr>
            <a:r>
              <a:rPr lang="en-GB" sz="2000" b="1" dirty="0">
                <a:effectLst/>
                <a:latin typeface="Arial" panose="020B0604020202020204" pitchFamily="34" charset="0"/>
                <a:ea typeface="Aptos" panose="02110004020202020204"/>
                <a:cs typeface="Arial" panose="020B0604020202020204" pitchFamily="34" charset="0"/>
              </a:rPr>
              <a:t>Question 3: Ethical AI and Data Protection</a:t>
            </a:r>
          </a:p>
          <a:p>
            <a:pPr marL="0" marR="0" algn="just">
              <a:lnSpc>
                <a:spcPct val="150000"/>
              </a:lnSpc>
              <a:spcBef>
                <a:spcPts val="0"/>
              </a:spcBef>
              <a:spcAft>
                <a:spcPts val="0"/>
              </a:spcAft>
            </a:pPr>
            <a:r>
              <a:rPr lang="en-GB" sz="2000" dirty="0">
                <a:effectLst/>
                <a:latin typeface="Arial" panose="020B0604020202020204" pitchFamily="34" charset="0"/>
                <a:ea typeface="Aptos" panose="02110004020202020204"/>
                <a:cs typeface="Arial" panose="020B0604020202020204" pitchFamily="34" charset="0"/>
              </a:rPr>
              <a:t>How would you act in the situation prior to operating an assistant seeking student records and providing biased advice?</a:t>
            </a:r>
          </a:p>
        </p:txBody>
      </p:sp>
      <p:pic>
        <p:nvPicPr>
          <p:cNvPr id="8" name="Picture 7">
            <a:extLst>
              <a:ext uri="{FF2B5EF4-FFF2-40B4-BE49-F238E27FC236}">
                <a16:creationId xmlns:a16="http://schemas.microsoft.com/office/drawing/2014/main" id="{A8AD98A5-B147-A650-7219-38CD39114CE2}"/>
              </a:ext>
            </a:extLst>
          </p:cNvPr>
          <p:cNvPicPr>
            <a:picLocks noChangeAspect="1"/>
          </p:cNvPicPr>
          <p:nvPr/>
        </p:nvPicPr>
        <p:blipFill>
          <a:blip r:embed="rId3"/>
          <a:stretch>
            <a:fillRect/>
          </a:stretch>
        </p:blipFill>
        <p:spPr>
          <a:xfrm>
            <a:off x="7124700" y="1645920"/>
            <a:ext cx="4819650" cy="3614738"/>
          </a:xfrm>
          <a:prstGeom prst="rect">
            <a:avLst/>
          </a:prstGeom>
        </p:spPr>
      </p:pic>
      <p:sp>
        <p:nvSpPr>
          <p:cNvPr id="10" name="TextBox 9">
            <a:extLst>
              <a:ext uri="{FF2B5EF4-FFF2-40B4-BE49-F238E27FC236}">
                <a16:creationId xmlns:a16="http://schemas.microsoft.com/office/drawing/2014/main" id="{63B9E320-16E2-F90A-8168-070228880FAF}"/>
              </a:ext>
            </a:extLst>
          </p:cNvPr>
          <p:cNvSpPr txBox="1"/>
          <p:nvPr/>
        </p:nvSpPr>
        <p:spPr>
          <a:xfrm>
            <a:off x="1428750" y="5985748"/>
            <a:ext cx="6073140" cy="369332"/>
          </a:xfrm>
          <a:prstGeom prst="rect">
            <a:avLst/>
          </a:prstGeom>
          <a:noFill/>
        </p:spPr>
        <p:txBody>
          <a:bodyPr wrap="square">
            <a:spAutoFit/>
          </a:bodyPr>
          <a:lstStyle/>
          <a:p>
            <a:r>
              <a:rPr lang="en-GB" sz="1800" dirty="0">
                <a:effectLst/>
                <a:latin typeface="Arial" panose="020B0604020202020204" pitchFamily="34" charset="0"/>
                <a:ea typeface="Aptos" panose="02110004020202020204"/>
              </a:rPr>
              <a:t>(</a:t>
            </a:r>
            <a:r>
              <a:rPr lang="en-GB" sz="1800" dirty="0" err="1">
                <a:effectLst/>
                <a:latin typeface="Arial" panose="020B0604020202020204" pitchFamily="34" charset="0"/>
                <a:ea typeface="Aptos" panose="02110004020202020204"/>
              </a:rPr>
              <a:t>Raisch</a:t>
            </a:r>
            <a:r>
              <a:rPr lang="en-GB" sz="1800" dirty="0">
                <a:effectLst/>
                <a:latin typeface="Arial" panose="020B0604020202020204" pitchFamily="34" charset="0"/>
                <a:ea typeface="Aptos" panose="02110004020202020204"/>
              </a:rPr>
              <a:t> and Krakowski, 2021; Ng et al.;2021; ICO, 2023).</a:t>
            </a:r>
            <a:endParaRPr lang="en-GB" dirty="0"/>
          </a:p>
        </p:txBody>
      </p:sp>
    </p:spTree>
    <p:extLst>
      <p:ext uri="{BB962C8B-B14F-4D97-AF65-F5344CB8AC3E}">
        <p14:creationId xmlns:p14="http://schemas.microsoft.com/office/powerpoint/2010/main" val="1384853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379141" y="127320"/>
            <a:ext cx="11439479" cy="733360"/>
          </a:xfrm>
        </p:spPr>
        <p:txBody>
          <a:bodyPr>
            <a:noAutofit/>
          </a:bodyPr>
          <a:lstStyle/>
          <a:p>
            <a:r>
              <a:rPr lang="en-US" sz="4000" b="1" dirty="0">
                <a:latin typeface="Arial" panose="020B0604020202020204" pitchFamily="34" charset="0"/>
                <a:cs typeface="Arial" panose="020B0604020202020204" pitchFamily="34" charset="0"/>
              </a:rPr>
              <a:t>Interview Questions on Delivery and Evidence</a:t>
            </a:r>
            <a:endParaRPr lang="en-GB" sz="4000" b="1" dirty="0">
              <a:latin typeface="Arial" panose="020B0604020202020204" pitchFamily="34" charset="0"/>
              <a:cs typeface="Arial" panose="020B0604020202020204" pitchFamily="34" charset="0"/>
            </a:endParaRPr>
          </a:p>
        </p:txBody>
      </p:sp>
      <p:sp>
        <p:nvSpPr>
          <p:cNvPr id="5" name="Subtitle 4">
            <a:extLst>
              <a:ext uri="{FF2B5EF4-FFF2-40B4-BE49-F238E27FC236}">
                <a16:creationId xmlns:a16="http://schemas.microsoft.com/office/drawing/2014/main" id="{3D8E99C7-9365-BC0D-8323-8892A1C0BDDF}"/>
              </a:ext>
            </a:extLst>
          </p:cNvPr>
          <p:cNvSpPr>
            <a:spLocks noGrp="1"/>
          </p:cNvSpPr>
          <p:nvPr>
            <p:ph type="subTitle" idx="1"/>
          </p:nvPr>
        </p:nvSpPr>
        <p:spPr>
          <a:xfrm>
            <a:off x="551366" y="891541"/>
            <a:ext cx="7315377" cy="3934459"/>
          </a:xfrm>
        </p:spPr>
        <p:txBody>
          <a:bodyPr>
            <a:normAutofit fontScale="92500" lnSpcReduction="20000"/>
          </a:bodyPr>
          <a:lstStyle/>
          <a:p>
            <a:pPr marL="0" marR="0" algn="just">
              <a:lnSpc>
                <a:spcPct val="150000"/>
              </a:lnSpc>
              <a:spcBef>
                <a:spcPts val="0"/>
              </a:spcBef>
              <a:spcAft>
                <a:spcPts val="0"/>
              </a:spcAft>
            </a:pPr>
            <a:r>
              <a:rPr lang="en-GB" sz="1400" b="1" dirty="0">
                <a:effectLst/>
                <a:latin typeface="Arial" panose="020B0604020202020204" pitchFamily="34" charset="0"/>
                <a:ea typeface="Aptos" panose="02110004020202020204"/>
                <a:cs typeface="Arial" panose="020B0604020202020204" pitchFamily="34" charset="0"/>
              </a:rPr>
              <a:t>Question 4: Collaboration and Conflict Resolution</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What would you do in case of a clash between a conservative teacher and the careers staff who want to get students out the door quickly?</a:t>
            </a:r>
          </a:p>
          <a:p>
            <a:pPr marL="0" marR="0" algn="just">
              <a:lnSpc>
                <a:spcPct val="150000"/>
              </a:lnSpc>
              <a:spcBef>
                <a:spcPts val="0"/>
              </a:spcBef>
              <a:spcAft>
                <a:spcPts val="0"/>
              </a:spcAft>
            </a:pPr>
            <a:r>
              <a:rPr lang="en-GB" sz="1400" b="1" dirty="0">
                <a:effectLst/>
                <a:latin typeface="Arial" panose="020B0604020202020204" pitchFamily="34" charset="0"/>
                <a:ea typeface="Aptos" panose="02110004020202020204"/>
                <a:cs typeface="Arial" panose="020B0604020202020204" pitchFamily="34" charset="0"/>
              </a:rPr>
              <a:t>Question 5: Evaluation and Improvement</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What would you do differently if you had high attendance and yet the students were taking fake notes?</a:t>
            </a:r>
          </a:p>
          <a:p>
            <a:pPr marL="0" marR="0" algn="just">
              <a:lnSpc>
                <a:spcPct val="150000"/>
              </a:lnSpc>
              <a:spcBef>
                <a:spcPts val="0"/>
              </a:spcBef>
              <a:spcAft>
                <a:spcPts val="0"/>
              </a:spcAft>
            </a:pPr>
            <a:r>
              <a:rPr lang="en-GB" sz="1400" b="1" dirty="0">
                <a:effectLst/>
                <a:latin typeface="Arial" panose="020B0604020202020204" pitchFamily="34" charset="0"/>
                <a:ea typeface="Aptos" panose="02110004020202020204"/>
                <a:cs typeface="Arial" panose="020B0604020202020204" pitchFamily="34" charset="0"/>
              </a:rPr>
              <a:t>Question 6: Reflective Learning</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What would a project in which you learned a tool have to do with your first 90 days here?</a:t>
            </a:r>
          </a:p>
          <a:p>
            <a:pPr marL="0" marR="0" algn="just">
              <a:lnSpc>
                <a:spcPct val="150000"/>
              </a:lnSpc>
              <a:spcBef>
                <a:spcPts val="0"/>
              </a:spcBef>
              <a:spcAft>
                <a:spcPts val="0"/>
              </a:spcAft>
            </a:pPr>
            <a:r>
              <a:rPr lang="en-GB" sz="1400" b="1" dirty="0">
                <a:effectLst/>
                <a:latin typeface="Arial" panose="020B0604020202020204" pitchFamily="34" charset="0"/>
                <a:ea typeface="Aptos" panose="02110004020202020204"/>
                <a:cs typeface="Arial" panose="020B0604020202020204" pitchFamily="34" charset="0"/>
              </a:rPr>
              <a:t>Selection and Scoring</a:t>
            </a:r>
          </a:p>
          <a:p>
            <a:pPr marL="285750" marR="0" indent="-285750" algn="just">
              <a:lnSpc>
                <a:spcPct val="150000"/>
              </a:lnSpc>
              <a:spcBef>
                <a:spcPts val="0"/>
              </a:spcBef>
              <a:spcAft>
                <a:spcPts val="0"/>
              </a:spcAft>
              <a:buFont typeface="Wingdings" panose="05000000000000000000" pitchFamily="2" charset="2"/>
              <a:buChar char="Ø"/>
            </a:pPr>
            <a:r>
              <a:rPr lang="en-GB" sz="1400" dirty="0">
                <a:effectLst/>
                <a:latin typeface="Arial" panose="020B0604020202020204" pitchFamily="34" charset="0"/>
                <a:ea typeface="Aptos" panose="02110004020202020204"/>
                <a:cs typeface="Arial" panose="020B0604020202020204" pitchFamily="34" charset="0"/>
              </a:rPr>
              <a:t>Score 0-4 independently.</a:t>
            </a:r>
          </a:p>
          <a:p>
            <a:pPr marL="0" marR="0" algn="just">
              <a:lnSpc>
                <a:spcPct val="150000"/>
              </a:lnSpc>
              <a:spcBef>
                <a:spcPts val="0"/>
              </a:spcBef>
              <a:spcAft>
                <a:spcPts val="0"/>
              </a:spcAft>
            </a:pPr>
            <a:r>
              <a:rPr lang="en-GB" sz="1400" b="1" dirty="0">
                <a:effectLst/>
                <a:latin typeface="Arial" panose="020B0604020202020204" pitchFamily="34" charset="0"/>
                <a:ea typeface="Aptos" panose="02110004020202020204"/>
                <a:cs typeface="Arial" panose="020B0604020202020204" pitchFamily="34" charset="0"/>
              </a:rPr>
              <a:t>Compare evidence and document decision</a:t>
            </a:r>
          </a:p>
          <a:p>
            <a:pPr marL="285750" marR="0" indent="-285750" algn="just">
              <a:lnSpc>
                <a:spcPct val="150000"/>
              </a:lnSpc>
              <a:spcBef>
                <a:spcPts val="0"/>
              </a:spcBef>
              <a:spcAft>
                <a:spcPts val="0"/>
              </a:spcAft>
              <a:buFont typeface="Wingdings" panose="05000000000000000000" pitchFamily="2" charset="2"/>
              <a:buChar char="Ø"/>
            </a:pPr>
            <a:r>
              <a:rPr lang="en-GB" sz="1400" dirty="0">
                <a:effectLst/>
                <a:latin typeface="Arial" panose="020B0604020202020204" pitchFamily="34" charset="0"/>
                <a:ea typeface="Aptos" panose="02110004020202020204"/>
                <a:cs typeface="Arial" panose="020B0604020202020204" pitchFamily="34" charset="0"/>
              </a:rPr>
              <a:t>Proposed threshold: 65/100.</a:t>
            </a:r>
          </a:p>
          <a:p>
            <a:pPr marL="285750" marR="0" indent="-285750" algn="just">
              <a:lnSpc>
                <a:spcPct val="150000"/>
              </a:lnSpc>
              <a:spcBef>
                <a:spcPts val="0"/>
              </a:spcBef>
              <a:spcAft>
                <a:spcPts val="0"/>
              </a:spcAft>
              <a:buFont typeface="Wingdings" panose="05000000000000000000" pitchFamily="2" charset="2"/>
              <a:buChar char="Ø"/>
            </a:pPr>
            <a:r>
              <a:rPr lang="en-GB" sz="1400" dirty="0">
                <a:effectLst/>
                <a:latin typeface="Arial" panose="020B0604020202020204" pitchFamily="34" charset="0"/>
                <a:ea typeface="Aptos" panose="02110004020202020204"/>
                <a:cs typeface="Arial" panose="020B0604020202020204" pitchFamily="34" charset="0"/>
              </a:rPr>
              <a:t>In Q3 you need to get at least 3/4.</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All essential criteria have to be met.</a:t>
            </a:r>
            <a:endParaRPr lang="en-GB" sz="1600" dirty="0"/>
          </a:p>
        </p:txBody>
      </p:sp>
      <p:sp>
        <p:nvSpPr>
          <p:cNvPr id="7" name="TextBox 6">
            <a:extLst>
              <a:ext uri="{FF2B5EF4-FFF2-40B4-BE49-F238E27FC236}">
                <a16:creationId xmlns:a16="http://schemas.microsoft.com/office/drawing/2014/main" id="{893EEEE6-44D9-88BF-CAB2-E3CBCF4D1734}"/>
              </a:ext>
            </a:extLst>
          </p:cNvPr>
          <p:cNvSpPr txBox="1"/>
          <p:nvPr/>
        </p:nvSpPr>
        <p:spPr>
          <a:xfrm>
            <a:off x="2679700" y="4856861"/>
            <a:ext cx="3886200" cy="456535"/>
          </a:xfrm>
          <a:prstGeom prst="rect">
            <a:avLst/>
          </a:prstGeom>
          <a:noFill/>
        </p:spPr>
        <p:txBody>
          <a:bodyPr wrap="square">
            <a:spAutoFit/>
          </a:bodyPr>
          <a:lstStyle/>
          <a:p>
            <a:pPr marL="0" marR="0" algn="just">
              <a:lnSpc>
                <a:spcPct val="150000"/>
              </a:lnSpc>
              <a:spcBef>
                <a:spcPts val="0"/>
              </a:spcBef>
              <a:spcAft>
                <a:spcPts val="0"/>
              </a:spcAft>
            </a:pPr>
            <a:r>
              <a:rPr lang="en-GB" sz="1800" dirty="0">
                <a:effectLst/>
                <a:latin typeface="Arial" panose="020B0604020202020204" pitchFamily="34" charset="0"/>
                <a:ea typeface="Aptos" panose="02110004020202020204"/>
                <a:cs typeface="Arial" panose="020B0604020202020204" pitchFamily="34" charset="0"/>
              </a:rPr>
              <a:t>(Sackett et al., 2022; ACAS</a:t>
            </a:r>
            <a:r>
              <a:rPr lang="en-GB" dirty="0">
                <a:latin typeface="Arial" panose="020B0604020202020204" pitchFamily="34" charset="0"/>
                <a:ea typeface="Aptos" panose="02110004020202020204"/>
                <a:cs typeface="Arial" panose="020B0604020202020204" pitchFamily="34" charset="0"/>
              </a:rPr>
              <a:t>, </a:t>
            </a:r>
            <a:r>
              <a:rPr lang="en-GB" sz="1800" dirty="0">
                <a:effectLst/>
                <a:latin typeface="Arial" panose="020B0604020202020204" pitchFamily="34" charset="0"/>
                <a:ea typeface="Aptos" panose="02110004020202020204"/>
                <a:cs typeface="Arial" panose="020B0604020202020204" pitchFamily="34" charset="0"/>
              </a:rPr>
              <a:t>2026).</a:t>
            </a:r>
          </a:p>
        </p:txBody>
      </p:sp>
      <p:pic>
        <p:nvPicPr>
          <p:cNvPr id="9" name="Picture 8">
            <a:extLst>
              <a:ext uri="{FF2B5EF4-FFF2-40B4-BE49-F238E27FC236}">
                <a16:creationId xmlns:a16="http://schemas.microsoft.com/office/drawing/2014/main" id="{871AE60A-388E-408B-D1DB-A754CB89BFCE}"/>
              </a:ext>
            </a:extLst>
          </p:cNvPr>
          <p:cNvPicPr>
            <a:picLocks noChangeAspect="1"/>
          </p:cNvPicPr>
          <p:nvPr/>
        </p:nvPicPr>
        <p:blipFill>
          <a:blip r:embed="rId3"/>
          <a:stretch>
            <a:fillRect/>
          </a:stretch>
        </p:blipFill>
        <p:spPr>
          <a:xfrm>
            <a:off x="7897947" y="1561785"/>
            <a:ext cx="3742687" cy="2807015"/>
          </a:xfrm>
          <a:prstGeom prst="rect">
            <a:avLst/>
          </a:prstGeom>
        </p:spPr>
      </p:pic>
    </p:spTree>
    <p:extLst>
      <p:ext uri="{BB962C8B-B14F-4D97-AF65-F5344CB8AC3E}">
        <p14:creationId xmlns:p14="http://schemas.microsoft.com/office/powerpoint/2010/main" val="1111400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815F2-9A31-A50B-89F2-3DEBC429BE95}"/>
              </a:ext>
            </a:extLst>
          </p:cNvPr>
          <p:cNvSpPr>
            <a:spLocks noGrp="1"/>
          </p:cNvSpPr>
          <p:nvPr>
            <p:ph type="ctrTitle"/>
          </p:nvPr>
        </p:nvSpPr>
        <p:spPr>
          <a:xfrm>
            <a:off x="1524000" y="127319"/>
            <a:ext cx="9144000" cy="947102"/>
          </a:xfrm>
        </p:spPr>
        <p:txBody>
          <a:bodyPr>
            <a:normAutofit/>
          </a:bodyPr>
          <a:lstStyle/>
          <a:p>
            <a:r>
              <a:rPr lang="en-US" b="1" dirty="0">
                <a:latin typeface="Arial" panose="020B0604020202020204" pitchFamily="34" charset="0"/>
                <a:cs typeface="Arial" panose="020B0604020202020204" pitchFamily="34" charset="0"/>
              </a:rPr>
              <a:t>References</a:t>
            </a:r>
            <a:endParaRPr lang="en-GB"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9BD4199-0D16-9B67-DA96-8351C15E101B}"/>
              </a:ext>
            </a:extLst>
          </p:cNvPr>
          <p:cNvSpPr>
            <a:spLocks noGrp="1"/>
          </p:cNvSpPr>
          <p:nvPr>
            <p:ph type="subTitle" idx="1"/>
          </p:nvPr>
        </p:nvSpPr>
        <p:spPr>
          <a:xfrm>
            <a:off x="586740" y="1325880"/>
            <a:ext cx="11018520" cy="5227320"/>
          </a:xfrm>
        </p:spPr>
        <p:txBody>
          <a:bodyPr>
            <a:normAutofit lnSpcReduction="10000"/>
          </a:bodyPr>
          <a:lstStyle/>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ACAS (2026) </a:t>
            </a:r>
            <a:r>
              <a:rPr lang="en-GB" sz="1400" i="1" dirty="0">
                <a:effectLst/>
                <a:latin typeface="Arial" panose="020B0604020202020204" pitchFamily="34" charset="0"/>
                <a:ea typeface="Aptos" panose="02110004020202020204"/>
                <a:cs typeface="Arial" panose="020B0604020202020204" pitchFamily="34" charset="0"/>
              </a:rPr>
              <a:t>Interviewing job applicants</a:t>
            </a:r>
            <a:r>
              <a:rPr lang="en-GB" sz="1400" dirty="0">
                <a:effectLst/>
                <a:latin typeface="Arial" panose="020B0604020202020204" pitchFamily="34" charset="0"/>
                <a:ea typeface="Aptos" panose="02110004020202020204"/>
                <a:cs typeface="Arial" panose="020B0604020202020204" pitchFamily="34" charset="0"/>
              </a:rPr>
              <a:t>. Available at: </a:t>
            </a:r>
            <a:r>
              <a:rPr lang="en-GB" sz="1400" u="sng" dirty="0">
                <a:solidFill>
                  <a:srgbClr val="467886"/>
                </a:solidFill>
                <a:effectLst/>
                <a:latin typeface="Arial" panose="020B0604020202020204" pitchFamily="34" charset="0"/>
                <a:ea typeface="Aptos" panose="02110004020202020204"/>
                <a:cs typeface="Arial" panose="020B0604020202020204" pitchFamily="34" charset="0"/>
                <a:hlinkClick r:id="rId2"/>
              </a:rPr>
              <a:t>https://www.acas.org.uk/recruitment/interviewing-job-applicants</a:t>
            </a:r>
            <a:r>
              <a:rPr lang="en-GB" sz="1400" dirty="0">
                <a:effectLst/>
                <a:latin typeface="Arial" panose="020B0604020202020204" pitchFamily="34" charset="0"/>
                <a:ea typeface="Aptos" panose="02110004020202020204"/>
                <a:cs typeface="Arial" panose="020B0604020202020204" pitchFamily="34" charset="0"/>
              </a:rPr>
              <a:t> (Accessed: 16 October 2026).</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Crompton, H. and Burke, D. (2023) ‘Artificial intelligence in higher education: the state of the field’, </a:t>
            </a:r>
            <a:r>
              <a:rPr lang="en-GB" sz="1400" i="1" dirty="0">
                <a:effectLst/>
                <a:latin typeface="Arial" panose="020B0604020202020204" pitchFamily="34" charset="0"/>
                <a:ea typeface="Aptos" panose="02110004020202020204"/>
                <a:cs typeface="Arial" panose="020B0604020202020204" pitchFamily="34" charset="0"/>
              </a:rPr>
              <a:t>International Journal of Educational Technology in Higher Education</a:t>
            </a:r>
            <a:r>
              <a:rPr lang="en-GB" sz="1400" dirty="0">
                <a:effectLst/>
                <a:latin typeface="Arial" panose="020B0604020202020204" pitchFamily="34" charset="0"/>
                <a:ea typeface="Aptos" panose="02110004020202020204"/>
                <a:cs typeface="Arial" panose="020B0604020202020204" pitchFamily="34" charset="0"/>
              </a:rPr>
              <a:t>, 20, article 22. Available at: </a:t>
            </a:r>
            <a:r>
              <a:rPr lang="en-GB" sz="1400" u="sng" dirty="0">
                <a:solidFill>
                  <a:srgbClr val="467886"/>
                </a:solidFill>
                <a:effectLst/>
                <a:latin typeface="Arial" panose="020B0604020202020204" pitchFamily="34" charset="0"/>
                <a:ea typeface="Aptos" panose="02110004020202020204"/>
                <a:cs typeface="Arial" panose="020B0604020202020204" pitchFamily="34" charset="0"/>
                <a:hlinkClick r:id="rId3"/>
              </a:rPr>
              <a:t>https://doi.org/10.1186/s41239-023-00392-8</a:t>
            </a:r>
            <a:r>
              <a:rPr lang="en-GB" sz="1400" dirty="0">
                <a:effectLst/>
                <a:latin typeface="Arial" panose="020B0604020202020204" pitchFamily="34" charset="0"/>
                <a:ea typeface="Aptos" panose="02110004020202020204"/>
                <a:cs typeface="Arial" panose="020B0604020202020204" pitchFamily="34" charset="0"/>
              </a:rPr>
              <a:t>. (Accessed: 16 October 2026).</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Information Commissioner’s Office (ICO) (2023) </a:t>
            </a:r>
            <a:r>
              <a:rPr lang="en-GB" sz="1400" i="1" dirty="0">
                <a:effectLst/>
                <a:latin typeface="Arial" panose="020B0604020202020204" pitchFamily="34" charset="0"/>
                <a:ea typeface="Aptos" panose="02110004020202020204"/>
                <a:cs typeface="Arial" panose="020B0604020202020204" pitchFamily="34" charset="0"/>
              </a:rPr>
              <a:t>Guidance on AI and data protection</a:t>
            </a:r>
            <a:r>
              <a:rPr lang="en-GB" sz="1400" dirty="0">
                <a:effectLst/>
                <a:latin typeface="Arial" panose="020B0604020202020204" pitchFamily="34" charset="0"/>
                <a:ea typeface="Aptos" panose="02110004020202020204"/>
                <a:cs typeface="Arial" panose="020B0604020202020204" pitchFamily="34" charset="0"/>
              </a:rPr>
              <a:t>. Available at: </a:t>
            </a:r>
            <a:r>
              <a:rPr lang="en-GB" sz="1400" u="sng" dirty="0">
                <a:solidFill>
                  <a:srgbClr val="467886"/>
                </a:solidFill>
                <a:effectLst/>
                <a:latin typeface="Arial" panose="020B0604020202020204" pitchFamily="34" charset="0"/>
                <a:ea typeface="Aptos" panose="02110004020202020204"/>
                <a:cs typeface="Arial" panose="020B0604020202020204" pitchFamily="34" charset="0"/>
                <a:hlinkClick r:id="rId4"/>
              </a:rPr>
              <a:t>https://ico.org.uk/for-organisations/uk-gdpr-guidance-and-resources/artificial-intelligence/guidance-on-ai-and-data-protection/</a:t>
            </a:r>
            <a:r>
              <a:rPr lang="en-GB" sz="1400" dirty="0">
                <a:effectLst/>
                <a:latin typeface="Arial" panose="020B0604020202020204" pitchFamily="34" charset="0"/>
                <a:ea typeface="Aptos" panose="02110004020202020204"/>
                <a:cs typeface="Arial" panose="020B0604020202020204" pitchFamily="34" charset="0"/>
              </a:rPr>
              <a:t> (Accessed: 16 October 2026).</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Marin-Garcia, J.A. and Martinez Tomas, J. (2016) ‘Deconstructing AMO framework: a systematic review’, </a:t>
            </a:r>
            <a:r>
              <a:rPr lang="en-GB" sz="1400" i="1" dirty="0">
                <a:effectLst/>
                <a:latin typeface="Arial" panose="020B0604020202020204" pitchFamily="34" charset="0"/>
                <a:ea typeface="Aptos" panose="02110004020202020204"/>
                <a:cs typeface="Arial" panose="020B0604020202020204" pitchFamily="34" charset="0"/>
              </a:rPr>
              <a:t>Intangible Capital</a:t>
            </a:r>
            <a:r>
              <a:rPr lang="en-GB" sz="1400" dirty="0">
                <a:effectLst/>
                <a:latin typeface="Arial" panose="020B0604020202020204" pitchFamily="34" charset="0"/>
                <a:ea typeface="Aptos" panose="02110004020202020204"/>
                <a:cs typeface="Arial" panose="020B0604020202020204" pitchFamily="34" charset="0"/>
              </a:rPr>
              <a:t>, 12(4), pp. 1040–1087. Available at: </a:t>
            </a:r>
            <a:r>
              <a:rPr lang="en-GB" sz="1400" u="sng" dirty="0">
                <a:solidFill>
                  <a:srgbClr val="467886"/>
                </a:solidFill>
                <a:effectLst/>
                <a:latin typeface="Arial" panose="020B0604020202020204" pitchFamily="34" charset="0"/>
                <a:ea typeface="Aptos" panose="02110004020202020204"/>
                <a:cs typeface="Arial" panose="020B0604020202020204" pitchFamily="34" charset="0"/>
                <a:hlinkClick r:id="rId5"/>
              </a:rPr>
              <a:t>https://doi.org/10.3926/ic.838</a:t>
            </a:r>
            <a:r>
              <a:rPr lang="en-GB" sz="1400" dirty="0">
                <a:effectLst/>
                <a:latin typeface="Arial" panose="020B0604020202020204" pitchFamily="34" charset="0"/>
                <a:ea typeface="Aptos" panose="02110004020202020204"/>
                <a:cs typeface="Arial" panose="020B0604020202020204" pitchFamily="34" charset="0"/>
              </a:rPr>
              <a:t>. (Accessed: 16 October 2026).</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Ng, D.T.K., Leung, J.K.L., Chu, S.K.W. and </a:t>
            </a:r>
            <a:r>
              <a:rPr lang="en-GB" sz="1400" dirty="0" err="1">
                <a:effectLst/>
                <a:latin typeface="Arial" panose="020B0604020202020204" pitchFamily="34" charset="0"/>
                <a:ea typeface="Aptos" panose="02110004020202020204"/>
                <a:cs typeface="Arial" panose="020B0604020202020204" pitchFamily="34" charset="0"/>
              </a:rPr>
              <a:t>Qiao</a:t>
            </a:r>
            <a:r>
              <a:rPr lang="en-GB" sz="1400" dirty="0">
                <a:effectLst/>
                <a:latin typeface="Arial" panose="020B0604020202020204" pitchFamily="34" charset="0"/>
                <a:ea typeface="Aptos" panose="02110004020202020204"/>
                <a:cs typeface="Arial" panose="020B0604020202020204" pitchFamily="34" charset="0"/>
              </a:rPr>
              <a:t>, M.S. (2021) ‘Conceptualizing AI literacy: An exploratory review’, </a:t>
            </a:r>
            <a:r>
              <a:rPr lang="en-GB" sz="1400" i="1" dirty="0">
                <a:effectLst/>
                <a:latin typeface="Arial" panose="020B0604020202020204" pitchFamily="34" charset="0"/>
                <a:ea typeface="Aptos" panose="02110004020202020204"/>
                <a:cs typeface="Arial" panose="020B0604020202020204" pitchFamily="34" charset="0"/>
              </a:rPr>
              <a:t>Computers and Education: Artificial Intelligence</a:t>
            </a:r>
            <a:r>
              <a:rPr lang="en-GB" sz="1400" dirty="0">
                <a:effectLst/>
                <a:latin typeface="Arial" panose="020B0604020202020204" pitchFamily="34" charset="0"/>
                <a:ea typeface="Aptos" panose="02110004020202020204"/>
                <a:cs typeface="Arial" panose="020B0604020202020204" pitchFamily="34" charset="0"/>
              </a:rPr>
              <a:t>, 2, article 100041. Available at: </a:t>
            </a:r>
            <a:r>
              <a:rPr lang="en-GB" sz="1400" u="sng" dirty="0">
                <a:solidFill>
                  <a:srgbClr val="467886"/>
                </a:solidFill>
                <a:effectLst/>
                <a:latin typeface="Arial" panose="020B0604020202020204" pitchFamily="34" charset="0"/>
                <a:ea typeface="Aptos" panose="02110004020202020204"/>
                <a:cs typeface="Arial" panose="020B0604020202020204" pitchFamily="34" charset="0"/>
                <a:hlinkClick r:id="rId6"/>
              </a:rPr>
              <a:t>https://doi.org/10.1016/j.caeai.2021.100041</a:t>
            </a:r>
            <a:r>
              <a:rPr lang="en-GB" sz="1400" dirty="0">
                <a:effectLst/>
                <a:latin typeface="Arial" panose="020B0604020202020204" pitchFamily="34" charset="0"/>
                <a:ea typeface="Aptos" panose="02110004020202020204"/>
                <a:cs typeface="Arial" panose="020B0604020202020204" pitchFamily="34" charset="0"/>
              </a:rPr>
              <a:t>. (Accessed: 16 October 2026).</a:t>
            </a:r>
          </a:p>
          <a:p>
            <a:pPr marL="0" marR="0" algn="just">
              <a:lnSpc>
                <a:spcPct val="150000"/>
              </a:lnSpc>
              <a:spcBef>
                <a:spcPts val="0"/>
              </a:spcBef>
              <a:spcAft>
                <a:spcPts val="0"/>
              </a:spcAft>
            </a:pPr>
            <a:r>
              <a:rPr lang="en-GB" sz="1400" dirty="0" err="1">
                <a:effectLst/>
                <a:latin typeface="Arial" panose="020B0604020202020204" pitchFamily="34" charset="0"/>
                <a:ea typeface="Aptos" panose="02110004020202020204"/>
                <a:cs typeface="Arial" panose="020B0604020202020204" pitchFamily="34" charset="0"/>
              </a:rPr>
              <a:t>Raisch</a:t>
            </a:r>
            <a:r>
              <a:rPr lang="en-GB" sz="1400" dirty="0">
                <a:effectLst/>
                <a:latin typeface="Arial" panose="020B0604020202020204" pitchFamily="34" charset="0"/>
                <a:ea typeface="Aptos" panose="02110004020202020204"/>
                <a:cs typeface="Arial" panose="020B0604020202020204" pitchFamily="34" charset="0"/>
              </a:rPr>
              <a:t>, S. and Krakowski, S. (2021) ‘Artificial intelligence and management: The automation–augmentation paradox’, </a:t>
            </a:r>
            <a:r>
              <a:rPr lang="en-GB" sz="1400" i="1" dirty="0">
                <a:effectLst/>
                <a:latin typeface="Arial" panose="020B0604020202020204" pitchFamily="34" charset="0"/>
                <a:ea typeface="Aptos" panose="02110004020202020204"/>
                <a:cs typeface="Arial" panose="020B0604020202020204" pitchFamily="34" charset="0"/>
              </a:rPr>
              <a:t>Academy of Management Review</a:t>
            </a:r>
            <a:r>
              <a:rPr lang="en-GB" sz="1400" dirty="0">
                <a:effectLst/>
                <a:latin typeface="Arial" panose="020B0604020202020204" pitchFamily="34" charset="0"/>
                <a:ea typeface="Aptos" panose="02110004020202020204"/>
                <a:cs typeface="Arial" panose="020B0604020202020204" pitchFamily="34" charset="0"/>
              </a:rPr>
              <a:t>, 46(1), pp. 192–210. Available at: </a:t>
            </a:r>
            <a:r>
              <a:rPr lang="en-GB" sz="1400" u="sng" dirty="0">
                <a:solidFill>
                  <a:srgbClr val="467886"/>
                </a:solidFill>
                <a:effectLst/>
                <a:latin typeface="Arial" panose="020B0604020202020204" pitchFamily="34" charset="0"/>
                <a:ea typeface="Aptos" panose="02110004020202020204"/>
                <a:cs typeface="Arial" panose="020B0604020202020204" pitchFamily="34" charset="0"/>
                <a:hlinkClick r:id="rId7"/>
              </a:rPr>
              <a:t>https://doi.org/10.5465/amr.2018.0072</a:t>
            </a:r>
            <a:r>
              <a:rPr lang="en-GB" sz="1400" dirty="0">
                <a:effectLst/>
                <a:latin typeface="Arial" panose="020B0604020202020204" pitchFamily="34" charset="0"/>
                <a:ea typeface="Aptos" panose="02110004020202020204"/>
                <a:cs typeface="Arial" panose="020B0604020202020204" pitchFamily="34" charset="0"/>
              </a:rPr>
              <a:t>. (Accessed: 16 October 2026).</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Sackett, P.R., Zhang, C., Berry, C.M. and </a:t>
            </a:r>
            <a:r>
              <a:rPr lang="en-GB" sz="1400" dirty="0" err="1">
                <a:effectLst/>
                <a:latin typeface="Arial" panose="020B0604020202020204" pitchFamily="34" charset="0"/>
                <a:ea typeface="Aptos" panose="02110004020202020204"/>
                <a:cs typeface="Arial" panose="020B0604020202020204" pitchFamily="34" charset="0"/>
              </a:rPr>
              <a:t>Lievens</a:t>
            </a:r>
            <a:r>
              <a:rPr lang="en-GB" sz="1400" dirty="0">
                <a:effectLst/>
                <a:latin typeface="Arial" panose="020B0604020202020204" pitchFamily="34" charset="0"/>
                <a:ea typeface="Aptos" panose="02110004020202020204"/>
                <a:cs typeface="Arial" panose="020B0604020202020204" pitchFamily="34" charset="0"/>
              </a:rPr>
              <a:t>, F. (2022) ‘Revisiting meta-analytic estimates of validity in personnel selection: Addressing systematic overcorrection for restriction of range’, </a:t>
            </a:r>
            <a:r>
              <a:rPr lang="en-GB" sz="1400" i="1" dirty="0">
                <a:effectLst/>
                <a:latin typeface="Arial" panose="020B0604020202020204" pitchFamily="34" charset="0"/>
                <a:ea typeface="Aptos" panose="02110004020202020204"/>
                <a:cs typeface="Arial" panose="020B0604020202020204" pitchFamily="34" charset="0"/>
              </a:rPr>
              <a:t>Journal of Applied Psychology</a:t>
            </a:r>
            <a:r>
              <a:rPr lang="en-GB" sz="1400" dirty="0">
                <a:effectLst/>
                <a:latin typeface="Arial" panose="020B0604020202020204" pitchFamily="34" charset="0"/>
                <a:ea typeface="Aptos" panose="02110004020202020204"/>
                <a:cs typeface="Arial" panose="020B0604020202020204" pitchFamily="34" charset="0"/>
              </a:rPr>
              <a:t>, 107(11), pp. 2040–2068. Available at: </a:t>
            </a:r>
            <a:r>
              <a:rPr lang="en-GB" sz="1400" u="sng" dirty="0">
                <a:solidFill>
                  <a:srgbClr val="467886"/>
                </a:solidFill>
                <a:effectLst/>
                <a:latin typeface="Arial" panose="020B0604020202020204" pitchFamily="34" charset="0"/>
                <a:ea typeface="Aptos" panose="02110004020202020204"/>
                <a:cs typeface="Arial" panose="020B0604020202020204" pitchFamily="34" charset="0"/>
                <a:hlinkClick r:id="rId8"/>
              </a:rPr>
              <a:t>https://doi.org/10.1037/apl0000994</a:t>
            </a:r>
            <a:r>
              <a:rPr lang="en-GB" sz="1400" dirty="0">
                <a:effectLst/>
                <a:latin typeface="Arial" panose="020B0604020202020204" pitchFamily="34" charset="0"/>
                <a:ea typeface="Aptos" panose="02110004020202020204"/>
                <a:cs typeface="Arial" panose="020B0604020202020204" pitchFamily="34" charset="0"/>
              </a:rPr>
              <a:t>. (Accessed: 16 October 2026).</a:t>
            </a:r>
          </a:p>
          <a:p>
            <a:pPr marL="0" marR="0" algn="just">
              <a:lnSpc>
                <a:spcPct val="150000"/>
              </a:lnSpc>
              <a:spcBef>
                <a:spcPts val="0"/>
              </a:spcBef>
              <a:spcAft>
                <a:spcPts val="0"/>
              </a:spcAft>
            </a:pPr>
            <a:r>
              <a:rPr lang="en-GB" sz="1400" dirty="0">
                <a:effectLst/>
                <a:latin typeface="Arial" panose="020B0604020202020204" pitchFamily="34" charset="0"/>
                <a:ea typeface="Aptos" panose="02110004020202020204"/>
                <a:cs typeface="Arial" panose="020B0604020202020204" pitchFamily="34" charset="0"/>
              </a:rPr>
              <a:t>Stephenson, R. and Armstrong, C. (2026) </a:t>
            </a:r>
            <a:r>
              <a:rPr lang="en-GB" sz="1400" i="1" dirty="0">
                <a:effectLst/>
                <a:latin typeface="Arial" panose="020B0604020202020204" pitchFamily="34" charset="0"/>
                <a:ea typeface="Aptos" panose="02110004020202020204"/>
                <a:cs typeface="Arial" panose="020B0604020202020204" pitchFamily="34" charset="0"/>
              </a:rPr>
              <a:t>Student generative artificial intelligence survey 2026</a:t>
            </a:r>
            <a:r>
              <a:rPr lang="en-GB" sz="1400" dirty="0">
                <a:effectLst/>
                <a:latin typeface="Arial" panose="020B0604020202020204" pitchFamily="34" charset="0"/>
                <a:ea typeface="Aptos" panose="02110004020202020204"/>
                <a:cs typeface="Arial" panose="020B0604020202020204" pitchFamily="34" charset="0"/>
              </a:rPr>
              <a:t>. HEPI Report 199. Oxford: Higher Education Policy Institute. Available at: </a:t>
            </a:r>
            <a:r>
              <a:rPr lang="en-GB" sz="1400" u="sng" dirty="0">
                <a:solidFill>
                  <a:srgbClr val="467886"/>
                </a:solidFill>
                <a:effectLst/>
                <a:latin typeface="Arial" panose="020B0604020202020204" pitchFamily="34" charset="0"/>
                <a:ea typeface="Aptos" panose="02110004020202020204"/>
                <a:cs typeface="Arial" panose="020B0604020202020204" pitchFamily="34" charset="0"/>
                <a:hlinkClick r:id="rId9"/>
              </a:rPr>
              <a:t>https://www.hepi.ac.uk/reports/student-generative-ai-survey-2026/</a:t>
            </a:r>
            <a:r>
              <a:rPr lang="en-GB" sz="1400" dirty="0">
                <a:effectLst/>
                <a:latin typeface="Arial" panose="020B0604020202020204" pitchFamily="34" charset="0"/>
                <a:ea typeface="Aptos" panose="02110004020202020204"/>
                <a:cs typeface="Arial" panose="020B0604020202020204" pitchFamily="34" charset="0"/>
              </a:rPr>
              <a:t> (Accessed: 16 October 2026).</a:t>
            </a:r>
          </a:p>
        </p:txBody>
      </p:sp>
    </p:spTree>
    <p:extLst>
      <p:ext uri="{BB962C8B-B14F-4D97-AF65-F5344CB8AC3E}">
        <p14:creationId xmlns:p14="http://schemas.microsoft.com/office/powerpoint/2010/main" val="6631315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214</TotalTime>
  <Words>3030</Words>
  <Application>Microsoft Office PowerPoint</Application>
  <PresentationFormat>Widescreen</PresentationFormat>
  <Paragraphs>165</Paragraphs>
  <Slides>12</Slides>
  <Notes>10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Recruiting a Graduate AI Strategist at UWTSD</vt:lpstr>
      <vt:lpstr>The Recruitment Case</vt:lpstr>
      <vt:lpstr>Job Description and Employment Terms</vt:lpstr>
      <vt:lpstr>PowerPoint Presentation</vt:lpstr>
      <vt:lpstr>Essential Person Specification</vt:lpstr>
      <vt:lpstr>Desirable Criteria and Fair Selection</vt:lpstr>
      <vt:lpstr>Student AI Literacy Programme</vt:lpstr>
      <vt:lpstr>Institutional Readiness</vt:lpstr>
      <vt:lpstr>90 Days Implementation Plan and Evaluation</vt:lpstr>
      <vt:lpstr>Interview Questions on Strategy and Learning</vt:lpstr>
      <vt:lpstr>Interview Questions on Delivery and Evidence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revision>22</cp:revision>
  <dcterms:created xsi:type="dcterms:W3CDTF">2026-10-16T08:49:39Z</dcterms:created>
  <dcterms:modified xsi:type="dcterms:W3CDTF">2026-10-17T20:24:46Z</dcterms:modified>
</cp:coreProperties>
</file>