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70" r:id="rId3"/>
    <p:sldId id="257" r:id="rId4"/>
    <p:sldId id="258" r:id="rId5"/>
    <p:sldId id="261" r:id="rId6"/>
    <p:sldId id="265" r:id="rId7"/>
    <p:sldId id="266" r:id="rId8"/>
    <p:sldId id="262" r:id="rId9"/>
    <p:sldId id="263" r:id="rId10"/>
    <p:sldId id="275" r:id="rId11"/>
    <p:sldId id="268" r:id="rId12"/>
    <p:sldId id="276" r:id="rId13"/>
    <p:sldId id="27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557743-732A-4D22-9488-54ECBE3ADFBD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EF43A62-0D97-4DA1-AD59-32D3DA87F05E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Welcome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8D3DB1-F1E5-49E5-A7AC-38037F61069A}" type="parTrans" cxnId="{BF9BCB3F-CF88-42E3-95DE-B1046358D5E4}">
      <dgm:prSet/>
      <dgm:spPr/>
      <dgm:t>
        <a:bodyPr/>
        <a:lstStyle/>
        <a:p>
          <a:endParaRPr lang="en-US"/>
        </a:p>
      </dgm:t>
    </dgm:pt>
    <dgm:pt modelId="{ADD2E3A4-0022-4E88-AC4D-63935348423E}" type="sibTrans" cxnId="{BF9BCB3F-CF88-42E3-95DE-B1046358D5E4}">
      <dgm:prSet/>
      <dgm:spPr/>
      <dgm:t>
        <a:bodyPr/>
        <a:lstStyle/>
        <a:p>
          <a:endParaRPr lang="en-US"/>
        </a:p>
      </dgm:t>
    </dgm:pt>
    <dgm:pt modelId="{99136C25-5E82-42AB-89BC-89A1D7E9CE4A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This a family run gym. It started with an idea during lockdown when my daughter and I had to improvise a lot at home to keep fit. We did a lot of exercise and then thought about opening a gym.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8A7619-8D19-4C9E-8B08-BAEC084AC222}" type="parTrans" cxnId="{C6D9D0C7-6CD2-4167-801F-D2DB46CA9D98}">
      <dgm:prSet/>
      <dgm:spPr/>
      <dgm:t>
        <a:bodyPr/>
        <a:lstStyle/>
        <a:p>
          <a:endParaRPr lang="en-US"/>
        </a:p>
      </dgm:t>
    </dgm:pt>
    <dgm:pt modelId="{36146735-AD0C-4D0E-9C67-125C2C484CC5}" type="sibTrans" cxnId="{C6D9D0C7-6CD2-4167-801F-D2DB46CA9D98}">
      <dgm:prSet/>
      <dgm:spPr/>
      <dgm:t>
        <a:bodyPr/>
        <a:lstStyle/>
        <a:p>
          <a:endParaRPr lang="en-US"/>
        </a:p>
      </dgm:t>
    </dgm:pt>
    <dgm:pt modelId="{D674A105-CB1E-4907-B4F1-FD3368049194}" type="pres">
      <dgm:prSet presAssocID="{A5557743-732A-4D22-9488-54ECBE3ADFBD}" presName="linear" presStyleCnt="0">
        <dgm:presLayoutVars>
          <dgm:animLvl val="lvl"/>
          <dgm:resizeHandles val="exact"/>
        </dgm:presLayoutVars>
      </dgm:prSet>
      <dgm:spPr/>
    </dgm:pt>
    <dgm:pt modelId="{68241DB2-421E-4313-8695-CAF8535965EC}" type="pres">
      <dgm:prSet presAssocID="{BEF43A62-0D97-4DA1-AD59-32D3DA87F05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AE76932-EA52-4B4F-962E-AC7DE93CBF37}" type="pres">
      <dgm:prSet presAssocID="{ADD2E3A4-0022-4E88-AC4D-63935348423E}" presName="spacer" presStyleCnt="0"/>
      <dgm:spPr/>
    </dgm:pt>
    <dgm:pt modelId="{121561D6-A760-4495-B2E7-607050C7201C}" type="pres">
      <dgm:prSet presAssocID="{99136C25-5E82-42AB-89BC-89A1D7E9CE4A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BF9BCB3F-CF88-42E3-95DE-B1046358D5E4}" srcId="{A5557743-732A-4D22-9488-54ECBE3ADFBD}" destId="{BEF43A62-0D97-4DA1-AD59-32D3DA87F05E}" srcOrd="0" destOrd="0" parTransId="{318D3DB1-F1E5-49E5-A7AC-38037F61069A}" sibTransId="{ADD2E3A4-0022-4E88-AC4D-63935348423E}"/>
    <dgm:cxn modelId="{4C528A44-A832-4610-AA77-18F366044D6B}" type="presOf" srcId="{99136C25-5E82-42AB-89BC-89A1D7E9CE4A}" destId="{121561D6-A760-4495-B2E7-607050C7201C}" srcOrd="0" destOrd="0" presId="urn:microsoft.com/office/officeart/2005/8/layout/vList2"/>
    <dgm:cxn modelId="{0C2CE355-F8D4-4BDF-B407-6B1DB01E8B24}" type="presOf" srcId="{BEF43A62-0D97-4DA1-AD59-32D3DA87F05E}" destId="{68241DB2-421E-4313-8695-CAF8535965EC}" srcOrd="0" destOrd="0" presId="urn:microsoft.com/office/officeart/2005/8/layout/vList2"/>
    <dgm:cxn modelId="{2FB2A4C7-056E-4AC6-BA12-FE7E800084FB}" type="presOf" srcId="{A5557743-732A-4D22-9488-54ECBE3ADFBD}" destId="{D674A105-CB1E-4907-B4F1-FD3368049194}" srcOrd="0" destOrd="0" presId="urn:microsoft.com/office/officeart/2005/8/layout/vList2"/>
    <dgm:cxn modelId="{C6D9D0C7-6CD2-4167-801F-D2DB46CA9D98}" srcId="{A5557743-732A-4D22-9488-54ECBE3ADFBD}" destId="{99136C25-5E82-42AB-89BC-89A1D7E9CE4A}" srcOrd="1" destOrd="0" parTransId="{F78A7619-8D19-4C9E-8B08-BAEC084AC222}" sibTransId="{36146735-AD0C-4D0E-9C67-125C2C484CC5}"/>
    <dgm:cxn modelId="{010735D4-AD79-4FAC-A978-44AA740DB1CF}" type="presParOf" srcId="{D674A105-CB1E-4907-B4F1-FD3368049194}" destId="{68241DB2-421E-4313-8695-CAF8535965EC}" srcOrd="0" destOrd="0" presId="urn:microsoft.com/office/officeart/2005/8/layout/vList2"/>
    <dgm:cxn modelId="{623B2137-2387-49ED-8084-21EAA5BF972F}" type="presParOf" srcId="{D674A105-CB1E-4907-B4F1-FD3368049194}" destId="{0AE76932-EA52-4B4F-962E-AC7DE93CBF37}" srcOrd="1" destOrd="0" presId="urn:microsoft.com/office/officeart/2005/8/layout/vList2"/>
    <dgm:cxn modelId="{82AEE829-0AB7-4978-8AE0-4B3824E1BC30}" type="presParOf" srcId="{D674A105-CB1E-4907-B4F1-FD3368049194}" destId="{121561D6-A760-4495-B2E7-607050C7201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AB2DC9-2316-4474-9490-D33107FB9E3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EE336C5-2E32-4902-A0BE-CA19E871FA75}">
      <dgm:prSet/>
      <dgm:spPr/>
      <dgm:t>
        <a:bodyPr/>
        <a:lstStyle/>
        <a:p>
          <a:r>
            <a:rPr lang="en-GB" dirty="0"/>
            <a:t>Cleo’s Gym is an exclusive fitness club that expects to provide an improvement to the lifestyle of all its members .</a:t>
          </a:r>
          <a:endParaRPr lang="en-US" dirty="0"/>
        </a:p>
      </dgm:t>
    </dgm:pt>
    <dgm:pt modelId="{04E30788-D13F-45C0-8D33-70C3FC6F0484}" type="parTrans" cxnId="{5888214E-E158-45CA-AA99-D83E18EEB739}">
      <dgm:prSet/>
      <dgm:spPr/>
      <dgm:t>
        <a:bodyPr/>
        <a:lstStyle/>
        <a:p>
          <a:endParaRPr lang="en-US"/>
        </a:p>
      </dgm:t>
    </dgm:pt>
    <dgm:pt modelId="{20D2BE6A-A7E0-4821-9BA3-2365398D7910}" type="sibTrans" cxnId="{5888214E-E158-45CA-AA99-D83E18EEB739}">
      <dgm:prSet/>
      <dgm:spPr/>
      <dgm:t>
        <a:bodyPr/>
        <a:lstStyle/>
        <a:p>
          <a:endParaRPr lang="en-US"/>
        </a:p>
      </dgm:t>
    </dgm:pt>
    <dgm:pt modelId="{39A8D439-FDF9-4467-A0C1-802760BBA6F0}">
      <dgm:prSet/>
      <dgm:spPr/>
      <dgm:t>
        <a:bodyPr/>
        <a:lstStyle/>
        <a:p>
          <a:r>
            <a:rPr lang="en-GB" dirty="0"/>
            <a:t>Cleo’s Gym mission is to educate members about the art and discipline for a healthy &amp; sustainable lifestyle regime.</a:t>
          </a:r>
          <a:endParaRPr lang="en-US" dirty="0"/>
        </a:p>
      </dgm:t>
    </dgm:pt>
    <dgm:pt modelId="{0F1724B5-BD3A-4FDD-B3D2-9F892AEB389C}" type="parTrans" cxnId="{3613C213-C088-413C-B6BB-1BE0FB4AB339}">
      <dgm:prSet/>
      <dgm:spPr/>
      <dgm:t>
        <a:bodyPr/>
        <a:lstStyle/>
        <a:p>
          <a:endParaRPr lang="en-US"/>
        </a:p>
      </dgm:t>
    </dgm:pt>
    <dgm:pt modelId="{3AA0B393-4F89-43D5-BDF5-93181E461DA5}" type="sibTrans" cxnId="{3613C213-C088-413C-B6BB-1BE0FB4AB339}">
      <dgm:prSet/>
      <dgm:spPr/>
      <dgm:t>
        <a:bodyPr/>
        <a:lstStyle/>
        <a:p>
          <a:endParaRPr lang="en-US"/>
        </a:p>
      </dgm:t>
    </dgm:pt>
    <dgm:pt modelId="{68D1DCE6-E3EE-4541-AB09-4299E1A85849}" type="pres">
      <dgm:prSet presAssocID="{1CAB2DC9-2316-4474-9490-D33107FB9E3C}" presName="vert0" presStyleCnt="0">
        <dgm:presLayoutVars>
          <dgm:dir/>
          <dgm:animOne val="branch"/>
          <dgm:animLvl val="lvl"/>
        </dgm:presLayoutVars>
      </dgm:prSet>
      <dgm:spPr/>
    </dgm:pt>
    <dgm:pt modelId="{42BED353-1357-4EE7-AEB7-9C2CC7466F47}" type="pres">
      <dgm:prSet presAssocID="{4EE336C5-2E32-4902-A0BE-CA19E871FA75}" presName="thickLine" presStyleLbl="alignNode1" presStyleIdx="0" presStyleCnt="2"/>
      <dgm:spPr/>
    </dgm:pt>
    <dgm:pt modelId="{04F64CC9-419C-49E0-98FE-77AD8C41F0EB}" type="pres">
      <dgm:prSet presAssocID="{4EE336C5-2E32-4902-A0BE-CA19E871FA75}" presName="horz1" presStyleCnt="0"/>
      <dgm:spPr/>
    </dgm:pt>
    <dgm:pt modelId="{17AC2BA5-2D37-4EFF-86BC-84EECF3CB644}" type="pres">
      <dgm:prSet presAssocID="{4EE336C5-2E32-4902-A0BE-CA19E871FA75}" presName="tx1" presStyleLbl="revTx" presStyleIdx="0" presStyleCnt="2"/>
      <dgm:spPr/>
    </dgm:pt>
    <dgm:pt modelId="{310C29EE-2137-4A2D-A734-24CAA31F3CB9}" type="pres">
      <dgm:prSet presAssocID="{4EE336C5-2E32-4902-A0BE-CA19E871FA75}" presName="vert1" presStyleCnt="0"/>
      <dgm:spPr/>
    </dgm:pt>
    <dgm:pt modelId="{B810E178-732A-445A-8085-8EEA125F89E4}" type="pres">
      <dgm:prSet presAssocID="{39A8D439-FDF9-4467-A0C1-802760BBA6F0}" presName="thickLine" presStyleLbl="alignNode1" presStyleIdx="1" presStyleCnt="2"/>
      <dgm:spPr/>
    </dgm:pt>
    <dgm:pt modelId="{195396C9-8CA1-45EA-8D4E-401347ECFE39}" type="pres">
      <dgm:prSet presAssocID="{39A8D439-FDF9-4467-A0C1-802760BBA6F0}" presName="horz1" presStyleCnt="0"/>
      <dgm:spPr/>
    </dgm:pt>
    <dgm:pt modelId="{7B4BDF16-40F2-41B5-A4A7-957EC0E3AF01}" type="pres">
      <dgm:prSet presAssocID="{39A8D439-FDF9-4467-A0C1-802760BBA6F0}" presName="tx1" presStyleLbl="revTx" presStyleIdx="1" presStyleCnt="2"/>
      <dgm:spPr/>
    </dgm:pt>
    <dgm:pt modelId="{E72DB6FF-CD1C-4252-B0D4-8A44328F1BE0}" type="pres">
      <dgm:prSet presAssocID="{39A8D439-FDF9-4467-A0C1-802760BBA6F0}" presName="vert1" presStyleCnt="0"/>
      <dgm:spPr/>
    </dgm:pt>
  </dgm:ptLst>
  <dgm:cxnLst>
    <dgm:cxn modelId="{3613C213-C088-413C-B6BB-1BE0FB4AB339}" srcId="{1CAB2DC9-2316-4474-9490-D33107FB9E3C}" destId="{39A8D439-FDF9-4467-A0C1-802760BBA6F0}" srcOrd="1" destOrd="0" parTransId="{0F1724B5-BD3A-4FDD-B3D2-9F892AEB389C}" sibTransId="{3AA0B393-4F89-43D5-BDF5-93181E461DA5}"/>
    <dgm:cxn modelId="{09B62732-8831-4803-A8F5-6032504E2B99}" type="presOf" srcId="{39A8D439-FDF9-4467-A0C1-802760BBA6F0}" destId="{7B4BDF16-40F2-41B5-A4A7-957EC0E3AF01}" srcOrd="0" destOrd="0" presId="urn:microsoft.com/office/officeart/2008/layout/LinedList"/>
    <dgm:cxn modelId="{2FD27633-4569-4873-9DBF-9B1F3BC7DF55}" type="presOf" srcId="{1CAB2DC9-2316-4474-9490-D33107FB9E3C}" destId="{68D1DCE6-E3EE-4541-AB09-4299E1A85849}" srcOrd="0" destOrd="0" presId="urn:microsoft.com/office/officeart/2008/layout/LinedList"/>
    <dgm:cxn modelId="{5888214E-E158-45CA-AA99-D83E18EEB739}" srcId="{1CAB2DC9-2316-4474-9490-D33107FB9E3C}" destId="{4EE336C5-2E32-4902-A0BE-CA19E871FA75}" srcOrd="0" destOrd="0" parTransId="{04E30788-D13F-45C0-8D33-70C3FC6F0484}" sibTransId="{20D2BE6A-A7E0-4821-9BA3-2365398D7910}"/>
    <dgm:cxn modelId="{07B43FA1-9B14-46F6-975D-401902A66081}" type="presOf" srcId="{4EE336C5-2E32-4902-A0BE-CA19E871FA75}" destId="{17AC2BA5-2D37-4EFF-86BC-84EECF3CB644}" srcOrd="0" destOrd="0" presId="urn:microsoft.com/office/officeart/2008/layout/LinedList"/>
    <dgm:cxn modelId="{7E4E3C8B-7D34-449B-81F2-F0C53FD5D5D8}" type="presParOf" srcId="{68D1DCE6-E3EE-4541-AB09-4299E1A85849}" destId="{42BED353-1357-4EE7-AEB7-9C2CC7466F47}" srcOrd="0" destOrd="0" presId="urn:microsoft.com/office/officeart/2008/layout/LinedList"/>
    <dgm:cxn modelId="{9A0F2E84-926A-4B33-B10F-E1DAE58E1FC1}" type="presParOf" srcId="{68D1DCE6-E3EE-4541-AB09-4299E1A85849}" destId="{04F64CC9-419C-49E0-98FE-77AD8C41F0EB}" srcOrd="1" destOrd="0" presId="urn:microsoft.com/office/officeart/2008/layout/LinedList"/>
    <dgm:cxn modelId="{4459A4F8-C4C3-4D66-9396-BAFB1CE24493}" type="presParOf" srcId="{04F64CC9-419C-49E0-98FE-77AD8C41F0EB}" destId="{17AC2BA5-2D37-4EFF-86BC-84EECF3CB644}" srcOrd="0" destOrd="0" presId="urn:microsoft.com/office/officeart/2008/layout/LinedList"/>
    <dgm:cxn modelId="{590B1374-D902-4747-8C10-D60C5AD57A0A}" type="presParOf" srcId="{04F64CC9-419C-49E0-98FE-77AD8C41F0EB}" destId="{310C29EE-2137-4A2D-A734-24CAA31F3CB9}" srcOrd="1" destOrd="0" presId="urn:microsoft.com/office/officeart/2008/layout/LinedList"/>
    <dgm:cxn modelId="{9DF2757A-A790-448A-8C8D-4F621ED8F21A}" type="presParOf" srcId="{68D1DCE6-E3EE-4541-AB09-4299E1A85849}" destId="{B810E178-732A-445A-8085-8EEA125F89E4}" srcOrd="2" destOrd="0" presId="urn:microsoft.com/office/officeart/2008/layout/LinedList"/>
    <dgm:cxn modelId="{242EDB31-FEA7-46BD-8669-30A965DD9FDA}" type="presParOf" srcId="{68D1DCE6-E3EE-4541-AB09-4299E1A85849}" destId="{195396C9-8CA1-45EA-8D4E-401347ECFE39}" srcOrd="3" destOrd="0" presId="urn:microsoft.com/office/officeart/2008/layout/LinedList"/>
    <dgm:cxn modelId="{10D5D59E-69B3-438B-B573-57EBE0D5075F}" type="presParOf" srcId="{195396C9-8CA1-45EA-8D4E-401347ECFE39}" destId="{7B4BDF16-40F2-41B5-A4A7-957EC0E3AF01}" srcOrd="0" destOrd="0" presId="urn:microsoft.com/office/officeart/2008/layout/LinedList"/>
    <dgm:cxn modelId="{87A77478-1A49-4520-8CB6-76D0C2AC79CB}" type="presParOf" srcId="{195396C9-8CA1-45EA-8D4E-401347ECFE39}" destId="{E72DB6FF-CD1C-4252-B0D4-8A44328F1BE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71A1DDD-23F7-4CB6-9E34-2A551BC455D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E28E9DD-D6FA-43AA-97D0-DB9F8D3DC120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The most important segment will be women between 18 years and 32 years old.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2F21C8-4581-4316-A91D-0A1F0BB39709}" type="parTrans" cxnId="{B0EA98AB-BBE5-407A-A483-FD3FF73824C3}">
      <dgm:prSet/>
      <dgm:spPr/>
      <dgm:t>
        <a:bodyPr/>
        <a:lstStyle/>
        <a:p>
          <a:endParaRPr lang="en-US"/>
        </a:p>
      </dgm:t>
    </dgm:pt>
    <dgm:pt modelId="{EB5AE257-D2D1-4239-BAA8-42AF027A5DFD}" type="sibTrans" cxnId="{B0EA98AB-BBE5-407A-A483-FD3FF73824C3}">
      <dgm:prSet/>
      <dgm:spPr/>
      <dgm:t>
        <a:bodyPr/>
        <a:lstStyle/>
        <a:p>
          <a:endParaRPr lang="en-US"/>
        </a:p>
      </dgm:t>
    </dgm:pt>
    <dgm:pt modelId="{3CAB101B-5721-434E-9D0B-342ED171ABBD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The target segment is expected to be women who are active, involved in sport, wishing to maintain a healthy lifestyle ,women looking to cut down on body fat and tone their bodies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9C3B2B-ACD7-40F0-ABB7-EA753694B519}" type="parTrans" cxnId="{11C67C3A-A9E3-49BD-8622-7DA70CFD9875}">
      <dgm:prSet/>
      <dgm:spPr/>
      <dgm:t>
        <a:bodyPr/>
        <a:lstStyle/>
        <a:p>
          <a:endParaRPr lang="en-US"/>
        </a:p>
      </dgm:t>
    </dgm:pt>
    <dgm:pt modelId="{A1FA9C43-B4E4-4F25-83CC-B510BFC65ACE}" type="sibTrans" cxnId="{11C67C3A-A9E3-49BD-8622-7DA70CFD9875}">
      <dgm:prSet/>
      <dgm:spPr/>
      <dgm:t>
        <a:bodyPr/>
        <a:lstStyle/>
        <a:p>
          <a:endParaRPr lang="en-US"/>
        </a:p>
      </dgm:t>
    </dgm:pt>
    <dgm:pt modelId="{3C5C99F9-0B0B-4FD0-9EE7-98DB3A980C16}" type="pres">
      <dgm:prSet presAssocID="{571A1DDD-23F7-4CB6-9E34-2A551BC455D1}" presName="linear" presStyleCnt="0">
        <dgm:presLayoutVars>
          <dgm:animLvl val="lvl"/>
          <dgm:resizeHandles val="exact"/>
        </dgm:presLayoutVars>
      </dgm:prSet>
      <dgm:spPr/>
    </dgm:pt>
    <dgm:pt modelId="{6F6060E2-C27F-44BF-8D88-F338CC6DA365}" type="pres">
      <dgm:prSet presAssocID="{EE28E9DD-D6FA-43AA-97D0-DB9F8D3DC12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E517553C-9014-482E-98FF-F8250A6B6E6D}" type="pres">
      <dgm:prSet presAssocID="{EB5AE257-D2D1-4239-BAA8-42AF027A5DFD}" presName="spacer" presStyleCnt="0"/>
      <dgm:spPr/>
    </dgm:pt>
    <dgm:pt modelId="{633F6941-0CB9-4004-80A1-3A5012A2AEFD}" type="pres">
      <dgm:prSet presAssocID="{3CAB101B-5721-434E-9D0B-342ED171ABB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1C67C3A-A9E3-49BD-8622-7DA70CFD9875}" srcId="{571A1DDD-23F7-4CB6-9E34-2A551BC455D1}" destId="{3CAB101B-5721-434E-9D0B-342ED171ABBD}" srcOrd="1" destOrd="0" parTransId="{369C3B2B-ACD7-40F0-ABB7-EA753694B519}" sibTransId="{A1FA9C43-B4E4-4F25-83CC-B510BFC65ACE}"/>
    <dgm:cxn modelId="{1C27436A-6614-4914-9890-332DC86C49E3}" type="presOf" srcId="{3CAB101B-5721-434E-9D0B-342ED171ABBD}" destId="{633F6941-0CB9-4004-80A1-3A5012A2AEFD}" srcOrd="0" destOrd="0" presId="urn:microsoft.com/office/officeart/2005/8/layout/vList2"/>
    <dgm:cxn modelId="{FD7B03A9-6B7A-426D-ADF6-83763953C09B}" type="presOf" srcId="{571A1DDD-23F7-4CB6-9E34-2A551BC455D1}" destId="{3C5C99F9-0B0B-4FD0-9EE7-98DB3A980C16}" srcOrd="0" destOrd="0" presId="urn:microsoft.com/office/officeart/2005/8/layout/vList2"/>
    <dgm:cxn modelId="{B0EA98AB-BBE5-407A-A483-FD3FF73824C3}" srcId="{571A1DDD-23F7-4CB6-9E34-2A551BC455D1}" destId="{EE28E9DD-D6FA-43AA-97D0-DB9F8D3DC120}" srcOrd="0" destOrd="0" parTransId="{C82F21C8-4581-4316-A91D-0A1F0BB39709}" sibTransId="{EB5AE257-D2D1-4239-BAA8-42AF027A5DFD}"/>
    <dgm:cxn modelId="{59610EFD-486A-4E33-A42D-85C31EBA52D9}" type="presOf" srcId="{EE28E9DD-D6FA-43AA-97D0-DB9F8D3DC120}" destId="{6F6060E2-C27F-44BF-8D88-F338CC6DA365}" srcOrd="0" destOrd="0" presId="urn:microsoft.com/office/officeart/2005/8/layout/vList2"/>
    <dgm:cxn modelId="{60893873-E607-459D-96D7-91B4D2276B88}" type="presParOf" srcId="{3C5C99F9-0B0B-4FD0-9EE7-98DB3A980C16}" destId="{6F6060E2-C27F-44BF-8D88-F338CC6DA365}" srcOrd="0" destOrd="0" presId="urn:microsoft.com/office/officeart/2005/8/layout/vList2"/>
    <dgm:cxn modelId="{840FEEF6-9734-435D-BCF0-6AD8FA8A4975}" type="presParOf" srcId="{3C5C99F9-0B0B-4FD0-9EE7-98DB3A980C16}" destId="{E517553C-9014-482E-98FF-F8250A6B6E6D}" srcOrd="1" destOrd="0" presId="urn:microsoft.com/office/officeart/2005/8/layout/vList2"/>
    <dgm:cxn modelId="{ED68ADCE-A5B9-4B16-9F9E-50F9077DACD1}" type="presParOf" srcId="{3C5C99F9-0B0B-4FD0-9EE7-98DB3A980C16}" destId="{633F6941-0CB9-4004-80A1-3A5012A2AEF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19105F7-9495-4EDA-BB57-65500A63C74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70ED61D-7F80-42DE-B22A-DC470FA443FD}">
      <dgm:prSet/>
      <dgm:spPr/>
      <dgm:t>
        <a:bodyPr/>
        <a:lstStyle/>
        <a:p>
          <a:r>
            <a:rPr lang="en-GB" dirty="0"/>
            <a:t>Director :Lucian Filip-Datcu- 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coordinates</a:t>
          </a:r>
          <a:r>
            <a:rPr lang="en-GB" dirty="0"/>
            <a:t> the activity of the organization </a:t>
          </a:r>
          <a:endParaRPr lang="en-US" dirty="0"/>
        </a:p>
      </dgm:t>
    </dgm:pt>
    <dgm:pt modelId="{3E8285A0-6DD5-4B36-BA37-3121FCECE23F}" type="parTrans" cxnId="{4B3CC2A1-D6E2-4AFF-91C1-0309A5490715}">
      <dgm:prSet/>
      <dgm:spPr/>
      <dgm:t>
        <a:bodyPr/>
        <a:lstStyle/>
        <a:p>
          <a:endParaRPr lang="en-US"/>
        </a:p>
      </dgm:t>
    </dgm:pt>
    <dgm:pt modelId="{C099FE12-C5BF-44E1-A9B9-0D1DCC99D4AF}" type="sibTrans" cxnId="{4B3CC2A1-D6E2-4AFF-91C1-0309A5490715}">
      <dgm:prSet/>
      <dgm:spPr/>
      <dgm:t>
        <a:bodyPr/>
        <a:lstStyle/>
        <a:p>
          <a:endParaRPr lang="en-US"/>
        </a:p>
      </dgm:t>
    </dgm:pt>
    <dgm:pt modelId="{60CAA85F-BDB2-4435-9A5E-E4D043191528}">
      <dgm:prSet/>
      <dgm:spPr/>
      <dgm:t>
        <a:bodyPr/>
        <a:lstStyle/>
        <a:p>
          <a:r>
            <a:rPr lang="en-GB" dirty="0"/>
            <a:t>Marketing 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Lead</a:t>
          </a:r>
          <a:r>
            <a:rPr lang="en-GB" dirty="0"/>
            <a:t> : Ionela Filip-Datcu- coordinating the sales activity and provide marketing strategies</a:t>
          </a:r>
          <a:endParaRPr lang="en-US" dirty="0"/>
        </a:p>
      </dgm:t>
    </dgm:pt>
    <dgm:pt modelId="{A9EB4CE8-85D3-47AF-A37C-F223CFA8D364}" type="parTrans" cxnId="{2C270D63-F814-4986-8FAD-F54D4FC08A0D}">
      <dgm:prSet/>
      <dgm:spPr/>
      <dgm:t>
        <a:bodyPr/>
        <a:lstStyle/>
        <a:p>
          <a:endParaRPr lang="en-US"/>
        </a:p>
      </dgm:t>
    </dgm:pt>
    <dgm:pt modelId="{3506CA79-4B97-427A-9D32-17322EE789B0}" type="sibTrans" cxnId="{2C270D63-F814-4986-8FAD-F54D4FC08A0D}">
      <dgm:prSet/>
      <dgm:spPr/>
      <dgm:t>
        <a:bodyPr/>
        <a:lstStyle/>
        <a:p>
          <a:endParaRPr lang="en-US"/>
        </a:p>
      </dgm:t>
    </dgm:pt>
    <dgm:pt modelId="{0699131E-1D5D-45E2-B84E-36108A256161}">
      <dgm:prSet/>
      <dgm:spPr/>
      <dgm:t>
        <a:bodyPr/>
        <a:lstStyle/>
        <a:p>
          <a:r>
            <a:rPr lang="en-GB" dirty="0"/>
            <a:t>Fitness coach: Paul 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Stanley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E0A40B-C78F-480C-8224-0F27916DFF95}" type="parTrans" cxnId="{D8DEA062-0E41-40A6-A0F1-B36D99781ED3}">
      <dgm:prSet/>
      <dgm:spPr/>
      <dgm:t>
        <a:bodyPr/>
        <a:lstStyle/>
        <a:p>
          <a:endParaRPr lang="en-US"/>
        </a:p>
      </dgm:t>
    </dgm:pt>
    <dgm:pt modelId="{04652472-9D8D-45D9-9A8D-330E8027281F}" type="sibTrans" cxnId="{D8DEA062-0E41-40A6-A0F1-B36D99781ED3}">
      <dgm:prSet/>
      <dgm:spPr/>
      <dgm:t>
        <a:bodyPr/>
        <a:lstStyle/>
        <a:p>
          <a:endParaRPr lang="en-US"/>
        </a:p>
      </dgm:t>
    </dgm:pt>
    <dgm:pt modelId="{52E65AA5-62E7-4669-8443-0351ED30191C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Yoga coach: Emma Walker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CC7A1E-8091-45B5-9EAF-0DA9EFADC1E4}" type="parTrans" cxnId="{F40FDE2E-A300-4360-B6AA-A2E7F9959E15}">
      <dgm:prSet/>
      <dgm:spPr/>
      <dgm:t>
        <a:bodyPr/>
        <a:lstStyle/>
        <a:p>
          <a:endParaRPr lang="en-US"/>
        </a:p>
      </dgm:t>
    </dgm:pt>
    <dgm:pt modelId="{ECEEB01B-E110-42B0-9A4A-47096D2D027A}" type="sibTrans" cxnId="{F40FDE2E-A300-4360-B6AA-A2E7F9959E15}">
      <dgm:prSet/>
      <dgm:spPr/>
      <dgm:t>
        <a:bodyPr/>
        <a:lstStyle/>
        <a:p>
          <a:endParaRPr lang="en-US"/>
        </a:p>
      </dgm:t>
    </dgm:pt>
    <dgm:pt modelId="{91A5303C-11C6-41C7-8BE0-059262ACCCE4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Reception :Doreen Jordan – offer warm welcome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907FD8A-97CC-4AB6-99C2-1D504A920D52}" type="parTrans" cxnId="{01A5DD4B-F10F-4B9F-894B-44A0399720C2}">
      <dgm:prSet/>
      <dgm:spPr/>
      <dgm:t>
        <a:bodyPr/>
        <a:lstStyle/>
        <a:p>
          <a:endParaRPr lang="en-US"/>
        </a:p>
      </dgm:t>
    </dgm:pt>
    <dgm:pt modelId="{5E6EDF96-1A24-4195-979C-1D7A354D7564}" type="sibTrans" cxnId="{01A5DD4B-F10F-4B9F-894B-44A0399720C2}">
      <dgm:prSet/>
      <dgm:spPr/>
      <dgm:t>
        <a:bodyPr/>
        <a:lstStyle/>
        <a:p>
          <a:endParaRPr lang="en-US"/>
        </a:p>
      </dgm:t>
    </dgm:pt>
    <dgm:pt modelId="{D855AAD3-D3B3-4C0C-A7E3-E4B03A67CB81}">
      <dgm:prSet/>
      <dgm:spPr/>
      <dgm:t>
        <a:bodyPr/>
        <a:lstStyle/>
        <a:p>
          <a:endParaRPr lang="en-GB" dirty="0"/>
        </a:p>
      </dgm:t>
    </dgm:pt>
    <dgm:pt modelId="{FE7A5D8B-9CAD-46E0-B547-E5CFF4499F39}" type="parTrans" cxnId="{42B2E2C0-1723-45FD-B919-0D5F987DABD4}">
      <dgm:prSet/>
      <dgm:spPr/>
      <dgm:t>
        <a:bodyPr/>
        <a:lstStyle/>
        <a:p>
          <a:endParaRPr lang="en-GB"/>
        </a:p>
      </dgm:t>
    </dgm:pt>
    <dgm:pt modelId="{0F749FE4-3993-41E5-B0A3-14EEAB183D20}" type="sibTrans" cxnId="{42B2E2C0-1723-45FD-B919-0D5F987DABD4}">
      <dgm:prSet/>
      <dgm:spPr/>
      <dgm:t>
        <a:bodyPr/>
        <a:lstStyle/>
        <a:p>
          <a:endParaRPr lang="en-GB"/>
        </a:p>
      </dgm:t>
    </dgm:pt>
    <dgm:pt modelId="{83F3C9F5-0032-4095-85FE-027F4E927E96}" type="pres">
      <dgm:prSet presAssocID="{719105F7-9495-4EDA-BB57-65500A63C74F}" presName="linear" presStyleCnt="0">
        <dgm:presLayoutVars>
          <dgm:animLvl val="lvl"/>
          <dgm:resizeHandles val="exact"/>
        </dgm:presLayoutVars>
      </dgm:prSet>
      <dgm:spPr/>
    </dgm:pt>
    <dgm:pt modelId="{CBA1ACE2-C9DB-42BC-9E90-5780964B1721}" type="pres">
      <dgm:prSet presAssocID="{770ED61D-7F80-42DE-B22A-DC470FA443F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EAC5E90-67EB-4C63-A4E0-85D48F00F7E3}" type="pres">
      <dgm:prSet presAssocID="{770ED61D-7F80-42DE-B22A-DC470FA443FD}" presName="childText" presStyleLbl="revTx" presStyleIdx="0" presStyleCnt="1">
        <dgm:presLayoutVars>
          <dgm:bulletEnabled val="1"/>
        </dgm:presLayoutVars>
      </dgm:prSet>
      <dgm:spPr/>
    </dgm:pt>
    <dgm:pt modelId="{6FC723BD-1870-4150-8EE6-9A4089F50088}" type="pres">
      <dgm:prSet presAssocID="{60CAA85F-BDB2-4435-9A5E-E4D04319152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64CFD0B-D43B-4516-96C3-910A8912871A}" type="pres">
      <dgm:prSet presAssocID="{3506CA79-4B97-427A-9D32-17322EE789B0}" presName="spacer" presStyleCnt="0"/>
      <dgm:spPr/>
    </dgm:pt>
    <dgm:pt modelId="{9DAFDF62-EAB7-491D-BF44-133D078B3982}" type="pres">
      <dgm:prSet presAssocID="{0699131E-1D5D-45E2-B84E-36108A25616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6F1CAD4-2C39-4A4F-A238-087F5132B988}" type="pres">
      <dgm:prSet presAssocID="{04652472-9D8D-45D9-9A8D-330E8027281F}" presName="spacer" presStyleCnt="0"/>
      <dgm:spPr/>
    </dgm:pt>
    <dgm:pt modelId="{A8A085AC-81E1-420B-9DD8-6A845633F101}" type="pres">
      <dgm:prSet presAssocID="{52E65AA5-62E7-4669-8443-0351ED30191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DE1AB35-ABD4-4B33-90B1-91107DDF1DB0}" type="pres">
      <dgm:prSet presAssocID="{ECEEB01B-E110-42B0-9A4A-47096D2D027A}" presName="spacer" presStyleCnt="0"/>
      <dgm:spPr/>
    </dgm:pt>
    <dgm:pt modelId="{B35BA717-CD60-462F-910A-54D6C59E41E3}" type="pres">
      <dgm:prSet presAssocID="{91A5303C-11C6-41C7-8BE0-059262ACCCE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40FDE2E-A300-4360-B6AA-A2E7F9959E15}" srcId="{719105F7-9495-4EDA-BB57-65500A63C74F}" destId="{52E65AA5-62E7-4669-8443-0351ED30191C}" srcOrd="3" destOrd="0" parTransId="{77CC7A1E-8091-45B5-9EAF-0DA9EFADC1E4}" sibTransId="{ECEEB01B-E110-42B0-9A4A-47096D2D027A}"/>
    <dgm:cxn modelId="{D8DEA062-0E41-40A6-A0F1-B36D99781ED3}" srcId="{719105F7-9495-4EDA-BB57-65500A63C74F}" destId="{0699131E-1D5D-45E2-B84E-36108A256161}" srcOrd="2" destOrd="0" parTransId="{72E0A40B-C78F-480C-8224-0F27916DFF95}" sibTransId="{04652472-9D8D-45D9-9A8D-330E8027281F}"/>
    <dgm:cxn modelId="{2C270D63-F814-4986-8FAD-F54D4FC08A0D}" srcId="{719105F7-9495-4EDA-BB57-65500A63C74F}" destId="{60CAA85F-BDB2-4435-9A5E-E4D043191528}" srcOrd="1" destOrd="0" parTransId="{A9EB4CE8-85D3-47AF-A37C-F223CFA8D364}" sibTransId="{3506CA79-4B97-427A-9D32-17322EE789B0}"/>
    <dgm:cxn modelId="{01A5DD4B-F10F-4B9F-894B-44A0399720C2}" srcId="{719105F7-9495-4EDA-BB57-65500A63C74F}" destId="{91A5303C-11C6-41C7-8BE0-059262ACCCE4}" srcOrd="4" destOrd="0" parTransId="{7907FD8A-97CC-4AB6-99C2-1D504A920D52}" sibTransId="{5E6EDF96-1A24-4195-979C-1D7A354D7564}"/>
    <dgm:cxn modelId="{FE10FF56-1489-4FD7-BEE3-8D9442DBEACF}" type="presOf" srcId="{770ED61D-7F80-42DE-B22A-DC470FA443FD}" destId="{CBA1ACE2-C9DB-42BC-9E90-5780964B1721}" srcOrd="0" destOrd="0" presId="urn:microsoft.com/office/officeart/2005/8/layout/vList2"/>
    <dgm:cxn modelId="{F6DF1981-85AB-4424-BD59-62417647D2F5}" type="presOf" srcId="{52E65AA5-62E7-4669-8443-0351ED30191C}" destId="{A8A085AC-81E1-420B-9DD8-6A845633F101}" srcOrd="0" destOrd="0" presId="urn:microsoft.com/office/officeart/2005/8/layout/vList2"/>
    <dgm:cxn modelId="{402AAD8B-DE43-4F19-B834-9CC2C469B1B9}" type="presOf" srcId="{91A5303C-11C6-41C7-8BE0-059262ACCCE4}" destId="{B35BA717-CD60-462F-910A-54D6C59E41E3}" srcOrd="0" destOrd="0" presId="urn:microsoft.com/office/officeart/2005/8/layout/vList2"/>
    <dgm:cxn modelId="{9D70E68D-1496-4977-BB68-261AF0A44C92}" type="presOf" srcId="{719105F7-9495-4EDA-BB57-65500A63C74F}" destId="{83F3C9F5-0032-4095-85FE-027F4E927E96}" srcOrd="0" destOrd="0" presId="urn:microsoft.com/office/officeart/2005/8/layout/vList2"/>
    <dgm:cxn modelId="{18C9FD94-3950-4873-BA84-026D552968F7}" type="presOf" srcId="{0699131E-1D5D-45E2-B84E-36108A256161}" destId="{9DAFDF62-EAB7-491D-BF44-133D078B3982}" srcOrd="0" destOrd="0" presId="urn:microsoft.com/office/officeart/2005/8/layout/vList2"/>
    <dgm:cxn modelId="{4B3CC2A1-D6E2-4AFF-91C1-0309A5490715}" srcId="{719105F7-9495-4EDA-BB57-65500A63C74F}" destId="{770ED61D-7F80-42DE-B22A-DC470FA443FD}" srcOrd="0" destOrd="0" parTransId="{3E8285A0-6DD5-4B36-BA37-3121FCECE23F}" sibTransId="{C099FE12-C5BF-44E1-A9B9-0D1DCC99D4AF}"/>
    <dgm:cxn modelId="{42B2E2C0-1723-45FD-B919-0D5F987DABD4}" srcId="{770ED61D-7F80-42DE-B22A-DC470FA443FD}" destId="{D855AAD3-D3B3-4C0C-A7E3-E4B03A67CB81}" srcOrd="0" destOrd="0" parTransId="{FE7A5D8B-9CAD-46E0-B547-E5CFF4499F39}" sibTransId="{0F749FE4-3993-41E5-B0A3-14EEAB183D20}"/>
    <dgm:cxn modelId="{80C479E1-6E39-455E-9C3E-53CAE8D4555C}" type="presOf" srcId="{60CAA85F-BDB2-4435-9A5E-E4D043191528}" destId="{6FC723BD-1870-4150-8EE6-9A4089F50088}" srcOrd="0" destOrd="0" presId="urn:microsoft.com/office/officeart/2005/8/layout/vList2"/>
    <dgm:cxn modelId="{70D611FC-F95C-4B3B-9A43-26BC9E4C9574}" type="presOf" srcId="{D855AAD3-D3B3-4C0C-A7E3-E4B03A67CB81}" destId="{DEAC5E90-67EB-4C63-A4E0-85D48F00F7E3}" srcOrd="0" destOrd="0" presId="urn:microsoft.com/office/officeart/2005/8/layout/vList2"/>
    <dgm:cxn modelId="{ADDBD6C2-F6B3-41B4-A949-55A54A0CF0ED}" type="presParOf" srcId="{83F3C9F5-0032-4095-85FE-027F4E927E96}" destId="{CBA1ACE2-C9DB-42BC-9E90-5780964B1721}" srcOrd="0" destOrd="0" presId="urn:microsoft.com/office/officeart/2005/8/layout/vList2"/>
    <dgm:cxn modelId="{8D9D9C83-3B57-4F10-B7F3-B8F4975564CE}" type="presParOf" srcId="{83F3C9F5-0032-4095-85FE-027F4E927E96}" destId="{DEAC5E90-67EB-4C63-A4E0-85D48F00F7E3}" srcOrd="1" destOrd="0" presId="urn:microsoft.com/office/officeart/2005/8/layout/vList2"/>
    <dgm:cxn modelId="{8D3F71EC-2AFE-4120-A3BE-4A19FCAC6076}" type="presParOf" srcId="{83F3C9F5-0032-4095-85FE-027F4E927E96}" destId="{6FC723BD-1870-4150-8EE6-9A4089F50088}" srcOrd="2" destOrd="0" presId="urn:microsoft.com/office/officeart/2005/8/layout/vList2"/>
    <dgm:cxn modelId="{D72B1192-671C-4E56-A55E-61ABD0B9F2E4}" type="presParOf" srcId="{83F3C9F5-0032-4095-85FE-027F4E927E96}" destId="{864CFD0B-D43B-4516-96C3-910A8912871A}" srcOrd="3" destOrd="0" presId="urn:microsoft.com/office/officeart/2005/8/layout/vList2"/>
    <dgm:cxn modelId="{DEC19226-8A23-485D-9BF1-ABEA2B0B33C8}" type="presParOf" srcId="{83F3C9F5-0032-4095-85FE-027F4E927E96}" destId="{9DAFDF62-EAB7-491D-BF44-133D078B3982}" srcOrd="4" destOrd="0" presId="urn:microsoft.com/office/officeart/2005/8/layout/vList2"/>
    <dgm:cxn modelId="{12FA4A0B-A231-43C8-9395-78DCB4286400}" type="presParOf" srcId="{83F3C9F5-0032-4095-85FE-027F4E927E96}" destId="{E6F1CAD4-2C39-4A4F-A238-087F5132B988}" srcOrd="5" destOrd="0" presId="urn:microsoft.com/office/officeart/2005/8/layout/vList2"/>
    <dgm:cxn modelId="{58DD49CD-3D09-4F09-93DF-689024FE0E23}" type="presParOf" srcId="{83F3C9F5-0032-4095-85FE-027F4E927E96}" destId="{A8A085AC-81E1-420B-9DD8-6A845633F101}" srcOrd="6" destOrd="0" presId="urn:microsoft.com/office/officeart/2005/8/layout/vList2"/>
    <dgm:cxn modelId="{F7AA3F9E-DE2B-4F93-8D3B-1979EC824E36}" type="presParOf" srcId="{83F3C9F5-0032-4095-85FE-027F4E927E96}" destId="{7DE1AB35-ABD4-4B33-90B1-91107DDF1DB0}" srcOrd="7" destOrd="0" presId="urn:microsoft.com/office/officeart/2005/8/layout/vList2"/>
    <dgm:cxn modelId="{BEAD8B38-DC46-43CC-A16C-380F50253DA6}" type="presParOf" srcId="{83F3C9F5-0032-4095-85FE-027F4E927E96}" destId="{B35BA717-CD60-462F-910A-54D6C59E41E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6776CE-116F-4E7D-A887-380234CC40AA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99CE567-2CE6-41EF-8CB4-074430183107}">
      <dgm:prSet/>
      <dgm:spPr/>
      <dgm:t>
        <a:bodyPr/>
        <a:lstStyle/>
        <a:p>
          <a:r>
            <a:rPr lang="en-GB" dirty="0"/>
            <a:t>Start-up Cost: £80,000.00</a:t>
          </a:r>
          <a:endParaRPr lang="en-US" dirty="0"/>
        </a:p>
      </dgm:t>
    </dgm:pt>
    <dgm:pt modelId="{8080AE8C-87AE-4089-B94F-3604ED29B418}" type="parTrans" cxnId="{2AFDD475-CF92-4981-9C0B-ADEA80925BA5}">
      <dgm:prSet/>
      <dgm:spPr/>
      <dgm:t>
        <a:bodyPr/>
        <a:lstStyle/>
        <a:p>
          <a:endParaRPr lang="en-US"/>
        </a:p>
      </dgm:t>
    </dgm:pt>
    <dgm:pt modelId="{9D63A490-5273-40E0-969D-91239D87ADC3}" type="sibTrans" cxnId="{2AFDD475-CF92-4981-9C0B-ADEA80925BA5}">
      <dgm:prSet/>
      <dgm:spPr/>
      <dgm:t>
        <a:bodyPr/>
        <a:lstStyle/>
        <a:p>
          <a:endParaRPr lang="en-US"/>
        </a:p>
      </dgm:t>
    </dgm:pt>
    <dgm:pt modelId="{69BAA4E8-51DB-4144-8AAC-770EDCB65F2F}">
      <dgm:prSet/>
      <dgm:spPr/>
      <dgm:t>
        <a:bodyPr/>
        <a:lstStyle/>
        <a:p>
          <a:r>
            <a:rPr lang="en-GB"/>
            <a:t>Total Income:£25,321.00</a:t>
          </a:r>
          <a:endParaRPr lang="en-US"/>
        </a:p>
      </dgm:t>
    </dgm:pt>
    <dgm:pt modelId="{9CE87212-8FAC-4C68-AC58-55FE832FC4E5}" type="parTrans" cxnId="{4E4A5C32-5932-4E51-9700-6251E53E2A8E}">
      <dgm:prSet/>
      <dgm:spPr/>
      <dgm:t>
        <a:bodyPr/>
        <a:lstStyle/>
        <a:p>
          <a:endParaRPr lang="en-US"/>
        </a:p>
      </dgm:t>
    </dgm:pt>
    <dgm:pt modelId="{56BB59F0-F22B-4807-8B83-01C0CCFCB1B7}" type="sibTrans" cxnId="{4E4A5C32-5932-4E51-9700-6251E53E2A8E}">
      <dgm:prSet/>
      <dgm:spPr/>
      <dgm:t>
        <a:bodyPr/>
        <a:lstStyle/>
        <a:p>
          <a:endParaRPr lang="en-US"/>
        </a:p>
      </dgm:t>
    </dgm:pt>
    <dgm:pt modelId="{70CEAFF0-9D3D-47E2-A27D-F2C6F559517C}">
      <dgm:prSet/>
      <dgm:spPr/>
      <dgm:t>
        <a:bodyPr/>
        <a:lstStyle/>
        <a:p>
          <a:r>
            <a:rPr lang="en-GB"/>
            <a:t>Total Expenses:£21,570.83</a:t>
          </a:r>
          <a:endParaRPr lang="en-US"/>
        </a:p>
      </dgm:t>
    </dgm:pt>
    <dgm:pt modelId="{943B020A-7842-456C-86C1-D42B5EA51C32}" type="parTrans" cxnId="{88B7911E-B5A7-479E-A39C-A0A0850246A9}">
      <dgm:prSet/>
      <dgm:spPr/>
      <dgm:t>
        <a:bodyPr/>
        <a:lstStyle/>
        <a:p>
          <a:endParaRPr lang="en-US"/>
        </a:p>
      </dgm:t>
    </dgm:pt>
    <dgm:pt modelId="{D76D10F4-C1A5-489F-9DE4-B1C30296CD7D}" type="sibTrans" cxnId="{88B7911E-B5A7-479E-A39C-A0A0850246A9}">
      <dgm:prSet/>
      <dgm:spPr/>
      <dgm:t>
        <a:bodyPr/>
        <a:lstStyle/>
        <a:p>
          <a:endParaRPr lang="en-US"/>
        </a:p>
      </dgm:t>
    </dgm:pt>
    <dgm:pt modelId="{BFFE7CCA-68E9-4F99-BC69-3A9800615543}">
      <dgm:prSet/>
      <dgm:spPr/>
      <dgm:t>
        <a:bodyPr/>
        <a:lstStyle/>
        <a:p>
          <a:r>
            <a:rPr lang="en-GB"/>
            <a:t>Gross Profit: £450.00</a:t>
          </a:r>
          <a:endParaRPr lang="en-US"/>
        </a:p>
      </dgm:t>
    </dgm:pt>
    <dgm:pt modelId="{A6374D1C-B454-464C-A8C7-2F712A75F49A}" type="parTrans" cxnId="{58B2416E-6AC9-483B-93E8-3C1AF5AE6D0D}">
      <dgm:prSet/>
      <dgm:spPr/>
      <dgm:t>
        <a:bodyPr/>
        <a:lstStyle/>
        <a:p>
          <a:endParaRPr lang="en-US"/>
        </a:p>
      </dgm:t>
    </dgm:pt>
    <dgm:pt modelId="{F1A730B3-D979-4166-94CD-21AD09094D40}" type="sibTrans" cxnId="{58B2416E-6AC9-483B-93E8-3C1AF5AE6D0D}">
      <dgm:prSet/>
      <dgm:spPr/>
      <dgm:t>
        <a:bodyPr/>
        <a:lstStyle/>
        <a:p>
          <a:endParaRPr lang="en-US"/>
        </a:p>
      </dgm:t>
    </dgm:pt>
    <dgm:pt modelId="{3F55AEB7-F351-4D3D-BD8B-5CB0C1DF9367}">
      <dgm:prSet/>
      <dgm:spPr/>
      <dgm:t>
        <a:bodyPr/>
        <a:lstStyle/>
        <a:p>
          <a:r>
            <a:rPr lang="en-GB"/>
            <a:t>Net Profit: £85.00</a:t>
          </a:r>
          <a:endParaRPr lang="en-US"/>
        </a:p>
      </dgm:t>
    </dgm:pt>
    <dgm:pt modelId="{99CD9254-461D-41C6-B323-F0B2CFBF3F94}" type="parTrans" cxnId="{471F9050-C7CA-4FB6-89DA-513170CF6693}">
      <dgm:prSet/>
      <dgm:spPr/>
      <dgm:t>
        <a:bodyPr/>
        <a:lstStyle/>
        <a:p>
          <a:endParaRPr lang="en-US"/>
        </a:p>
      </dgm:t>
    </dgm:pt>
    <dgm:pt modelId="{4B581C69-B600-4CE1-8CD9-3D70C28B289E}" type="sibTrans" cxnId="{471F9050-C7CA-4FB6-89DA-513170CF6693}">
      <dgm:prSet/>
      <dgm:spPr/>
      <dgm:t>
        <a:bodyPr/>
        <a:lstStyle/>
        <a:p>
          <a:endParaRPr lang="en-US"/>
        </a:p>
      </dgm:t>
    </dgm:pt>
    <dgm:pt modelId="{12B1D114-62F6-447C-92D6-7AF84C921D1E}" type="pres">
      <dgm:prSet presAssocID="{C86776CE-116F-4E7D-A887-380234CC40AA}" presName="diagram" presStyleCnt="0">
        <dgm:presLayoutVars>
          <dgm:dir/>
          <dgm:resizeHandles val="exact"/>
        </dgm:presLayoutVars>
      </dgm:prSet>
      <dgm:spPr/>
    </dgm:pt>
    <dgm:pt modelId="{785B2600-54F1-408F-AF32-B7AE56A3E65F}" type="pres">
      <dgm:prSet presAssocID="{C99CE567-2CE6-41EF-8CB4-074430183107}" presName="node" presStyleLbl="node1" presStyleIdx="0" presStyleCnt="5">
        <dgm:presLayoutVars>
          <dgm:bulletEnabled val="1"/>
        </dgm:presLayoutVars>
      </dgm:prSet>
      <dgm:spPr/>
    </dgm:pt>
    <dgm:pt modelId="{386C228F-B321-49C3-B5B6-0AA74D74B040}" type="pres">
      <dgm:prSet presAssocID="{9D63A490-5273-40E0-969D-91239D87ADC3}" presName="sibTrans" presStyleCnt="0"/>
      <dgm:spPr/>
    </dgm:pt>
    <dgm:pt modelId="{972F7A87-8D50-4A87-B4C3-731C1A470240}" type="pres">
      <dgm:prSet presAssocID="{69BAA4E8-51DB-4144-8AAC-770EDCB65F2F}" presName="node" presStyleLbl="node1" presStyleIdx="1" presStyleCnt="5">
        <dgm:presLayoutVars>
          <dgm:bulletEnabled val="1"/>
        </dgm:presLayoutVars>
      </dgm:prSet>
      <dgm:spPr/>
    </dgm:pt>
    <dgm:pt modelId="{0AED748E-7C0C-468B-9706-50EDCBC09902}" type="pres">
      <dgm:prSet presAssocID="{56BB59F0-F22B-4807-8B83-01C0CCFCB1B7}" presName="sibTrans" presStyleCnt="0"/>
      <dgm:spPr/>
    </dgm:pt>
    <dgm:pt modelId="{BE443A02-9288-4584-B64F-A7FFAD307AD2}" type="pres">
      <dgm:prSet presAssocID="{70CEAFF0-9D3D-47E2-A27D-F2C6F559517C}" presName="node" presStyleLbl="node1" presStyleIdx="2" presStyleCnt="5">
        <dgm:presLayoutVars>
          <dgm:bulletEnabled val="1"/>
        </dgm:presLayoutVars>
      </dgm:prSet>
      <dgm:spPr/>
    </dgm:pt>
    <dgm:pt modelId="{431200CE-054A-4DFC-A611-5F299FF2E7B6}" type="pres">
      <dgm:prSet presAssocID="{D76D10F4-C1A5-489F-9DE4-B1C30296CD7D}" presName="sibTrans" presStyleCnt="0"/>
      <dgm:spPr/>
    </dgm:pt>
    <dgm:pt modelId="{1028823B-58C5-4D2B-998B-BD2A01492C56}" type="pres">
      <dgm:prSet presAssocID="{BFFE7CCA-68E9-4F99-BC69-3A9800615543}" presName="node" presStyleLbl="node1" presStyleIdx="3" presStyleCnt="5">
        <dgm:presLayoutVars>
          <dgm:bulletEnabled val="1"/>
        </dgm:presLayoutVars>
      </dgm:prSet>
      <dgm:spPr/>
    </dgm:pt>
    <dgm:pt modelId="{EAF2D6CD-E4E0-4604-920F-AD79D2EFE851}" type="pres">
      <dgm:prSet presAssocID="{F1A730B3-D979-4166-94CD-21AD09094D40}" presName="sibTrans" presStyleCnt="0"/>
      <dgm:spPr/>
    </dgm:pt>
    <dgm:pt modelId="{853A248B-1DE3-490D-8EBF-8049C6B74840}" type="pres">
      <dgm:prSet presAssocID="{3F55AEB7-F351-4D3D-BD8B-5CB0C1DF9367}" presName="node" presStyleLbl="node1" presStyleIdx="4" presStyleCnt="5">
        <dgm:presLayoutVars>
          <dgm:bulletEnabled val="1"/>
        </dgm:presLayoutVars>
      </dgm:prSet>
      <dgm:spPr/>
    </dgm:pt>
  </dgm:ptLst>
  <dgm:cxnLst>
    <dgm:cxn modelId="{88B7911E-B5A7-479E-A39C-A0A0850246A9}" srcId="{C86776CE-116F-4E7D-A887-380234CC40AA}" destId="{70CEAFF0-9D3D-47E2-A27D-F2C6F559517C}" srcOrd="2" destOrd="0" parTransId="{943B020A-7842-456C-86C1-D42B5EA51C32}" sibTransId="{D76D10F4-C1A5-489F-9DE4-B1C30296CD7D}"/>
    <dgm:cxn modelId="{4E4A5C32-5932-4E51-9700-6251E53E2A8E}" srcId="{C86776CE-116F-4E7D-A887-380234CC40AA}" destId="{69BAA4E8-51DB-4144-8AAC-770EDCB65F2F}" srcOrd="1" destOrd="0" parTransId="{9CE87212-8FAC-4C68-AC58-55FE832FC4E5}" sibTransId="{56BB59F0-F22B-4807-8B83-01C0CCFCB1B7}"/>
    <dgm:cxn modelId="{C9370937-89D9-472A-B5BA-5486EC317B24}" type="presOf" srcId="{BFFE7CCA-68E9-4F99-BC69-3A9800615543}" destId="{1028823B-58C5-4D2B-998B-BD2A01492C56}" srcOrd="0" destOrd="0" presId="urn:microsoft.com/office/officeart/2005/8/layout/default"/>
    <dgm:cxn modelId="{58B2416E-6AC9-483B-93E8-3C1AF5AE6D0D}" srcId="{C86776CE-116F-4E7D-A887-380234CC40AA}" destId="{BFFE7CCA-68E9-4F99-BC69-3A9800615543}" srcOrd="3" destOrd="0" parTransId="{A6374D1C-B454-464C-A8C7-2F712A75F49A}" sibTransId="{F1A730B3-D979-4166-94CD-21AD09094D40}"/>
    <dgm:cxn modelId="{471F9050-C7CA-4FB6-89DA-513170CF6693}" srcId="{C86776CE-116F-4E7D-A887-380234CC40AA}" destId="{3F55AEB7-F351-4D3D-BD8B-5CB0C1DF9367}" srcOrd="4" destOrd="0" parTransId="{99CD9254-461D-41C6-B323-F0B2CFBF3F94}" sibTransId="{4B581C69-B600-4CE1-8CD9-3D70C28B289E}"/>
    <dgm:cxn modelId="{2AFDD475-CF92-4981-9C0B-ADEA80925BA5}" srcId="{C86776CE-116F-4E7D-A887-380234CC40AA}" destId="{C99CE567-2CE6-41EF-8CB4-074430183107}" srcOrd="0" destOrd="0" parTransId="{8080AE8C-87AE-4089-B94F-3604ED29B418}" sibTransId="{9D63A490-5273-40E0-969D-91239D87ADC3}"/>
    <dgm:cxn modelId="{8107689B-40F6-44B6-8173-25BA5B0DFA2A}" type="presOf" srcId="{70CEAFF0-9D3D-47E2-A27D-F2C6F559517C}" destId="{BE443A02-9288-4584-B64F-A7FFAD307AD2}" srcOrd="0" destOrd="0" presId="urn:microsoft.com/office/officeart/2005/8/layout/default"/>
    <dgm:cxn modelId="{B1415CD2-71ED-4506-B59A-CEEB2660ACD2}" type="presOf" srcId="{C99CE567-2CE6-41EF-8CB4-074430183107}" destId="{785B2600-54F1-408F-AF32-B7AE56A3E65F}" srcOrd="0" destOrd="0" presId="urn:microsoft.com/office/officeart/2005/8/layout/default"/>
    <dgm:cxn modelId="{8E727CD6-0B9F-4276-8B0A-BF4AD150AE49}" type="presOf" srcId="{3F55AEB7-F351-4D3D-BD8B-5CB0C1DF9367}" destId="{853A248B-1DE3-490D-8EBF-8049C6B74840}" srcOrd="0" destOrd="0" presId="urn:microsoft.com/office/officeart/2005/8/layout/default"/>
    <dgm:cxn modelId="{BDCFBFE1-17E4-4179-9BB7-C1BF90220C9E}" type="presOf" srcId="{C86776CE-116F-4E7D-A887-380234CC40AA}" destId="{12B1D114-62F6-447C-92D6-7AF84C921D1E}" srcOrd="0" destOrd="0" presId="urn:microsoft.com/office/officeart/2005/8/layout/default"/>
    <dgm:cxn modelId="{CCAE20F3-07EC-4D3E-B3D7-0724F465B631}" type="presOf" srcId="{69BAA4E8-51DB-4144-8AAC-770EDCB65F2F}" destId="{972F7A87-8D50-4A87-B4C3-731C1A470240}" srcOrd="0" destOrd="0" presId="urn:microsoft.com/office/officeart/2005/8/layout/default"/>
    <dgm:cxn modelId="{9464A06A-65AE-4DA7-A545-4B6A9020DECA}" type="presParOf" srcId="{12B1D114-62F6-447C-92D6-7AF84C921D1E}" destId="{785B2600-54F1-408F-AF32-B7AE56A3E65F}" srcOrd="0" destOrd="0" presId="urn:microsoft.com/office/officeart/2005/8/layout/default"/>
    <dgm:cxn modelId="{2DFD5BD7-C8C5-4AD2-A7F4-3A54339C2F34}" type="presParOf" srcId="{12B1D114-62F6-447C-92D6-7AF84C921D1E}" destId="{386C228F-B321-49C3-B5B6-0AA74D74B040}" srcOrd="1" destOrd="0" presId="urn:microsoft.com/office/officeart/2005/8/layout/default"/>
    <dgm:cxn modelId="{AB619F3D-9985-43E8-9F7E-6CFFD662BECB}" type="presParOf" srcId="{12B1D114-62F6-447C-92D6-7AF84C921D1E}" destId="{972F7A87-8D50-4A87-B4C3-731C1A470240}" srcOrd="2" destOrd="0" presId="urn:microsoft.com/office/officeart/2005/8/layout/default"/>
    <dgm:cxn modelId="{629FBC14-EC34-4EA3-A703-9514D68BF75F}" type="presParOf" srcId="{12B1D114-62F6-447C-92D6-7AF84C921D1E}" destId="{0AED748E-7C0C-468B-9706-50EDCBC09902}" srcOrd="3" destOrd="0" presId="urn:microsoft.com/office/officeart/2005/8/layout/default"/>
    <dgm:cxn modelId="{095193E6-3DBC-442E-BE2D-6267B4429665}" type="presParOf" srcId="{12B1D114-62F6-447C-92D6-7AF84C921D1E}" destId="{BE443A02-9288-4584-B64F-A7FFAD307AD2}" srcOrd="4" destOrd="0" presId="urn:microsoft.com/office/officeart/2005/8/layout/default"/>
    <dgm:cxn modelId="{F6CACFB2-3452-48D9-89CF-115902C6DAD8}" type="presParOf" srcId="{12B1D114-62F6-447C-92D6-7AF84C921D1E}" destId="{431200CE-054A-4DFC-A611-5F299FF2E7B6}" srcOrd="5" destOrd="0" presId="urn:microsoft.com/office/officeart/2005/8/layout/default"/>
    <dgm:cxn modelId="{A0143F2C-230C-4B4D-84D7-1F41B2F2EFC6}" type="presParOf" srcId="{12B1D114-62F6-447C-92D6-7AF84C921D1E}" destId="{1028823B-58C5-4D2B-998B-BD2A01492C56}" srcOrd="6" destOrd="0" presId="urn:microsoft.com/office/officeart/2005/8/layout/default"/>
    <dgm:cxn modelId="{AC7DDF3F-99BC-4766-94D6-A7588B48BDED}" type="presParOf" srcId="{12B1D114-62F6-447C-92D6-7AF84C921D1E}" destId="{EAF2D6CD-E4E0-4604-920F-AD79D2EFE851}" srcOrd="7" destOrd="0" presId="urn:microsoft.com/office/officeart/2005/8/layout/default"/>
    <dgm:cxn modelId="{866C0835-B552-4C34-9CB6-D0D13EC37905}" type="presParOf" srcId="{12B1D114-62F6-447C-92D6-7AF84C921D1E}" destId="{853A248B-1DE3-490D-8EBF-8049C6B7484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241DB2-421E-4313-8695-CAF8535965EC}">
      <dsp:nvSpPr>
        <dsp:cNvPr id="0" name=""/>
        <dsp:cNvSpPr/>
      </dsp:nvSpPr>
      <dsp:spPr>
        <a:xfrm>
          <a:off x="0" y="342188"/>
          <a:ext cx="5387501" cy="18018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>
              <a:latin typeface="Arial" panose="020B0604020202020204" pitchFamily="34" charset="0"/>
              <a:cs typeface="Arial" panose="020B0604020202020204" pitchFamily="34" charset="0"/>
            </a:rPr>
            <a:t>Welcome</a:t>
          </a:r>
          <a:endParaRPr lang="en-US" sz="2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7957" y="430145"/>
        <a:ext cx="5211587" cy="1625886"/>
      </dsp:txXfrm>
    </dsp:sp>
    <dsp:sp modelId="{121561D6-A760-4495-B2E7-607050C7201C}">
      <dsp:nvSpPr>
        <dsp:cNvPr id="0" name=""/>
        <dsp:cNvSpPr/>
      </dsp:nvSpPr>
      <dsp:spPr>
        <a:xfrm>
          <a:off x="0" y="2207349"/>
          <a:ext cx="5387501" cy="1801800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Arial" panose="020B0604020202020204" pitchFamily="34" charset="0"/>
              <a:cs typeface="Arial" panose="020B0604020202020204" pitchFamily="34" charset="0"/>
            </a:rPr>
            <a:t>This a family run gym. It started with an idea during lockdown when my daughter and I had to improvise a lot at home to keep fit. We did a lot of exercise and then thought about opening a gym.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7957" y="2295306"/>
        <a:ext cx="5211587" cy="16258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BED353-1357-4EE7-AEB7-9C2CC7466F47}">
      <dsp:nvSpPr>
        <dsp:cNvPr id="0" name=""/>
        <dsp:cNvSpPr/>
      </dsp:nvSpPr>
      <dsp:spPr>
        <a:xfrm>
          <a:off x="0" y="0"/>
          <a:ext cx="5387501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AC2BA5-2D37-4EFF-86BC-84EECF3CB644}">
      <dsp:nvSpPr>
        <dsp:cNvPr id="0" name=""/>
        <dsp:cNvSpPr/>
      </dsp:nvSpPr>
      <dsp:spPr>
        <a:xfrm>
          <a:off x="0" y="0"/>
          <a:ext cx="5387501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Cleo’s Gym is an exclusive fitness club that expects to provide an improvement to the lifestyle of all its members .</a:t>
          </a:r>
          <a:endParaRPr lang="en-US" sz="3100" kern="1200" dirty="0"/>
        </a:p>
      </dsp:txBody>
      <dsp:txXfrm>
        <a:off x="0" y="0"/>
        <a:ext cx="5387501" cy="2175669"/>
      </dsp:txXfrm>
    </dsp:sp>
    <dsp:sp modelId="{B810E178-732A-445A-8085-8EEA125F89E4}">
      <dsp:nvSpPr>
        <dsp:cNvPr id="0" name=""/>
        <dsp:cNvSpPr/>
      </dsp:nvSpPr>
      <dsp:spPr>
        <a:xfrm>
          <a:off x="0" y="2175669"/>
          <a:ext cx="5387501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4BDF16-40F2-41B5-A4A7-957EC0E3AF01}">
      <dsp:nvSpPr>
        <dsp:cNvPr id="0" name=""/>
        <dsp:cNvSpPr/>
      </dsp:nvSpPr>
      <dsp:spPr>
        <a:xfrm>
          <a:off x="0" y="2175669"/>
          <a:ext cx="5387501" cy="2175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Cleo’s Gym mission is to educate members about the art and discipline for a healthy &amp; sustainable lifestyle regime.</a:t>
          </a:r>
          <a:endParaRPr lang="en-US" sz="3100" kern="1200" dirty="0"/>
        </a:p>
      </dsp:txBody>
      <dsp:txXfrm>
        <a:off x="0" y="2175669"/>
        <a:ext cx="5387501" cy="21756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6060E2-C27F-44BF-8D88-F338CC6DA365}">
      <dsp:nvSpPr>
        <dsp:cNvPr id="0" name=""/>
        <dsp:cNvSpPr/>
      </dsp:nvSpPr>
      <dsp:spPr>
        <a:xfrm>
          <a:off x="0" y="492292"/>
          <a:ext cx="6263640" cy="222117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Arial" panose="020B0604020202020204" pitchFamily="34" charset="0"/>
              <a:cs typeface="Arial" panose="020B0604020202020204" pitchFamily="34" charset="0"/>
            </a:rPr>
            <a:t>The most important segment will be women between 18 years and 32 years old.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429" y="600721"/>
        <a:ext cx="6046782" cy="2004313"/>
      </dsp:txXfrm>
    </dsp:sp>
    <dsp:sp modelId="{633F6941-0CB9-4004-80A1-3A5012A2AEFD}">
      <dsp:nvSpPr>
        <dsp:cNvPr id="0" name=""/>
        <dsp:cNvSpPr/>
      </dsp:nvSpPr>
      <dsp:spPr>
        <a:xfrm>
          <a:off x="0" y="2791223"/>
          <a:ext cx="6263640" cy="2221171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Arial" panose="020B0604020202020204" pitchFamily="34" charset="0"/>
              <a:cs typeface="Arial" panose="020B0604020202020204" pitchFamily="34" charset="0"/>
            </a:rPr>
            <a:t>The target segment is expected to be women who are active, involved in sport, wishing to maintain a healthy lifestyle ,women looking to cut down on body fat and tone their bodies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8429" y="2899652"/>
        <a:ext cx="6046782" cy="20043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A1ACE2-C9DB-42BC-9E90-5780964B1721}">
      <dsp:nvSpPr>
        <dsp:cNvPr id="0" name=""/>
        <dsp:cNvSpPr/>
      </dsp:nvSpPr>
      <dsp:spPr>
        <a:xfrm>
          <a:off x="0" y="46719"/>
          <a:ext cx="5393361" cy="7558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Director :Lucian Filip-Datcu- </a:t>
          </a:r>
          <a:r>
            <a:rPr lang="en-GB" sz="1900" kern="1200" dirty="0">
              <a:latin typeface="Arial" panose="020B0604020202020204" pitchFamily="34" charset="0"/>
              <a:cs typeface="Arial" panose="020B0604020202020204" pitchFamily="34" charset="0"/>
            </a:rPr>
            <a:t>coordinates</a:t>
          </a:r>
          <a:r>
            <a:rPr lang="en-GB" sz="1900" kern="1200" dirty="0"/>
            <a:t> the activity of the organization </a:t>
          </a:r>
          <a:endParaRPr lang="en-US" sz="1900" kern="1200" dirty="0"/>
        </a:p>
      </dsp:txBody>
      <dsp:txXfrm>
        <a:off x="36896" y="83615"/>
        <a:ext cx="5319569" cy="682028"/>
      </dsp:txXfrm>
    </dsp:sp>
    <dsp:sp modelId="{DEAC5E90-67EB-4C63-A4E0-85D48F00F7E3}">
      <dsp:nvSpPr>
        <dsp:cNvPr id="0" name=""/>
        <dsp:cNvSpPr/>
      </dsp:nvSpPr>
      <dsp:spPr>
        <a:xfrm>
          <a:off x="0" y="802539"/>
          <a:ext cx="5393361" cy="314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239" tIns="24130" rIns="135128" bIns="2413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GB" sz="1500" kern="1200" dirty="0"/>
        </a:p>
      </dsp:txBody>
      <dsp:txXfrm>
        <a:off x="0" y="802539"/>
        <a:ext cx="5393361" cy="314640"/>
      </dsp:txXfrm>
    </dsp:sp>
    <dsp:sp modelId="{6FC723BD-1870-4150-8EE6-9A4089F50088}">
      <dsp:nvSpPr>
        <dsp:cNvPr id="0" name=""/>
        <dsp:cNvSpPr/>
      </dsp:nvSpPr>
      <dsp:spPr>
        <a:xfrm>
          <a:off x="0" y="1117179"/>
          <a:ext cx="5393361" cy="75582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Marketing </a:t>
          </a:r>
          <a:r>
            <a:rPr lang="en-GB" sz="1900" kern="1200" dirty="0">
              <a:latin typeface="Arial" panose="020B0604020202020204" pitchFamily="34" charset="0"/>
              <a:cs typeface="Arial" panose="020B0604020202020204" pitchFamily="34" charset="0"/>
            </a:rPr>
            <a:t>Lead</a:t>
          </a:r>
          <a:r>
            <a:rPr lang="en-GB" sz="1900" kern="1200" dirty="0"/>
            <a:t> : Ionela Filip-Datcu- coordinating the sales activity and provide marketing strategies</a:t>
          </a:r>
          <a:endParaRPr lang="en-US" sz="1900" kern="1200" dirty="0"/>
        </a:p>
      </dsp:txBody>
      <dsp:txXfrm>
        <a:off x="36896" y="1154075"/>
        <a:ext cx="5319569" cy="682028"/>
      </dsp:txXfrm>
    </dsp:sp>
    <dsp:sp modelId="{9DAFDF62-EAB7-491D-BF44-133D078B3982}">
      <dsp:nvSpPr>
        <dsp:cNvPr id="0" name=""/>
        <dsp:cNvSpPr/>
      </dsp:nvSpPr>
      <dsp:spPr>
        <a:xfrm>
          <a:off x="0" y="1927719"/>
          <a:ext cx="5393361" cy="75582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Fitness coach: Paul </a:t>
          </a:r>
          <a:r>
            <a:rPr lang="en-GB" sz="1900" kern="1200" dirty="0">
              <a:latin typeface="Arial" panose="020B0604020202020204" pitchFamily="34" charset="0"/>
              <a:cs typeface="Arial" panose="020B0604020202020204" pitchFamily="34" charset="0"/>
            </a:rPr>
            <a:t>Stanley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896" y="1964615"/>
        <a:ext cx="5319569" cy="682028"/>
      </dsp:txXfrm>
    </dsp:sp>
    <dsp:sp modelId="{A8A085AC-81E1-420B-9DD8-6A845633F101}">
      <dsp:nvSpPr>
        <dsp:cNvPr id="0" name=""/>
        <dsp:cNvSpPr/>
      </dsp:nvSpPr>
      <dsp:spPr>
        <a:xfrm>
          <a:off x="0" y="2738258"/>
          <a:ext cx="5393361" cy="75582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latin typeface="Arial" panose="020B0604020202020204" pitchFamily="34" charset="0"/>
              <a:cs typeface="Arial" panose="020B0604020202020204" pitchFamily="34" charset="0"/>
            </a:rPr>
            <a:t>Yoga coach: Emma Walker</a:t>
          </a:r>
          <a:endParaRPr lang="en-US" sz="19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896" y="2775154"/>
        <a:ext cx="5319569" cy="682028"/>
      </dsp:txXfrm>
    </dsp:sp>
    <dsp:sp modelId="{B35BA717-CD60-462F-910A-54D6C59E41E3}">
      <dsp:nvSpPr>
        <dsp:cNvPr id="0" name=""/>
        <dsp:cNvSpPr/>
      </dsp:nvSpPr>
      <dsp:spPr>
        <a:xfrm>
          <a:off x="0" y="3548799"/>
          <a:ext cx="5393361" cy="75582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latin typeface="Arial" panose="020B0604020202020204" pitchFamily="34" charset="0"/>
              <a:cs typeface="Arial" panose="020B0604020202020204" pitchFamily="34" charset="0"/>
            </a:rPr>
            <a:t>Reception :Doreen Jordan – offer warm welcome</a:t>
          </a:r>
          <a:endParaRPr lang="en-US" sz="1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896" y="3585695"/>
        <a:ext cx="5319569" cy="68202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B2600-54F1-408F-AF32-B7AE56A3E65F}">
      <dsp:nvSpPr>
        <dsp:cNvPr id="0" name=""/>
        <dsp:cNvSpPr/>
      </dsp:nvSpPr>
      <dsp:spPr>
        <a:xfrm>
          <a:off x="412665" y="416"/>
          <a:ext cx="2175252" cy="130515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Start-up Cost: £80,000.00</a:t>
          </a:r>
          <a:endParaRPr lang="en-US" sz="1800" kern="1200" dirty="0"/>
        </a:p>
      </dsp:txBody>
      <dsp:txXfrm>
        <a:off x="412665" y="416"/>
        <a:ext cx="2175252" cy="1305151"/>
      </dsp:txXfrm>
    </dsp:sp>
    <dsp:sp modelId="{972F7A87-8D50-4A87-B4C3-731C1A470240}">
      <dsp:nvSpPr>
        <dsp:cNvPr id="0" name=""/>
        <dsp:cNvSpPr/>
      </dsp:nvSpPr>
      <dsp:spPr>
        <a:xfrm>
          <a:off x="2805443" y="416"/>
          <a:ext cx="2175252" cy="1305151"/>
        </a:xfrm>
        <a:prstGeom prst="rect">
          <a:avLst/>
        </a:prstGeom>
        <a:gradFill rotWithShape="0">
          <a:gsLst>
            <a:gs pos="0">
              <a:schemeClr val="accent2">
                <a:hueOff val="-363841"/>
                <a:satOff val="-20982"/>
                <a:lumOff val="215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363841"/>
                <a:satOff val="-20982"/>
                <a:lumOff val="215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363841"/>
                <a:satOff val="-20982"/>
                <a:lumOff val="215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Total Income:£25,321.00</a:t>
          </a:r>
          <a:endParaRPr lang="en-US" sz="1800" kern="1200"/>
        </a:p>
      </dsp:txBody>
      <dsp:txXfrm>
        <a:off x="2805443" y="416"/>
        <a:ext cx="2175252" cy="1305151"/>
      </dsp:txXfrm>
    </dsp:sp>
    <dsp:sp modelId="{BE443A02-9288-4584-B64F-A7FFAD307AD2}">
      <dsp:nvSpPr>
        <dsp:cNvPr id="0" name=""/>
        <dsp:cNvSpPr/>
      </dsp:nvSpPr>
      <dsp:spPr>
        <a:xfrm>
          <a:off x="412665" y="1523093"/>
          <a:ext cx="2175252" cy="1305151"/>
        </a:xfrm>
        <a:prstGeom prst="rect">
          <a:avLst/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7682"/>
                <a:satOff val="-41964"/>
                <a:lumOff val="431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7682"/>
                <a:satOff val="-41964"/>
                <a:lumOff val="431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Total Expenses:£21,570.83</a:t>
          </a:r>
          <a:endParaRPr lang="en-US" sz="1800" kern="1200"/>
        </a:p>
      </dsp:txBody>
      <dsp:txXfrm>
        <a:off x="412665" y="1523093"/>
        <a:ext cx="2175252" cy="1305151"/>
      </dsp:txXfrm>
    </dsp:sp>
    <dsp:sp modelId="{1028823B-58C5-4D2B-998B-BD2A01492C56}">
      <dsp:nvSpPr>
        <dsp:cNvPr id="0" name=""/>
        <dsp:cNvSpPr/>
      </dsp:nvSpPr>
      <dsp:spPr>
        <a:xfrm>
          <a:off x="2805443" y="1523093"/>
          <a:ext cx="2175252" cy="1305151"/>
        </a:xfrm>
        <a:prstGeom prst="rect">
          <a:avLst/>
        </a:prstGeom>
        <a:gradFill rotWithShape="0">
          <a:gsLst>
            <a:gs pos="0">
              <a:schemeClr val="accent2">
                <a:hueOff val="-1091522"/>
                <a:satOff val="-62946"/>
                <a:lumOff val="6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091522"/>
                <a:satOff val="-62946"/>
                <a:lumOff val="6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091522"/>
                <a:satOff val="-62946"/>
                <a:lumOff val="6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Gross Profit: £450.00</a:t>
          </a:r>
          <a:endParaRPr lang="en-US" sz="1800" kern="1200"/>
        </a:p>
      </dsp:txBody>
      <dsp:txXfrm>
        <a:off x="2805443" y="1523093"/>
        <a:ext cx="2175252" cy="1305151"/>
      </dsp:txXfrm>
    </dsp:sp>
    <dsp:sp modelId="{853A248B-1DE3-490D-8EBF-8049C6B74840}">
      <dsp:nvSpPr>
        <dsp:cNvPr id="0" name=""/>
        <dsp:cNvSpPr/>
      </dsp:nvSpPr>
      <dsp:spPr>
        <a:xfrm>
          <a:off x="1609054" y="3045769"/>
          <a:ext cx="2175252" cy="1305151"/>
        </a:xfrm>
        <a:prstGeom prst="rec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Net Profit: £85.00</a:t>
          </a:r>
          <a:endParaRPr lang="en-US" sz="1800" kern="1200"/>
        </a:p>
      </dsp:txBody>
      <dsp:txXfrm>
        <a:off x="1609054" y="3045769"/>
        <a:ext cx="2175252" cy="1305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A1ECA-C6CE-4033-80C7-EDD942BD0FFD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FABF68-F1D4-406E-A11F-389567B855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48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Cleo’s Gym create for her members a personalised and customised programmes according to their goals. The list of fitness programs will be in accordance with the goals of its clients and will compromise 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FABF68-F1D4-406E-A11F-389567B855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45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Traditional marketing – marketing strategies such as flyers, business cards , print advertising &amp; banner </a:t>
            </a:r>
            <a:r>
              <a:rPr lang="en-GB" dirty="0" err="1"/>
              <a:t>advertisrments</a:t>
            </a:r>
            <a:endParaRPr lang="en-GB" dirty="0"/>
          </a:p>
          <a:p>
            <a:r>
              <a:rPr lang="en-GB" dirty="0"/>
              <a:t>Word of the Mouth Strategy- existing members to bring in , new admissions that help maximize revenue.</a:t>
            </a:r>
          </a:p>
          <a:p>
            <a:r>
              <a:rPr lang="en-GB" dirty="0"/>
              <a:t>Social Media Marketing – Instagram , YouTube, Facebook.</a:t>
            </a:r>
          </a:p>
          <a:p>
            <a:r>
              <a:rPr lang="en-GB" dirty="0"/>
              <a:t>To attract customers Cleo’s Gym has focus on consumer </a:t>
            </a:r>
            <a:r>
              <a:rPr lang="en-GB" dirty="0" err="1"/>
              <a:t>behavior</a:t>
            </a:r>
            <a:r>
              <a:rPr lang="en-GB" dirty="0"/>
              <a:t> and looking to anticipate their needs.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FABF68-F1D4-406E-A11F-389567B855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72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FABF68-F1D4-406E-A11F-389567B855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028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FABF68-F1D4-406E-A11F-389567B8552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10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C23C5-494B-4504-995C-78BE72D875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1118F9-1223-4D6A-82D5-7CDC1DD2B9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C3A41-79E6-4712-9870-F7A158628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829F12-DEB7-4840-9BA1-A97AEF4A2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C0685-5F86-480E-8DAB-D4D2955E2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676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3489F-39A8-413D-86E3-3479EE9C4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F897A-4054-45BD-A287-D6868AC37B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E3ED71-23A6-4778-A774-01F08A5E7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E4D92F-64B9-4155-A77C-A942C2E12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8651AE-4E19-4F38-8940-69172042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946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411DF-EB21-4A9F-8E22-3679EC961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90C962-2829-4951-B6FA-CF166DE53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272BB7-AC05-4C31-B193-899421206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2F1BD-F13F-495C-A0BB-6F313C961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FB7735-4677-4704-8FC4-54DBCEF93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06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73D8F-9410-49AD-B12B-B130A9304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A170E-CA64-4BAA-AD54-C65A3B7A24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4B998E-0CDF-44A5-B49E-EDD9E7F7A9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D9CCB1-CC39-4829-AB56-DAD005244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6D1F8E-1A50-499F-B9A7-75B7B2960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2CFA50-CE09-43EA-BD30-0BCE0FCCC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964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338B5-2E79-4472-8F3B-2953EB16E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B38DC6-7427-488E-BA05-DDE963EB20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857FFE-B8CF-4781-A9D7-04E0B76FB6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E85C61-5EAC-42D4-94C8-7DAD53461A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0ECF9B-9D7A-4963-81DB-ABEBF6181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710645-D593-4CD4-B449-07FC3E875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C5702B-3540-4101-886B-D08FD03AE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3ABA813-0AEA-4F39-9B1D-77BFE53B5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457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BD4AD-E632-4D74-9775-01F063527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A63520-03A6-4EBD-AAD0-2CE4AC152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2B9DF0-C809-46AC-B485-90DDB8C71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02075D-BE79-45FD-955A-C0D3B125A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555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5316E6-7C1E-480D-B35F-FB19C71BB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E29432B-DCD1-43F3-94AC-C3528D8F6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8C141E-84A7-4132-AE33-6FCA068B2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226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54100-7574-4A51-8E2D-9582D80DB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64050-EB48-4212-8FF4-C0C93801A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4CEADA-5370-4F03-9B76-8349AAA0B5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05E275-4C54-4EB6-82C4-7493C8CF5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CFFEF1-792F-481F-AE6E-D30D16CBB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19C0AE-08FF-4419-9F7B-62F407C7E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849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AD04-B20D-467D-8455-FAC4F3ECE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39D1B7-A631-4E94-8832-6BAE20DA23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E2C642-1A7F-4607-A342-0D47FB2F5D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671A6E-806A-4FA5-9BA2-20A12C568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A8092E-03B6-4176-A401-8AF42B379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8D651E-3393-4333-B6D2-E416A9A63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613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5DBFB-4800-47E0-AA5D-1823ABD85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45AD37-5F88-4A94-9616-F0B37A180A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5D953-6007-4542-AE2A-01EB1F550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74EED0-81C9-49B6-9B6B-2CDBEEDBC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098DA4-CE5D-4DBC-94DA-FE90E7547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46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FDB90D-762E-467E-8775-5F9627F468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8A7651-3545-48E3-8300-AA2965EDA3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0808F-5761-4546-B45C-359318F5C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F67F8-22F4-4592-A247-9715D9D5F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4188E-BDEC-4D96-AEE8-34381E807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961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50BD7D-4A44-422D-84DD-9FB0D1035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0E3D07-702A-4757-8D07-469F0880A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BD98AF-1CE1-44D6-8F83-701E8C228B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6F565-9203-4199-B3E7-F7247FE0E7FB}" type="datetimeFigureOut">
              <a:rPr lang="en-GB" smtClean="0"/>
              <a:t>18/11/2021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9D38A9-F011-4FEF-B010-ADD810A112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B218BD-A7FC-4699-8F27-EE322E3F03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A85D3-7E52-4ACF-B4ED-90AAA1C64E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10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marketingmix.co.uk/4ps-marketing/%5bAccessed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87E3C4-DDCD-4DB8-8634-4C1D6B403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Cleo’s Gym Business Plan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A43812-1307-4278-BDEC-4194290D40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94715" y="3836197"/>
            <a:ext cx="5334931" cy="2189214"/>
          </a:xfrm>
        </p:spPr>
        <p:txBody>
          <a:bodyPr>
            <a:normAutofit/>
          </a:bodyPr>
          <a:lstStyle/>
          <a:p>
            <a:r>
              <a:rPr lang="en-GB" dirty="0"/>
              <a:t>By Ionela Filip-Datcu, id 1922490</a:t>
            </a:r>
          </a:p>
          <a:p>
            <a:r>
              <a:rPr lang="en-GB" dirty="0"/>
              <a:t>Lecturer name: 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Vasilios </a:t>
            </a:r>
            <a:r>
              <a:rPr lang="en-GB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Tavlaridis</a:t>
            </a:r>
            <a:endParaRPr lang="en-GB" dirty="0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3" name="Freeform: Shape 82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7" name="Freeform: Shape 86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26" name="Picture 2" descr="Fundamental Fitness 24 Hour Gym | Burton on Trent Gym Home">
            <a:extLst>
              <a:ext uri="{FF2B5EF4-FFF2-40B4-BE49-F238E27FC236}">
                <a16:creationId xmlns:a16="http://schemas.microsoft.com/office/drawing/2014/main" id="{9CF45CD0-6562-47FF-9D6F-B69D9855FC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9" r="17718"/>
          <a:stretch/>
        </p:blipFill>
        <p:spPr bwMode="auto"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75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7" name="Rectangle 66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871A63-D7E1-499B-A3EF-1F513715D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b="1" kern="1200" dirty="0">
                <a:latin typeface="Arial" panose="020B0604020202020204" pitchFamily="34" charset="0"/>
                <a:cs typeface="Arial" panose="020B0604020202020204" pitchFamily="34" charset="0"/>
              </a:rPr>
              <a:t>About us</a:t>
            </a:r>
          </a:p>
        </p:txBody>
      </p:sp>
      <p:pic>
        <p:nvPicPr>
          <p:cNvPr id="4" name="Picture 3" descr="Diagram, engineering drawing&#10;&#10;Description automatically generated">
            <a:extLst>
              <a:ext uri="{FF2B5EF4-FFF2-40B4-BE49-F238E27FC236}">
                <a16:creationId xmlns:a16="http://schemas.microsoft.com/office/drawing/2014/main" id="{8FCBCB45-9DB8-4F80-9E09-2118EDACEB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7" r="16338"/>
          <a:stretch/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69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669154A-ED49-4246-9402-5F11E9F8C6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0563456"/>
              </p:ext>
            </p:extLst>
          </p:nvPr>
        </p:nvGraphicFramePr>
        <p:xfrm>
          <a:off x="838200" y="1825625"/>
          <a:ext cx="538750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56002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22109C-730B-4444-9B65-A46A30014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rmAutofit fontScale="90000"/>
          </a:bodyPr>
          <a:lstStyle/>
          <a:p>
            <a:br>
              <a:rPr lang="en-GB" sz="14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4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4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Business overview</a:t>
            </a:r>
            <a:br>
              <a:rPr lang="en-GB" sz="14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14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0621BD8-CF48-4116-AB94-248A78DFA2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86" r="18483" b="2"/>
          <a:stretch/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34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B09B342-69B2-4AC6-A3ED-E9AE7D152A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6709500"/>
              </p:ext>
            </p:extLst>
          </p:nvPr>
        </p:nvGraphicFramePr>
        <p:xfrm>
          <a:off x="838200" y="1825625"/>
          <a:ext cx="538750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2663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545D489D-16E1-484D-867B-144368D74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9A496F5-B01E-4BF8-9D1E-C4E53B6F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2257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Arc 35">
            <a:extLst>
              <a:ext uri="{FF2B5EF4-FFF2-40B4-BE49-F238E27FC236}">
                <a16:creationId xmlns:a16="http://schemas.microsoft.com/office/drawing/2014/main" id="{6E895C8D-1379-40B8-8B1B-B6F5AEAF0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2906963" y="1348064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7EC5EA-8AAA-4F47-B106-26B111592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br>
              <a:rPr lang="en-GB" b="1" u="sng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36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36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Our Product and services</a:t>
            </a:r>
            <a:br>
              <a:rPr lang="en-GB" sz="36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br>
              <a:rPr lang="en-GB" sz="3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229D1268-08F1-4BA0-81DB-8AC980F9C6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7418647"/>
              </p:ext>
            </p:extLst>
          </p:nvPr>
        </p:nvGraphicFramePr>
        <p:xfrm>
          <a:off x="5237018" y="1131775"/>
          <a:ext cx="6303730" cy="46046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4382">
                  <a:extLst>
                    <a:ext uri="{9D8B030D-6E8A-4147-A177-3AD203B41FA5}">
                      <a16:colId xmlns:a16="http://schemas.microsoft.com/office/drawing/2014/main" val="902371185"/>
                    </a:ext>
                  </a:extLst>
                </a:gridCol>
                <a:gridCol w="3719348">
                  <a:extLst>
                    <a:ext uri="{9D8B030D-6E8A-4147-A177-3AD203B41FA5}">
                      <a16:colId xmlns:a16="http://schemas.microsoft.com/office/drawing/2014/main" val="3927550921"/>
                    </a:ext>
                  </a:extLst>
                </a:gridCol>
              </a:tblGrid>
              <a:tr h="381358">
                <a:tc>
                  <a:txBody>
                    <a:bodyPr/>
                    <a:lstStyle/>
                    <a:p>
                      <a:r>
                        <a:rPr lang="en-GB" sz="1700"/>
                        <a:t>Service program</a:t>
                      </a:r>
                    </a:p>
                  </a:txBody>
                  <a:tcPr marL="85827" marR="85827" marT="42914" marB="42914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Overview</a:t>
                      </a:r>
                    </a:p>
                  </a:txBody>
                  <a:tcPr marL="85827" marR="85827" marT="42914" marB="42914"/>
                </a:tc>
                <a:extLst>
                  <a:ext uri="{0D108BD9-81ED-4DB2-BD59-A6C34878D82A}">
                    <a16:rowId xmlns:a16="http://schemas.microsoft.com/office/drawing/2014/main" val="2552902144"/>
                  </a:ext>
                </a:extLst>
              </a:tr>
              <a:tr h="640327">
                <a:tc>
                  <a:txBody>
                    <a:bodyPr/>
                    <a:lstStyle/>
                    <a:p>
                      <a:r>
                        <a:rPr lang="en-GB" sz="1700"/>
                        <a:t>Crash Loss Program</a:t>
                      </a:r>
                    </a:p>
                  </a:txBody>
                  <a:tcPr marL="85827" marR="85827" marT="42914" marB="42914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-reducing the body fat percentage of clients</a:t>
                      </a:r>
                    </a:p>
                  </a:txBody>
                  <a:tcPr marL="85827" marR="85827" marT="42914" marB="42914"/>
                </a:tc>
                <a:extLst>
                  <a:ext uri="{0D108BD9-81ED-4DB2-BD59-A6C34878D82A}">
                    <a16:rowId xmlns:a16="http://schemas.microsoft.com/office/drawing/2014/main" val="3325548540"/>
                  </a:ext>
                </a:extLst>
              </a:tr>
              <a:tr h="640327">
                <a:tc>
                  <a:txBody>
                    <a:bodyPr/>
                    <a:lstStyle/>
                    <a:p>
                      <a:r>
                        <a:rPr lang="en-GB" sz="1700"/>
                        <a:t>Crash Gain Program</a:t>
                      </a:r>
                    </a:p>
                  </a:txBody>
                  <a:tcPr marL="85827" marR="85827" marT="42914" marB="42914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-to build muscle with correct exercise and nutrition</a:t>
                      </a:r>
                    </a:p>
                  </a:txBody>
                  <a:tcPr marL="85827" marR="85827" marT="42914" marB="42914"/>
                </a:tc>
                <a:extLst>
                  <a:ext uri="{0D108BD9-81ED-4DB2-BD59-A6C34878D82A}">
                    <a16:rowId xmlns:a16="http://schemas.microsoft.com/office/drawing/2014/main" val="4263442411"/>
                  </a:ext>
                </a:extLst>
              </a:tr>
              <a:tr h="640327">
                <a:tc>
                  <a:txBody>
                    <a:bodyPr/>
                    <a:lstStyle/>
                    <a:p>
                      <a:r>
                        <a:rPr lang="en-GB" sz="1700"/>
                        <a:t>Weight Gain Program</a:t>
                      </a:r>
                    </a:p>
                  </a:txBody>
                  <a:tcPr marL="85827" marR="85827" marT="42914" marB="42914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-to gain weight with the correct knowledge of nutrition</a:t>
                      </a:r>
                    </a:p>
                  </a:txBody>
                  <a:tcPr marL="85827" marR="85827" marT="42914" marB="42914"/>
                </a:tc>
                <a:extLst>
                  <a:ext uri="{0D108BD9-81ED-4DB2-BD59-A6C34878D82A}">
                    <a16:rowId xmlns:a16="http://schemas.microsoft.com/office/drawing/2014/main" val="1347160830"/>
                  </a:ext>
                </a:extLst>
              </a:tr>
              <a:tr h="381358">
                <a:tc>
                  <a:txBody>
                    <a:bodyPr/>
                    <a:lstStyle/>
                    <a:p>
                      <a:r>
                        <a:rPr lang="en-GB" sz="1700"/>
                        <a:t>Diet plans&amp; Charts</a:t>
                      </a:r>
                    </a:p>
                  </a:txBody>
                  <a:tcPr marL="85827" marR="85827" marT="42914" marB="42914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-offers a diet plans for beginners</a:t>
                      </a:r>
                    </a:p>
                  </a:txBody>
                  <a:tcPr marL="85827" marR="85827" marT="42914" marB="42914"/>
                </a:tc>
                <a:extLst>
                  <a:ext uri="{0D108BD9-81ED-4DB2-BD59-A6C34878D82A}">
                    <a16:rowId xmlns:a16="http://schemas.microsoft.com/office/drawing/2014/main" val="435474071"/>
                  </a:ext>
                </a:extLst>
              </a:tr>
              <a:tr h="640327">
                <a:tc>
                  <a:txBody>
                    <a:bodyPr/>
                    <a:lstStyle/>
                    <a:p>
                      <a:r>
                        <a:rPr lang="en-GB" sz="1700"/>
                        <a:t>Kangoo Jumps exercise</a:t>
                      </a:r>
                    </a:p>
                  </a:txBody>
                  <a:tcPr marL="85827" marR="85827" marT="42914" marB="42914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-jumping along with music to stay fit and loose weight</a:t>
                      </a:r>
                    </a:p>
                  </a:txBody>
                  <a:tcPr marL="85827" marR="85827" marT="42914" marB="42914"/>
                </a:tc>
                <a:extLst>
                  <a:ext uri="{0D108BD9-81ED-4DB2-BD59-A6C34878D82A}">
                    <a16:rowId xmlns:a16="http://schemas.microsoft.com/office/drawing/2014/main" val="127665788"/>
                  </a:ext>
                </a:extLst>
              </a:tr>
              <a:tr h="640327">
                <a:tc>
                  <a:txBody>
                    <a:bodyPr/>
                    <a:lstStyle/>
                    <a:p>
                      <a:r>
                        <a:rPr lang="en-GB" sz="1700"/>
                        <a:t>Yoga Training Program </a:t>
                      </a:r>
                    </a:p>
                  </a:txBody>
                  <a:tcPr marL="85827" marR="85827" marT="42914" marB="42914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-provide yoga and meditation to clients</a:t>
                      </a:r>
                    </a:p>
                  </a:txBody>
                  <a:tcPr marL="85827" marR="85827" marT="42914" marB="42914"/>
                </a:tc>
                <a:extLst>
                  <a:ext uri="{0D108BD9-81ED-4DB2-BD59-A6C34878D82A}">
                    <a16:rowId xmlns:a16="http://schemas.microsoft.com/office/drawing/2014/main" val="1190667714"/>
                  </a:ext>
                </a:extLst>
              </a:tr>
              <a:tr h="640327">
                <a:tc>
                  <a:txBody>
                    <a:bodyPr/>
                    <a:lstStyle/>
                    <a:p>
                      <a:r>
                        <a:rPr lang="en-GB" sz="1700"/>
                        <a:t>Wellness Course</a:t>
                      </a:r>
                    </a:p>
                  </a:txBody>
                  <a:tcPr marL="85827" marR="85827" marT="42914" marB="42914"/>
                </a:tc>
                <a:tc>
                  <a:txBody>
                    <a:bodyPr/>
                    <a:lstStyle/>
                    <a:p>
                      <a:r>
                        <a:rPr lang="en-GB" sz="1700"/>
                        <a:t>-provide the correct knowledge about the fitness industry.</a:t>
                      </a:r>
                    </a:p>
                  </a:txBody>
                  <a:tcPr marL="85827" marR="85827" marT="42914" marB="42914"/>
                </a:tc>
                <a:extLst>
                  <a:ext uri="{0D108BD9-81ED-4DB2-BD59-A6C34878D82A}">
                    <a16:rowId xmlns:a16="http://schemas.microsoft.com/office/drawing/2014/main" val="487976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3416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545D489D-16E1-484D-867B-144368D74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9A496F5-B01E-4BF8-9D1E-C4E53B6F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2257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Arc 34">
            <a:extLst>
              <a:ext uri="{FF2B5EF4-FFF2-40B4-BE49-F238E27FC236}">
                <a16:creationId xmlns:a16="http://schemas.microsoft.com/office/drawing/2014/main" id="{6E895C8D-1379-40B8-8B1B-B6F5AEAF0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746107">
            <a:off x="2906963" y="1348064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CB588B-48EE-4B05-BEB0-83B7D0298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n-GB" sz="36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 research</a:t>
            </a:r>
            <a:br>
              <a:rPr lang="en-GB" sz="36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3600" b="1" u="sng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strategie</a:t>
            </a:r>
            <a:r>
              <a:rPr lang="en-GB" sz="3600" b="1" u="sng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to reach the Target Market</a:t>
            </a:r>
            <a:endParaRPr lang="en-GB" sz="3600" b="1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5DB2AC4-3E13-42B3-A443-8BDE2FC703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8673946"/>
              </p:ext>
            </p:extLst>
          </p:nvPr>
        </p:nvGraphicFramePr>
        <p:xfrm>
          <a:off x="5237018" y="1317165"/>
          <a:ext cx="6303729" cy="4233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03729">
                  <a:extLst>
                    <a:ext uri="{9D8B030D-6E8A-4147-A177-3AD203B41FA5}">
                      <a16:colId xmlns:a16="http://schemas.microsoft.com/office/drawing/2014/main" val="3165440373"/>
                    </a:ext>
                  </a:extLst>
                </a:gridCol>
              </a:tblGrid>
              <a:tr h="705650">
                <a:tc>
                  <a:txBody>
                    <a:bodyPr/>
                    <a:lstStyle/>
                    <a:p>
                      <a:r>
                        <a:rPr lang="en-GB" sz="3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Traditional Marketing</a:t>
                      </a:r>
                    </a:p>
                  </a:txBody>
                  <a:tcPr marL="167287" marR="167287" marT="83644" marB="83644"/>
                </a:tc>
                <a:extLst>
                  <a:ext uri="{0D108BD9-81ED-4DB2-BD59-A6C34878D82A}">
                    <a16:rowId xmlns:a16="http://schemas.microsoft.com/office/drawing/2014/main" val="228651274"/>
                  </a:ext>
                </a:extLst>
              </a:tr>
              <a:tr h="705650">
                <a:tc>
                  <a:txBody>
                    <a:bodyPr/>
                    <a:lstStyle/>
                    <a:p>
                      <a:r>
                        <a:rPr lang="en-GB" sz="33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Word of the Mouth Strategy</a:t>
                      </a:r>
                    </a:p>
                  </a:txBody>
                  <a:tcPr marL="167287" marR="167287" marT="83644" marB="83644"/>
                </a:tc>
                <a:extLst>
                  <a:ext uri="{0D108BD9-81ED-4DB2-BD59-A6C34878D82A}">
                    <a16:rowId xmlns:a16="http://schemas.microsoft.com/office/drawing/2014/main" val="4083404406"/>
                  </a:ext>
                </a:extLst>
              </a:tr>
              <a:tr h="7056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 </a:t>
                      </a:r>
                      <a:r>
                        <a:rPr lang="en-GB" sz="33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Media Marketing</a:t>
                      </a:r>
                      <a:endParaRPr lang="en-GB" sz="3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7287" marR="167287" marT="83644" marB="83644"/>
                </a:tc>
                <a:extLst>
                  <a:ext uri="{0D108BD9-81ED-4DB2-BD59-A6C34878D82A}">
                    <a16:rowId xmlns:a16="http://schemas.microsoft.com/office/drawing/2014/main" val="3418613031"/>
                  </a:ext>
                </a:extLst>
              </a:tr>
              <a:tr h="705650">
                <a:tc>
                  <a:txBody>
                    <a:bodyPr/>
                    <a:lstStyle/>
                    <a:p>
                      <a:r>
                        <a:rPr lang="en-GB" sz="3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Digital Marketing</a:t>
                      </a:r>
                    </a:p>
                  </a:txBody>
                  <a:tcPr marL="167287" marR="167287" marT="83644" marB="83644"/>
                </a:tc>
                <a:extLst>
                  <a:ext uri="{0D108BD9-81ED-4DB2-BD59-A6C34878D82A}">
                    <a16:rowId xmlns:a16="http://schemas.microsoft.com/office/drawing/2014/main" val="1149123447"/>
                  </a:ext>
                </a:extLst>
              </a:tr>
              <a:tr h="705650">
                <a:tc>
                  <a:txBody>
                    <a:bodyPr/>
                    <a:lstStyle/>
                    <a:p>
                      <a:r>
                        <a:rPr lang="en-GB" sz="3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Influencer Marketing</a:t>
                      </a:r>
                    </a:p>
                  </a:txBody>
                  <a:tcPr marL="167287" marR="167287" marT="83644" marB="83644"/>
                </a:tc>
                <a:extLst>
                  <a:ext uri="{0D108BD9-81ED-4DB2-BD59-A6C34878D82A}">
                    <a16:rowId xmlns:a16="http://schemas.microsoft.com/office/drawing/2014/main" val="785976889"/>
                  </a:ext>
                </a:extLst>
              </a:tr>
              <a:tr h="705650">
                <a:tc>
                  <a:txBody>
                    <a:bodyPr/>
                    <a:lstStyle/>
                    <a:p>
                      <a:r>
                        <a:rPr lang="en-GB" sz="3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Membership Marketing</a:t>
                      </a:r>
                    </a:p>
                  </a:txBody>
                  <a:tcPr marL="167287" marR="167287" marT="83644" marB="83644"/>
                </a:tc>
                <a:extLst>
                  <a:ext uri="{0D108BD9-81ED-4DB2-BD59-A6C34878D82A}">
                    <a16:rowId xmlns:a16="http://schemas.microsoft.com/office/drawing/2014/main" val="415357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001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4347F1-71A6-4037-80B2-C17A4D0C7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br>
              <a:rPr lang="en-GB" sz="4000" b="1" u="sng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36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Target Market </a:t>
            </a:r>
            <a:br>
              <a:rPr lang="en-GB" sz="40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n-GB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51035F54-6836-4EB1-AE58-2B0C179B94A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3906185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9699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001" y="-2"/>
            <a:ext cx="4069936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8C5ED7-4FD1-4B55-B555-F387B5867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0080"/>
            <a:ext cx="3096427" cy="56132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kern="1200" dirty="0">
                <a:latin typeface="Arial" panose="020B0604020202020204" pitchFamily="34" charset="0"/>
                <a:cs typeface="Arial" panose="020B0604020202020204" pitchFamily="34" charset="0"/>
              </a:rPr>
              <a:t>Pestel Analyses</a:t>
            </a:r>
            <a:endParaRPr lang="en-US" sz="36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53DDF0-87EE-4145-9088-99870822E2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99818" y="640082"/>
            <a:ext cx="6848715" cy="248488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Pest Analysis is another strategic management tool that helps in identifying and </a:t>
            </a:r>
            <a:r>
              <a:rPr lang="en-US" sz="12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analysing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the external influences or the macro-environmental influences which may have an impact on the business.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Political - Covid 19 pandemic has impacted the industry, but the Government supporting the recovery.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Economic -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lockdowns in January 2020 for gyms and fitness facilities in the UK have caused a combined decrease in £90m worth of revenue each week. 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12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level of activity and results is a long road to recovery and will potentially result in a long-lasting structural change in the industry.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Social-during the pandemic, people in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Uk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prioritizing in being more active, have online fitness  classes from home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Technological – new equipment and periodic upgrade of machines.</a:t>
            </a:r>
          </a:p>
        </p:txBody>
      </p:sp>
      <p:pic>
        <p:nvPicPr>
          <p:cNvPr id="6" name="Content Placeholder 5" descr="A picture containing diagram&#10;&#10;Description automatically generated">
            <a:extLst>
              <a:ext uri="{FF2B5EF4-FFF2-40B4-BE49-F238E27FC236}">
                <a16:creationId xmlns:a16="http://schemas.microsoft.com/office/drawing/2014/main" id="{02A6D9D3-B314-4412-8C19-47C8F75B89B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499" y="3446698"/>
            <a:ext cx="6665831" cy="248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141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85E3F61-B34B-42A0-A362-78A99B3F8A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494107"/>
              </p:ext>
            </p:extLst>
          </p:nvPr>
        </p:nvGraphicFramePr>
        <p:xfrm>
          <a:off x="5706793" y="1294228"/>
          <a:ext cx="6138204" cy="4325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4551">
                  <a:extLst>
                    <a:ext uri="{9D8B030D-6E8A-4147-A177-3AD203B41FA5}">
                      <a16:colId xmlns:a16="http://schemas.microsoft.com/office/drawing/2014/main" val="720653297"/>
                    </a:ext>
                  </a:extLst>
                </a:gridCol>
                <a:gridCol w="1466558">
                  <a:extLst>
                    <a:ext uri="{9D8B030D-6E8A-4147-A177-3AD203B41FA5}">
                      <a16:colId xmlns:a16="http://schemas.microsoft.com/office/drawing/2014/main" val="3502194335"/>
                    </a:ext>
                  </a:extLst>
                </a:gridCol>
                <a:gridCol w="1885070">
                  <a:extLst>
                    <a:ext uri="{9D8B030D-6E8A-4147-A177-3AD203B41FA5}">
                      <a16:colId xmlns:a16="http://schemas.microsoft.com/office/drawing/2014/main" val="2222495850"/>
                    </a:ext>
                  </a:extLst>
                </a:gridCol>
                <a:gridCol w="1252025">
                  <a:extLst>
                    <a:ext uri="{9D8B030D-6E8A-4147-A177-3AD203B41FA5}">
                      <a16:colId xmlns:a16="http://schemas.microsoft.com/office/drawing/2014/main" val="3071566201"/>
                    </a:ext>
                  </a:extLst>
                </a:gridCol>
              </a:tblGrid>
              <a:tr h="1449643"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Strength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Weakness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Opportunities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Threats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019038"/>
                  </a:ext>
                </a:extLst>
              </a:tr>
              <a:tr h="287552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-the passion for fitness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-location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-competitive price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-latest equipment</a:t>
                      </a:r>
                    </a:p>
                    <a:p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-lack operational experience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-selected target market</a:t>
                      </a:r>
                    </a:p>
                    <a:p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-expand the location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-set up a mini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-store based on nutritional supplements</a:t>
                      </a:r>
                    </a:p>
                    <a:p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-competitive threat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market saturated</a:t>
                      </a:r>
                    </a:p>
                    <a:p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2323915"/>
                  </a:ext>
                </a:extLst>
              </a:tr>
            </a:tbl>
          </a:graphicData>
        </a:graphic>
      </p:graphicFrame>
      <p:pic>
        <p:nvPicPr>
          <p:cNvPr id="3" name="Content Placeholder 4" descr="Logo, company name&#10;&#10;Description automatically generated">
            <a:extLst>
              <a:ext uri="{FF2B5EF4-FFF2-40B4-BE49-F238E27FC236}">
                <a16:creationId xmlns:a16="http://schemas.microsoft.com/office/drawing/2014/main" id="{49053501-A778-45BF-889B-E700E442A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88" y="1294229"/>
            <a:ext cx="5570807" cy="432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702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3E60C6D-4E85-4E14-BCDF-BF15C241F7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BD0CFA-7495-4438-B1BE-12799AB1F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1294" y="486184"/>
            <a:ext cx="5397237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/>
              <a:t>Cleo’s Gym 4 Ps of marketing</a:t>
            </a:r>
          </a:p>
        </p:txBody>
      </p:sp>
      <p:pic>
        <p:nvPicPr>
          <p:cNvPr id="7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6F790C38-396D-441D-A559-EA36FD88E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53" y="733044"/>
            <a:ext cx="4555700" cy="2464559"/>
          </a:xfrm>
          <a:custGeom>
            <a:avLst/>
            <a:gdLst/>
            <a:ahLst/>
            <a:cxnLst/>
            <a:rect l="l" t="t" r="r" b="b"/>
            <a:pathLst>
              <a:path w="4555700" h="2733294">
                <a:moveTo>
                  <a:pt x="82217" y="0"/>
                </a:moveTo>
                <a:lnTo>
                  <a:pt x="4473483" y="0"/>
                </a:lnTo>
                <a:cubicBezTo>
                  <a:pt x="4518890" y="0"/>
                  <a:pt x="4555700" y="36810"/>
                  <a:pt x="4555700" y="82217"/>
                </a:cubicBezTo>
                <a:lnTo>
                  <a:pt x="4555700" y="2651077"/>
                </a:lnTo>
                <a:cubicBezTo>
                  <a:pt x="4555700" y="2696484"/>
                  <a:pt x="4518890" y="2733294"/>
                  <a:pt x="4473483" y="2733294"/>
                </a:cubicBezTo>
                <a:lnTo>
                  <a:pt x="82217" y="2733294"/>
                </a:lnTo>
                <a:cubicBezTo>
                  <a:pt x="36810" y="2733294"/>
                  <a:pt x="0" y="2696484"/>
                  <a:pt x="0" y="2651077"/>
                </a:cubicBezTo>
                <a:lnTo>
                  <a:pt x="0" y="82217"/>
                </a:lnTo>
                <a:cubicBezTo>
                  <a:pt x="0" y="36810"/>
                  <a:pt x="36810" y="0"/>
                  <a:pt x="82217" y="0"/>
                </a:cubicBezTo>
                <a:close/>
              </a:path>
            </a:pathLst>
          </a:cu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D42D292-4C48-479B-9E59-E29CD9871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Content Placeholder 5" descr="A picture containing text, blackboard, player&#10;&#10;Description automatically generated">
            <a:extLst>
              <a:ext uri="{FF2B5EF4-FFF2-40B4-BE49-F238E27FC236}">
                <a16:creationId xmlns:a16="http://schemas.microsoft.com/office/drawing/2014/main" id="{7622C130-2799-4B7D-B1C9-8CEF4F0927D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53" y="3588606"/>
            <a:ext cx="4555700" cy="2608138"/>
          </a:xfrm>
          <a:custGeom>
            <a:avLst/>
            <a:gdLst/>
            <a:ahLst/>
            <a:cxnLst/>
            <a:rect l="l" t="t" r="r" b="b"/>
            <a:pathLst>
              <a:path w="4438338" h="2323972">
                <a:moveTo>
                  <a:pt x="69905" y="0"/>
                </a:moveTo>
                <a:lnTo>
                  <a:pt x="4368433" y="0"/>
                </a:lnTo>
                <a:cubicBezTo>
                  <a:pt x="4407040" y="0"/>
                  <a:pt x="4438338" y="31298"/>
                  <a:pt x="4438338" y="69905"/>
                </a:cubicBezTo>
                <a:lnTo>
                  <a:pt x="4438338" y="2254067"/>
                </a:lnTo>
                <a:cubicBezTo>
                  <a:pt x="4438338" y="2292674"/>
                  <a:pt x="4407040" y="2323972"/>
                  <a:pt x="4368433" y="2323972"/>
                </a:cubicBezTo>
                <a:lnTo>
                  <a:pt x="69905" y="2323972"/>
                </a:lnTo>
                <a:cubicBezTo>
                  <a:pt x="31298" y="2323972"/>
                  <a:pt x="0" y="2292674"/>
                  <a:pt x="0" y="2254067"/>
                </a:cubicBezTo>
                <a:lnTo>
                  <a:pt x="0" y="69905"/>
                </a:lnTo>
                <a:cubicBezTo>
                  <a:pt x="0" y="31298"/>
                  <a:pt x="31298" y="0"/>
                  <a:pt x="69905" y="0"/>
                </a:cubicBezTo>
                <a:close/>
              </a:path>
            </a:pathLst>
          </a:cu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9C7BDE-50C3-4B73-929B-50BC4ADD05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51294" y="1946684"/>
            <a:ext cx="5397237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the fitness world the pricing plan is correlate with the classes and services offers  and to promote and attract a large variety of customers.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Cleo’s Gym has a range of products,  is located in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Erdington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, a great position that will certainly help attract more possibilities through the door. Cleo’s Gym must promote the best services in terms of their value, promotion is a crucial aspect of marketing.</a:t>
            </a:r>
          </a:p>
          <a:p>
            <a:endParaRPr lang="en-US" sz="2400" dirty="0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533DF362-939D-4EEE-8DC4-6B54607E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95198">
            <a:off x="1539683" y="162676"/>
            <a:ext cx="4083433" cy="4083433"/>
          </a:xfrm>
          <a:prstGeom prst="arc">
            <a:avLst>
              <a:gd name="adj1" fmla="val 17445962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0444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336BE9-571B-40E2-8D1E-87FD5DB17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Management Team and operations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DC37FA-9E8E-48D4-9388-E27BB1FDC1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000" r="-1" b="-1"/>
          <a:stretch/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3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F342610-2596-4F4C-A303-FA8F3552A7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0781359"/>
              </p:ext>
            </p:extLst>
          </p:nvPr>
        </p:nvGraphicFramePr>
        <p:xfrm>
          <a:off x="838200" y="1825625"/>
          <a:ext cx="539336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61479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5B9694-17B8-4E4C-A61A-4A8877DC1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 fontScale="90000"/>
          </a:bodyPr>
          <a:lstStyle/>
          <a:p>
            <a:br>
              <a:rPr lang="en-GB" sz="28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40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Financial Plan</a:t>
            </a:r>
            <a:b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 dirty="0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F9AA9E53-9D59-41B2-BEE3-D250AA385F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904" r="3097" b="2"/>
          <a:stretch/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57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9" name="Content Placeholder 4">
            <a:extLst>
              <a:ext uri="{FF2B5EF4-FFF2-40B4-BE49-F238E27FC236}">
                <a16:creationId xmlns:a16="http://schemas.microsoft.com/office/drawing/2014/main" id="{A0BF9426-0848-4D85-BF3A-84C31D48EB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0842530"/>
              </p:ext>
            </p:extLst>
          </p:nvPr>
        </p:nvGraphicFramePr>
        <p:xfrm>
          <a:off x="838200" y="1825625"/>
          <a:ext cx="539336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211845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F2D96A-B889-4807-A54E-664C6A6F3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3" name="Freeform: Shape 62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DCA0CA-486A-4CD2-A2A2-CCD528546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Economics Observatory, 2021. 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What does coronavirus mean for the future of sport and fitness clubs? - Economics Observatory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Economics Observatory. Available at: &lt;https://www.economicsobservatory.com/what-does-coronavirus-mean-future-sport-and-fitness-clubs&gt; [Accessed 21 October 2021].</a:t>
            </a:r>
          </a:p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Erdingtonlocal.com, 2021. 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NEWS: Erdington named one of the ‘best places to live’ in Birmingham by property industry experts -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Erdingtonlocal.com. Available at: &lt;http://www.erdingtonlocal.com/news-erdington-named-one-of-the-best-places-to-live-in-birmingham-by-property-industry-experts/&gt; [Accessed 21 October 2021].</a:t>
            </a:r>
          </a:p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GOV.UK, 2021. 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Government announces allocation of £100 million to support recovery of leisure centres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GOV.UK. Available at: &lt;https://www.gov.uk/government/news/government-announces-allocation-of-100-million-to-support-recovery-of-leisure-centres&gt; [Accessed 21 October 2021].</a:t>
            </a:r>
          </a:p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Guardian, 2021. 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Leisure facilities face £90m a week loss under UK winter Covid-19 lockdown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the Guardian. Available at: &lt;https://www.theguardian.com/sport/2021/jan/07/leisure-facilities-face-90m-a-week-loss-under-uk-winter-covid-19-lockdown&gt; [Accessed 21 October 2021].</a:t>
            </a:r>
          </a:p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Hunger, J.D., 2020. Essentials of strategic management.</a:t>
            </a:r>
          </a:p>
          <a:p>
            <a:pPr>
              <a:spcAft>
                <a:spcPts val="1000"/>
              </a:spcAft>
            </a:pPr>
            <a:endParaRPr lang="en-GB" sz="1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/>
          </a:p>
        </p:txBody>
      </p:sp>
      <p:sp>
        <p:nvSpPr>
          <p:cNvPr id="67" name="Freeform: Shape 66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7438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C2914F-E8A9-4175-A88B-A9F6B39CE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2D35C-B0CE-403E-8A5B-39C85EB5B7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spcAft>
                <a:spcPts val="1000"/>
              </a:spcAft>
              <a:buNone/>
            </a:pP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GB" sz="1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Lasserre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P., 2017. 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Global strategic management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Macmillan International Higher Education.</a:t>
            </a:r>
          </a:p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Leisureopportunities.co.uk, 2021.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UK gym industry calls for sector-specific government financial support | Leisure Opportunities news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Leisureopportunities.co.uk. Available at: &lt;https://www.leisureopportunities.co.uk/news/Physical-activity-sector-calls-for-a-National-Physical-Activity-Plan-and-financial-protection-as-government-announces-lockdown-3-VAT-reductions-rent-protection-business-rate-relief/346919&gt; [Accessed 21 October 2021].</a:t>
            </a:r>
          </a:p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Men's Health, 2021. 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Studies Highlight Covid-19's Impact on Changing Fitness Habits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Men's Health. Available at: &lt;https://www.menshealth.com/uk/health/a35360124/covid-19s-impact-changing-fitness-habits/&gt; [Accessed 21 October 2021].</a:t>
            </a:r>
          </a:p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Startups.co.uk, 2021. 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to Start a Gym Business 2021 | Guide by Startups.co.uk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Startups.co.uk. Available at: &lt;https://startups.co.uk/guides/how-to-start-a-gym-business/#:~:text=Starting%20a%20gym%20business%20is,smaller%2C%20like%20a%20fitness%20studio.&gt; [Accessed 21 October 2021].</a:t>
            </a:r>
          </a:p>
          <a:p>
            <a:pPr>
              <a:spcAft>
                <a:spcPts val="1000"/>
              </a:spcAft>
            </a:pP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Wholesale.rdxsports.com, 2021. </a:t>
            </a:r>
            <a:r>
              <a:rPr lang="en-GB" sz="11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 Marketing Strategies for Gyms and Fitness Clubs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Wholesale.rdxsports.com. Available at: &lt;https://wholesale.rdxsports.com/blog/10-marketing-strategies-for-gyms-and-fitness-clubs&gt; [Accessed 21 October 2021].</a:t>
            </a:r>
          </a:p>
          <a:p>
            <a:pPr>
              <a:spcAft>
                <a:spcPts val="1000"/>
              </a:spcAft>
            </a:pPr>
            <a:r>
              <a:rPr lang="en-GB" sz="11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https://marketingmix.co.uk/4ps-marketing/[Accessed</a:t>
            </a:r>
            <a:r>
              <a:rPr lang="en-GB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30 October 2021]</a:t>
            </a:r>
          </a:p>
          <a:p>
            <a:endParaRPr lang="en-GB" sz="900" dirty="0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Block Arc 58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7" name="Arc 66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9" name="Freeform: Shape 68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786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2602</TotalTime>
  <Words>1194</Words>
  <Application>Microsoft Office PowerPoint</Application>
  <PresentationFormat>Widescreen</PresentationFormat>
  <Paragraphs>95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Cleo’s Gym Business Plan</vt:lpstr>
      <vt:lpstr>About us</vt:lpstr>
      <vt:lpstr>   Business overview  </vt:lpstr>
      <vt:lpstr>  Our Product and services  </vt:lpstr>
      <vt:lpstr>Market research  Marketing strategies to reach the Target Market</vt:lpstr>
      <vt:lpstr> Target Market  </vt:lpstr>
      <vt:lpstr>Pestel Analyses</vt:lpstr>
      <vt:lpstr>PowerPoint Presentation</vt:lpstr>
      <vt:lpstr>Cleo’s Gym 4 Ps of marketing</vt:lpstr>
      <vt:lpstr>Management Team and operations</vt:lpstr>
      <vt:lpstr> Financial Plan </vt:lpstr>
      <vt:lpstr>References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Cleo’s Gym Business Plan</dc:title>
  <dc:creator>Ionela Filip-Datcu (1922490)</dc:creator>
  <cp:lastModifiedBy>Ionela Filip-Datcu (1922490)</cp:lastModifiedBy>
  <cp:revision>56</cp:revision>
  <dcterms:created xsi:type="dcterms:W3CDTF">2021-11-03T12:31:31Z</dcterms:created>
  <dcterms:modified xsi:type="dcterms:W3CDTF">2021-11-18T18:08:22Z</dcterms:modified>
</cp:coreProperties>
</file>