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18"/>
  </p:notesMasterIdLst>
  <p:sldIdLst>
    <p:sldId id="292" r:id="rId9"/>
    <p:sldId id="294" r:id="rId10"/>
    <p:sldId id="295" r:id="rId11"/>
    <p:sldId id="1165" r:id="rId12"/>
    <p:sldId id="476" r:id="rId13"/>
    <p:sldId id="1116" r:id="rId14"/>
    <p:sldId id="1181" r:id="rId15"/>
    <p:sldId id="1180" r:id="rId16"/>
    <p:sldId id="40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21AEB8-4603-4992-AD9D-ED80A5B2B85E}" v="4" dt="2026-09-30T16:01:45.9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96" d="100"/>
          <a:sy n="96" d="100"/>
        </p:scale>
        <p:origin x="11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microsoft.com/office/2016/11/relationships/changesInfo" Target="changesInfos/changesInfo1.xml"/><Relationship Id="rId10" Type="http://schemas.openxmlformats.org/officeDocument/2006/relationships/slide" Target="slides/slide2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undo custSel addSld delSld modSld">
      <pc:chgData name="Munyaradzi Nicholas Murira" userId="6ab3fae5-94bd-47ef-9f25-6c1f645127cf" providerId="ADAL" clId="{BBAD60DF-75FC-47FB-864F-62F5392E6509}" dt="2026-09-30T16:19:28.795" v="250" actId="20577"/>
      <pc:docMkLst>
        <pc:docMk/>
      </pc:docMkLst>
      <pc:sldChg chg="modSp mod">
        <pc:chgData name="Munyaradzi Nicholas Murira" userId="6ab3fae5-94bd-47ef-9f25-6c1f645127cf" providerId="ADAL" clId="{BBAD60DF-75FC-47FB-864F-62F5392E6509}" dt="2026-09-30T16:00:55.318" v="182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BBAD60DF-75FC-47FB-864F-62F5392E6509}" dt="2026-09-30T16:00:55.318" v="182" actId="20577"/>
          <ac:spMkLst>
            <pc:docMk/>
            <pc:sldMk cId="4059603072" sldId="294"/>
            <ac:spMk id="3" creationId="{8A24508A-09F8-407C-BCEE-EED5957725C5}"/>
          </ac:spMkLst>
        </pc:spChg>
      </pc:sldChg>
      <pc:sldChg chg="modSp mod">
        <pc:chgData name="Munyaradzi Nicholas Murira" userId="6ab3fae5-94bd-47ef-9f25-6c1f645127cf" providerId="ADAL" clId="{BBAD60DF-75FC-47FB-864F-62F5392E6509}" dt="2026-09-30T15:55:13.244" v="179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BBAD60DF-75FC-47FB-864F-62F5392E6509}" dt="2026-09-30T15:55:13.244" v="179" actId="20577"/>
          <ac:spMkLst>
            <pc:docMk/>
            <pc:sldMk cId="3229398234" sldId="295"/>
            <ac:spMk id="4" creationId="{00000000-0000-0000-0000-000000000000}"/>
          </ac:spMkLst>
        </pc:spChg>
      </pc:sldChg>
      <pc:sldChg chg="addSp delSp modSp add mod">
        <pc:chgData name="Munyaradzi Nicholas Murira" userId="6ab3fae5-94bd-47ef-9f25-6c1f645127cf" providerId="ADAL" clId="{BBAD60DF-75FC-47FB-864F-62F5392E6509}" dt="2026-09-30T16:18:38.880" v="238" actId="14100"/>
        <pc:sldMkLst>
          <pc:docMk/>
          <pc:sldMk cId="357841069" sldId="476"/>
        </pc:sldMkLst>
        <pc:picChg chg="add del mod">
          <ac:chgData name="Munyaradzi Nicholas Murira" userId="6ab3fae5-94bd-47ef-9f25-6c1f645127cf" providerId="ADAL" clId="{BBAD60DF-75FC-47FB-864F-62F5392E6509}" dt="2026-09-30T16:17:55.173" v="232" actId="478"/>
          <ac:picMkLst>
            <pc:docMk/>
            <pc:sldMk cId="357841069" sldId="476"/>
            <ac:picMk id="4" creationId="{9B5DA16B-0AB2-DDF9-AA97-5A0AA091D79E}"/>
          </ac:picMkLst>
        </pc:picChg>
        <pc:picChg chg="add mod">
          <ac:chgData name="Munyaradzi Nicholas Murira" userId="6ab3fae5-94bd-47ef-9f25-6c1f645127cf" providerId="ADAL" clId="{BBAD60DF-75FC-47FB-864F-62F5392E6509}" dt="2026-09-30T16:18:38.880" v="238" actId="14100"/>
          <ac:picMkLst>
            <pc:docMk/>
            <pc:sldMk cId="357841069" sldId="476"/>
            <ac:picMk id="5" creationId="{BA22018B-E5C6-B9DA-F4B3-80B72913E41A}"/>
          </ac:picMkLst>
        </pc:picChg>
        <pc:picChg chg="del">
          <ac:chgData name="Munyaradzi Nicholas Murira" userId="6ab3fae5-94bd-47ef-9f25-6c1f645127cf" providerId="ADAL" clId="{BBAD60DF-75FC-47FB-864F-62F5392E6509}" dt="2026-09-30T15:48:45.205" v="95" actId="478"/>
          <ac:picMkLst>
            <pc:docMk/>
            <pc:sldMk cId="357841069" sldId="476"/>
            <ac:picMk id="8" creationId="{51552B63-360B-60D1-054A-CBE440242147}"/>
          </ac:picMkLst>
        </pc:picChg>
      </pc:sldChg>
      <pc:sldChg chg="modSp mod">
        <pc:chgData name="Munyaradzi Nicholas Murira" userId="6ab3fae5-94bd-47ef-9f25-6c1f645127cf" providerId="ADAL" clId="{BBAD60DF-75FC-47FB-864F-62F5392E6509}" dt="2026-09-30T16:02:18.240" v="208" actId="255"/>
        <pc:sldMkLst>
          <pc:docMk/>
          <pc:sldMk cId="2423516101" sldId="1116"/>
        </pc:sldMkLst>
        <pc:spChg chg="mod">
          <ac:chgData name="Munyaradzi Nicholas Murira" userId="6ab3fae5-94bd-47ef-9f25-6c1f645127cf" providerId="ADAL" clId="{BBAD60DF-75FC-47FB-864F-62F5392E6509}" dt="2026-09-30T16:01:56.542" v="205" actId="20577"/>
          <ac:spMkLst>
            <pc:docMk/>
            <pc:sldMk cId="2423516101" sldId="1116"/>
            <ac:spMk id="6" creationId="{AF73ADC6-961E-4C33-468F-5D1521A02E4F}"/>
          </ac:spMkLst>
        </pc:spChg>
        <pc:spChg chg="mod">
          <ac:chgData name="Munyaradzi Nicholas Murira" userId="6ab3fae5-94bd-47ef-9f25-6c1f645127cf" providerId="ADAL" clId="{BBAD60DF-75FC-47FB-864F-62F5392E6509}" dt="2026-09-30T16:02:18.240" v="208" actId="255"/>
          <ac:spMkLst>
            <pc:docMk/>
            <pc:sldMk cId="2423516101" sldId="1116"/>
            <ac:spMk id="9" creationId="{B979D5F8-DA07-F346-5605-4C398C9DECC4}"/>
          </ac:spMkLst>
        </pc:spChg>
      </pc:sldChg>
      <pc:sldChg chg="modSp mod">
        <pc:chgData name="Munyaradzi Nicholas Murira" userId="6ab3fae5-94bd-47ef-9f25-6c1f645127cf" providerId="ADAL" clId="{BBAD60DF-75FC-47FB-864F-62F5392E6509}" dt="2026-09-30T16:19:28.795" v="250" actId="20577"/>
        <pc:sldMkLst>
          <pc:docMk/>
          <pc:sldMk cId="13251497" sldId="1180"/>
        </pc:sldMkLst>
        <pc:graphicFrameChg chg="modGraphic">
          <ac:chgData name="Munyaradzi Nicholas Murira" userId="6ab3fae5-94bd-47ef-9f25-6c1f645127cf" providerId="ADAL" clId="{BBAD60DF-75FC-47FB-864F-62F5392E6509}" dt="2026-09-30T16:19:28.795" v="250" actId="20577"/>
          <ac:graphicFrameMkLst>
            <pc:docMk/>
            <pc:sldMk cId="13251497" sldId="1180"/>
            <ac:graphicFrameMk id="3" creationId="{EDAD67E6-6A91-402D-6F5E-4544DADBAAD2}"/>
          </ac:graphicFrameMkLst>
        </pc:graphicFrameChg>
      </pc:sldChg>
      <pc:sldChg chg="modSp add mod">
        <pc:chgData name="Munyaradzi Nicholas Murira" userId="6ab3fae5-94bd-47ef-9f25-6c1f645127cf" providerId="ADAL" clId="{BBAD60DF-75FC-47FB-864F-62F5392E6509}" dt="2026-09-30T16:04:46.321" v="231" actId="255"/>
        <pc:sldMkLst>
          <pc:docMk/>
          <pc:sldMk cId="1850327884" sldId="1181"/>
        </pc:sldMkLst>
        <pc:spChg chg="mod">
          <ac:chgData name="Munyaradzi Nicholas Murira" userId="6ab3fae5-94bd-47ef-9f25-6c1f645127cf" providerId="ADAL" clId="{BBAD60DF-75FC-47FB-864F-62F5392E6509}" dt="2026-09-30T16:04:09.975" v="227" actId="27636"/>
          <ac:spMkLst>
            <pc:docMk/>
            <pc:sldMk cId="1850327884" sldId="1181"/>
            <ac:spMk id="6" creationId="{1A4983D4-7908-FC3C-D44B-7EFDBF2A8A9B}"/>
          </ac:spMkLst>
        </pc:spChg>
        <pc:spChg chg="mod">
          <ac:chgData name="Munyaradzi Nicholas Murira" userId="6ab3fae5-94bd-47ef-9f25-6c1f645127cf" providerId="ADAL" clId="{BBAD60DF-75FC-47FB-864F-62F5392E6509}" dt="2026-09-30T16:04:46.321" v="231" actId="255"/>
          <ac:spMkLst>
            <pc:docMk/>
            <pc:sldMk cId="1850327884" sldId="1181"/>
            <ac:spMk id="9" creationId="{8FB0AE36-35D0-7434-70AA-35CF32E5F49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1171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5920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8AE472-AE8E-3474-1580-2B160B42F6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4371A0-EE64-DA22-F18E-C088D438E8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CA3DF6-123A-1931-82C6-C7C6FE7442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3FEDA9-3E97-0B83-F76D-15DE6A3FD0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3565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99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34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mailto:m.murira@uwtsd.ac.uk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Enterprise Network Security</a:t>
            </a:r>
          </a:p>
          <a:p>
            <a:r>
              <a:rPr lang="en-GB" sz="2400" b="1" i="1" dirty="0"/>
              <a:t>Module Code: ACCA7032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r>
              <a:rPr lang="en-GB" dirty="0"/>
              <a:t>Mr. Munyaradzi Nicholas Murira</a:t>
            </a:r>
          </a:p>
          <a:p>
            <a:r>
              <a:rPr lang="en-GB" dirty="0"/>
              <a:t>Munya </a:t>
            </a:r>
          </a:p>
          <a:p>
            <a:r>
              <a:rPr lang="en-GB" dirty="0">
                <a:hlinkClick r:id="rId2"/>
              </a:rPr>
              <a:t>m.murira@uwtsd.ac.uk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From 1</a:t>
            </a:r>
            <a:r>
              <a:rPr lang="en-GB" baseline="30000" dirty="0"/>
              <a:t>st</a:t>
            </a:r>
            <a:r>
              <a:rPr lang="en-GB" dirty="0"/>
              <a:t> of  October, 2026, we shall meet Face to Face at Cisco Lab (205) IQ Building.</a:t>
            </a:r>
          </a:p>
          <a:p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r>
              <a:rPr lang="en-GB" dirty="0"/>
              <a:t>Lecture/Tutorial</a:t>
            </a:r>
          </a:p>
          <a:p>
            <a:r>
              <a:rPr lang="en-GB" dirty="0"/>
              <a:t>Thursdays : 16:00 to 18:00</a:t>
            </a:r>
          </a:p>
          <a:p>
            <a:r>
              <a:rPr lang="en-GB" dirty="0"/>
              <a:t>Fridays:  09:00  – 11:00 am:</a:t>
            </a:r>
          </a:p>
          <a:p>
            <a:endParaRPr lang="en-GB" dirty="0"/>
          </a:p>
          <a:p>
            <a:r>
              <a:rPr lang="en-GB" dirty="0"/>
              <a:t>           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Partially Aligned to CCSA 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 Lectures and Tutorials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Attendance and Practice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Two parts 20% &amp; 80 % Weightage 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7C42E-044A-49B6-BA44-3A5245E5B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4043"/>
            <a:ext cx="4558204" cy="737310"/>
          </a:xfrm>
        </p:spPr>
        <p:txBody>
          <a:bodyPr>
            <a:normAutofit/>
          </a:bodyPr>
          <a:lstStyle/>
          <a:p>
            <a:r>
              <a:rPr lang="en-GB" sz="2800" dirty="0"/>
              <a:t>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C8E72-9D69-4A46-A3EB-A48DCBB93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569" y="821353"/>
            <a:ext cx="4312635" cy="3269064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You will be provided with CCSA eBook Access Codes as part of study materials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2B3FD2F-1185-0F51-8520-DF2240B918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55" y="800162"/>
            <a:ext cx="5496448" cy="3970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371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733851" cy="738118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Module Deliver Plan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22018B-E5C6-B9DA-F4B3-80B72913E4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47" y="665922"/>
            <a:ext cx="6617309" cy="4979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410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3" y="194856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Module Aim 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79D5F8-DA07-F346-5605-4C398C9DECC4}"/>
              </a:ext>
            </a:extLst>
          </p:cNvPr>
          <p:cNvSpPr/>
          <p:nvPr/>
        </p:nvSpPr>
        <p:spPr>
          <a:xfrm>
            <a:off x="150323" y="1166894"/>
            <a:ext cx="11808796" cy="411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provide students with an appreciation of information security concepts and a deep understanding of how they are applied using Internet technologies. Students will gain a thorough understanding of up-to-date security threats posed to networks and an understanding of the legal, policy and technical approaches that are necessary to mitigate such risks.</a:t>
            </a:r>
          </a:p>
        </p:txBody>
      </p:sp>
    </p:spTree>
    <p:extLst>
      <p:ext uri="{BB962C8B-B14F-4D97-AF65-F5344CB8AC3E}">
        <p14:creationId xmlns:p14="http://schemas.microsoft.com/office/powerpoint/2010/main" val="2423516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9F576B-E43B-3932-1AA6-BC1EFDC093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1A4983D4-7908-FC3C-D44B-7EFDBF2A8A9B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Learning Outcomes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FB0AE36-35D0-7434-70AA-35CF32E5F492}"/>
              </a:ext>
            </a:extLst>
          </p:cNvPr>
          <p:cNvSpPr/>
          <p:nvPr/>
        </p:nvSpPr>
        <p:spPr>
          <a:xfrm>
            <a:off x="150323" y="1166894"/>
            <a:ext cx="11808796" cy="411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3200" dirty="0"/>
              <a:t>Upon the successful completion of this module, the student should be able to: 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US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•	</a:t>
            </a:r>
            <a:r>
              <a:rPr lang="en-US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Provide a systematic understanding of a wide range of current research and technological advances in network security and understand the key elements of unified security management architecture in managing and monitoring network traffic. </a:t>
            </a:r>
            <a:endParaRPr lang="en-GB" sz="28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•	Apply the principles and practices of network security for mitigating the key technical security vulnerabilities that </a:t>
            </a:r>
            <a:r>
              <a:rPr lang="en-US" sz="2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organisations</a:t>
            </a:r>
            <a:r>
              <a:rPr lang="en-US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face and gain insight on how security features are enabled, and policies applied.</a:t>
            </a:r>
            <a:endParaRPr lang="en-GB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032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graphicFrame>
        <p:nvGraphicFramePr>
          <p:cNvPr id="3" name="Content Placeholder 5">
            <a:extLst>
              <a:ext uri="{FF2B5EF4-FFF2-40B4-BE49-F238E27FC236}">
                <a16:creationId xmlns:a16="http://schemas.microsoft.com/office/drawing/2014/main" id="{EDAD67E6-6A91-402D-6F5E-4544DADBAA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0167498"/>
              </p:ext>
            </p:extLst>
          </p:nvPr>
        </p:nvGraphicFramePr>
        <p:xfrm>
          <a:off x="150322" y="906101"/>
          <a:ext cx="11164826" cy="4211891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492686">
                  <a:extLst>
                    <a:ext uri="{9D8B030D-6E8A-4147-A177-3AD203B41FA5}">
                      <a16:colId xmlns:a16="http://schemas.microsoft.com/office/drawing/2014/main" val="2849510646"/>
                    </a:ext>
                  </a:extLst>
                </a:gridCol>
                <a:gridCol w="5721888">
                  <a:extLst>
                    <a:ext uri="{9D8B030D-6E8A-4147-A177-3AD203B41FA5}">
                      <a16:colId xmlns:a16="http://schemas.microsoft.com/office/drawing/2014/main" val="2372657142"/>
                    </a:ext>
                  </a:extLst>
                </a:gridCol>
                <a:gridCol w="1848678">
                  <a:extLst>
                    <a:ext uri="{9D8B030D-6E8A-4147-A177-3AD203B41FA5}">
                      <a16:colId xmlns:a16="http://schemas.microsoft.com/office/drawing/2014/main" val="3932086231"/>
                    </a:ext>
                  </a:extLst>
                </a:gridCol>
                <a:gridCol w="2101574">
                  <a:extLst>
                    <a:ext uri="{9D8B030D-6E8A-4147-A177-3AD203B41FA5}">
                      <a16:colId xmlns:a16="http://schemas.microsoft.com/office/drawing/2014/main" val="378317636"/>
                    </a:ext>
                  </a:extLst>
                </a:gridCol>
              </a:tblGrid>
              <a:tr h="507337">
                <a:tc gridSpan="4"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Assessment (100%)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43" marR="15543" marT="149217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4516893"/>
                  </a:ext>
                </a:extLst>
              </a:tr>
              <a:tr h="5073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20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Outcome</a:t>
                      </a:r>
                      <a:endParaRPr lang="en-GB" sz="20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Deadline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43" marR="15543" marT="149217" marB="0" anchor="b"/>
                </a:tc>
                <a:extLst>
                  <a:ext uri="{0D108BD9-81ED-4DB2-BD59-A6C34878D82A}">
                    <a16:rowId xmlns:a16="http://schemas.microsoft.com/office/drawing/2014/main" val="3834641152"/>
                  </a:ext>
                </a:extLst>
              </a:tr>
              <a:tr h="114896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Part 1-CTF(20%)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 rowSpan="2">
                  <a:txBody>
                    <a:bodyPr/>
                    <a:lstStyle/>
                    <a:p>
                      <a:pPr algn="just" fontAlgn="ctr"/>
                      <a:r>
                        <a:rPr lang="en-US" sz="20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Provide a systematic understanding of a wide range of current research and technological advances in network security and understand the key elements of unified security management architecture in managing and monitoring network traffic. </a:t>
                      </a:r>
                    </a:p>
                    <a:p>
                      <a:pPr algn="just" fontAlgn="ctr"/>
                      <a:endParaRPr lang="en-US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algn="just" fontAlgn="ctr"/>
                      <a:r>
                        <a:rPr lang="en-US" sz="20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Apply the principles and practices of network security for mitigating the key technical security vulnerabilities that </a:t>
                      </a:r>
                      <a:r>
                        <a:rPr lang="en-US" sz="2000" dirty="0" err="1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organisations</a:t>
                      </a:r>
                      <a:r>
                        <a:rPr lang="en-US" sz="20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face and gain insight on how security features are enabled, and policies applied.</a:t>
                      </a:r>
                      <a:endParaRPr lang="en-GB" sz="2000" u="none" strike="noStrike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1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16/10/2026</a:t>
                      </a: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CTF/ on Moodle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extLst>
                  <a:ext uri="{0D108BD9-81ED-4DB2-BD59-A6C34878D82A}">
                    <a16:rowId xmlns:a16="http://schemas.microsoft.com/office/drawing/2014/main" val="1189940962"/>
                  </a:ext>
                </a:extLst>
              </a:tr>
              <a:tr h="114896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Part 2-Implentation of Security Solution 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1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15/01/2027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 Demo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extLst>
                  <a:ext uri="{0D108BD9-81ED-4DB2-BD59-A6C34878D82A}">
                    <a16:rowId xmlns:a16="http://schemas.microsoft.com/office/drawing/2014/main" val="3061917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5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355</Words>
  <Application>Microsoft Office PowerPoint</Application>
  <PresentationFormat>Widescreen</PresentationFormat>
  <Paragraphs>58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9</vt:i4>
      </vt:variant>
    </vt:vector>
  </HeadingPairs>
  <TitlesOfParts>
    <vt:vector size="19" baseType="lpstr">
      <vt:lpstr>Arial</vt:lpstr>
      <vt:lpstr>Calibri</vt:lpstr>
      <vt:lpstr>Calibri Light</vt:lpstr>
      <vt:lpstr>Courier New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Reading List</vt:lpstr>
      <vt:lpstr>Module Deliver Plan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61</cp:revision>
  <dcterms:created xsi:type="dcterms:W3CDTF">2021-03-05T06:07:01Z</dcterms:created>
  <dcterms:modified xsi:type="dcterms:W3CDTF">2026-09-30T16:19:34Z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