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6"/>
  </p:notesMasterIdLst>
  <p:sldIdLst>
    <p:sldId id="256" r:id="rId2"/>
    <p:sldId id="271" r:id="rId3"/>
    <p:sldId id="270" r:id="rId4"/>
    <p:sldId id="268" r:id="rId5"/>
    <p:sldId id="276" r:id="rId6"/>
    <p:sldId id="269" r:id="rId7"/>
    <p:sldId id="257" r:id="rId8"/>
    <p:sldId id="258" r:id="rId9"/>
    <p:sldId id="259" r:id="rId10"/>
    <p:sldId id="260" r:id="rId11"/>
    <p:sldId id="261" r:id="rId12"/>
    <p:sldId id="262" r:id="rId13"/>
    <p:sldId id="263" r:id="rId14"/>
    <p:sldId id="266" r:id="rId15"/>
    <p:sldId id="265" r:id="rId16"/>
    <p:sldId id="267" r:id="rId17"/>
    <p:sldId id="277" r:id="rId18"/>
    <p:sldId id="272" r:id="rId19"/>
    <p:sldId id="274" r:id="rId20"/>
    <p:sldId id="278" r:id="rId21"/>
    <p:sldId id="273" r:id="rId22"/>
    <p:sldId id="280" r:id="rId23"/>
    <p:sldId id="275"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drian Davis" initials="AD" lastIdx="13" clrIdx="0">
    <p:extLst>
      <p:ext uri="{19B8F6BF-5375-455C-9EA6-DF929625EA0E}">
        <p15:presenceInfo xmlns:p15="http://schemas.microsoft.com/office/powerpoint/2012/main" userId="S-1-5-21-809251214-2178901256-4152538893-2702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644" autoAdjust="0"/>
    <p:restoredTop sz="94690"/>
  </p:normalViewPr>
  <p:slideViewPr>
    <p:cSldViewPr snapToGrid="0">
      <p:cViewPr varScale="1">
        <p:scale>
          <a:sx n="107" d="100"/>
          <a:sy n="107" d="100"/>
        </p:scale>
        <p:origin x="138"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8A611F-4F2F-4807-AE3E-1C110EED9073}" type="datetimeFigureOut">
              <a:rPr lang="en-GB" smtClean="0"/>
              <a:t>14/11/2019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8F50E5-F9D3-4D0A-852F-C443CB8C86B5}" type="slidenum">
              <a:rPr lang="en-GB" smtClean="0"/>
              <a:t>‹#›</a:t>
            </a:fld>
            <a:endParaRPr lang="en-GB"/>
          </a:p>
        </p:txBody>
      </p:sp>
    </p:spTree>
    <p:extLst>
      <p:ext uri="{BB962C8B-B14F-4D97-AF65-F5344CB8AC3E}">
        <p14:creationId xmlns:p14="http://schemas.microsoft.com/office/powerpoint/2010/main" val="3706651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funding4sport.co.uk/downloads/women_barriers_participation.pdf"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https://www.hindawi.com/journals/bmri/2013/738705/" TargetMode="External"/><Relationship Id="rId5" Type="http://schemas.openxmlformats.org/officeDocument/2006/relationships/hyperlink" Target="https://www.womeninsport.org/wp-content/uploads/2017/11/Girls-Active-statistics-1.pdf" TargetMode="External"/><Relationship Id="rId4" Type="http://schemas.openxmlformats.org/officeDocument/2006/relationships/hyperlink" Target="https://www.lrsport.org/uploads/barriers-to-sports-participation-for-women-girls-17.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F8F50E5-F9D3-4D0A-852F-C443CB8C86B5}" type="slidenum">
              <a:rPr lang="en-GB" smtClean="0"/>
              <a:t>2</a:t>
            </a:fld>
            <a:endParaRPr lang="en-GB" dirty="0"/>
          </a:p>
        </p:txBody>
      </p:sp>
    </p:spTree>
    <p:extLst>
      <p:ext uri="{BB962C8B-B14F-4D97-AF65-F5344CB8AC3E}">
        <p14:creationId xmlns:p14="http://schemas.microsoft.com/office/powerpoint/2010/main" val="31546073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u="sng" dirty="0">
                <a:hlinkClick r:id="rId3">
                  <a:extLst>
                    <a:ext uri="{A12FA001-AC4F-418D-AE19-62706E023703}">
                      <ahyp:hlinkClr xmlns:ahyp="http://schemas.microsoft.com/office/drawing/2018/hyperlinkcolor" xmlns="" val="tx"/>
                    </a:ext>
                  </a:extLst>
                </a:hlinkClick>
              </a:rPr>
              <a:t>https://funding4sport.co.uk/downloads/women_barriers_participation.pdf</a:t>
            </a:r>
            <a:endParaRPr lang="en-GB" dirty="0"/>
          </a:p>
          <a:p>
            <a:pPr marL="0" indent="0">
              <a:buNone/>
            </a:pPr>
            <a:r>
              <a:rPr lang="en-GB" u="sng" dirty="0">
                <a:hlinkClick r:id="rId4">
                  <a:extLst>
                    <a:ext uri="{A12FA001-AC4F-418D-AE19-62706E023703}">
                      <ahyp:hlinkClr xmlns:ahyp="http://schemas.microsoft.com/office/drawing/2018/hyperlinkcolor" xmlns="" val="tx"/>
                    </a:ext>
                  </a:extLst>
                </a:hlinkClick>
              </a:rPr>
              <a:t>https://www.lrsport.org/uploads/barriers-to-sports-participation-for-women-girls-17.pdf</a:t>
            </a:r>
            <a:r>
              <a:rPr lang="en-GB" u="sng" dirty="0"/>
              <a:t> </a:t>
            </a:r>
          </a:p>
          <a:p>
            <a:pPr marL="0" indent="0">
              <a:buNone/>
            </a:pPr>
            <a:r>
              <a:rPr lang="en-GB" u="sng" dirty="0">
                <a:hlinkClick r:id="rId5">
                  <a:extLst>
                    <a:ext uri="{A12FA001-AC4F-418D-AE19-62706E023703}">
                      <ahyp:hlinkClr xmlns:ahyp="http://schemas.microsoft.com/office/drawing/2018/hyperlinkcolor" xmlns="" val="tx"/>
                    </a:ext>
                  </a:extLst>
                </a:hlinkClick>
              </a:rPr>
              <a:t>https://www.womeninsport.org/wp-content/uploads/2017/11/Girls-Active-statistics-1.pdf</a:t>
            </a:r>
            <a:endParaRPr lang="en-GB" u="sng" dirty="0"/>
          </a:p>
          <a:p>
            <a:pPr marL="0" indent="0">
              <a:buNone/>
            </a:pPr>
            <a:r>
              <a:rPr lang="en-GB" u="sng" dirty="0">
                <a:hlinkClick r:id="rId6">
                  <a:extLst>
                    <a:ext uri="{A12FA001-AC4F-418D-AE19-62706E023703}">
                      <ahyp:hlinkClr xmlns:ahyp="http://schemas.microsoft.com/office/drawing/2018/hyperlinkcolor" xmlns="" val="tx"/>
                    </a:ext>
                  </a:extLst>
                </a:hlinkClick>
              </a:rPr>
              <a:t>https://www.hindawi.com/journals/bmri/2013/738705/</a:t>
            </a:r>
            <a:endParaRPr lang="en-GB" u="sng" dirty="0"/>
          </a:p>
          <a:p>
            <a:pPr marL="0" indent="0">
              <a:buNone/>
            </a:pPr>
            <a:r>
              <a:rPr lang="en-GB" u="sng" dirty="0"/>
              <a:t>https://</a:t>
            </a:r>
            <a:r>
              <a:rPr lang="en-GB" u="sng" dirty="0" err="1"/>
              <a:t>journals.sagepub.com</a:t>
            </a:r>
            <a:r>
              <a:rPr lang="en-GB" u="sng" dirty="0"/>
              <a:t>/</a:t>
            </a:r>
            <a:r>
              <a:rPr lang="en-GB" u="sng" dirty="0" err="1"/>
              <a:t>doi</a:t>
            </a:r>
            <a:r>
              <a:rPr lang="en-GB" u="sng" dirty="0"/>
              <a:t>/full/10.1177/1356336X1456754</a:t>
            </a:r>
            <a:endParaRPr lang="en-GB" dirty="0"/>
          </a:p>
          <a:p>
            <a:endParaRPr lang="en-GB" dirty="0"/>
          </a:p>
        </p:txBody>
      </p:sp>
      <p:sp>
        <p:nvSpPr>
          <p:cNvPr id="4" name="Slide Number Placeholder 3"/>
          <p:cNvSpPr>
            <a:spLocks noGrp="1"/>
          </p:cNvSpPr>
          <p:nvPr>
            <p:ph type="sldNum" sz="quarter" idx="5"/>
          </p:nvPr>
        </p:nvSpPr>
        <p:spPr/>
        <p:txBody>
          <a:bodyPr/>
          <a:lstStyle/>
          <a:p>
            <a:fld id="{CF8F50E5-F9D3-4D0A-852F-C443CB8C86B5}" type="slidenum">
              <a:rPr lang="en-GB" smtClean="0"/>
              <a:t>3</a:t>
            </a:fld>
            <a:endParaRPr lang="en-GB"/>
          </a:p>
        </p:txBody>
      </p:sp>
    </p:spTree>
    <p:extLst>
      <p:ext uri="{BB962C8B-B14F-4D97-AF65-F5344CB8AC3E}">
        <p14:creationId xmlns:p14="http://schemas.microsoft.com/office/powerpoint/2010/main" val="3610271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11/14/2019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11/14/2019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a:pPr/>
              <a:t>11/14/2019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a:pPr/>
              <a:t>11/14/2019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a:pPr/>
              <a:t>11/14/2019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a:pPr/>
              <a:t>11/14/2019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a:pPr/>
              <a:t>11/14/2019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a:pPr/>
              <a:t>11/14/2019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Date Placeholder 2"/>
          <p:cNvSpPr>
            <a:spLocks noGrp="1"/>
          </p:cNvSpPr>
          <p:nvPr>
            <p:ph type="dt" sz="half" idx="10"/>
          </p:nvPr>
        </p:nvSpPr>
        <p:spPr/>
        <p:txBody>
          <a:bodyPr/>
          <a:lstStyle/>
          <a:p>
            <a:fld id="{B61BEF0D-F0BB-DE4B-95CE-6DB70DBA9567}" type="datetimeFigureOut">
              <a:rPr lang="en-US"/>
              <a:pPr/>
              <a:t>11/14/2019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a:pPr/>
              <a:t>11/14/2019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11/14/2019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a:pPr/>
              <a:t>11/14/2019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a:pPr/>
              <a:t>11/14/2019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womeninsport.org/wp-content/uploads/2017/11/Girls-Active-statistics-1.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hyperlink" Target="https://www.collinsdictionary.com/dictionary/english/teaching" TargetMode="External"/><Relationship Id="rId2" Type="http://schemas.openxmlformats.org/officeDocument/2006/relationships/hyperlink" Target="https://www.collinsdictionary.com/dictionary/english/example" TargetMode="External"/><Relationship Id="rId1" Type="http://schemas.openxmlformats.org/officeDocument/2006/relationships/slideLayout" Target="../slideLayouts/slideLayout2.xml"/><Relationship Id="rId4" Type="http://schemas.openxmlformats.org/officeDocument/2006/relationships/hyperlink" Target="https://www.collinsdictionary.com/dictionary/english/research"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835759F-9C43-46B1-A80F-5333412D5401}"/>
              </a:ext>
            </a:extLst>
          </p:cNvPr>
          <p:cNvSpPr>
            <a:spLocks noGrp="1"/>
          </p:cNvSpPr>
          <p:nvPr>
            <p:ph type="ctrTitle"/>
          </p:nvPr>
        </p:nvSpPr>
        <p:spPr>
          <a:xfrm>
            <a:off x="793268" y="677410"/>
            <a:ext cx="8001000" cy="2971801"/>
          </a:xfrm>
        </p:spPr>
        <p:txBody>
          <a:bodyPr>
            <a:normAutofit/>
          </a:bodyPr>
          <a:lstStyle/>
          <a:p>
            <a:r>
              <a:rPr lang="en-GB" sz="3200" dirty="0"/>
              <a:t>female participation barriers and opportunities in key stage 4 in Morriston comprehensive</a:t>
            </a:r>
            <a:endParaRPr lang="en-GB" sz="3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xmlns="" id="{7B4FDDB5-2606-4B9D-850C-DCF7C91E59A5}"/>
              </a:ext>
            </a:extLst>
          </p:cNvPr>
          <p:cNvSpPr>
            <a:spLocks noGrp="1"/>
          </p:cNvSpPr>
          <p:nvPr>
            <p:ph type="subTitle" idx="1"/>
          </p:nvPr>
        </p:nvSpPr>
        <p:spPr/>
        <p:txBody>
          <a:bodyPr>
            <a:normAutofit/>
          </a:bodyPr>
          <a:lstStyle/>
          <a:p>
            <a:r>
              <a:rPr lang="en-GB" sz="2400" dirty="0"/>
              <a:t>Ryan Durston </a:t>
            </a:r>
          </a:p>
        </p:txBody>
      </p:sp>
    </p:spTree>
    <p:extLst>
      <p:ext uri="{BB962C8B-B14F-4D97-AF65-F5344CB8AC3E}">
        <p14:creationId xmlns:p14="http://schemas.microsoft.com/office/powerpoint/2010/main" val="80995408"/>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5B35CA2-8222-46A0-9682-A556D3E795A3}"/>
              </a:ext>
            </a:extLst>
          </p:cNvPr>
          <p:cNvSpPr>
            <a:spLocks noGrp="1"/>
          </p:cNvSpPr>
          <p:nvPr>
            <p:ph type="title"/>
          </p:nvPr>
        </p:nvSpPr>
        <p:spPr>
          <a:xfrm>
            <a:off x="684212" y="200558"/>
            <a:ext cx="8534400" cy="1507067"/>
          </a:xfrm>
        </p:spPr>
        <p:txBody>
          <a:bodyPr/>
          <a:lstStyle/>
          <a:p>
            <a:r>
              <a:rPr lang="en-GB" u="sng" dirty="0"/>
              <a:t>Rationale </a:t>
            </a:r>
          </a:p>
        </p:txBody>
      </p:sp>
      <p:sp>
        <p:nvSpPr>
          <p:cNvPr id="3" name="Content Placeholder 2">
            <a:extLst>
              <a:ext uri="{FF2B5EF4-FFF2-40B4-BE49-F238E27FC236}">
                <a16:creationId xmlns:a16="http://schemas.microsoft.com/office/drawing/2014/main" xmlns="" id="{216228EF-10C6-482C-BDF4-D90E9CC423BC}"/>
              </a:ext>
            </a:extLst>
          </p:cNvPr>
          <p:cNvSpPr>
            <a:spLocks noGrp="1"/>
          </p:cNvSpPr>
          <p:nvPr>
            <p:ph idx="1"/>
          </p:nvPr>
        </p:nvSpPr>
        <p:spPr>
          <a:xfrm>
            <a:off x="684212" y="2111929"/>
            <a:ext cx="8534400" cy="3615267"/>
          </a:xfrm>
        </p:spPr>
        <p:txBody>
          <a:bodyPr>
            <a:normAutofit fontScale="92500" lnSpcReduction="20000"/>
          </a:bodyPr>
          <a:lstStyle/>
          <a:p>
            <a:pPr marL="0" indent="0">
              <a:buNone/>
            </a:pPr>
            <a:r>
              <a:rPr lang="en-GB" dirty="0"/>
              <a:t>The reason why I am doing this research is to find out the barriers in sport for females and to try prevent the barriers. As a result delivering sports session that females from 14-16 will enjoy in the lesson. </a:t>
            </a:r>
          </a:p>
          <a:p>
            <a:pPr marL="0" indent="0">
              <a:buNone/>
            </a:pPr>
            <a:r>
              <a:rPr lang="en-GB" dirty="0"/>
              <a:t>Once I have identified the barriers for the females, I was hoping to make recommendations for the future. As my ambition is to become a secondary school PE teacher. With this ambition of teaching I would want the schools to change what females like in sport instead of them dropping out and not liking it. </a:t>
            </a:r>
          </a:p>
          <a:p>
            <a:pPr marL="0" indent="0">
              <a:buNone/>
            </a:pPr>
            <a:r>
              <a:rPr lang="en-GB" dirty="0"/>
              <a:t>The decision for this research project is to understand the barriers and opportunities for females in sport, as over last couple of years there has been a decrease from sport in and out of schools for females. Which has had an effect on women not being a part of sport and not being active.</a:t>
            </a:r>
          </a:p>
        </p:txBody>
      </p:sp>
    </p:spTree>
    <p:extLst>
      <p:ext uri="{BB962C8B-B14F-4D97-AF65-F5344CB8AC3E}">
        <p14:creationId xmlns:p14="http://schemas.microsoft.com/office/powerpoint/2010/main" val="17483193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CE6A270-C5CA-46F5-AC42-59E169319F24}"/>
              </a:ext>
            </a:extLst>
          </p:cNvPr>
          <p:cNvSpPr>
            <a:spLocks noGrp="1"/>
          </p:cNvSpPr>
          <p:nvPr>
            <p:ph type="title"/>
          </p:nvPr>
        </p:nvSpPr>
        <p:spPr>
          <a:xfrm>
            <a:off x="684212" y="276059"/>
            <a:ext cx="8534400" cy="1507067"/>
          </a:xfrm>
        </p:spPr>
        <p:txBody>
          <a:bodyPr/>
          <a:lstStyle/>
          <a:p>
            <a:r>
              <a:rPr lang="en-GB" u="sng" dirty="0"/>
              <a:t>Aim </a:t>
            </a:r>
          </a:p>
        </p:txBody>
      </p:sp>
      <p:sp>
        <p:nvSpPr>
          <p:cNvPr id="3" name="Content Placeholder 2">
            <a:extLst>
              <a:ext uri="{FF2B5EF4-FFF2-40B4-BE49-F238E27FC236}">
                <a16:creationId xmlns:a16="http://schemas.microsoft.com/office/drawing/2014/main" xmlns="" id="{88DC8D60-F4CB-4DF9-8BC8-0208C902E38B}"/>
              </a:ext>
            </a:extLst>
          </p:cNvPr>
          <p:cNvSpPr>
            <a:spLocks noGrp="1"/>
          </p:cNvSpPr>
          <p:nvPr>
            <p:ph idx="1"/>
          </p:nvPr>
        </p:nvSpPr>
        <p:spPr>
          <a:xfrm>
            <a:off x="491707" y="1783126"/>
            <a:ext cx="8534400" cy="4633717"/>
          </a:xfrm>
        </p:spPr>
        <p:txBody>
          <a:bodyPr>
            <a:normAutofit/>
          </a:bodyPr>
          <a:lstStyle/>
          <a:p>
            <a:r>
              <a:rPr lang="en-GB" sz="3600" dirty="0"/>
              <a:t>Identify barriers that can prevent female participation in key stage 4 at Morriston comprehensive school.</a:t>
            </a:r>
          </a:p>
          <a:p>
            <a:pPr marL="0" indent="0">
              <a:buNone/>
            </a:pPr>
            <a:endParaRPr lang="en-GB" dirty="0"/>
          </a:p>
        </p:txBody>
      </p:sp>
    </p:spTree>
    <p:extLst>
      <p:ext uri="{BB962C8B-B14F-4D97-AF65-F5344CB8AC3E}">
        <p14:creationId xmlns:p14="http://schemas.microsoft.com/office/powerpoint/2010/main" val="139001281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6670837-A285-4C49-92F3-79DD7C09A20B}"/>
              </a:ext>
            </a:extLst>
          </p:cNvPr>
          <p:cNvSpPr>
            <a:spLocks noGrp="1"/>
          </p:cNvSpPr>
          <p:nvPr>
            <p:ph type="title"/>
          </p:nvPr>
        </p:nvSpPr>
        <p:spPr>
          <a:xfrm>
            <a:off x="684212" y="443839"/>
            <a:ext cx="8534400" cy="1507067"/>
          </a:xfrm>
        </p:spPr>
        <p:txBody>
          <a:bodyPr/>
          <a:lstStyle/>
          <a:p>
            <a:r>
              <a:rPr lang="en-GB" u="sng" dirty="0"/>
              <a:t>Objectives</a:t>
            </a:r>
            <a:r>
              <a:rPr lang="en-GB" dirty="0"/>
              <a:t> </a:t>
            </a:r>
          </a:p>
        </p:txBody>
      </p:sp>
      <p:sp>
        <p:nvSpPr>
          <p:cNvPr id="3" name="Content Placeholder 2">
            <a:extLst>
              <a:ext uri="{FF2B5EF4-FFF2-40B4-BE49-F238E27FC236}">
                <a16:creationId xmlns:a16="http://schemas.microsoft.com/office/drawing/2014/main" xmlns="" id="{D0F76B07-5ECE-48B7-9CB6-420F1D98C5E1}"/>
              </a:ext>
            </a:extLst>
          </p:cNvPr>
          <p:cNvSpPr>
            <a:spLocks noGrp="1"/>
          </p:cNvSpPr>
          <p:nvPr>
            <p:ph idx="1"/>
          </p:nvPr>
        </p:nvSpPr>
        <p:spPr>
          <a:xfrm>
            <a:off x="684212" y="2246153"/>
            <a:ext cx="8534400" cy="3615267"/>
          </a:xfrm>
        </p:spPr>
        <p:txBody>
          <a:bodyPr/>
          <a:lstStyle/>
          <a:p>
            <a:r>
              <a:rPr lang="en-GB" dirty="0"/>
              <a:t>To conduct questionnaires which will be given out to the females  to find out why they do and do not enjoy sport in school.</a:t>
            </a:r>
          </a:p>
          <a:p>
            <a:r>
              <a:rPr lang="en-GB" dirty="0"/>
              <a:t>To identify the opportunities for females so they have a better  understanding to get into sports and become more active.</a:t>
            </a:r>
            <a:r>
              <a:rPr lang="en-GB" i="1" dirty="0"/>
              <a:t> </a:t>
            </a:r>
            <a:r>
              <a:rPr lang="en-GB" dirty="0"/>
              <a:t>     </a:t>
            </a:r>
          </a:p>
          <a:p>
            <a:r>
              <a:rPr lang="en-GB" dirty="0"/>
              <a:t>To produce interviews to find out more information from the school teachers, as they have the inside knowledge of the females who do and do not take part in school sport sessions. </a:t>
            </a:r>
          </a:p>
        </p:txBody>
      </p:sp>
    </p:spTree>
    <p:extLst>
      <p:ext uri="{BB962C8B-B14F-4D97-AF65-F5344CB8AC3E}">
        <p14:creationId xmlns:p14="http://schemas.microsoft.com/office/powerpoint/2010/main" val="2840393082"/>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6A621C7-C0E2-462E-8CFF-C48528AB1B47}"/>
              </a:ext>
            </a:extLst>
          </p:cNvPr>
          <p:cNvSpPr>
            <a:spLocks noGrp="1"/>
          </p:cNvSpPr>
          <p:nvPr>
            <p:ph type="title"/>
          </p:nvPr>
        </p:nvSpPr>
        <p:spPr>
          <a:xfrm>
            <a:off x="417512" y="264741"/>
            <a:ext cx="8534400" cy="1507067"/>
          </a:xfrm>
        </p:spPr>
        <p:txBody>
          <a:bodyPr/>
          <a:lstStyle/>
          <a:p>
            <a:r>
              <a:rPr lang="en-GB" u="sng" dirty="0"/>
              <a:t>Background</a:t>
            </a:r>
            <a:r>
              <a:rPr lang="en-GB" dirty="0"/>
              <a:t> </a:t>
            </a:r>
          </a:p>
        </p:txBody>
      </p:sp>
      <p:sp>
        <p:nvSpPr>
          <p:cNvPr id="3" name="Content Placeholder 2">
            <a:extLst>
              <a:ext uri="{FF2B5EF4-FFF2-40B4-BE49-F238E27FC236}">
                <a16:creationId xmlns:a16="http://schemas.microsoft.com/office/drawing/2014/main" xmlns="" id="{C81CD2BC-95C6-4BDD-9FD5-FF3B7486AB3D}"/>
              </a:ext>
            </a:extLst>
          </p:cNvPr>
          <p:cNvSpPr>
            <a:spLocks noGrp="1"/>
          </p:cNvSpPr>
          <p:nvPr>
            <p:ph idx="1"/>
          </p:nvPr>
        </p:nvSpPr>
        <p:spPr>
          <a:xfrm>
            <a:off x="142967" y="1771808"/>
            <a:ext cx="8534400" cy="3615267"/>
          </a:xfrm>
        </p:spPr>
        <p:txBody>
          <a:bodyPr/>
          <a:lstStyle/>
          <a:p>
            <a:endParaRPr lang="en-GB" dirty="0"/>
          </a:p>
          <a:p>
            <a:r>
              <a:rPr lang="en-GB" dirty="0"/>
              <a:t>Morriston comprehensive school is a </a:t>
            </a:r>
            <a:r>
              <a:rPr lang="en-GB" dirty="0" err="1"/>
              <a:t>mulit</a:t>
            </a:r>
            <a:r>
              <a:rPr lang="en-GB" dirty="0"/>
              <a:t>-use school as it is linked onto Morriston leisure centre. At the school there is 4G football and rugby pitch, 25m swimming pool, grass football and rugby pitch, a grass running track in the summer. </a:t>
            </a:r>
          </a:p>
          <a:p>
            <a:r>
              <a:rPr lang="en-GB" dirty="0"/>
              <a:t>In 2014 the school had a 22 million investment to have a new build for the teachers and pupils. At the school there is hairdressing, construction, catering, drama and musical facilities. In the school there are children aged 11 and 18 years old, last years recording is 903 pupils.</a:t>
            </a:r>
          </a:p>
          <a:p>
            <a:endParaRPr lang="en-GB" dirty="0"/>
          </a:p>
          <a:p>
            <a:endParaRPr lang="en-GB" dirty="0"/>
          </a:p>
        </p:txBody>
      </p:sp>
      <p:pic>
        <p:nvPicPr>
          <p:cNvPr id="4" name="Picture 3">
            <a:extLst>
              <a:ext uri="{FF2B5EF4-FFF2-40B4-BE49-F238E27FC236}">
                <a16:creationId xmlns:a16="http://schemas.microsoft.com/office/drawing/2014/main" xmlns="" id="{AA3CA270-E868-4AB3-87A1-02A5062C32AB}"/>
              </a:ext>
            </a:extLst>
          </p:cNvPr>
          <p:cNvPicPr>
            <a:picLocks noChangeAspect="1"/>
          </p:cNvPicPr>
          <p:nvPr/>
        </p:nvPicPr>
        <p:blipFill>
          <a:blip r:embed="rId2"/>
          <a:stretch>
            <a:fillRect/>
          </a:stretch>
        </p:blipFill>
        <p:spPr>
          <a:xfrm>
            <a:off x="8622418" y="2280631"/>
            <a:ext cx="3346426" cy="3106444"/>
          </a:xfrm>
          <a:prstGeom prst="rect">
            <a:avLst/>
          </a:prstGeom>
        </p:spPr>
      </p:pic>
    </p:spTree>
    <p:extLst>
      <p:ext uri="{BB962C8B-B14F-4D97-AF65-F5344CB8AC3E}">
        <p14:creationId xmlns:p14="http://schemas.microsoft.com/office/powerpoint/2010/main" val="1975767776"/>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DBF7E3F-08BA-4DBF-94DB-33227FEE8BE7}"/>
              </a:ext>
            </a:extLst>
          </p:cNvPr>
          <p:cNvSpPr>
            <a:spLocks noGrp="1"/>
          </p:cNvSpPr>
          <p:nvPr>
            <p:ph type="title"/>
          </p:nvPr>
        </p:nvSpPr>
        <p:spPr>
          <a:xfrm>
            <a:off x="508043" y="2616587"/>
            <a:ext cx="8534400" cy="1507067"/>
          </a:xfrm>
        </p:spPr>
        <p:txBody>
          <a:bodyPr/>
          <a:lstStyle/>
          <a:p>
            <a:r>
              <a:rPr lang="en-GB" u="sng" dirty="0"/>
              <a:t>Key Literature</a:t>
            </a:r>
          </a:p>
        </p:txBody>
      </p:sp>
    </p:spTree>
    <p:extLst>
      <p:ext uri="{BB962C8B-B14F-4D97-AF65-F5344CB8AC3E}">
        <p14:creationId xmlns:p14="http://schemas.microsoft.com/office/powerpoint/2010/main" val="4074661387"/>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17E8F01-4DC0-45F5-A03A-327F140F3CBC}"/>
              </a:ext>
            </a:extLst>
          </p:cNvPr>
          <p:cNvSpPr>
            <a:spLocks noGrp="1"/>
          </p:cNvSpPr>
          <p:nvPr>
            <p:ph type="title"/>
          </p:nvPr>
        </p:nvSpPr>
        <p:spPr>
          <a:xfrm>
            <a:off x="684212" y="563034"/>
            <a:ext cx="8534400" cy="1507067"/>
          </a:xfrm>
        </p:spPr>
        <p:txBody>
          <a:bodyPr>
            <a:normAutofit fontScale="90000"/>
          </a:bodyPr>
          <a:lstStyle/>
          <a:p>
            <a:r>
              <a:rPr lang="en-GB"/>
              <a:t>Sport and Women : Social Issues in International Perspective</a:t>
            </a:r>
            <a:br>
              <a:rPr lang="en-GB"/>
            </a:br>
            <a:endParaRPr lang="en-GB"/>
          </a:p>
        </p:txBody>
      </p:sp>
      <p:sp>
        <p:nvSpPr>
          <p:cNvPr id="3" name="Content Placeholder 2">
            <a:extLst>
              <a:ext uri="{FF2B5EF4-FFF2-40B4-BE49-F238E27FC236}">
                <a16:creationId xmlns:a16="http://schemas.microsoft.com/office/drawing/2014/main" xmlns="" id="{C729CC4C-2333-42EA-86B5-3A8C23DEC844}"/>
              </a:ext>
            </a:extLst>
          </p:cNvPr>
          <p:cNvSpPr>
            <a:spLocks noGrp="1"/>
          </p:cNvSpPr>
          <p:nvPr>
            <p:ph idx="1"/>
          </p:nvPr>
        </p:nvSpPr>
        <p:spPr>
          <a:xfrm>
            <a:off x="684212" y="2462173"/>
            <a:ext cx="8534400" cy="3615267"/>
          </a:xfrm>
        </p:spPr>
        <p:txBody>
          <a:bodyPr/>
          <a:lstStyle/>
          <a:p>
            <a:r>
              <a:rPr lang="en-GB"/>
              <a:t>The purpose of the book is to examine and compare the sporting experience of women from different countries in the world having the opportunities like men; it also looks at the barriers to participation in women’ sports and the efficacy of the political action. </a:t>
            </a:r>
          </a:p>
          <a:p>
            <a:r>
              <a:rPr lang="en-GB"/>
              <a:t>In addition, the book examines what women have represented in global sports and any other opportunities in sports, where they have to make a decision.</a:t>
            </a:r>
          </a:p>
          <a:p>
            <a:pPr marL="0" indent="0">
              <a:buNone/>
            </a:pPr>
            <a:r>
              <a:rPr lang="en-GB" err="1"/>
              <a:t>fister</a:t>
            </a:r>
            <a:r>
              <a:rPr lang="en-GB"/>
              <a:t>, G. and Hartmann-</a:t>
            </a:r>
            <a:r>
              <a:rPr lang="en-GB" err="1"/>
              <a:t>Tews</a:t>
            </a:r>
            <a:r>
              <a:rPr lang="en-GB"/>
              <a:t>, I. (2003). </a:t>
            </a:r>
            <a:r>
              <a:rPr lang="en-GB" i="1"/>
              <a:t>Sport and Women</a:t>
            </a:r>
            <a:r>
              <a:rPr lang="en-GB"/>
              <a:t>.</a:t>
            </a:r>
          </a:p>
          <a:p>
            <a:pPr marL="0" indent="0">
              <a:buNone/>
            </a:pPr>
            <a:endParaRPr lang="en-GB"/>
          </a:p>
        </p:txBody>
      </p:sp>
    </p:spTree>
    <p:extLst>
      <p:ext uri="{BB962C8B-B14F-4D97-AF65-F5344CB8AC3E}">
        <p14:creationId xmlns:p14="http://schemas.microsoft.com/office/powerpoint/2010/main" val="181607254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7B2E869-7C6E-4646-98EE-04CFFA331511}"/>
              </a:ext>
            </a:extLst>
          </p:cNvPr>
          <p:cNvSpPr>
            <a:spLocks noGrp="1"/>
          </p:cNvSpPr>
          <p:nvPr>
            <p:ph type="title"/>
          </p:nvPr>
        </p:nvSpPr>
        <p:spPr>
          <a:xfrm>
            <a:off x="684212" y="685800"/>
            <a:ext cx="8534400" cy="1507067"/>
          </a:xfrm>
        </p:spPr>
        <p:txBody>
          <a:bodyPr/>
          <a:lstStyle/>
          <a:p>
            <a:r>
              <a:rPr lang="en-GB"/>
              <a:t>Targeting teenagers</a:t>
            </a:r>
          </a:p>
        </p:txBody>
      </p:sp>
      <p:sp>
        <p:nvSpPr>
          <p:cNvPr id="3" name="Content Placeholder 2">
            <a:extLst>
              <a:ext uri="{FF2B5EF4-FFF2-40B4-BE49-F238E27FC236}">
                <a16:creationId xmlns:a16="http://schemas.microsoft.com/office/drawing/2014/main" xmlns="" id="{96C7949A-2ED1-4428-8886-70A646784EAF}"/>
              </a:ext>
            </a:extLst>
          </p:cNvPr>
          <p:cNvSpPr>
            <a:spLocks noGrp="1"/>
          </p:cNvSpPr>
          <p:nvPr>
            <p:ph idx="1"/>
          </p:nvPr>
        </p:nvSpPr>
        <p:spPr>
          <a:xfrm>
            <a:off x="555876" y="1899206"/>
            <a:ext cx="8534400" cy="3615267"/>
          </a:xfrm>
        </p:spPr>
        <p:txBody>
          <a:bodyPr/>
          <a:lstStyle/>
          <a:p>
            <a:r>
              <a:rPr lang="en-GB"/>
              <a:t>Sue walker provides and explains how there is a ‘drop off’ effect in sport from girls being in their teenage years. Also it investigates recent studies  and </a:t>
            </a:r>
            <a:r>
              <a:rPr lang="en-GB" err="1"/>
              <a:t>trys</a:t>
            </a:r>
            <a:r>
              <a:rPr lang="en-GB"/>
              <a:t> to understand teenage participation levels and to try and to get teenagers to stay in  sport. </a:t>
            </a:r>
          </a:p>
          <a:p>
            <a:pPr marL="0" indent="0">
              <a:buNone/>
            </a:pPr>
            <a:r>
              <a:rPr lang="en-GB"/>
              <a:t>Australasian Parks and Leisure - Winter 2014 (2019). </a:t>
            </a:r>
            <a:r>
              <a:rPr lang="en-GB" i="1"/>
              <a:t>Targeting teenagers</a:t>
            </a:r>
            <a:r>
              <a:rPr lang="en-GB"/>
              <a:t>. vol 17 issue 2. Australia, pp.43-45.</a:t>
            </a:r>
          </a:p>
        </p:txBody>
      </p:sp>
    </p:spTree>
    <p:extLst>
      <p:ext uri="{BB962C8B-B14F-4D97-AF65-F5344CB8AC3E}">
        <p14:creationId xmlns:p14="http://schemas.microsoft.com/office/powerpoint/2010/main" val="20587427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86E73A6-3CF5-4424-A16F-FD61B62D11ED}"/>
              </a:ext>
            </a:extLst>
          </p:cNvPr>
          <p:cNvSpPr>
            <a:spLocks noGrp="1"/>
          </p:cNvSpPr>
          <p:nvPr>
            <p:ph type="title"/>
          </p:nvPr>
        </p:nvSpPr>
        <p:spPr>
          <a:xfrm>
            <a:off x="684212" y="563034"/>
            <a:ext cx="8534400" cy="1507067"/>
          </a:xfrm>
        </p:spPr>
        <p:txBody>
          <a:bodyPr/>
          <a:lstStyle/>
          <a:p>
            <a:r>
              <a:rPr lang="en-GB"/>
              <a:t>Barriers to sports participation for women and girls </a:t>
            </a:r>
          </a:p>
        </p:txBody>
      </p:sp>
      <p:sp>
        <p:nvSpPr>
          <p:cNvPr id="3" name="Content Placeholder 2">
            <a:extLst>
              <a:ext uri="{FF2B5EF4-FFF2-40B4-BE49-F238E27FC236}">
                <a16:creationId xmlns:a16="http://schemas.microsoft.com/office/drawing/2014/main" xmlns="" id="{CC305F3C-5984-4981-A60F-5FC6B6CBD7D1}"/>
              </a:ext>
            </a:extLst>
          </p:cNvPr>
          <p:cNvSpPr>
            <a:spLocks noGrp="1"/>
          </p:cNvSpPr>
          <p:nvPr>
            <p:ph idx="1"/>
          </p:nvPr>
        </p:nvSpPr>
        <p:spPr>
          <a:xfrm>
            <a:off x="684212" y="2344942"/>
            <a:ext cx="8534400" cy="3615267"/>
          </a:xfrm>
        </p:spPr>
        <p:txBody>
          <a:bodyPr/>
          <a:lstStyle/>
          <a:p>
            <a:r>
              <a:rPr lang="en-GB"/>
              <a:t>From the Women's sport and Fitness Foundation the ‘’ Barriers to sports participation for women and girls’’ </a:t>
            </a:r>
            <a:r>
              <a:rPr lang="en-GB" b="1"/>
              <a:t>Sport England,  </a:t>
            </a:r>
            <a:r>
              <a:rPr lang="en-GB"/>
              <a:t>list and explains what  current barriers that women have when they are exercising or taking part in physical sport. It also explains about the Gender gap with men and women's participation rates are lower which is looks from a personal, social and cultural perspective. </a:t>
            </a:r>
          </a:p>
          <a:p>
            <a:pPr marL="0" indent="0">
              <a:buNone/>
            </a:pPr>
            <a:r>
              <a:rPr lang="en-GB"/>
              <a:t>Lrsport.org. (2019). </a:t>
            </a:r>
            <a:r>
              <a:rPr lang="en-GB" i="1"/>
              <a:t>Barriers to sports participation for women and girls</a:t>
            </a:r>
            <a:r>
              <a:rPr lang="en-GB"/>
              <a:t>. [online] Available at: https://www.lrsport.org/uploads/barriers-to-sports-participation-for-women-girls-17.pdf [Accessed 11 Oct. 2019].</a:t>
            </a:r>
          </a:p>
        </p:txBody>
      </p:sp>
    </p:spTree>
    <p:extLst>
      <p:ext uri="{BB962C8B-B14F-4D97-AF65-F5344CB8AC3E}">
        <p14:creationId xmlns:p14="http://schemas.microsoft.com/office/powerpoint/2010/main" val="19870903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3F794FF-A4A2-4AE5-BA8E-FA68DA662466}"/>
              </a:ext>
            </a:extLst>
          </p:cNvPr>
          <p:cNvSpPr>
            <a:spLocks noGrp="1"/>
          </p:cNvSpPr>
          <p:nvPr>
            <p:ph type="title"/>
          </p:nvPr>
        </p:nvSpPr>
        <p:spPr>
          <a:xfrm>
            <a:off x="871781" y="381000"/>
            <a:ext cx="8534400" cy="1507067"/>
          </a:xfrm>
        </p:spPr>
        <p:txBody>
          <a:bodyPr>
            <a:normAutofit fontScale="90000"/>
          </a:bodyPr>
          <a:lstStyle/>
          <a:p>
            <a:r>
              <a:rPr lang="en-GB"/>
              <a:t>Barriers to women and girls’ participation in sport and physical activity </a:t>
            </a:r>
          </a:p>
        </p:txBody>
      </p:sp>
      <p:sp>
        <p:nvSpPr>
          <p:cNvPr id="3" name="Content Placeholder 2">
            <a:extLst>
              <a:ext uri="{FF2B5EF4-FFF2-40B4-BE49-F238E27FC236}">
                <a16:creationId xmlns:a16="http://schemas.microsoft.com/office/drawing/2014/main" xmlns="" id="{B131859E-561E-420D-AFA1-943DFF538023}"/>
              </a:ext>
            </a:extLst>
          </p:cNvPr>
          <p:cNvSpPr>
            <a:spLocks noGrp="1"/>
          </p:cNvSpPr>
          <p:nvPr>
            <p:ph idx="1"/>
          </p:nvPr>
        </p:nvSpPr>
        <p:spPr>
          <a:xfrm>
            <a:off x="871781" y="2256692"/>
            <a:ext cx="8534400" cy="3615267"/>
          </a:xfrm>
        </p:spPr>
        <p:txBody>
          <a:bodyPr>
            <a:normAutofit fontScale="92500" lnSpcReduction="20000"/>
          </a:bodyPr>
          <a:lstStyle/>
          <a:p>
            <a:r>
              <a:rPr lang="en-GB"/>
              <a:t>From the Women's sport and Fitness Foundation the ‘’ Barriers to sports participation for women and girls’’ </a:t>
            </a:r>
            <a:r>
              <a:rPr lang="en-GB" b="1"/>
              <a:t>Sport Scotland,  </a:t>
            </a:r>
            <a:r>
              <a:rPr lang="en-GB"/>
              <a:t>list and explains what current barriers that women have when they are exercising or take part in physical sport. It also explains about the Gender gap with men and women's participation rates are lower which is looks from a personal, social and cultural. </a:t>
            </a:r>
          </a:p>
          <a:p>
            <a:r>
              <a:rPr lang="en-GB"/>
              <a:t>In addition this journal will back up Sport England as they are both very the same and both have the same sort of girls dropping out.</a:t>
            </a:r>
          </a:p>
          <a:p>
            <a:endParaRPr lang="en-GB"/>
          </a:p>
          <a:p>
            <a:pPr marL="0" indent="0">
              <a:buNone/>
            </a:pPr>
            <a:r>
              <a:rPr lang="en-GB"/>
              <a:t>Funding4sport.co.uk. (2019). [online] Available at: https://funding4sport.co.uk/downloads/women_barriers_participation.pdf [Accessed 11 Oct. 2019].</a:t>
            </a:r>
          </a:p>
          <a:p>
            <a:endParaRPr lang="en-GB"/>
          </a:p>
        </p:txBody>
      </p:sp>
    </p:spTree>
    <p:extLst>
      <p:ext uri="{BB962C8B-B14F-4D97-AF65-F5344CB8AC3E}">
        <p14:creationId xmlns:p14="http://schemas.microsoft.com/office/powerpoint/2010/main" val="1108405132"/>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00F2858-8575-4F98-90A9-BD6F71A3ACA0}"/>
              </a:ext>
            </a:extLst>
          </p:cNvPr>
          <p:cNvSpPr>
            <a:spLocks noGrp="1"/>
          </p:cNvSpPr>
          <p:nvPr>
            <p:ph type="title"/>
          </p:nvPr>
        </p:nvSpPr>
        <p:spPr>
          <a:xfrm>
            <a:off x="684212" y="685800"/>
            <a:ext cx="8534400" cy="1507067"/>
          </a:xfrm>
        </p:spPr>
        <p:txBody>
          <a:bodyPr>
            <a:normAutofit fontScale="90000"/>
          </a:bodyPr>
          <a:lstStyle/>
          <a:p>
            <a:r>
              <a:rPr lang="en-GB"/>
              <a:t>Women, Sports, and Development: Does It Pay to Let Girls Play? Barbara </a:t>
            </a:r>
            <a:r>
              <a:rPr lang="en-GB" err="1"/>
              <a:t>Kotschwar</a:t>
            </a:r>
            <a:r>
              <a:rPr lang="en-GB"/>
              <a:t> </a:t>
            </a:r>
          </a:p>
        </p:txBody>
      </p:sp>
      <p:sp>
        <p:nvSpPr>
          <p:cNvPr id="3" name="Content Placeholder 2">
            <a:extLst>
              <a:ext uri="{FF2B5EF4-FFF2-40B4-BE49-F238E27FC236}">
                <a16:creationId xmlns:a16="http://schemas.microsoft.com/office/drawing/2014/main" xmlns="" id="{C747CA75-7D51-4D09-BBD0-9E5E0A82C973}"/>
              </a:ext>
            </a:extLst>
          </p:cNvPr>
          <p:cNvSpPr>
            <a:spLocks noGrp="1"/>
          </p:cNvSpPr>
          <p:nvPr>
            <p:ph idx="1"/>
          </p:nvPr>
        </p:nvSpPr>
        <p:spPr>
          <a:xfrm>
            <a:off x="684212" y="2556933"/>
            <a:ext cx="8534400" cy="3615267"/>
          </a:xfrm>
        </p:spPr>
        <p:txBody>
          <a:bodyPr>
            <a:normAutofit fontScale="92500" lnSpcReduction="10000"/>
          </a:bodyPr>
          <a:lstStyle/>
          <a:p>
            <a:r>
              <a:rPr lang="en-GB" dirty="0"/>
              <a:t>The purpose of the journal is for women in sport will have a better schooling, they will suffer less health problems. And how women and girls can get into sport through the Olympics and how it works all over the world. As it explains </a:t>
            </a:r>
            <a:r>
              <a:rPr lang="en-GB" dirty="0" err="1"/>
              <a:t>why‘’girls</a:t>
            </a:r>
            <a:r>
              <a:rPr lang="en-GB" dirty="0"/>
              <a:t> who play sports do better in school, suffer fewer health problems, achieve more in areas dominated by men, such as science, and hold better jobs as adults’’ (</a:t>
            </a:r>
            <a:r>
              <a:rPr lang="en-GB" dirty="0" err="1"/>
              <a:t>Kotschwar</a:t>
            </a:r>
            <a:r>
              <a:rPr lang="en-GB" dirty="0"/>
              <a:t>, 2014 P.1)</a:t>
            </a:r>
          </a:p>
          <a:p>
            <a:endParaRPr lang="en-GB" dirty="0"/>
          </a:p>
          <a:p>
            <a:pPr marL="0" indent="0">
              <a:buNone/>
            </a:pPr>
            <a:r>
              <a:rPr lang="en-GB" dirty="0" err="1"/>
              <a:t>Kotschwar</a:t>
            </a:r>
            <a:r>
              <a:rPr lang="en-GB" dirty="0"/>
              <a:t>, B. (2014). </a:t>
            </a:r>
            <a:r>
              <a:rPr lang="en-GB" i="1" dirty="0"/>
              <a:t>Women, Sports, and Development: Does It Pay to Let Girls Play?</a:t>
            </a:r>
            <a:r>
              <a:rPr lang="en-GB" dirty="0"/>
              <a:t>. [online] </a:t>
            </a:r>
            <a:r>
              <a:rPr lang="en-GB" dirty="0" err="1"/>
              <a:t>Piie.com</a:t>
            </a:r>
            <a:r>
              <a:rPr lang="en-GB" dirty="0"/>
              <a:t>. Available at: https://</a:t>
            </a:r>
            <a:r>
              <a:rPr lang="en-GB" dirty="0" err="1"/>
              <a:t>www.piie.com</a:t>
            </a:r>
            <a:r>
              <a:rPr lang="en-GB" dirty="0"/>
              <a:t>/sites/default/files/publications/pb/pb14-8.pdf [Accessed 11 Oct. 2019].</a:t>
            </a:r>
          </a:p>
        </p:txBody>
      </p:sp>
    </p:spTree>
    <p:extLst>
      <p:ext uri="{BB962C8B-B14F-4D97-AF65-F5344CB8AC3E}">
        <p14:creationId xmlns:p14="http://schemas.microsoft.com/office/powerpoint/2010/main" val="377305169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69AA1D4-2B16-4A14-A42C-C6DAEA35881F}"/>
              </a:ext>
            </a:extLst>
          </p:cNvPr>
          <p:cNvSpPr>
            <a:spLocks noGrp="1"/>
          </p:cNvSpPr>
          <p:nvPr>
            <p:ph type="title"/>
          </p:nvPr>
        </p:nvSpPr>
        <p:spPr>
          <a:xfrm>
            <a:off x="684212" y="196686"/>
            <a:ext cx="8534400" cy="1507067"/>
          </a:xfrm>
        </p:spPr>
        <p:txBody>
          <a:bodyPr>
            <a:normAutofit fontScale="90000"/>
          </a:bodyPr>
          <a:lstStyle/>
          <a:p>
            <a:r>
              <a:rPr lang="en-GB" b="1"/>
              <a:t>Girls' Participation in Sport: When Does the Drop-off Begin?</a:t>
            </a:r>
            <a:br>
              <a:rPr lang="en-GB" b="1"/>
            </a:br>
            <a:endParaRPr lang="en-GB"/>
          </a:p>
        </p:txBody>
      </p:sp>
      <p:sp>
        <p:nvSpPr>
          <p:cNvPr id="3" name="Content Placeholder 2">
            <a:extLst>
              <a:ext uri="{FF2B5EF4-FFF2-40B4-BE49-F238E27FC236}">
                <a16:creationId xmlns:a16="http://schemas.microsoft.com/office/drawing/2014/main" xmlns="" id="{F3BCD5A6-D856-4DC0-8585-3CC7D357A177}"/>
              </a:ext>
            </a:extLst>
          </p:cNvPr>
          <p:cNvSpPr>
            <a:spLocks noGrp="1"/>
          </p:cNvSpPr>
          <p:nvPr>
            <p:ph idx="1"/>
          </p:nvPr>
        </p:nvSpPr>
        <p:spPr>
          <a:xfrm>
            <a:off x="684212" y="2087034"/>
            <a:ext cx="8534400" cy="3864587"/>
          </a:xfrm>
        </p:spPr>
        <p:txBody>
          <a:bodyPr>
            <a:normAutofit fontScale="92500"/>
          </a:bodyPr>
          <a:lstStyle/>
          <a:p>
            <a:r>
              <a:rPr lang="en-GB"/>
              <a:t>This article from David Turner argues that coaches are there to identify the risk and barriers of girls dropping out of sport and physical activity. This article backs up the theory of when girls are 14 years old then they tend to drop out of sport. This will due to the fact of there are many different barriers for girls at this age. ‘’girls' participation in PE and sport begins to drop off at age 14 (Key Stage 4 in academic terms)’’ (Turner, 2019)</a:t>
            </a:r>
          </a:p>
          <a:p>
            <a:endParaRPr lang="en-GB"/>
          </a:p>
          <a:p>
            <a:pPr marL="0" indent="0">
              <a:buNone/>
            </a:pPr>
            <a:r>
              <a:rPr lang="en-GB"/>
              <a:t>Turner, D. (2019). </a:t>
            </a:r>
            <a:r>
              <a:rPr lang="en-GB" i="1"/>
              <a:t>UK Coaching - Girls' Participation in Sport: When Does the Drop-off Begin?</a:t>
            </a:r>
            <a:r>
              <a:rPr lang="en-GB"/>
              <a:t>. [online] Ukcoaching.org. Available at: https://www.ukcoaching.org/resources/expert-opinions/girls-participation-in-sport-when-does-the-drop-of [Accessed 11 Oct. 2019].</a:t>
            </a:r>
          </a:p>
        </p:txBody>
      </p:sp>
    </p:spTree>
    <p:extLst>
      <p:ext uri="{BB962C8B-B14F-4D97-AF65-F5344CB8AC3E}">
        <p14:creationId xmlns:p14="http://schemas.microsoft.com/office/powerpoint/2010/main" val="354753695"/>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479668-ED8C-46AF-93D0-242385057B59}"/>
              </a:ext>
            </a:extLst>
          </p:cNvPr>
          <p:cNvSpPr>
            <a:spLocks noGrp="1"/>
          </p:cNvSpPr>
          <p:nvPr>
            <p:ph type="title"/>
          </p:nvPr>
        </p:nvSpPr>
        <p:spPr>
          <a:xfrm>
            <a:off x="684212" y="267024"/>
            <a:ext cx="8534400" cy="1507067"/>
          </a:xfrm>
        </p:spPr>
        <p:txBody>
          <a:bodyPr/>
          <a:lstStyle/>
          <a:p>
            <a:r>
              <a:rPr lang="en-GB"/>
              <a:t>US GIRLS</a:t>
            </a:r>
            <a:r>
              <a:rPr lang="en-GB" b="1"/>
              <a:t/>
            </a:r>
            <a:br>
              <a:rPr lang="en-GB" b="1"/>
            </a:br>
            <a:endParaRPr lang="en-GB"/>
          </a:p>
        </p:txBody>
      </p:sp>
      <p:sp>
        <p:nvSpPr>
          <p:cNvPr id="3" name="Content Placeholder 2">
            <a:extLst>
              <a:ext uri="{FF2B5EF4-FFF2-40B4-BE49-F238E27FC236}">
                <a16:creationId xmlns:a16="http://schemas.microsoft.com/office/drawing/2014/main" xmlns="" id="{35BBE379-CD6A-4045-A856-A573C95FA976}"/>
              </a:ext>
            </a:extLst>
          </p:cNvPr>
          <p:cNvSpPr>
            <a:spLocks noGrp="1"/>
          </p:cNvSpPr>
          <p:nvPr>
            <p:ph idx="1"/>
          </p:nvPr>
        </p:nvSpPr>
        <p:spPr>
          <a:xfrm>
            <a:off x="684212" y="1572127"/>
            <a:ext cx="8534400" cy="4039458"/>
          </a:xfrm>
        </p:spPr>
        <p:txBody>
          <a:bodyPr>
            <a:normAutofit lnSpcReduction="10000"/>
          </a:bodyPr>
          <a:lstStyle/>
          <a:p>
            <a:r>
              <a:rPr lang="en-GB"/>
              <a:t>This </a:t>
            </a:r>
            <a:r>
              <a:rPr lang="en-GB" err="1"/>
              <a:t>organistion</a:t>
            </a:r>
            <a:r>
              <a:rPr lang="en-GB"/>
              <a:t> ‘Street Games’ works very closely with girls who dropped out of sport aged 16-25, as the initiative is to get more girl more active and give more opportunities in the local community for them. “when teenage girls are in danger of dropping out of sport and activity, they need something different that fits with their new priorities” (Network.streetgames.org, 2019).</a:t>
            </a:r>
          </a:p>
          <a:p>
            <a:pPr marL="0" indent="0">
              <a:buNone/>
            </a:pPr>
            <a:r>
              <a:rPr lang="en-GB"/>
              <a:t> “is designed to increase and sustain young women's participation in sport and physical activity within some of the nation’s most disadvantaged communities.” (Network.streetgames.org, 2019).</a:t>
            </a:r>
          </a:p>
          <a:p>
            <a:pPr marL="0" indent="0">
              <a:buNone/>
            </a:pPr>
            <a:r>
              <a:rPr lang="en-GB"/>
              <a:t>Network.streetgames.org. (2019). </a:t>
            </a:r>
            <a:r>
              <a:rPr lang="en-GB" i="1"/>
              <a:t>Us Girls | </a:t>
            </a:r>
            <a:r>
              <a:rPr lang="en-GB" i="1" err="1"/>
              <a:t>StreetGames</a:t>
            </a:r>
            <a:r>
              <a:rPr lang="en-GB"/>
              <a:t>. [online] Available at: https://network.streetgames.org/our-work/us-girls [Accessed 11 Oct. 2019].</a:t>
            </a:r>
          </a:p>
          <a:p>
            <a:pPr marL="0" indent="0">
              <a:buNone/>
            </a:pPr>
            <a:endParaRPr lang="en-GB"/>
          </a:p>
        </p:txBody>
      </p:sp>
    </p:spTree>
    <p:extLst>
      <p:ext uri="{BB962C8B-B14F-4D97-AF65-F5344CB8AC3E}">
        <p14:creationId xmlns:p14="http://schemas.microsoft.com/office/powerpoint/2010/main" val="3424572229"/>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BE8BC99-125F-4A15-A469-00C97CC58494}"/>
              </a:ext>
            </a:extLst>
          </p:cNvPr>
          <p:cNvSpPr>
            <a:spLocks noGrp="1"/>
          </p:cNvSpPr>
          <p:nvPr>
            <p:ph type="title"/>
          </p:nvPr>
        </p:nvSpPr>
        <p:spPr>
          <a:xfrm>
            <a:off x="684213" y="685800"/>
            <a:ext cx="10058400" cy="1094874"/>
          </a:xfrm>
        </p:spPr>
        <p:txBody>
          <a:bodyPr>
            <a:normAutofit fontScale="90000"/>
          </a:bodyPr>
          <a:lstStyle/>
          <a:p>
            <a:r>
              <a:rPr lang="en-GB"/>
              <a:t>What Are the Barriers Which Discourage 15-16 Year-Old Girls from Participating in Team Sports and How Can We Overcome Them?</a:t>
            </a:r>
            <a:br>
              <a:rPr lang="en-GB"/>
            </a:br>
            <a:endParaRPr lang="en-GB"/>
          </a:p>
        </p:txBody>
      </p:sp>
      <p:sp>
        <p:nvSpPr>
          <p:cNvPr id="3" name="Text Placeholder 2">
            <a:extLst>
              <a:ext uri="{FF2B5EF4-FFF2-40B4-BE49-F238E27FC236}">
                <a16:creationId xmlns:a16="http://schemas.microsoft.com/office/drawing/2014/main" xmlns="" id="{8F853A8E-2FCB-4687-A4DB-86790DAE52AA}"/>
              </a:ext>
            </a:extLst>
          </p:cNvPr>
          <p:cNvSpPr>
            <a:spLocks noGrp="1"/>
          </p:cNvSpPr>
          <p:nvPr>
            <p:ph type="body" idx="1"/>
          </p:nvPr>
        </p:nvSpPr>
        <p:spPr>
          <a:xfrm>
            <a:off x="684212" y="2005263"/>
            <a:ext cx="8535988" cy="3989137"/>
          </a:xfrm>
        </p:spPr>
        <p:txBody>
          <a:bodyPr/>
          <a:lstStyle/>
          <a:p>
            <a:r>
              <a:rPr lang="en-GB"/>
              <a:t>This Article provides and gives theory for girls barriers for sporting and how certain factors can put girls off sport for life. ‘’barriers that prevent 15-16-year-old girls from participating in extracurricular team games and what can be done to overcome these barriers and improve physical activity levels’’. (</a:t>
            </a:r>
            <a:r>
              <a:rPr lang="en-GB" err="1"/>
              <a:t>Wetton</a:t>
            </a:r>
            <a:r>
              <a:rPr lang="en-GB"/>
              <a:t> et al., 2013)</a:t>
            </a:r>
          </a:p>
          <a:p>
            <a:endParaRPr lang="en-GB"/>
          </a:p>
          <a:p>
            <a:r>
              <a:rPr lang="en-GB" err="1"/>
              <a:t>Wetton</a:t>
            </a:r>
            <a:r>
              <a:rPr lang="en-GB"/>
              <a:t>, A., Radley, R., Jones, A. and Pearce, M. (2013). What Are the Barriers Which Discourage 15-16 Year-Old Girls from Participating in Team Sports and How Can We Overcome Them?. </a:t>
            </a:r>
            <a:r>
              <a:rPr lang="en-GB" i="1"/>
              <a:t>BioMed Research International</a:t>
            </a:r>
            <a:r>
              <a:rPr lang="en-GB"/>
              <a:t>, 2013, pp.1-8.</a:t>
            </a:r>
          </a:p>
        </p:txBody>
      </p:sp>
    </p:spTree>
    <p:extLst>
      <p:ext uri="{BB962C8B-B14F-4D97-AF65-F5344CB8AC3E}">
        <p14:creationId xmlns:p14="http://schemas.microsoft.com/office/powerpoint/2010/main" val="2301767863"/>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DB5497-49F0-4BE0-A44B-02684379B169}"/>
              </a:ext>
            </a:extLst>
          </p:cNvPr>
          <p:cNvSpPr>
            <a:spLocks noGrp="1"/>
          </p:cNvSpPr>
          <p:nvPr>
            <p:ph type="title"/>
          </p:nvPr>
        </p:nvSpPr>
        <p:spPr>
          <a:xfrm>
            <a:off x="700254" y="272231"/>
            <a:ext cx="8534400" cy="1967629"/>
          </a:xfrm>
        </p:spPr>
        <p:txBody>
          <a:bodyPr>
            <a:normAutofit fontScale="90000"/>
          </a:bodyPr>
          <a:lstStyle/>
          <a:p>
            <a:r>
              <a:rPr lang="en-GB"/>
              <a:t>Perceived barrier and facilitators to participation in physical activity during the school lunch break for girls ages 12-13years </a:t>
            </a:r>
          </a:p>
        </p:txBody>
      </p:sp>
      <p:sp>
        <p:nvSpPr>
          <p:cNvPr id="3" name="Content Placeholder 2">
            <a:extLst>
              <a:ext uri="{FF2B5EF4-FFF2-40B4-BE49-F238E27FC236}">
                <a16:creationId xmlns:a16="http://schemas.microsoft.com/office/drawing/2014/main" xmlns="" id="{C4AA3D93-CDDD-4DCB-A283-5E6EC7E37254}"/>
              </a:ext>
            </a:extLst>
          </p:cNvPr>
          <p:cNvSpPr>
            <a:spLocks noGrp="1"/>
          </p:cNvSpPr>
          <p:nvPr>
            <p:ph idx="1"/>
          </p:nvPr>
        </p:nvSpPr>
        <p:spPr>
          <a:xfrm>
            <a:off x="700254" y="2306053"/>
            <a:ext cx="8534400" cy="3615267"/>
          </a:xfrm>
        </p:spPr>
        <p:txBody>
          <a:bodyPr>
            <a:normAutofit/>
          </a:bodyPr>
          <a:lstStyle/>
          <a:p>
            <a:r>
              <a:rPr lang="en-GB"/>
              <a:t>For this journal it explains about that “school lunch time have been identifies as an ideal time for maximizing children’s physical activity”(Watson, </a:t>
            </a:r>
            <a:r>
              <a:rPr lang="en-GB" err="1"/>
              <a:t>Elloitt</a:t>
            </a:r>
            <a:r>
              <a:rPr lang="en-GB"/>
              <a:t> and Mehta, 2015). This article will help the research project as this is what I want look into more depth girls in sport. </a:t>
            </a:r>
          </a:p>
          <a:p>
            <a:endParaRPr lang="en-GB"/>
          </a:p>
          <a:p>
            <a:r>
              <a:rPr lang="en-GB"/>
              <a:t>Watson, A., </a:t>
            </a:r>
            <a:r>
              <a:rPr lang="en-GB" err="1"/>
              <a:t>Elloitt</a:t>
            </a:r>
            <a:r>
              <a:rPr lang="en-GB"/>
              <a:t>, j. and Mehta, K. (2015). Perceived barriers and facilitators to participation in physical activity during the school lunch break for girls aged 12-13 years. </a:t>
            </a:r>
            <a:r>
              <a:rPr lang="en-GB" i="1"/>
              <a:t>European physical education review, 21(2), pp.257-271</a:t>
            </a:r>
          </a:p>
        </p:txBody>
      </p:sp>
    </p:spTree>
    <p:extLst>
      <p:ext uri="{BB962C8B-B14F-4D97-AF65-F5344CB8AC3E}">
        <p14:creationId xmlns:p14="http://schemas.microsoft.com/office/powerpoint/2010/main" val="10343114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4B8E677-50F7-4508-AFA5-9F6281613854}"/>
              </a:ext>
            </a:extLst>
          </p:cNvPr>
          <p:cNvSpPr>
            <a:spLocks noGrp="1"/>
          </p:cNvSpPr>
          <p:nvPr>
            <p:ph type="title"/>
          </p:nvPr>
        </p:nvSpPr>
        <p:spPr>
          <a:xfrm>
            <a:off x="549988" y="141835"/>
            <a:ext cx="8534400" cy="1507067"/>
          </a:xfrm>
        </p:spPr>
        <p:txBody>
          <a:bodyPr/>
          <a:lstStyle/>
          <a:p>
            <a:r>
              <a:rPr lang="en-GB"/>
              <a:t>KEY FINDINGS FROM GIRLS ACTIVE SURVEY</a:t>
            </a:r>
          </a:p>
        </p:txBody>
      </p:sp>
      <p:sp>
        <p:nvSpPr>
          <p:cNvPr id="3" name="Content Placeholder 2">
            <a:extLst>
              <a:ext uri="{FF2B5EF4-FFF2-40B4-BE49-F238E27FC236}">
                <a16:creationId xmlns:a16="http://schemas.microsoft.com/office/drawing/2014/main" xmlns="" id="{3545E427-EF78-4B80-8573-888D01C0B392}"/>
              </a:ext>
            </a:extLst>
          </p:cNvPr>
          <p:cNvSpPr>
            <a:spLocks noGrp="1"/>
          </p:cNvSpPr>
          <p:nvPr>
            <p:ph idx="1"/>
          </p:nvPr>
        </p:nvSpPr>
        <p:spPr>
          <a:xfrm>
            <a:off x="549988" y="2044817"/>
            <a:ext cx="8534400" cy="3794509"/>
          </a:xfrm>
        </p:spPr>
        <p:txBody>
          <a:bodyPr>
            <a:normAutofit/>
          </a:bodyPr>
          <a:lstStyle/>
          <a:p>
            <a:pPr marL="0" indent="0">
              <a:buNone/>
            </a:pPr>
            <a:r>
              <a:rPr lang="en-GB">
                <a:solidFill>
                  <a:srgbClr val="00B0F0"/>
                </a:solidFill>
                <a:hlinkClick r:id="rId2">
                  <a:extLst>
                    <a:ext uri="{A12FA001-AC4F-418D-AE19-62706E023703}">
                      <ahyp:hlinkClr xmlns:ahyp="http://schemas.microsoft.com/office/drawing/2018/hyperlinkcolor" xmlns="" val="tx"/>
                    </a:ext>
                  </a:extLst>
                </a:hlinkClick>
              </a:rPr>
              <a:t> </a:t>
            </a:r>
          </a:p>
          <a:p>
            <a:r>
              <a:rPr lang="en-GB"/>
              <a:t>From this journal it explains and understanding the attitudes and motivation of girls ages 11-18 years and the effect of not taking part in exercise. </a:t>
            </a:r>
            <a:r>
              <a:rPr lang="en-GB">
                <a:hlinkClick r:id="rId2">
                  <a:extLst>
                    <a:ext uri="{A12FA001-AC4F-418D-AE19-62706E023703}">
                      <ahyp:hlinkClr xmlns:ahyp="http://schemas.microsoft.com/office/drawing/2018/hyperlinkcolor" xmlns="" val="tx"/>
                    </a:ext>
                  </a:extLst>
                </a:hlinkClick>
              </a:rPr>
              <a:t>T</a:t>
            </a:r>
            <a:r>
              <a:rPr lang="en-GB"/>
              <a:t>here will be a lot of date on this journ</a:t>
            </a:r>
            <a:r>
              <a:rPr lang="en-GB">
                <a:hlinkClick r:id="rId2">
                  <a:extLst>
                    <a:ext uri="{A12FA001-AC4F-418D-AE19-62706E023703}">
                      <ahyp:hlinkClr xmlns:ahyp="http://schemas.microsoft.com/office/drawing/2018/hyperlinkcolor" xmlns="" val="tx"/>
                    </a:ext>
                  </a:extLst>
                </a:hlinkClick>
              </a:rPr>
              <a:t>al</a:t>
            </a:r>
            <a:r>
              <a:rPr lang="en-GB"/>
              <a:t> to compare boys to girls. </a:t>
            </a:r>
            <a:endParaRPr lang="en-GB">
              <a:solidFill>
                <a:srgbClr val="00B0F0"/>
              </a:solidFill>
              <a:hlinkClick r:id="rId2">
                <a:extLst>
                  <a:ext uri="{A12FA001-AC4F-418D-AE19-62706E023703}">
                    <ahyp:hlinkClr xmlns:ahyp="http://schemas.microsoft.com/office/drawing/2018/hyperlinkcolor" xmlns="" val="tx"/>
                  </a:ext>
                </a:extLst>
              </a:hlinkClick>
            </a:endParaRPr>
          </a:p>
          <a:p>
            <a:pPr marL="0" indent="0">
              <a:buNone/>
            </a:pPr>
            <a:endParaRPr lang="en-GB">
              <a:solidFill>
                <a:srgbClr val="00B0F0"/>
              </a:solidFill>
              <a:hlinkClick r:id="rId2">
                <a:extLst>
                  <a:ext uri="{A12FA001-AC4F-418D-AE19-62706E023703}">
                    <ahyp:hlinkClr xmlns:ahyp="http://schemas.microsoft.com/office/drawing/2018/hyperlinkcolor" xmlns="" val="tx"/>
                  </a:ext>
                </a:extLst>
              </a:hlinkClick>
            </a:endParaRPr>
          </a:p>
          <a:p>
            <a:r>
              <a:rPr lang="en-GB"/>
              <a:t>Womeninsport.org. (2019). [online] Available at: https://www.womeninsport.org/wp-content/uploads/2017/11/Girls-Active-statistics-1.pdf [Accessed 18 Oct. 2019]. </a:t>
            </a:r>
            <a:endParaRPr lang="en-GB">
              <a:solidFill>
                <a:srgbClr val="00B0F0"/>
              </a:solidFill>
              <a:hlinkClick r:id="rId2">
                <a:extLst>
                  <a:ext uri="{A12FA001-AC4F-418D-AE19-62706E023703}">
                    <ahyp:hlinkClr xmlns:ahyp="http://schemas.microsoft.com/office/drawing/2018/hyperlinkcolor" xmlns="" val="tx"/>
                  </a:ext>
                </a:extLst>
              </a:hlinkClick>
            </a:endParaRPr>
          </a:p>
        </p:txBody>
      </p:sp>
    </p:spTree>
    <p:extLst>
      <p:ext uri="{BB962C8B-B14F-4D97-AF65-F5344CB8AC3E}">
        <p14:creationId xmlns:p14="http://schemas.microsoft.com/office/powerpoint/2010/main" val="409465790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6CCF36-529C-496C-9E65-44348FB5EABB}"/>
              </a:ext>
            </a:extLst>
          </p:cNvPr>
          <p:cNvSpPr>
            <a:spLocks noGrp="1"/>
          </p:cNvSpPr>
          <p:nvPr>
            <p:ph type="ctrTitle"/>
          </p:nvPr>
        </p:nvSpPr>
        <p:spPr>
          <a:xfrm>
            <a:off x="684212" y="685799"/>
            <a:ext cx="8001000" cy="1066801"/>
          </a:xfrm>
        </p:spPr>
        <p:txBody>
          <a:bodyPr>
            <a:normAutofit/>
          </a:bodyPr>
          <a:lstStyle/>
          <a:p>
            <a:r>
              <a:rPr lang="en-GB" u="sng" dirty="0"/>
              <a:t>Access to information </a:t>
            </a:r>
          </a:p>
        </p:txBody>
      </p:sp>
      <p:sp>
        <p:nvSpPr>
          <p:cNvPr id="3" name="Subtitle 2">
            <a:extLst>
              <a:ext uri="{FF2B5EF4-FFF2-40B4-BE49-F238E27FC236}">
                <a16:creationId xmlns:a16="http://schemas.microsoft.com/office/drawing/2014/main" xmlns="" id="{14932781-A63B-4783-9030-FE8FDE912CD9}"/>
              </a:ext>
            </a:extLst>
          </p:cNvPr>
          <p:cNvSpPr>
            <a:spLocks noGrp="1"/>
          </p:cNvSpPr>
          <p:nvPr>
            <p:ph type="subTitle" idx="1"/>
          </p:nvPr>
        </p:nvSpPr>
        <p:spPr>
          <a:xfrm>
            <a:off x="684212" y="2070101"/>
            <a:ext cx="8167688" cy="3721100"/>
          </a:xfrm>
        </p:spPr>
        <p:txBody>
          <a:bodyPr>
            <a:normAutofit lnSpcReduction="10000"/>
          </a:bodyPr>
          <a:lstStyle/>
          <a:p>
            <a:r>
              <a:rPr lang="en-GB" dirty="0"/>
              <a:t>For accessing information at Morriston comprehensive school, I have a really good connection with the PE teachers as I recently completed my 14 week placement at the school.</a:t>
            </a:r>
          </a:p>
          <a:p>
            <a:r>
              <a:rPr lang="en-GB" dirty="0"/>
              <a:t>Also I went to Morriston comprehensive when I was young lad. When I was at the school I enjoyed PE lesson as the teachers were great to learn from. As they were the same when I went back there for placement.</a:t>
            </a:r>
          </a:p>
          <a:p>
            <a:r>
              <a:rPr lang="en-GB" dirty="0"/>
              <a:t>I will be communicating with Phil Jones (Head of PE), Nicola John and Gemma James. There is two different Female teachers and the Head of PE, that will help to answer the question during the interviews stage. </a:t>
            </a:r>
          </a:p>
        </p:txBody>
      </p:sp>
    </p:spTree>
    <p:extLst>
      <p:ext uri="{BB962C8B-B14F-4D97-AF65-F5344CB8AC3E}">
        <p14:creationId xmlns:p14="http://schemas.microsoft.com/office/powerpoint/2010/main" val="3210723620"/>
      </p:ext>
    </p:extLst>
  </p:cSld>
  <p:clrMapOvr>
    <a:masterClrMapping/>
  </p:clrMapOvr>
  <mc:AlternateContent xmlns:mc="http://schemas.openxmlformats.org/markup-compatibility/2006">
    <mc:Choice xmlns:p159="http://schemas.microsoft.com/office/powerpoint/2015/09/main" xmlns="" Requires="p159">
      <p:transition xmlns:p14="http://schemas.microsoft.com/office/powerpoint/2010/main" spd="slow" p14:dur="20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0E00BF1-EB6A-4FAB-A891-59F50E1683D6}"/>
              </a:ext>
            </a:extLst>
          </p:cNvPr>
          <p:cNvSpPr>
            <a:spLocks noGrp="1"/>
          </p:cNvSpPr>
          <p:nvPr>
            <p:ph type="title"/>
          </p:nvPr>
        </p:nvSpPr>
        <p:spPr>
          <a:xfrm>
            <a:off x="684212" y="410283"/>
            <a:ext cx="8534400" cy="1507067"/>
          </a:xfrm>
        </p:spPr>
        <p:txBody>
          <a:bodyPr/>
          <a:lstStyle/>
          <a:p>
            <a:r>
              <a:rPr lang="en-GB" u="sng" dirty="0"/>
              <a:t>methodology</a:t>
            </a:r>
          </a:p>
        </p:txBody>
      </p:sp>
      <p:sp>
        <p:nvSpPr>
          <p:cNvPr id="3" name="Content Placeholder 2">
            <a:extLst>
              <a:ext uri="{FF2B5EF4-FFF2-40B4-BE49-F238E27FC236}">
                <a16:creationId xmlns:a16="http://schemas.microsoft.com/office/drawing/2014/main" xmlns="" id="{FFFC143B-0A6F-4FC6-B58A-42543649BF17}"/>
              </a:ext>
            </a:extLst>
          </p:cNvPr>
          <p:cNvSpPr>
            <a:spLocks noGrp="1"/>
          </p:cNvSpPr>
          <p:nvPr>
            <p:ph idx="1"/>
          </p:nvPr>
        </p:nvSpPr>
        <p:spPr>
          <a:xfrm>
            <a:off x="684212" y="2262931"/>
            <a:ext cx="8534400" cy="3615267"/>
          </a:xfrm>
        </p:spPr>
        <p:txBody>
          <a:bodyPr>
            <a:normAutofit fontScale="92500" lnSpcReduction="20000"/>
          </a:bodyPr>
          <a:lstStyle/>
          <a:p>
            <a:r>
              <a:rPr lang="en-GB">
                <a:cs typeface="Calibri" panose="020F0502020204030204" pitchFamily="34" charset="0"/>
              </a:rPr>
              <a:t>Methodology is “a system of methods and principles for doing something, for </a:t>
            </a:r>
            <a:r>
              <a:rPr lang="en-GB">
                <a:cs typeface="Calibri" panose="020F0502020204030204" pitchFamily="34" charset="0"/>
                <a:hlinkClick r:id="rId2" tooltip="Definition of example">
                  <a:extLst>
                    <a:ext uri="{A12FA001-AC4F-418D-AE19-62706E023703}">
                      <ahyp:hlinkClr xmlns:ahyp="http://schemas.microsoft.com/office/drawing/2018/hyperlinkcolor" xmlns="" val="tx"/>
                    </a:ext>
                  </a:extLst>
                </a:hlinkClick>
              </a:rPr>
              <a:t>example</a:t>
            </a:r>
            <a:r>
              <a:rPr lang="en-GB">
                <a:cs typeface="Calibri" panose="020F0502020204030204" pitchFamily="34" charset="0"/>
              </a:rPr>
              <a:t> for </a:t>
            </a:r>
            <a:r>
              <a:rPr lang="en-GB">
                <a:cs typeface="Calibri" panose="020F0502020204030204" pitchFamily="34" charset="0"/>
                <a:hlinkClick r:id="rId3" tooltip="Definition of teaching">
                  <a:extLst>
                    <a:ext uri="{A12FA001-AC4F-418D-AE19-62706E023703}">
                      <ahyp:hlinkClr xmlns:ahyp="http://schemas.microsoft.com/office/drawing/2018/hyperlinkcolor" xmlns="" val="tx"/>
                    </a:ext>
                  </a:extLst>
                </a:hlinkClick>
              </a:rPr>
              <a:t>teaching</a:t>
            </a:r>
            <a:r>
              <a:rPr lang="en-GB">
                <a:cs typeface="Calibri" panose="020F0502020204030204" pitchFamily="34" charset="0"/>
              </a:rPr>
              <a:t> or for carrying out </a:t>
            </a:r>
            <a:r>
              <a:rPr lang="en-GB">
                <a:cs typeface="Calibri" panose="020F0502020204030204" pitchFamily="34" charset="0"/>
                <a:hlinkClick r:id="rId4" tooltip="Definition of research">
                  <a:extLst>
                    <a:ext uri="{A12FA001-AC4F-418D-AE19-62706E023703}">
                      <ahyp:hlinkClr xmlns:ahyp="http://schemas.microsoft.com/office/drawing/2018/hyperlinkcolor" xmlns="" val="tx"/>
                    </a:ext>
                  </a:extLst>
                </a:hlinkClick>
              </a:rPr>
              <a:t>research</a:t>
            </a:r>
            <a:r>
              <a:rPr lang="en-GB">
                <a:cs typeface="Calibri" panose="020F0502020204030204" pitchFamily="34" charset="0"/>
              </a:rPr>
              <a:t>”</a:t>
            </a:r>
            <a:r>
              <a:rPr lang="en-GB"/>
              <a:t> (Collinsdictionary.com, 2019)</a:t>
            </a:r>
            <a:endParaRPr lang="en-GB">
              <a:cs typeface="Calibri" panose="020F0502020204030204" pitchFamily="34" charset="0"/>
            </a:endParaRPr>
          </a:p>
          <a:p>
            <a:pPr marL="0" indent="0">
              <a:buNone/>
            </a:pPr>
            <a:endParaRPr lang="en-GB"/>
          </a:p>
          <a:p>
            <a:r>
              <a:rPr lang="en-GB"/>
              <a:t>The methods that are going to be used in is project are:</a:t>
            </a:r>
          </a:p>
          <a:p>
            <a:r>
              <a:rPr lang="en-GB"/>
              <a:t>Questionnaires : they will be giving out to the girls to fill out what they like and what they don’t. </a:t>
            </a:r>
          </a:p>
          <a:p>
            <a:r>
              <a:rPr lang="en-GB"/>
              <a:t>Interviews: Interview will be taken place with the female PE Teachers to find out more information. </a:t>
            </a:r>
          </a:p>
          <a:p>
            <a:r>
              <a:rPr lang="en-GB"/>
              <a:t>Forces groups: Groups will be used between  the girls and </a:t>
            </a:r>
            <a:r>
              <a:rPr lang="en-GB" err="1"/>
              <a:t>teahcers</a:t>
            </a:r>
            <a:r>
              <a:rPr lang="en-GB"/>
              <a:t> to see what they enjoy.  </a:t>
            </a:r>
          </a:p>
        </p:txBody>
      </p:sp>
    </p:spTree>
    <p:extLst>
      <p:ext uri="{BB962C8B-B14F-4D97-AF65-F5344CB8AC3E}">
        <p14:creationId xmlns:p14="http://schemas.microsoft.com/office/powerpoint/2010/main" val="1121282578"/>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6D99551-BF6C-46A0-BDBB-96B0A7335AA3}"/>
              </a:ext>
            </a:extLst>
          </p:cNvPr>
          <p:cNvSpPr>
            <a:spLocks noGrp="1"/>
          </p:cNvSpPr>
          <p:nvPr>
            <p:ph type="title"/>
          </p:nvPr>
        </p:nvSpPr>
        <p:spPr>
          <a:xfrm>
            <a:off x="273151" y="134587"/>
            <a:ext cx="8534400" cy="1507067"/>
          </a:xfrm>
        </p:spPr>
        <p:txBody>
          <a:bodyPr/>
          <a:lstStyle/>
          <a:p>
            <a:r>
              <a:rPr lang="en-GB"/>
              <a:t>Timeline </a:t>
            </a:r>
          </a:p>
        </p:txBody>
      </p:sp>
      <p:pic>
        <p:nvPicPr>
          <p:cNvPr id="6" name="Content Placeholder 5">
            <a:extLst>
              <a:ext uri="{FF2B5EF4-FFF2-40B4-BE49-F238E27FC236}">
                <a16:creationId xmlns:a16="http://schemas.microsoft.com/office/drawing/2014/main" xmlns="" id="{DE525C38-D076-4E69-86E3-3E0977C12ED6}"/>
              </a:ext>
            </a:extLst>
          </p:cNvPr>
          <p:cNvPicPr>
            <a:picLocks noGrp="1" noChangeAspect="1"/>
          </p:cNvPicPr>
          <p:nvPr>
            <p:ph idx="1"/>
          </p:nvPr>
        </p:nvPicPr>
        <p:blipFill rotWithShape="1">
          <a:blip r:embed="rId2"/>
          <a:srcRect l="27308" t="26084" r="29127" b="15497"/>
          <a:stretch/>
        </p:blipFill>
        <p:spPr>
          <a:xfrm>
            <a:off x="914400" y="1191216"/>
            <a:ext cx="9673389" cy="5273752"/>
          </a:xfrm>
          <a:prstGeom prst="rect">
            <a:avLst/>
          </a:prstGeom>
        </p:spPr>
      </p:pic>
    </p:spTree>
    <p:extLst>
      <p:ext uri="{BB962C8B-B14F-4D97-AF65-F5344CB8AC3E}">
        <p14:creationId xmlns:p14="http://schemas.microsoft.com/office/powerpoint/2010/main" val="1355775446"/>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42F7D16-65E7-4430-91C2-CDB37FB4BD37}"/>
              </a:ext>
            </a:extLst>
          </p:cNvPr>
          <p:cNvSpPr>
            <a:spLocks noGrp="1"/>
          </p:cNvSpPr>
          <p:nvPr>
            <p:ph type="title"/>
          </p:nvPr>
        </p:nvSpPr>
        <p:spPr>
          <a:xfrm>
            <a:off x="365430" y="182461"/>
            <a:ext cx="8534400" cy="1507067"/>
          </a:xfrm>
        </p:spPr>
        <p:txBody>
          <a:bodyPr/>
          <a:lstStyle/>
          <a:p>
            <a:r>
              <a:rPr lang="en-GB"/>
              <a:t>Timeline </a:t>
            </a:r>
          </a:p>
        </p:txBody>
      </p:sp>
      <p:pic>
        <p:nvPicPr>
          <p:cNvPr id="3" name="Content Placeholder 2">
            <a:extLst>
              <a:ext uri="{FF2B5EF4-FFF2-40B4-BE49-F238E27FC236}">
                <a16:creationId xmlns:a16="http://schemas.microsoft.com/office/drawing/2014/main" xmlns="" id="{88341E17-D8DE-4CB3-82D6-7630E19D4A3D}"/>
              </a:ext>
            </a:extLst>
          </p:cNvPr>
          <p:cNvPicPr>
            <a:picLocks noGrp="1" noChangeAspect="1"/>
          </p:cNvPicPr>
          <p:nvPr>
            <p:ph idx="1"/>
          </p:nvPr>
        </p:nvPicPr>
        <p:blipFill rotWithShape="1">
          <a:blip r:embed="rId2"/>
          <a:srcRect l="35098" t="19775" r="35007" b="9209"/>
          <a:stretch/>
        </p:blipFill>
        <p:spPr>
          <a:xfrm>
            <a:off x="2894202" y="583376"/>
            <a:ext cx="6309475" cy="5882438"/>
          </a:xfrm>
          <a:prstGeom prst="rect">
            <a:avLst/>
          </a:prstGeom>
        </p:spPr>
      </p:pic>
    </p:spTree>
    <p:extLst>
      <p:ext uri="{BB962C8B-B14F-4D97-AF65-F5344CB8AC3E}">
        <p14:creationId xmlns:p14="http://schemas.microsoft.com/office/powerpoint/2010/main" val="469892147"/>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473AA97-D496-485C-A1EC-D991E26526A5}"/>
              </a:ext>
            </a:extLst>
          </p:cNvPr>
          <p:cNvSpPr>
            <a:spLocks noGrp="1"/>
          </p:cNvSpPr>
          <p:nvPr>
            <p:ph type="title"/>
          </p:nvPr>
        </p:nvSpPr>
        <p:spPr>
          <a:xfrm>
            <a:off x="551047" y="225699"/>
            <a:ext cx="8534400" cy="1507067"/>
          </a:xfrm>
        </p:spPr>
        <p:txBody>
          <a:bodyPr/>
          <a:lstStyle/>
          <a:p>
            <a:r>
              <a:rPr lang="en-GB"/>
              <a:t>Ethics form </a:t>
            </a:r>
          </a:p>
        </p:txBody>
      </p:sp>
      <p:pic>
        <p:nvPicPr>
          <p:cNvPr id="4" name="Content Placeholder 3">
            <a:extLst>
              <a:ext uri="{FF2B5EF4-FFF2-40B4-BE49-F238E27FC236}">
                <a16:creationId xmlns:a16="http://schemas.microsoft.com/office/drawing/2014/main" xmlns="" id="{1499EEB6-CA3A-4129-A8D1-B19C6C6608C3}"/>
              </a:ext>
            </a:extLst>
          </p:cNvPr>
          <p:cNvPicPr>
            <a:picLocks noGrp="1" noChangeAspect="1"/>
          </p:cNvPicPr>
          <p:nvPr>
            <p:ph idx="1"/>
          </p:nvPr>
        </p:nvPicPr>
        <p:blipFill rotWithShape="1">
          <a:blip r:embed="rId2"/>
          <a:srcRect l="17681" t="16742" r="17309" b="6441"/>
          <a:stretch/>
        </p:blipFill>
        <p:spPr>
          <a:xfrm>
            <a:off x="283826" y="1719490"/>
            <a:ext cx="6116973" cy="4345750"/>
          </a:xfrm>
          <a:prstGeom prst="rect">
            <a:avLst/>
          </a:prstGeom>
        </p:spPr>
      </p:pic>
      <p:pic>
        <p:nvPicPr>
          <p:cNvPr id="5" name="Picture 4">
            <a:extLst>
              <a:ext uri="{FF2B5EF4-FFF2-40B4-BE49-F238E27FC236}">
                <a16:creationId xmlns:a16="http://schemas.microsoft.com/office/drawing/2014/main" xmlns="" id="{93D7E14D-6F8D-4182-A4BA-A55993410CE6}"/>
              </a:ext>
            </a:extLst>
          </p:cNvPr>
          <p:cNvPicPr>
            <a:picLocks noChangeAspect="1"/>
          </p:cNvPicPr>
          <p:nvPr/>
        </p:nvPicPr>
        <p:blipFill rotWithShape="1">
          <a:blip r:embed="rId3"/>
          <a:srcRect l="16259" t="22102" r="16058" b="3798"/>
          <a:stretch/>
        </p:blipFill>
        <p:spPr>
          <a:xfrm>
            <a:off x="6498454" y="1732766"/>
            <a:ext cx="5409719" cy="4332474"/>
          </a:xfrm>
          <a:prstGeom prst="rect">
            <a:avLst/>
          </a:prstGeom>
        </p:spPr>
      </p:pic>
    </p:spTree>
    <p:extLst>
      <p:ext uri="{BB962C8B-B14F-4D97-AF65-F5344CB8AC3E}">
        <p14:creationId xmlns:p14="http://schemas.microsoft.com/office/powerpoint/2010/main" val="259340499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329A17F-54E5-4805-8353-CBED351BDAFA}"/>
              </a:ext>
            </a:extLst>
          </p:cNvPr>
          <p:cNvSpPr>
            <a:spLocks noGrp="1"/>
          </p:cNvSpPr>
          <p:nvPr>
            <p:ph type="title"/>
          </p:nvPr>
        </p:nvSpPr>
        <p:spPr>
          <a:xfrm>
            <a:off x="639824" y="501258"/>
            <a:ext cx="8534400" cy="1507067"/>
          </a:xfrm>
        </p:spPr>
        <p:txBody>
          <a:bodyPr/>
          <a:lstStyle/>
          <a:p>
            <a:r>
              <a:rPr lang="en-GB"/>
              <a:t>Ethics form </a:t>
            </a:r>
          </a:p>
        </p:txBody>
      </p:sp>
      <p:pic>
        <p:nvPicPr>
          <p:cNvPr id="6" name="Picture 5">
            <a:extLst>
              <a:ext uri="{FF2B5EF4-FFF2-40B4-BE49-F238E27FC236}">
                <a16:creationId xmlns:a16="http://schemas.microsoft.com/office/drawing/2014/main" xmlns="" id="{921F0EEA-B571-4DA6-BD10-7AEAAF6C51B1}"/>
              </a:ext>
            </a:extLst>
          </p:cNvPr>
          <p:cNvPicPr>
            <a:picLocks noChangeAspect="1"/>
          </p:cNvPicPr>
          <p:nvPr/>
        </p:nvPicPr>
        <p:blipFill rotWithShape="1">
          <a:blip r:embed="rId2"/>
          <a:srcRect l="14304" t="16086" r="17051" b="5120"/>
          <a:stretch/>
        </p:blipFill>
        <p:spPr>
          <a:xfrm>
            <a:off x="249569" y="2108035"/>
            <a:ext cx="6222252" cy="4376691"/>
          </a:xfrm>
          <a:prstGeom prst="rect">
            <a:avLst/>
          </a:prstGeom>
        </p:spPr>
      </p:pic>
      <p:pic>
        <p:nvPicPr>
          <p:cNvPr id="7" name="Picture 6">
            <a:extLst>
              <a:ext uri="{FF2B5EF4-FFF2-40B4-BE49-F238E27FC236}">
                <a16:creationId xmlns:a16="http://schemas.microsoft.com/office/drawing/2014/main" xmlns="" id="{C335B613-0BD0-40E3-A743-17C147E058BB}"/>
              </a:ext>
            </a:extLst>
          </p:cNvPr>
          <p:cNvPicPr>
            <a:picLocks noChangeAspect="1"/>
          </p:cNvPicPr>
          <p:nvPr/>
        </p:nvPicPr>
        <p:blipFill rotWithShape="1">
          <a:blip r:embed="rId3"/>
          <a:srcRect l="32146" t="12708" r="33663" b="5863"/>
          <a:stretch/>
        </p:blipFill>
        <p:spPr>
          <a:xfrm>
            <a:off x="7022237" y="2108035"/>
            <a:ext cx="4598633" cy="4376691"/>
          </a:xfrm>
          <a:prstGeom prst="rect">
            <a:avLst/>
          </a:prstGeom>
        </p:spPr>
      </p:pic>
    </p:spTree>
    <p:extLst>
      <p:ext uri="{BB962C8B-B14F-4D97-AF65-F5344CB8AC3E}">
        <p14:creationId xmlns:p14="http://schemas.microsoft.com/office/powerpoint/2010/main" val="239428970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5A74E65-ABAE-4300-8FA8-8B174B1298AE}"/>
              </a:ext>
            </a:extLst>
          </p:cNvPr>
          <p:cNvSpPr>
            <a:spLocks noGrp="1"/>
          </p:cNvSpPr>
          <p:nvPr>
            <p:ph type="title"/>
          </p:nvPr>
        </p:nvSpPr>
        <p:spPr>
          <a:xfrm>
            <a:off x="331285" y="156412"/>
            <a:ext cx="8534400" cy="661736"/>
          </a:xfrm>
        </p:spPr>
        <p:txBody>
          <a:bodyPr/>
          <a:lstStyle/>
          <a:p>
            <a:r>
              <a:rPr lang="en-GB"/>
              <a:t>References</a:t>
            </a:r>
            <a:endParaRPr lang="en-GB" b="1"/>
          </a:p>
        </p:txBody>
      </p:sp>
      <p:sp>
        <p:nvSpPr>
          <p:cNvPr id="3" name="Content Placeholder 2">
            <a:extLst>
              <a:ext uri="{FF2B5EF4-FFF2-40B4-BE49-F238E27FC236}">
                <a16:creationId xmlns:a16="http://schemas.microsoft.com/office/drawing/2014/main" xmlns="" id="{1525CBFD-3757-4006-AD8E-F8F83EB0853C}"/>
              </a:ext>
            </a:extLst>
          </p:cNvPr>
          <p:cNvSpPr>
            <a:spLocks noGrp="1"/>
          </p:cNvSpPr>
          <p:nvPr>
            <p:ph idx="1"/>
          </p:nvPr>
        </p:nvSpPr>
        <p:spPr>
          <a:xfrm>
            <a:off x="491707" y="1203158"/>
            <a:ext cx="8534400" cy="5498431"/>
          </a:xfrm>
        </p:spPr>
        <p:txBody>
          <a:bodyPr>
            <a:normAutofit/>
          </a:bodyPr>
          <a:lstStyle/>
          <a:p>
            <a:r>
              <a:rPr lang="en-GB" sz="1200"/>
              <a:t>Funding4sport.co.uk. (2019). [online] Available at: https://funding4sport.co.uk/downloads/women_barriers_participation.pdf [Accessed 11 Oct. 2019].</a:t>
            </a:r>
          </a:p>
          <a:p>
            <a:r>
              <a:rPr lang="en-GB" sz="1200" err="1"/>
              <a:t>Kotschwar</a:t>
            </a:r>
            <a:r>
              <a:rPr lang="en-GB" sz="1200"/>
              <a:t>, B. (2014). </a:t>
            </a:r>
            <a:r>
              <a:rPr lang="en-GB" sz="1200" i="1"/>
              <a:t>Women, Sports, and Development: Does It Pay to Let Girls Play?</a:t>
            </a:r>
            <a:r>
              <a:rPr lang="en-GB" sz="1200"/>
              <a:t>. [online] Piie.com. Available at: https://www.piie.com/sites/default/files/publications/pb/pb14-8.pdf [Accessed 11 Oct. 2019]</a:t>
            </a:r>
          </a:p>
          <a:p>
            <a:r>
              <a:rPr lang="en-GB" sz="1200"/>
              <a:t>Lrsport.org. (2019). </a:t>
            </a:r>
            <a:r>
              <a:rPr lang="en-GB" sz="1200" i="1"/>
              <a:t>Barriers to sports participation for women and girls</a:t>
            </a:r>
            <a:r>
              <a:rPr lang="en-GB" sz="1200"/>
              <a:t>. [online] Available at: https://www.lrsport.org/uploads/barriers-to-sports-participation-for-women-girls-17.pdf [Accessed 11 Oct. 2019]..</a:t>
            </a:r>
          </a:p>
          <a:p>
            <a:r>
              <a:rPr lang="en-GB" sz="1200"/>
              <a:t>Network.streetgames.org. (2019). </a:t>
            </a:r>
            <a:r>
              <a:rPr lang="en-GB" sz="1200" i="1"/>
              <a:t>Us Girls | </a:t>
            </a:r>
            <a:r>
              <a:rPr lang="en-GB" sz="1200" i="1" err="1"/>
              <a:t>StreetGames</a:t>
            </a:r>
            <a:r>
              <a:rPr lang="en-GB" sz="1200"/>
              <a:t>. [online] Available at: https://network.streetgames.org/our-work/us-girls [Accessed 11 Oct. 2019].</a:t>
            </a:r>
          </a:p>
          <a:p>
            <a:r>
              <a:rPr lang="en-GB" sz="1200"/>
              <a:t>Turner, D. (2019). </a:t>
            </a:r>
            <a:r>
              <a:rPr lang="en-GB" sz="1200" i="1"/>
              <a:t>UK Coaching - Girls' Participation in Sport: When Does the Drop-off Begin?</a:t>
            </a:r>
            <a:r>
              <a:rPr lang="en-GB" sz="1200"/>
              <a:t>. [online] Ukcoaching.org. Available at: https://www.ukcoaching.org/resources/expert-opinions/girls-participation-in-sport-when-does-the-drop-of [Accessed 11 Oct. 2019].</a:t>
            </a:r>
          </a:p>
          <a:p>
            <a:r>
              <a:rPr lang="en-GB" sz="1200"/>
              <a:t>Watson, A., </a:t>
            </a:r>
            <a:r>
              <a:rPr lang="en-GB" sz="1200" err="1"/>
              <a:t>Elloitt</a:t>
            </a:r>
            <a:r>
              <a:rPr lang="en-GB" sz="1200"/>
              <a:t>, j. and Mehta, K. (2015). Perceived barriers and facilitators to participation in physical activity during the school lunch break for girls aged 12-13 years. </a:t>
            </a:r>
            <a:r>
              <a:rPr lang="en-GB" sz="1200" i="1"/>
              <a:t>European physical education review, 21(2), pp.257-271</a:t>
            </a:r>
          </a:p>
          <a:p>
            <a:r>
              <a:rPr lang="en-GB" sz="1200" err="1"/>
              <a:t>Wetton</a:t>
            </a:r>
            <a:r>
              <a:rPr lang="en-GB" sz="1200"/>
              <a:t>, A., Radley, R., Jones, A. and Pearce, M. (2013). What Are the Barriers Which Discourage 15-16 Year-Old Girls from Participating in Team Sports and How Can We Overcome Them?. </a:t>
            </a:r>
            <a:r>
              <a:rPr lang="en-GB" sz="1200" i="1"/>
              <a:t>BioMed Research International</a:t>
            </a:r>
            <a:r>
              <a:rPr lang="en-GB" sz="1200"/>
              <a:t>, 2013, pp.1-8.</a:t>
            </a:r>
          </a:p>
          <a:p>
            <a:r>
              <a:rPr lang="en-GB" sz="1200"/>
              <a:t>Womeninsport.org. (2019). [online] Available at: https://www.womeninsport.org/wp-content/uploads/2017/11/Girls-Active-statistics-1.pdf [Accessed 18 Oct. 2019]. </a:t>
            </a:r>
          </a:p>
          <a:p>
            <a:r>
              <a:rPr lang="en-GB" sz="1200"/>
              <a:t>Collinsdictionary.com. (2019). </a:t>
            </a:r>
            <a:r>
              <a:rPr lang="en-GB" sz="1200" i="1"/>
              <a:t>Methodology definition and meaning | Collins English Dictionary</a:t>
            </a:r>
            <a:r>
              <a:rPr lang="en-GB" sz="1200"/>
              <a:t>. [online] Available at: https://www.collinsdictionary.com/dictionary/english/methodology [Accessed 25 Oct. 2019].</a:t>
            </a:r>
            <a:endParaRPr lang="en-GB" i="1"/>
          </a:p>
          <a:p>
            <a:endParaRPr lang="en-GB"/>
          </a:p>
        </p:txBody>
      </p:sp>
    </p:spTree>
    <p:extLst>
      <p:ext uri="{BB962C8B-B14F-4D97-AF65-F5344CB8AC3E}">
        <p14:creationId xmlns:p14="http://schemas.microsoft.com/office/powerpoint/2010/main" val="3486867048"/>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A98B71-03AB-4999-9FA1-A96A401C28E5}"/>
              </a:ext>
            </a:extLst>
          </p:cNvPr>
          <p:cNvSpPr>
            <a:spLocks noGrp="1"/>
          </p:cNvSpPr>
          <p:nvPr>
            <p:ph type="title"/>
          </p:nvPr>
        </p:nvSpPr>
        <p:spPr>
          <a:xfrm>
            <a:off x="684212" y="1739899"/>
            <a:ext cx="9326062" cy="2029996"/>
          </a:xfrm>
        </p:spPr>
        <p:txBody>
          <a:bodyPr/>
          <a:lstStyle/>
          <a:p>
            <a:r>
              <a:rPr lang="en-GB"/>
              <a:t>Any questions </a:t>
            </a:r>
          </a:p>
        </p:txBody>
      </p:sp>
      <p:pic>
        <p:nvPicPr>
          <p:cNvPr id="4" name="Picture 3">
            <a:extLst>
              <a:ext uri="{FF2B5EF4-FFF2-40B4-BE49-F238E27FC236}">
                <a16:creationId xmlns:a16="http://schemas.microsoft.com/office/drawing/2014/main" xmlns="" id="{946E45D5-910C-441A-8B7D-12D2A376B621}"/>
              </a:ext>
            </a:extLst>
          </p:cNvPr>
          <p:cNvPicPr>
            <a:picLocks noChangeAspect="1"/>
          </p:cNvPicPr>
          <p:nvPr/>
        </p:nvPicPr>
        <p:blipFill>
          <a:blip r:embed="rId2"/>
          <a:stretch>
            <a:fillRect/>
          </a:stretch>
        </p:blipFill>
        <p:spPr>
          <a:xfrm>
            <a:off x="5498670" y="1691773"/>
            <a:ext cx="5040992" cy="4420089"/>
          </a:xfrm>
          <a:prstGeom prst="rect">
            <a:avLst/>
          </a:prstGeom>
        </p:spPr>
      </p:pic>
    </p:spTree>
    <p:extLst>
      <p:ext uri="{BB962C8B-B14F-4D97-AF65-F5344CB8AC3E}">
        <p14:creationId xmlns:p14="http://schemas.microsoft.com/office/powerpoint/2010/main" val="471240562"/>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sld>
</file>

<file path=ppt/theme/theme1.xml><?xml version="1.0" encoding="utf-8"?>
<a:theme xmlns:a="http://schemas.openxmlformats.org/drawingml/2006/main" name="Slice">
  <a:themeElements>
    <a:clrScheme name="Slice">
      <a:dk1>
        <a:sysClr val="windowText" lastClr="000000"/>
      </a:dk1>
      <a:lt1>
        <a:sysClr val="window" lastClr="FFFFFF"/>
      </a:lt1>
      <a:dk2>
        <a:srgbClr val="AD2E03"/>
      </a:dk2>
      <a:lt2>
        <a:srgbClr val="D75626"/>
      </a:lt2>
      <a:accent1>
        <a:srgbClr val="760603"/>
      </a:accent1>
      <a:accent2>
        <a:srgbClr val="FA9C1F"/>
      </a:accent2>
      <a:accent3>
        <a:srgbClr val="D9BB55"/>
      </a:accent3>
      <a:accent4>
        <a:srgbClr val="829551"/>
      </a:accent4>
      <a:accent5>
        <a:srgbClr val="58A28B"/>
      </a:accent5>
      <a:accent6>
        <a:srgbClr val="426480"/>
      </a:accent6>
      <a:hlink>
        <a:srgbClr val="460402"/>
      </a:hlink>
      <a:folHlink>
        <a:srgbClr val="991111"/>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142000"/>
                <a:satMod val="200000"/>
                <a:lumMod val="118000"/>
              </a:schemeClr>
            </a:gs>
            <a:gs pos="100000">
              <a:schemeClr val="phClr">
                <a:shade val="94000"/>
                <a:hueMod val="22000"/>
                <a:satMod val="220000"/>
                <a:lumMod val="62000"/>
              </a:schemeClr>
            </a:gs>
          </a:gsLst>
          <a:lin ang="6120000" scaled="1"/>
        </a:gradFill>
        <a:gradFill rotWithShape="1">
          <a:gsLst>
            <a:gs pos="0">
              <a:schemeClr val="phClr">
                <a:tint val="97000"/>
                <a:hueMod val="142000"/>
                <a:satMod val="200000"/>
                <a:lumMod val="118000"/>
              </a:schemeClr>
            </a:gs>
            <a:gs pos="100000">
              <a:schemeClr val="phClr">
                <a:shade val="92000"/>
                <a:hueMod val="22000"/>
                <a:satMod val="220000"/>
                <a:lumMod val="62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2903AAAE-3EA5-424A-B142-CC51DC1F89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{B5392C9A-8971-E047-AB67-BDE2B89CC250}tf10001120</Template>
  <TotalTime>796</TotalTime>
  <Words>1564</Words>
  <Application>Microsoft Office PowerPoint</Application>
  <PresentationFormat>Widescreen</PresentationFormat>
  <Paragraphs>90</Paragraphs>
  <Slides>24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Century Gothic</vt:lpstr>
      <vt:lpstr>Wingdings 3</vt:lpstr>
      <vt:lpstr>Slice</vt:lpstr>
      <vt:lpstr>female participation barriers and opportunities in key stage 4 in Morriston comprehensive</vt:lpstr>
      <vt:lpstr>Rationale </vt:lpstr>
      <vt:lpstr>Aim </vt:lpstr>
      <vt:lpstr>Objectives </vt:lpstr>
      <vt:lpstr>Background </vt:lpstr>
      <vt:lpstr>Key Literature</vt:lpstr>
      <vt:lpstr>Sport and Women : Social Issues in International Perspective </vt:lpstr>
      <vt:lpstr>Targeting teenagers</vt:lpstr>
      <vt:lpstr>Barriers to sports participation for women and girls </vt:lpstr>
      <vt:lpstr>Barriers to women and girls’ participation in sport and physical activity </vt:lpstr>
      <vt:lpstr>Women, Sports, and Development: Does It Pay to Let Girls Play? Barbara Kotschwar </vt:lpstr>
      <vt:lpstr>Girls' Participation in Sport: When Does the Drop-off Begin? </vt:lpstr>
      <vt:lpstr>US GIRLS </vt:lpstr>
      <vt:lpstr>What Are the Barriers Which Discourage 15-16 Year-Old Girls from Participating in Team Sports and How Can We Overcome Them? </vt:lpstr>
      <vt:lpstr>Perceived barrier and facilitators to participation in physical activity during the school lunch break for girls ages 12-13years </vt:lpstr>
      <vt:lpstr>KEY FINDINGS FROM GIRLS ACTIVE SURVEY</vt:lpstr>
      <vt:lpstr>Access to information </vt:lpstr>
      <vt:lpstr>methodology</vt:lpstr>
      <vt:lpstr>Timeline </vt:lpstr>
      <vt:lpstr>Timeline </vt:lpstr>
      <vt:lpstr>Ethics form </vt:lpstr>
      <vt:lpstr>Ethics form </vt:lpstr>
      <vt:lpstr>References</vt:lpstr>
      <vt:lpstr>Any questions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Barriers and opportunities for girls in sports aged 12-15</dc:title>
  <dc:creator>Ryan Durston (1702131)</dc:creator>
  <cp:lastModifiedBy>Andrew Thomas</cp:lastModifiedBy>
  <cp:revision>71</cp:revision>
  <dcterms:created xsi:type="dcterms:W3CDTF">2019-10-11T09:14:15Z</dcterms:created>
  <dcterms:modified xsi:type="dcterms:W3CDTF">2019-11-14T18:26:21Z</dcterms:modified>
</cp:coreProperties>
</file>