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8" r:id="rId2"/>
    <p:sldId id="256" r:id="rId3"/>
    <p:sldId id="257" r:id="rId4"/>
  </p:sldIdLst>
  <p:sldSz cx="12192000" cy="9144000"/>
  <p:notesSz cx="9144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6B692D-BCB9-4187-BDDF-A2A07850819B}" v="10" dt="2026-07-03T20:56:55.0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8" d="100"/>
          <a:sy n="58" d="100"/>
        </p:scale>
        <p:origin x="1461" y="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gnes BOASIAKO" userId="72a254c66f2e2ce8" providerId="LiveId" clId="{7B5BAB75-C4C3-49EE-B3F9-F34E652A33FA}"/>
    <pc:docChg chg="custSel addSld modSld sldOrd">
      <pc:chgData name="Agnes BOASIAKO" userId="72a254c66f2e2ce8" providerId="LiveId" clId="{7B5BAB75-C4C3-49EE-B3F9-F34E652A33FA}" dt="2026-07-04T14:35:23.853" v="364" actId="20577"/>
      <pc:docMkLst>
        <pc:docMk/>
      </pc:docMkLst>
      <pc:sldChg chg="addSp delSp modSp mod">
        <pc:chgData name="Agnes BOASIAKO" userId="72a254c66f2e2ce8" providerId="LiveId" clId="{7B5BAB75-C4C3-49EE-B3F9-F34E652A33FA}" dt="2026-07-03T21:03:51.666" v="332" actId="1076"/>
        <pc:sldMkLst>
          <pc:docMk/>
          <pc:sldMk cId="0" sldId="256"/>
        </pc:sldMkLst>
        <pc:spChg chg="mod">
          <ac:chgData name="Agnes BOASIAKO" userId="72a254c66f2e2ce8" providerId="LiveId" clId="{7B5BAB75-C4C3-49EE-B3F9-F34E652A33FA}" dt="2026-07-03T20:52:34.562" v="279" actId="1076"/>
          <ac:spMkLst>
            <pc:docMk/>
            <pc:sldMk cId="0" sldId="256"/>
            <ac:spMk id="55" creationId="{00000000-0000-0000-0000-000000000000}"/>
          </ac:spMkLst>
        </pc:spChg>
        <pc:spChg chg="add mod">
          <ac:chgData name="Agnes BOASIAKO" userId="72a254c66f2e2ce8" providerId="LiveId" clId="{7B5BAB75-C4C3-49EE-B3F9-F34E652A33FA}" dt="2026-07-03T20:44:57.567" v="261" actId="1076"/>
          <ac:spMkLst>
            <pc:docMk/>
            <pc:sldMk cId="0" sldId="256"/>
            <ac:spMk id="108" creationId="{3E2BD1AC-1ADD-27D3-58D1-26E0F81EE2AB}"/>
          </ac:spMkLst>
        </pc:spChg>
        <pc:spChg chg="add mod">
          <ac:chgData name="Agnes BOASIAKO" userId="72a254c66f2e2ce8" providerId="LiveId" clId="{7B5BAB75-C4C3-49EE-B3F9-F34E652A33FA}" dt="2026-07-03T20:43:50.827" v="254" actId="1076"/>
          <ac:spMkLst>
            <pc:docMk/>
            <pc:sldMk cId="0" sldId="256"/>
            <ac:spMk id="109" creationId="{31CFCBBF-AE0E-3667-C180-183F21130F54}"/>
          </ac:spMkLst>
        </pc:spChg>
        <pc:spChg chg="add mod">
          <ac:chgData name="Agnes BOASIAKO" userId="72a254c66f2e2ce8" providerId="LiveId" clId="{7B5BAB75-C4C3-49EE-B3F9-F34E652A33FA}" dt="2026-07-03T20:52:27.066" v="278" actId="1076"/>
          <ac:spMkLst>
            <pc:docMk/>
            <pc:sldMk cId="0" sldId="256"/>
            <ac:spMk id="110" creationId="{B7A80D8A-D640-2983-894A-D0BCB4000BCB}"/>
          </ac:spMkLst>
        </pc:spChg>
        <pc:spChg chg="add mod">
          <ac:chgData name="Agnes BOASIAKO" userId="72a254c66f2e2ce8" providerId="LiveId" clId="{7B5BAB75-C4C3-49EE-B3F9-F34E652A33FA}" dt="2026-07-03T20:55:41.531" v="293" actId="20577"/>
          <ac:spMkLst>
            <pc:docMk/>
            <pc:sldMk cId="0" sldId="256"/>
            <ac:spMk id="111" creationId="{8AB49158-E6A9-142B-EE66-A85D01C601F2}"/>
          </ac:spMkLst>
        </pc:spChg>
        <pc:spChg chg="add mod">
          <ac:chgData name="Agnes BOASIAKO" userId="72a254c66f2e2ce8" providerId="LiveId" clId="{7B5BAB75-C4C3-49EE-B3F9-F34E652A33FA}" dt="2026-07-03T20:53:13.081" v="284" actId="1076"/>
          <ac:spMkLst>
            <pc:docMk/>
            <pc:sldMk cId="0" sldId="256"/>
            <ac:spMk id="112" creationId="{7471DF28-C822-3E03-7419-6C41AA8B607A}"/>
          </ac:spMkLst>
        </pc:spChg>
        <pc:spChg chg="add mod">
          <ac:chgData name="Agnes BOASIAKO" userId="72a254c66f2e2ce8" providerId="LiveId" clId="{7B5BAB75-C4C3-49EE-B3F9-F34E652A33FA}" dt="2026-07-03T20:53:03.056" v="283" actId="1076"/>
          <ac:spMkLst>
            <pc:docMk/>
            <pc:sldMk cId="0" sldId="256"/>
            <ac:spMk id="113" creationId="{C3A3AFD8-6559-2D4D-C9E2-97F347A034EC}"/>
          </ac:spMkLst>
        </pc:spChg>
        <pc:spChg chg="add mod">
          <ac:chgData name="Agnes BOASIAKO" userId="72a254c66f2e2ce8" providerId="LiveId" clId="{7B5BAB75-C4C3-49EE-B3F9-F34E652A33FA}" dt="2026-07-03T20:54:53.160" v="291" actId="1076"/>
          <ac:spMkLst>
            <pc:docMk/>
            <pc:sldMk cId="0" sldId="256"/>
            <ac:spMk id="114" creationId="{D6FAB56A-0811-E217-BE77-ECEC5362F054}"/>
          </ac:spMkLst>
        </pc:spChg>
        <pc:spChg chg="add mod">
          <ac:chgData name="Agnes BOASIAKO" userId="72a254c66f2e2ce8" providerId="LiveId" clId="{7B5BAB75-C4C3-49EE-B3F9-F34E652A33FA}" dt="2026-07-03T20:56:40.867" v="299" actId="1076"/>
          <ac:spMkLst>
            <pc:docMk/>
            <pc:sldMk cId="0" sldId="256"/>
            <ac:spMk id="115" creationId="{45A81B74-5149-4DAA-BD11-A46A4AC7B0AA}"/>
          </ac:spMkLst>
        </pc:spChg>
        <pc:spChg chg="add mod">
          <ac:chgData name="Agnes BOASIAKO" userId="72a254c66f2e2ce8" providerId="LiveId" clId="{7B5BAB75-C4C3-49EE-B3F9-F34E652A33FA}" dt="2026-07-03T20:57:14.053" v="304" actId="1076"/>
          <ac:spMkLst>
            <pc:docMk/>
            <pc:sldMk cId="0" sldId="256"/>
            <ac:spMk id="116" creationId="{6CF13CC9-5AAE-628F-3006-073ABC7A9FA0}"/>
          </ac:spMkLst>
        </pc:spChg>
        <pc:spChg chg="add mod">
          <ac:chgData name="Agnes BOASIAKO" userId="72a254c66f2e2ce8" providerId="LiveId" clId="{7B5BAB75-C4C3-49EE-B3F9-F34E652A33FA}" dt="2026-07-03T21:03:51.666" v="332" actId="1076"/>
          <ac:spMkLst>
            <pc:docMk/>
            <pc:sldMk cId="0" sldId="256"/>
            <ac:spMk id="118" creationId="{4475B5B3-D538-AA4A-0FB1-C23CBFA6F8F1}"/>
          </ac:spMkLst>
        </pc:spChg>
        <pc:picChg chg="del">
          <ac:chgData name="Agnes BOASIAKO" userId="72a254c66f2e2ce8" providerId="LiveId" clId="{7B5BAB75-C4C3-49EE-B3F9-F34E652A33FA}" dt="2026-07-03T20:42:12.955" v="245" actId="478"/>
          <ac:picMkLst>
            <pc:docMk/>
            <pc:sldMk cId="0" sldId="256"/>
            <ac:picMk id="6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43:23.410" v="250" actId="478"/>
          <ac:picMkLst>
            <pc:docMk/>
            <pc:sldMk cId="0" sldId="256"/>
            <ac:picMk id="46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56:47.048" v="300" actId="478"/>
          <ac:picMkLst>
            <pc:docMk/>
            <pc:sldMk cId="0" sldId="256"/>
            <ac:picMk id="51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44:04.360" v="255" actId="478"/>
          <ac:picMkLst>
            <pc:docMk/>
            <pc:sldMk cId="0" sldId="256"/>
            <ac:picMk id="56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48:07.672" v="270" actId="478"/>
          <ac:picMkLst>
            <pc:docMk/>
            <pc:sldMk cId="0" sldId="256"/>
            <ac:picMk id="76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52:41.087" v="280" actId="478"/>
          <ac:picMkLst>
            <pc:docMk/>
            <pc:sldMk cId="0" sldId="256"/>
            <ac:picMk id="86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53:27.146" v="285" actId="478"/>
          <ac:picMkLst>
            <pc:docMk/>
            <pc:sldMk cId="0" sldId="256"/>
            <ac:picMk id="94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55:53.435" v="294" actId="478"/>
          <ac:picMkLst>
            <pc:docMk/>
            <pc:sldMk cId="0" sldId="256"/>
            <ac:picMk id="99" creationId="{00000000-0000-0000-0000-000000000000}"/>
          </ac:picMkLst>
        </pc:picChg>
        <pc:picChg chg="del">
          <ac:chgData name="Agnes BOASIAKO" userId="72a254c66f2e2ce8" providerId="LiveId" clId="{7B5BAB75-C4C3-49EE-B3F9-F34E652A33FA}" dt="2026-07-03T20:46:48.055" v="266" actId="478"/>
          <ac:picMkLst>
            <pc:docMk/>
            <pc:sldMk cId="0" sldId="256"/>
            <ac:picMk id="105" creationId="{00000000-0000-0000-0000-000000000000}"/>
          </ac:picMkLst>
        </pc:picChg>
      </pc:sldChg>
      <pc:sldChg chg="addSp modSp new mod ord">
        <pc:chgData name="Agnes BOASIAKO" userId="72a254c66f2e2ce8" providerId="LiveId" clId="{7B5BAB75-C4C3-49EE-B3F9-F34E652A33FA}" dt="2026-07-04T14:35:23.853" v="364" actId="20577"/>
        <pc:sldMkLst>
          <pc:docMk/>
          <pc:sldMk cId="3563833618" sldId="258"/>
        </pc:sldMkLst>
        <pc:spChg chg="add mod">
          <ac:chgData name="Agnes BOASIAKO" userId="72a254c66f2e2ce8" providerId="LiveId" clId="{7B5BAB75-C4C3-49EE-B3F9-F34E652A33FA}" dt="2026-07-04T14:35:23.853" v="364" actId="20577"/>
          <ac:spMkLst>
            <pc:docMk/>
            <pc:sldMk cId="3563833618" sldId="258"/>
            <ac:spMk id="2" creationId="{E5A3343C-5B93-8485-C4D8-17F047B96C57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Lifetime prevalence (%)</c:v>
                </c:pt>
              </c:strCache>
            </c:strRef>
          </c:tx>
          <c:spPr>
            <a:solidFill>
              <a:srgbClr val="7E57A8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464A-4C4E-9BD6-BC1B05E53EAA}"/>
              </c:ext>
            </c:extLst>
          </c:dPt>
          <c:dPt>
            <c:idx val="1"/>
            <c:invertIfNegative val="0"/>
            <c:bubble3D val="0"/>
            <c:spPr>
              <a:solidFill>
                <a:srgbClr val="9A77C0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464A-4C4E-9BD6-BC1B05E53EAA}"/>
              </c:ext>
            </c:extLst>
          </c:dPt>
          <c:dPt>
            <c:idx val="2"/>
            <c:invertIfNegative val="0"/>
            <c:bubble3D val="0"/>
            <c:spPr>
              <a:solidFill>
                <a:srgbClr val="8262A8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464A-4C4E-9BD6-BC1B05E53EAA}"/>
              </c:ext>
            </c:extLst>
          </c:dPt>
          <c:dPt>
            <c:idx val="3"/>
            <c:invertIfNegative val="0"/>
            <c:bubble3D val="0"/>
            <c:spPr>
              <a:solidFill>
                <a:srgbClr val="5E4B8B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464A-4C4E-9BD6-BC1B05E53EAA}"/>
              </c:ext>
            </c:extLst>
          </c:dPt>
          <c:dLbls>
            <c:numFmt formatCode="0.0&quot;%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750" b="0" i="0" u="none" strike="noStrike">
                    <a:solidFill>
                      <a:srgbClr val="2A2433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Bipolar I</c:v>
                </c:pt>
                <c:pt idx="1">
                  <c:v>Bipolar II</c:v>
                </c:pt>
                <c:pt idx="2">
                  <c:v>Sub-threshold</c:v>
                </c:pt>
                <c:pt idx="3">
                  <c:v>Spectrum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0.6</c:v>
                </c:pt>
                <c:pt idx="1">
                  <c:v>0.4</c:v>
                </c:pt>
                <c:pt idx="2">
                  <c:v>1.4</c:v>
                </c:pt>
                <c:pt idx="3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64A-4C4E-9BD6-BC1B05E53EA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5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700" b="0" i="0" u="none" strike="noStrike">
                <a:solidFill>
                  <a:srgbClr val="2A2433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977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chart" Target="../charts/char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A3343C-5B93-8485-C4D8-17F047B96C57}"/>
              </a:ext>
            </a:extLst>
          </p:cNvPr>
          <p:cNvSpPr txBox="1"/>
          <p:nvPr/>
        </p:nvSpPr>
        <p:spPr>
          <a:xfrm>
            <a:off x="1563367" y="3007478"/>
            <a:ext cx="906526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STUDENGT NAME: AGNES BOASIAKO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STUDENT ID :2334150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LECTURER NAME:  KENNEDY OBOHWENU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MODULE: BMHP6029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MODULE TITLE: PSYCHOPATHOLOGICAL CLASSIFICATION AND PROVISION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ASSIGMEMT TITTLE: POSTER COMPONENT 1</a:t>
            </a:r>
          </a:p>
        </p:txBody>
      </p:sp>
    </p:spTree>
    <p:extLst>
      <p:ext uri="{BB962C8B-B14F-4D97-AF65-F5344CB8AC3E}">
        <p14:creationId xmlns:p14="http://schemas.microsoft.com/office/powerpoint/2010/main" val="3563833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1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65760" y="274320"/>
            <a:ext cx="11460175" cy="822960"/>
          </a:xfrm>
          <a:prstGeom prst="roundRect">
            <a:avLst>
              <a:gd name="adj" fmla="val 8889"/>
            </a:avLst>
          </a:prstGeom>
          <a:solidFill>
            <a:srgbClr val="5E4B8B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48640" y="292608"/>
            <a:ext cx="110642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2900" b="1" dirty="0">
                <a:solidFill>
                  <a:srgbClr val="F4EFF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Bipolar and Related Disorders</a:t>
            </a:r>
            <a:endParaRPr lang="en-US" sz="290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250" i="1" dirty="0">
                <a:solidFill>
                  <a:srgbClr val="D9CE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History  ·  Classification  ·  Treatment  ·  Critical Perspectives</a:t>
            </a:r>
            <a:endParaRPr lang="en-US" sz="2900" dirty="0"/>
          </a:p>
        </p:txBody>
      </p:sp>
      <p:sp>
        <p:nvSpPr>
          <p:cNvPr id="4" name="Shape 2"/>
          <p:cNvSpPr/>
          <p:nvPr/>
        </p:nvSpPr>
        <p:spPr>
          <a:xfrm>
            <a:off x="365760" y="1225296"/>
            <a:ext cx="3611880" cy="2438705"/>
          </a:xfrm>
          <a:prstGeom prst="roundRect">
            <a:avLst>
              <a:gd name="adj" fmla="val 3000"/>
            </a:avLst>
          </a:prstGeom>
          <a:solidFill>
            <a:srgbClr val="EDE4F7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493776" y="1316736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914400" y="1271016"/>
            <a:ext cx="299008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</a:t>
            </a:r>
            <a:endParaRPr lang="en-US" sz="15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154680" y="1700784"/>
            <a:ext cx="713232" cy="71323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12064" y="1719072"/>
            <a:ext cx="2331720" cy="1371600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Chronic conditions of recurring mania or hypomania alternating with depression (Grande et al., 2016).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Highly heritable; about 40 million people are affected, ~0.5% of the population (Vieta et al., 2018; WHO, 2025).</a:t>
            </a:r>
            <a:endParaRPr lang="en-US" sz="950" dirty="0"/>
          </a:p>
        </p:txBody>
      </p:sp>
      <p:sp>
        <p:nvSpPr>
          <p:cNvPr id="10" name="Shape 6"/>
          <p:cNvSpPr/>
          <p:nvPr/>
        </p:nvSpPr>
        <p:spPr>
          <a:xfrm>
            <a:off x="685800" y="3298241"/>
            <a:ext cx="2971800" cy="0"/>
          </a:xfrm>
          <a:prstGeom prst="line">
            <a:avLst/>
          </a:prstGeom>
          <a:noFill/>
          <a:ln w="9525">
            <a:solidFill>
              <a:srgbClr val="B9A9D6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7"/>
          <p:cNvSpPr/>
          <p:nvPr/>
        </p:nvSpPr>
        <p:spPr>
          <a:xfrm flipV="1">
            <a:off x="685800" y="3231820"/>
            <a:ext cx="99060" cy="66421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8"/>
          <p:cNvSpPr/>
          <p:nvPr/>
        </p:nvSpPr>
        <p:spPr>
          <a:xfrm flipV="1">
            <a:off x="784860" y="3179878"/>
            <a:ext cx="99060" cy="5194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Shape 9"/>
          <p:cNvSpPr/>
          <p:nvPr/>
        </p:nvSpPr>
        <p:spPr>
          <a:xfrm flipV="1">
            <a:off x="883920" y="3153738"/>
            <a:ext cx="99060" cy="26140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0"/>
          <p:cNvSpPr/>
          <p:nvPr/>
        </p:nvSpPr>
        <p:spPr>
          <a:xfrm>
            <a:off x="982980" y="3153738"/>
            <a:ext cx="99060" cy="5359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1"/>
          <p:cNvSpPr/>
          <p:nvPr/>
        </p:nvSpPr>
        <p:spPr>
          <a:xfrm>
            <a:off x="1082040" y="3159097"/>
            <a:ext cx="99060" cy="35691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2"/>
          <p:cNvSpPr/>
          <p:nvPr/>
        </p:nvSpPr>
        <p:spPr>
          <a:xfrm>
            <a:off x="1181100" y="3194788"/>
            <a:ext cx="99060" cy="5824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Shape 13"/>
          <p:cNvSpPr/>
          <p:nvPr/>
        </p:nvSpPr>
        <p:spPr>
          <a:xfrm>
            <a:off x="1280160" y="3253030"/>
            <a:ext cx="99060" cy="68097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4"/>
          <p:cNvSpPr/>
          <p:nvPr/>
        </p:nvSpPr>
        <p:spPr>
          <a:xfrm>
            <a:off x="1379220" y="3321128"/>
            <a:ext cx="99060" cy="63108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5"/>
          <p:cNvSpPr/>
          <p:nvPr/>
        </p:nvSpPr>
        <p:spPr>
          <a:xfrm>
            <a:off x="1478280" y="3384236"/>
            <a:ext cx="99060" cy="4436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6"/>
          <p:cNvSpPr/>
          <p:nvPr/>
        </p:nvSpPr>
        <p:spPr>
          <a:xfrm>
            <a:off x="1577340" y="3428599"/>
            <a:ext cx="99060" cy="15946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7"/>
          <p:cNvSpPr/>
          <p:nvPr/>
        </p:nvSpPr>
        <p:spPr>
          <a:xfrm flipV="1">
            <a:off x="1676400" y="3428599"/>
            <a:ext cx="99060" cy="15946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18"/>
          <p:cNvSpPr/>
          <p:nvPr/>
        </p:nvSpPr>
        <p:spPr>
          <a:xfrm flipV="1">
            <a:off x="1775460" y="3384236"/>
            <a:ext cx="99060" cy="4436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Shape 19"/>
          <p:cNvSpPr/>
          <p:nvPr/>
        </p:nvSpPr>
        <p:spPr>
          <a:xfrm flipV="1">
            <a:off x="1874520" y="3321128"/>
            <a:ext cx="99060" cy="63108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Shape 20"/>
          <p:cNvSpPr/>
          <p:nvPr/>
        </p:nvSpPr>
        <p:spPr>
          <a:xfrm flipV="1">
            <a:off x="1973580" y="3253030"/>
            <a:ext cx="99060" cy="68097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Shape 21"/>
          <p:cNvSpPr/>
          <p:nvPr/>
        </p:nvSpPr>
        <p:spPr>
          <a:xfrm flipV="1">
            <a:off x="2072640" y="3194788"/>
            <a:ext cx="99060" cy="5824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2"/>
          <p:cNvSpPr/>
          <p:nvPr/>
        </p:nvSpPr>
        <p:spPr>
          <a:xfrm flipV="1">
            <a:off x="2171700" y="3159097"/>
            <a:ext cx="99060" cy="35691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Shape 23"/>
          <p:cNvSpPr/>
          <p:nvPr/>
        </p:nvSpPr>
        <p:spPr>
          <a:xfrm flipV="1">
            <a:off x="2270760" y="3153738"/>
            <a:ext cx="99060" cy="5359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Shape 24"/>
          <p:cNvSpPr/>
          <p:nvPr/>
        </p:nvSpPr>
        <p:spPr>
          <a:xfrm>
            <a:off x="2369820" y="3153738"/>
            <a:ext cx="99060" cy="26140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Shape 25"/>
          <p:cNvSpPr/>
          <p:nvPr/>
        </p:nvSpPr>
        <p:spPr>
          <a:xfrm>
            <a:off x="2468880" y="3179878"/>
            <a:ext cx="99060" cy="5194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Shape 26"/>
          <p:cNvSpPr/>
          <p:nvPr/>
        </p:nvSpPr>
        <p:spPr>
          <a:xfrm>
            <a:off x="2567940" y="3231820"/>
            <a:ext cx="99060" cy="66421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Shape 27"/>
          <p:cNvSpPr/>
          <p:nvPr/>
        </p:nvSpPr>
        <p:spPr>
          <a:xfrm>
            <a:off x="2667000" y="3298241"/>
            <a:ext cx="99060" cy="66421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Shape 28"/>
          <p:cNvSpPr/>
          <p:nvPr/>
        </p:nvSpPr>
        <p:spPr>
          <a:xfrm>
            <a:off x="2766060" y="3364661"/>
            <a:ext cx="99060" cy="5194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Shape 29"/>
          <p:cNvSpPr/>
          <p:nvPr/>
        </p:nvSpPr>
        <p:spPr>
          <a:xfrm>
            <a:off x="2865120" y="3416603"/>
            <a:ext cx="99060" cy="26140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Shape 30"/>
          <p:cNvSpPr/>
          <p:nvPr/>
        </p:nvSpPr>
        <p:spPr>
          <a:xfrm flipV="1">
            <a:off x="2964180" y="3437384"/>
            <a:ext cx="99060" cy="5359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Shape 31"/>
          <p:cNvSpPr/>
          <p:nvPr/>
        </p:nvSpPr>
        <p:spPr>
          <a:xfrm flipV="1">
            <a:off x="3063240" y="3401693"/>
            <a:ext cx="99060" cy="35691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Shape 32"/>
          <p:cNvSpPr/>
          <p:nvPr/>
        </p:nvSpPr>
        <p:spPr>
          <a:xfrm flipV="1">
            <a:off x="3162300" y="3343451"/>
            <a:ext cx="99060" cy="5824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7" name="Shape 33"/>
          <p:cNvSpPr/>
          <p:nvPr/>
        </p:nvSpPr>
        <p:spPr>
          <a:xfrm flipV="1">
            <a:off x="3261360" y="3275354"/>
            <a:ext cx="99060" cy="68097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8" name="Shape 34"/>
          <p:cNvSpPr/>
          <p:nvPr/>
        </p:nvSpPr>
        <p:spPr>
          <a:xfrm flipV="1">
            <a:off x="3360420" y="3212245"/>
            <a:ext cx="99060" cy="63108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9" name="Shape 35"/>
          <p:cNvSpPr/>
          <p:nvPr/>
        </p:nvSpPr>
        <p:spPr>
          <a:xfrm flipV="1">
            <a:off x="3459480" y="3167883"/>
            <a:ext cx="99060" cy="44362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Shape 36"/>
          <p:cNvSpPr/>
          <p:nvPr/>
        </p:nvSpPr>
        <p:spPr>
          <a:xfrm flipV="1">
            <a:off x="3558540" y="3151937"/>
            <a:ext cx="99060" cy="15946"/>
          </a:xfrm>
          <a:prstGeom prst="line">
            <a:avLst/>
          </a:prstGeom>
          <a:noFill/>
          <a:ln w="25400">
            <a:solidFill>
              <a:srgbClr val="6A4C9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1" name="Text 37"/>
          <p:cNvSpPr/>
          <p:nvPr/>
        </p:nvSpPr>
        <p:spPr>
          <a:xfrm>
            <a:off x="640080" y="2969057"/>
            <a:ext cx="1828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50" i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Mania / Hypomania</a:t>
            </a:r>
            <a:endParaRPr lang="en-US" sz="650" dirty="0"/>
          </a:p>
        </p:txBody>
      </p:sp>
      <p:sp>
        <p:nvSpPr>
          <p:cNvPr id="42" name="Text 38"/>
          <p:cNvSpPr/>
          <p:nvPr/>
        </p:nvSpPr>
        <p:spPr>
          <a:xfrm>
            <a:off x="640080" y="3471977"/>
            <a:ext cx="1828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50" i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Depression</a:t>
            </a:r>
            <a:endParaRPr lang="en-US" sz="650" dirty="0"/>
          </a:p>
        </p:txBody>
      </p:sp>
      <p:sp>
        <p:nvSpPr>
          <p:cNvPr id="43" name="Text 39"/>
          <p:cNvSpPr/>
          <p:nvPr/>
        </p:nvSpPr>
        <p:spPr>
          <a:xfrm>
            <a:off x="3017520" y="3471977"/>
            <a:ext cx="685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650" i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→</a:t>
            </a:r>
            <a:endParaRPr lang="en-US" sz="650" dirty="0"/>
          </a:p>
        </p:txBody>
      </p:sp>
      <p:sp>
        <p:nvSpPr>
          <p:cNvPr id="44" name="Shape 40"/>
          <p:cNvSpPr/>
          <p:nvPr/>
        </p:nvSpPr>
        <p:spPr>
          <a:xfrm>
            <a:off x="365760" y="3810305"/>
            <a:ext cx="3611880" cy="2438705"/>
          </a:xfrm>
          <a:prstGeom prst="roundRect">
            <a:avLst>
              <a:gd name="adj" fmla="val 3000"/>
            </a:avLst>
          </a:prstGeom>
          <a:solidFill>
            <a:srgbClr val="E4F2E9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45" name="Shape 41"/>
          <p:cNvSpPr/>
          <p:nvPr/>
        </p:nvSpPr>
        <p:spPr>
          <a:xfrm>
            <a:off x="493776" y="3901745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7" name="Text 42"/>
          <p:cNvSpPr/>
          <p:nvPr/>
        </p:nvSpPr>
        <p:spPr>
          <a:xfrm>
            <a:off x="914400" y="3856025"/>
            <a:ext cx="299008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Historical Understanding</a:t>
            </a:r>
            <a:endParaRPr lang="en-US" sz="1500" dirty="0"/>
          </a:p>
        </p:txBody>
      </p:sp>
      <p:sp>
        <p:nvSpPr>
          <p:cNvPr id="48" name="Text 43"/>
          <p:cNvSpPr/>
          <p:nvPr/>
        </p:nvSpPr>
        <p:spPr>
          <a:xfrm>
            <a:off x="512064" y="4304081"/>
            <a:ext cx="3319272" cy="1853489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100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Aretaeus of Cappadocia (1st century AD) first linked mania and melancholia as one illness (Goodwin and Jamison, 2007).</a:t>
            </a:r>
            <a:endParaRPr lang="en-US" sz="100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100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1899, Kraepelin unified them as 'manic-depressive insanity' (Kraepelin, 1921).</a:t>
            </a:r>
            <a:endParaRPr lang="en-US" sz="100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100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1949, Cade discovered lithium, the first effective treatment (Cade, 1949).</a:t>
            </a:r>
            <a:endParaRPr lang="en-US" sz="1000" dirty="0"/>
          </a:p>
        </p:txBody>
      </p:sp>
      <p:sp>
        <p:nvSpPr>
          <p:cNvPr id="49" name="Shape 44"/>
          <p:cNvSpPr/>
          <p:nvPr/>
        </p:nvSpPr>
        <p:spPr>
          <a:xfrm>
            <a:off x="365760" y="6395314"/>
            <a:ext cx="3611880" cy="2438705"/>
          </a:xfrm>
          <a:prstGeom prst="roundRect">
            <a:avLst>
              <a:gd name="adj" fmla="val 3000"/>
            </a:avLst>
          </a:prstGeom>
          <a:solidFill>
            <a:srgbClr val="FBE8DD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0" name="Shape 45"/>
          <p:cNvSpPr/>
          <p:nvPr/>
        </p:nvSpPr>
        <p:spPr>
          <a:xfrm>
            <a:off x="493776" y="6486754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2" name="Text 46"/>
          <p:cNvSpPr/>
          <p:nvPr/>
        </p:nvSpPr>
        <p:spPr>
          <a:xfrm>
            <a:off x="914400" y="6441034"/>
            <a:ext cx="299008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Treatment</a:t>
            </a:r>
            <a:endParaRPr lang="en-US" sz="1500" dirty="0"/>
          </a:p>
        </p:txBody>
      </p:sp>
      <p:sp>
        <p:nvSpPr>
          <p:cNvPr id="53" name="Text 47"/>
          <p:cNvSpPr/>
          <p:nvPr/>
        </p:nvSpPr>
        <p:spPr>
          <a:xfrm>
            <a:off x="512064" y="6889090"/>
            <a:ext cx="3319272" cy="1853489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100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Lithium remains first-line; it stabilises mood and lowers suicide risk (Carvalho et al., 2020).</a:t>
            </a:r>
            <a:endParaRPr lang="en-US" sz="100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100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Other options include valproate, lamotrigine and atypical antipsychotics (Yatham et al., 2018).</a:t>
            </a:r>
            <a:endParaRPr lang="en-US" sz="100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100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 is phase-specific: mania, depression and maintenance (Yatham et al., 2018).</a:t>
            </a:r>
            <a:endParaRPr lang="en-US" sz="100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100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Psychoeducation and CBT support relapse prevention (NIMH, 2023).</a:t>
            </a:r>
            <a:endParaRPr lang="en-US" sz="1000" dirty="0"/>
          </a:p>
        </p:txBody>
      </p:sp>
      <p:sp>
        <p:nvSpPr>
          <p:cNvPr id="54" name="Shape 48"/>
          <p:cNvSpPr/>
          <p:nvPr/>
        </p:nvSpPr>
        <p:spPr>
          <a:xfrm>
            <a:off x="4105656" y="1225296"/>
            <a:ext cx="3611880" cy="2438705"/>
          </a:xfrm>
          <a:prstGeom prst="roundRect">
            <a:avLst>
              <a:gd name="adj" fmla="val 3000"/>
            </a:avLst>
          </a:prstGeom>
          <a:solidFill>
            <a:srgbClr val="FBE6EE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5" name="Shape 49"/>
          <p:cNvSpPr/>
          <p:nvPr/>
        </p:nvSpPr>
        <p:spPr>
          <a:xfrm>
            <a:off x="4251960" y="1316736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7" name="Text 50"/>
          <p:cNvSpPr/>
          <p:nvPr/>
        </p:nvSpPr>
        <p:spPr>
          <a:xfrm>
            <a:off x="4654296" y="1271016"/>
            <a:ext cx="299008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Types of the Disorders</a:t>
            </a:r>
            <a:endParaRPr lang="en-US" sz="1500" dirty="0"/>
          </a:p>
        </p:txBody>
      </p:sp>
      <p:sp>
        <p:nvSpPr>
          <p:cNvPr id="58" name="Shape 51"/>
          <p:cNvSpPr/>
          <p:nvPr/>
        </p:nvSpPr>
        <p:spPr>
          <a:xfrm>
            <a:off x="5518404" y="1746504"/>
            <a:ext cx="786384" cy="420624"/>
          </a:xfrm>
          <a:prstGeom prst="ellipse">
            <a:avLst/>
          </a:prstGeom>
          <a:solidFill>
            <a:srgbClr val="8E6BB8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9" name="Text 52"/>
          <p:cNvSpPr/>
          <p:nvPr/>
        </p:nvSpPr>
        <p:spPr>
          <a:xfrm>
            <a:off x="5518404" y="1746504"/>
            <a:ext cx="786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Bipolar I</a:t>
            </a:r>
            <a:endParaRPr lang="en-US" sz="650" dirty="0"/>
          </a:p>
        </p:txBody>
      </p:sp>
      <p:sp>
        <p:nvSpPr>
          <p:cNvPr id="60" name="Shape 53"/>
          <p:cNvSpPr/>
          <p:nvPr/>
        </p:nvSpPr>
        <p:spPr>
          <a:xfrm>
            <a:off x="6104628" y="2028814"/>
            <a:ext cx="786384" cy="420624"/>
          </a:xfrm>
          <a:prstGeom prst="ellipse">
            <a:avLst/>
          </a:prstGeom>
          <a:solidFill>
            <a:srgbClr val="9A77C0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1" name="Text 54"/>
          <p:cNvSpPr/>
          <p:nvPr/>
        </p:nvSpPr>
        <p:spPr>
          <a:xfrm>
            <a:off x="6104628" y="2028814"/>
            <a:ext cx="786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Bipolar II</a:t>
            </a:r>
            <a:endParaRPr lang="en-US" sz="650" dirty="0"/>
          </a:p>
        </p:txBody>
      </p:sp>
      <p:sp>
        <p:nvSpPr>
          <p:cNvPr id="62" name="Shape 55"/>
          <p:cNvSpPr/>
          <p:nvPr/>
        </p:nvSpPr>
        <p:spPr>
          <a:xfrm>
            <a:off x="6249413" y="2663160"/>
            <a:ext cx="786384" cy="420624"/>
          </a:xfrm>
          <a:prstGeom prst="ellipse">
            <a:avLst/>
          </a:prstGeom>
          <a:solidFill>
            <a:srgbClr val="8262A8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3" name="Text 56"/>
          <p:cNvSpPr/>
          <p:nvPr/>
        </p:nvSpPr>
        <p:spPr>
          <a:xfrm>
            <a:off x="6249413" y="2663160"/>
            <a:ext cx="786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Cyclothymic</a:t>
            </a:r>
            <a:endParaRPr lang="en-US" sz="650" dirty="0"/>
          </a:p>
        </p:txBody>
      </p:sp>
      <p:sp>
        <p:nvSpPr>
          <p:cNvPr id="64" name="Shape 57"/>
          <p:cNvSpPr/>
          <p:nvPr/>
        </p:nvSpPr>
        <p:spPr>
          <a:xfrm>
            <a:off x="5843733" y="3171866"/>
            <a:ext cx="786384" cy="420624"/>
          </a:xfrm>
          <a:prstGeom prst="ellipse">
            <a:avLst/>
          </a:prstGeom>
          <a:solidFill>
            <a:srgbClr val="A07FC6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5" name="Text 58"/>
          <p:cNvSpPr/>
          <p:nvPr/>
        </p:nvSpPr>
        <p:spPr>
          <a:xfrm>
            <a:off x="5843733" y="3171866"/>
            <a:ext cx="786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Substance-</a:t>
            </a:r>
            <a:endParaRPr lang="en-US" sz="650" dirty="0"/>
          </a:p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induced</a:t>
            </a:r>
            <a:endParaRPr lang="en-US" sz="650" dirty="0"/>
          </a:p>
        </p:txBody>
      </p:sp>
      <p:sp>
        <p:nvSpPr>
          <p:cNvPr id="66" name="Shape 59"/>
          <p:cNvSpPr/>
          <p:nvPr/>
        </p:nvSpPr>
        <p:spPr>
          <a:xfrm>
            <a:off x="5193075" y="3171866"/>
            <a:ext cx="786384" cy="420624"/>
          </a:xfrm>
          <a:prstGeom prst="ellipse">
            <a:avLst/>
          </a:prstGeom>
          <a:solidFill>
            <a:srgbClr val="7E5AA0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7" name="Text 60"/>
          <p:cNvSpPr/>
          <p:nvPr/>
        </p:nvSpPr>
        <p:spPr>
          <a:xfrm>
            <a:off x="5193075" y="3171866"/>
            <a:ext cx="786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Medical</a:t>
            </a:r>
            <a:endParaRPr lang="en-US" sz="650" dirty="0"/>
          </a:p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condition</a:t>
            </a:r>
            <a:endParaRPr lang="en-US" sz="650" dirty="0"/>
          </a:p>
        </p:txBody>
      </p:sp>
      <p:sp>
        <p:nvSpPr>
          <p:cNvPr id="68" name="Shape 61"/>
          <p:cNvSpPr/>
          <p:nvPr/>
        </p:nvSpPr>
        <p:spPr>
          <a:xfrm>
            <a:off x="4787395" y="2663160"/>
            <a:ext cx="786384" cy="420624"/>
          </a:xfrm>
          <a:prstGeom prst="ellipse">
            <a:avLst/>
          </a:prstGeom>
          <a:solidFill>
            <a:srgbClr val="936FBE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9" name="Text 62"/>
          <p:cNvSpPr/>
          <p:nvPr/>
        </p:nvSpPr>
        <p:spPr>
          <a:xfrm>
            <a:off x="4787395" y="2663160"/>
            <a:ext cx="786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Other</a:t>
            </a:r>
            <a:endParaRPr lang="en-US" sz="650" dirty="0"/>
          </a:p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specified</a:t>
            </a:r>
            <a:endParaRPr lang="en-US" sz="650" dirty="0"/>
          </a:p>
        </p:txBody>
      </p:sp>
      <p:sp>
        <p:nvSpPr>
          <p:cNvPr id="70" name="Shape 63"/>
          <p:cNvSpPr/>
          <p:nvPr/>
        </p:nvSpPr>
        <p:spPr>
          <a:xfrm>
            <a:off x="4932180" y="2028814"/>
            <a:ext cx="786384" cy="420624"/>
          </a:xfrm>
          <a:prstGeom prst="ellipse">
            <a:avLst/>
          </a:prstGeom>
          <a:solidFill>
            <a:srgbClr val="8A66B2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1" name="Text 64"/>
          <p:cNvSpPr/>
          <p:nvPr/>
        </p:nvSpPr>
        <p:spPr>
          <a:xfrm>
            <a:off x="4932180" y="2028814"/>
            <a:ext cx="78638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Unspecified</a:t>
            </a:r>
            <a:endParaRPr lang="en-US" sz="650" dirty="0"/>
          </a:p>
        </p:txBody>
      </p:sp>
      <p:sp>
        <p:nvSpPr>
          <p:cNvPr id="72" name="Shape 65"/>
          <p:cNvSpPr/>
          <p:nvPr/>
        </p:nvSpPr>
        <p:spPr>
          <a:xfrm>
            <a:off x="5564124" y="2359152"/>
            <a:ext cx="694944" cy="694944"/>
          </a:xfrm>
          <a:prstGeom prst="ellipse">
            <a:avLst/>
          </a:prstGeom>
          <a:solidFill>
            <a:srgbClr val="5E4B8B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3" name="Text 66"/>
          <p:cNvSpPr/>
          <p:nvPr/>
        </p:nvSpPr>
        <p:spPr>
          <a:xfrm>
            <a:off x="5564124" y="2359152"/>
            <a:ext cx="694944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4EF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Bipolar &amp;</a:t>
            </a:r>
            <a:endParaRPr lang="en-US" sz="650" dirty="0"/>
          </a:p>
          <a:p>
            <a:pPr marL="0" indent="0" algn="ctr">
              <a:buNone/>
            </a:pPr>
            <a:r>
              <a:rPr lang="en-US" sz="650" b="1" dirty="0">
                <a:solidFill>
                  <a:srgbClr val="F4EF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</a:t>
            </a:r>
            <a:endParaRPr lang="en-US" sz="650" dirty="0"/>
          </a:p>
          <a:p>
            <a:pPr marL="0" indent="0" algn="ctr">
              <a:buNone/>
            </a:pPr>
            <a:r>
              <a:rPr lang="en-US" sz="650" b="1" dirty="0">
                <a:solidFill>
                  <a:srgbClr val="F4EF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Disorders</a:t>
            </a:r>
            <a:endParaRPr lang="en-US" sz="650" dirty="0"/>
          </a:p>
        </p:txBody>
      </p:sp>
      <p:sp>
        <p:nvSpPr>
          <p:cNvPr id="74" name="Shape 67"/>
          <p:cNvSpPr/>
          <p:nvPr/>
        </p:nvSpPr>
        <p:spPr>
          <a:xfrm>
            <a:off x="4105656" y="3810305"/>
            <a:ext cx="3611880" cy="2438705"/>
          </a:xfrm>
          <a:prstGeom prst="roundRect">
            <a:avLst>
              <a:gd name="adj" fmla="val 3000"/>
            </a:avLst>
          </a:prstGeom>
          <a:solidFill>
            <a:srgbClr val="FCF4D9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75" name="Shape 68"/>
          <p:cNvSpPr/>
          <p:nvPr/>
        </p:nvSpPr>
        <p:spPr>
          <a:xfrm>
            <a:off x="4233672" y="3901745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7" name="Text 69"/>
          <p:cNvSpPr/>
          <p:nvPr/>
        </p:nvSpPr>
        <p:spPr>
          <a:xfrm>
            <a:off x="4654296" y="3856025"/>
            <a:ext cx="299008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Diagnosis in the ICD-11</a:t>
            </a:r>
            <a:endParaRPr lang="en-US" sz="1500" dirty="0"/>
          </a:p>
        </p:txBody>
      </p:sp>
      <p:sp>
        <p:nvSpPr>
          <p:cNvPr id="78" name="Shape 70"/>
          <p:cNvSpPr/>
          <p:nvPr/>
        </p:nvSpPr>
        <p:spPr>
          <a:xfrm>
            <a:off x="5143500" y="4249217"/>
            <a:ext cx="914400" cy="914400"/>
          </a:xfrm>
          <a:prstGeom prst="ellipse">
            <a:avLst/>
          </a:prstGeom>
          <a:solidFill>
            <a:srgbClr val="E8A0C0">
              <a:alpha val="72000"/>
            </a:srgbClr>
          </a:solidFill>
          <a:ln w="12700">
            <a:solidFill>
              <a:srgbClr val="B36A8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9" name="Shape 71"/>
          <p:cNvSpPr/>
          <p:nvPr/>
        </p:nvSpPr>
        <p:spPr>
          <a:xfrm>
            <a:off x="5765292" y="4249217"/>
            <a:ext cx="914400" cy="914400"/>
          </a:xfrm>
          <a:prstGeom prst="ellipse">
            <a:avLst/>
          </a:prstGeom>
          <a:solidFill>
            <a:srgbClr val="9B86C8">
              <a:alpha val="72000"/>
            </a:srgbClr>
          </a:solidFill>
          <a:ln w="12700">
            <a:solidFill>
              <a:srgbClr val="6E5AA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0" name="Text 72"/>
          <p:cNvSpPr/>
          <p:nvPr/>
        </p:nvSpPr>
        <p:spPr>
          <a:xfrm>
            <a:off x="5125212" y="4486961"/>
            <a:ext cx="5486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Mania /</a:t>
            </a:r>
            <a:endParaRPr lang="en-US" sz="650" dirty="0"/>
          </a:p>
          <a:p>
            <a:pPr marL="0" indent="0" algn="ctr">
              <a:buNone/>
            </a:pPr>
            <a:r>
              <a:rPr lang="en-US" sz="650" b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Hypomania</a:t>
            </a:r>
            <a:endParaRPr lang="en-US" sz="650" dirty="0"/>
          </a:p>
        </p:txBody>
      </p:sp>
      <p:sp>
        <p:nvSpPr>
          <p:cNvPr id="81" name="Text 73"/>
          <p:cNvSpPr/>
          <p:nvPr/>
        </p:nvSpPr>
        <p:spPr>
          <a:xfrm>
            <a:off x="6131052" y="4605833"/>
            <a:ext cx="53035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Depression</a:t>
            </a:r>
            <a:endParaRPr lang="en-US" sz="650" dirty="0"/>
          </a:p>
        </p:txBody>
      </p:sp>
      <p:sp>
        <p:nvSpPr>
          <p:cNvPr id="82" name="Text 74"/>
          <p:cNvSpPr/>
          <p:nvPr/>
        </p:nvSpPr>
        <p:spPr>
          <a:xfrm>
            <a:off x="5692140" y="4605833"/>
            <a:ext cx="4389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3A2A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</a:t>
            </a:r>
            <a:endParaRPr lang="en-US" sz="650" dirty="0"/>
          </a:p>
        </p:txBody>
      </p:sp>
      <p:sp>
        <p:nvSpPr>
          <p:cNvPr id="83" name="Text 75"/>
          <p:cNvSpPr/>
          <p:nvPr/>
        </p:nvSpPr>
        <p:spPr>
          <a:xfrm>
            <a:off x="4251960" y="5291633"/>
            <a:ext cx="3319272" cy="865937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Classified across DSM-5 and ICD-11, grouped as 'Bipolar and related disorders' (6A6) (APA, 2013; WHO, 2022).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Bipolar I (6A60): at least one manic or mixed episode.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Bipolar II (6A61): hypomania plus depression, no mania.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Cyclothymic disorder (6A62): chronic sub-threshold instability.</a:t>
            </a:r>
            <a:endParaRPr lang="en-US" sz="950" dirty="0"/>
          </a:p>
        </p:txBody>
      </p:sp>
      <p:sp>
        <p:nvSpPr>
          <p:cNvPr id="84" name="Shape 76"/>
          <p:cNvSpPr/>
          <p:nvPr/>
        </p:nvSpPr>
        <p:spPr>
          <a:xfrm>
            <a:off x="4105656" y="6395314"/>
            <a:ext cx="3611880" cy="2438705"/>
          </a:xfrm>
          <a:prstGeom prst="roundRect">
            <a:avLst>
              <a:gd name="adj" fmla="val 3000"/>
            </a:avLst>
          </a:prstGeom>
          <a:solidFill>
            <a:srgbClr val="E5EEF8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5" name="Shape 77"/>
          <p:cNvSpPr/>
          <p:nvPr/>
        </p:nvSpPr>
        <p:spPr>
          <a:xfrm>
            <a:off x="4233672" y="6486754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7" name="Text 78"/>
          <p:cNvSpPr/>
          <p:nvPr/>
        </p:nvSpPr>
        <p:spPr>
          <a:xfrm>
            <a:off x="4654296" y="6441034"/>
            <a:ext cx="299008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Key Statistics</a:t>
            </a:r>
            <a:endParaRPr lang="en-US" sz="1500" dirty="0"/>
          </a:p>
        </p:txBody>
      </p:sp>
      <p:sp>
        <p:nvSpPr>
          <p:cNvPr id="88" name="Text 79"/>
          <p:cNvSpPr/>
          <p:nvPr/>
        </p:nvSpPr>
        <p:spPr>
          <a:xfrm>
            <a:off x="4251960" y="6852514"/>
            <a:ext cx="331927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i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Lifetime prevalence of the bipolar spectrum (%)</a:t>
            </a:r>
            <a:endParaRPr lang="en-US" sz="800" dirty="0"/>
          </a:p>
        </p:txBody>
      </p:sp>
      <p:pic>
        <p:nvPicPr>
          <p:cNvPr id="89" name="Image 7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306824" y="7291426"/>
            <a:ext cx="512064" cy="868680"/>
          </a:xfrm>
          <a:prstGeom prst="rect">
            <a:avLst/>
          </a:prstGeom>
        </p:spPr>
      </p:pic>
      <p:graphicFrame>
        <p:nvGraphicFramePr>
          <p:cNvPr id="90" name="Chart 0"/>
          <p:cNvGraphicFramePr/>
          <p:nvPr/>
        </p:nvGraphicFramePr>
        <p:xfrm>
          <a:off x="4910328" y="7071970"/>
          <a:ext cx="2697480" cy="1506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1" name="Text 80"/>
          <p:cNvSpPr/>
          <p:nvPr/>
        </p:nvSpPr>
        <p:spPr>
          <a:xfrm>
            <a:off x="4251960" y="8614562"/>
            <a:ext cx="331927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i="1" dirty="0">
                <a:solidFill>
                  <a:srgbClr val="463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(Merikangas et al., 2011)</a:t>
            </a:r>
            <a:endParaRPr lang="en-US" sz="750" dirty="0"/>
          </a:p>
        </p:txBody>
      </p:sp>
      <p:sp>
        <p:nvSpPr>
          <p:cNvPr id="92" name="Shape 81"/>
          <p:cNvSpPr/>
          <p:nvPr/>
        </p:nvSpPr>
        <p:spPr>
          <a:xfrm>
            <a:off x="7845552" y="1225296"/>
            <a:ext cx="3977640" cy="2438705"/>
          </a:xfrm>
          <a:prstGeom prst="roundRect">
            <a:avLst>
              <a:gd name="adj" fmla="val 3000"/>
            </a:avLst>
          </a:prstGeom>
          <a:solidFill>
            <a:srgbClr val="F3E3EE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3" name="Shape 82"/>
          <p:cNvSpPr/>
          <p:nvPr/>
        </p:nvSpPr>
        <p:spPr>
          <a:xfrm>
            <a:off x="7973568" y="1316736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5" name="Text 83"/>
          <p:cNvSpPr/>
          <p:nvPr/>
        </p:nvSpPr>
        <p:spPr>
          <a:xfrm>
            <a:off x="8394192" y="1271016"/>
            <a:ext cx="33558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Critical Analysis</a:t>
            </a:r>
            <a:endParaRPr lang="en-US" sz="1500" dirty="0"/>
          </a:p>
        </p:txBody>
      </p:sp>
      <p:sp>
        <p:nvSpPr>
          <p:cNvPr id="96" name="Text 84"/>
          <p:cNvSpPr/>
          <p:nvPr/>
        </p:nvSpPr>
        <p:spPr>
          <a:xfrm>
            <a:off x="7991856" y="1719072"/>
            <a:ext cx="3685032" cy="1853489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is frequently misdiagnosed as unipolar depression, delaying correct treatment by years (McIntyre et al., 2020).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Widening 'bipolar spectrum' definitions raise debate over possible over-diagnosis (Merikangas et al., 2011).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Lithium is effective but underused, limited by monitoring demands and side effects (Carvalho et al., 2020).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Clinical heterogeneity and stigma still hinder timely, equitable care (Grande et al., 2016).</a:t>
            </a:r>
            <a:endParaRPr lang="en-US" sz="950" dirty="0"/>
          </a:p>
        </p:txBody>
      </p:sp>
      <p:sp>
        <p:nvSpPr>
          <p:cNvPr id="97" name="Shape 85"/>
          <p:cNvSpPr/>
          <p:nvPr/>
        </p:nvSpPr>
        <p:spPr>
          <a:xfrm>
            <a:off x="7845552" y="3810305"/>
            <a:ext cx="3977640" cy="2438705"/>
          </a:xfrm>
          <a:prstGeom prst="roundRect">
            <a:avLst>
              <a:gd name="adj" fmla="val 3000"/>
            </a:avLst>
          </a:prstGeom>
          <a:solidFill>
            <a:srgbClr val="E9E2F5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8" name="Shape 86"/>
          <p:cNvSpPr/>
          <p:nvPr/>
        </p:nvSpPr>
        <p:spPr>
          <a:xfrm>
            <a:off x="7973568" y="3901745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0" name="Text 87"/>
          <p:cNvSpPr/>
          <p:nvPr/>
        </p:nvSpPr>
        <p:spPr>
          <a:xfrm>
            <a:off x="8394192" y="3856025"/>
            <a:ext cx="33558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Media Influence</a:t>
            </a:r>
            <a:endParaRPr lang="en-US" sz="1500" dirty="0"/>
          </a:p>
        </p:txBody>
      </p:sp>
      <p:sp>
        <p:nvSpPr>
          <p:cNvPr id="101" name="Text 88"/>
          <p:cNvSpPr/>
          <p:nvPr/>
        </p:nvSpPr>
        <p:spPr>
          <a:xfrm>
            <a:off x="7991856" y="4304081"/>
            <a:ext cx="3685032" cy="1853489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Short-video platforms have widened awareness but carry inconsistent, often low-quality information on bipolar disorder (Qi et al., 2025).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Stigmatising and misleading content can distort public perception and delay professional help (Qi et al., 2025).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Rising self-diagnosis online risks mislabelling normal mood variation as illness (Qi et al., 2025).</a:t>
            </a:r>
            <a:endParaRPr lang="en-US" sz="950" dirty="0"/>
          </a:p>
        </p:txBody>
      </p:sp>
      <p:pic>
        <p:nvPicPr>
          <p:cNvPr id="102" name="Image 10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486900" y="5334610"/>
            <a:ext cx="694944" cy="841248"/>
          </a:xfrm>
          <a:prstGeom prst="rect">
            <a:avLst/>
          </a:prstGeom>
        </p:spPr>
      </p:pic>
      <p:sp>
        <p:nvSpPr>
          <p:cNvPr id="103" name="Shape 89"/>
          <p:cNvSpPr/>
          <p:nvPr/>
        </p:nvSpPr>
        <p:spPr>
          <a:xfrm>
            <a:off x="7845552" y="6395314"/>
            <a:ext cx="3977640" cy="2438705"/>
          </a:xfrm>
          <a:prstGeom prst="roundRect">
            <a:avLst>
              <a:gd name="adj" fmla="val 3000"/>
            </a:avLst>
          </a:prstGeom>
          <a:solidFill>
            <a:srgbClr val="E3EEE6"/>
          </a:solidFill>
          <a:ln/>
          <a:effectLst>
            <a:outerShdw blurRad="88900" dist="38100" dir="5400000" algn="bl" rotWithShape="0">
              <a:srgbClr val="8A7BB0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4" name="Shape 90"/>
          <p:cNvSpPr/>
          <p:nvPr/>
        </p:nvSpPr>
        <p:spPr>
          <a:xfrm>
            <a:off x="7973568" y="6486754"/>
            <a:ext cx="329184" cy="329184"/>
          </a:xfrm>
          <a:prstGeom prst="ellipse">
            <a:avLst/>
          </a:prstGeom>
          <a:solidFill>
            <a:srgbClr val="6A4C9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6" name="Text 91"/>
          <p:cNvSpPr/>
          <p:nvPr/>
        </p:nvSpPr>
        <p:spPr>
          <a:xfrm>
            <a:off x="8394192" y="6441034"/>
            <a:ext cx="335584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 &amp; Recommendations</a:t>
            </a:r>
            <a:endParaRPr lang="en-US" sz="1500" dirty="0"/>
          </a:p>
        </p:txBody>
      </p:sp>
      <p:sp>
        <p:nvSpPr>
          <p:cNvPr id="107" name="Text 92"/>
          <p:cNvSpPr/>
          <p:nvPr/>
        </p:nvSpPr>
        <p:spPr>
          <a:xfrm>
            <a:off x="7991856" y="6889090"/>
            <a:ext cx="3685032" cy="1853489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Bipolar disorder is common, heritable and treatable, yet under-recognised and stigmatised (WHO, 2025).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Diagnose earlier and distinguish it clearly from unipolar depression.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Widen access to lithium and psychoeducation (Yatham et al., 2018).</a:t>
            </a:r>
            <a:endParaRPr lang="en-US" sz="950" dirty="0"/>
          </a:p>
          <a:p>
            <a:pPr marL="139700" indent="-139700" algn="l">
              <a:lnSpc>
                <a:spcPct val="100000"/>
              </a:lnSpc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2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Promote accurate public information, including on social media.</a:t>
            </a:r>
            <a:endParaRPr lang="en-US" sz="95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3E2BD1AC-1ADD-27D3-58D1-26E0F81EE2AB}"/>
              </a:ext>
            </a:extLst>
          </p:cNvPr>
          <p:cNvSpPr txBox="1"/>
          <p:nvPr/>
        </p:nvSpPr>
        <p:spPr>
          <a:xfrm>
            <a:off x="503682" y="1289491"/>
            <a:ext cx="2727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31CFCBBF-AE0E-3667-C180-183F21130F54}"/>
              </a:ext>
            </a:extLst>
          </p:cNvPr>
          <p:cNvSpPr txBox="1"/>
          <p:nvPr/>
        </p:nvSpPr>
        <p:spPr>
          <a:xfrm>
            <a:off x="512064" y="3861597"/>
            <a:ext cx="264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B7A80D8A-D640-2983-894A-D0BCB4000BCB}"/>
              </a:ext>
            </a:extLst>
          </p:cNvPr>
          <p:cNvSpPr txBox="1"/>
          <p:nvPr/>
        </p:nvSpPr>
        <p:spPr>
          <a:xfrm>
            <a:off x="4279392" y="1300464"/>
            <a:ext cx="14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AB49158-E6A9-142B-EE66-A85D01C601F2}"/>
              </a:ext>
            </a:extLst>
          </p:cNvPr>
          <p:cNvSpPr txBox="1"/>
          <p:nvPr/>
        </p:nvSpPr>
        <p:spPr>
          <a:xfrm>
            <a:off x="7991856" y="6466679"/>
            <a:ext cx="168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7471DF28-C822-3E03-7419-6C41AA8B607A}"/>
              </a:ext>
            </a:extLst>
          </p:cNvPr>
          <p:cNvSpPr txBox="1"/>
          <p:nvPr/>
        </p:nvSpPr>
        <p:spPr>
          <a:xfrm>
            <a:off x="4230654" y="3876634"/>
            <a:ext cx="229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C3A3AFD8-6559-2D4D-C9E2-97F347A034EC}"/>
              </a:ext>
            </a:extLst>
          </p:cNvPr>
          <p:cNvSpPr txBox="1"/>
          <p:nvPr/>
        </p:nvSpPr>
        <p:spPr>
          <a:xfrm>
            <a:off x="4251960" y="6466679"/>
            <a:ext cx="274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D6FAB56A-0811-E217-BE77-ECEC5362F054}"/>
              </a:ext>
            </a:extLst>
          </p:cNvPr>
          <p:cNvSpPr txBox="1"/>
          <p:nvPr/>
        </p:nvSpPr>
        <p:spPr>
          <a:xfrm>
            <a:off x="7987630" y="1296662"/>
            <a:ext cx="220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45A81B74-5149-4DAA-BD11-A46A4AC7B0AA}"/>
              </a:ext>
            </a:extLst>
          </p:cNvPr>
          <p:cNvSpPr txBox="1"/>
          <p:nvPr/>
        </p:nvSpPr>
        <p:spPr>
          <a:xfrm>
            <a:off x="7987630" y="3861597"/>
            <a:ext cx="234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6CF13CC9-5AAE-628F-3006-073ABC7A9FA0}"/>
              </a:ext>
            </a:extLst>
          </p:cNvPr>
          <p:cNvSpPr txBox="1"/>
          <p:nvPr/>
        </p:nvSpPr>
        <p:spPr>
          <a:xfrm>
            <a:off x="512064" y="6466680"/>
            <a:ext cx="227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4475B5B3-D538-AA4A-0FB1-C23CBFA6F8F1}"/>
              </a:ext>
            </a:extLst>
          </p:cNvPr>
          <p:cNvSpPr txBox="1"/>
          <p:nvPr/>
        </p:nvSpPr>
        <p:spPr>
          <a:xfrm>
            <a:off x="7390085" y="706437"/>
            <a:ext cx="6096000" cy="363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b="1" dirty="0">
                <a:solidFill>
                  <a:srgbClr val="F4EFFA"/>
                </a:solidFill>
                <a:latin typeface="Cambria" pitchFamily="34" charset="0"/>
                <a:ea typeface="Cambria" pitchFamily="34" charset="-122"/>
              </a:rPr>
              <a:t>ICD-11 CHAPTER 6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10642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4630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1097280"/>
            <a:ext cx="11064240" cy="7680960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American Psychiatric Association (2013) Diagnostic and Statistical Manual of Mental Disorders (DSM-5). 5th edn. Arlington, VA: American Psychiatric Publishing.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Cade, J.F. (1949) 'Lithium salts in the treatment of psychotic excitement', Medical Journal of Australia, 2(10), pp. 349–352.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Carvalho, A.F., Firth, J. and Vieta, E. (2020) 'Bipolar disorder', New England Journal of Medicine, 383(1), pp. 58–66.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Goodwin, F.K. and Jamison, K.R. (2007) Manic-Depressive Illness: Bipolar Disorders and Recurrent Depression. 2nd edn. New York: Oxford University Press.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Grande, I., Berk, M., Birmaher, B. and Vieta, E. (2016) 'Bipolar disorder', The Lancet, 387(10027), pp. 1561–1572.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Kraepelin, E. (1921) Manic-Depressive Insanity and Paranoia. Edinburgh: E. &amp; S. Livingstone.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McIntyre, R.S., Berk, M., Brietzke, E., Goldstein, B.I., López-Jaramillo, C., Kessing, L.V., Malhi, G.S., Nierenberg, A.A., Rosenblat, J.D., Majeed, A., Vieta, E., Vinberg, M., Young, A.H. and Mansur, R.B. (2020) 'Bipolar disorders', The Lancet, 396(10265), pp. 1841–1856.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Merikangas, K.R., Jin, R., He, J.-P., Kessler, R.C., Lee, S., Sampson, N.A., Viana, M.C., Andrade, L.H., Hu, C., Karam, E.G., Ladea, M., Medina-Mora, M.E., Ono, Y., Posada-Villa, J., Sagar, R., Wells, J.E. and Zarkov, Z. (2011) 'Prevalence and correlates of bipolar spectrum disorder in the World Mental Health Survey Initiative', Archives of General Psychiatry, 68(3), pp. 241–251.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National Institute of Mental Health (2023) Bipolar disorder. Bethesda, MD: NIMH. Available at: https://www.nimh.nih.gov/health/topics/bipolar-disorder (Accessed: 1 July 2026).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Qi, X., Lu, Q., Li, B., Liu, S., Zhang, L., Xiang, R., Wang, Q. and Zhao, D. (2025) 'Videos in short video sharing platforms as a source of information on bipolar disorder: a cross-sectional content analysis study', Frontiers in Public Health, 13, 1627885.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Vieta, E., Berk, M., Schulze, T.G., Carvalho, A.F., Suppes, T., Calabrese, J.R., Gao, K., Miskowiak, K.W. and Grande, I. (2018) 'Bipolar disorders', Nature Reviews Disease Primers, 4, 18008.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World Health Organization (2022) International Classification of Diseases, 11th Revision (ICD-11). Geneva: WHO.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World Health Organization (2025) Bipolar disorder: key facts. Geneva: WHO. Available at: https://www.who.int/news-room/fact-sheets/detail/bipolar-disorder (Accessed: 1 July 2026).</a:t>
            </a:r>
            <a:endParaRPr lang="en-US" sz="1150" dirty="0"/>
          </a:p>
          <a:p>
            <a:pPr marL="203200" indent="-203200" algn="l">
              <a:lnSpc>
                <a:spcPct val="102000"/>
              </a:lnSpc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F1B2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Yatham, L.N., Kennedy, S.H., Parikh, S.V., Schaffer, A., Bond, D.J., Frey, B.N., Sharma, V., Goldstein, B.I., Rej, S., Beaulieu, S., Alda, M., MacQueen, G., Milev, R.V., Ravindran, A., O'Donovan, C., McIntosh, D., Lam, R.W., Vazquez, G., Kapczinski, F., McIntyre, R.S., Kozicky, J., Kanba, S., Lafer, B., Suppes, T., Calabrese, J.R., Vieta, E., Malhi, G., Post, R.M. and Berk, M. (2018) 'CANMAT and ISBD 2018 guidelines for the management of patients with bipolar disorder', Bipolar Disorders, 20(2), pp. 97–170.</a:t>
            </a:r>
            <a:endParaRPr lang="en-US" sz="11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1296</Words>
  <Application>Microsoft Office PowerPoint</Application>
  <PresentationFormat>Custom</PresentationFormat>
  <Paragraphs>95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Agnes BOASIAKO</cp:lastModifiedBy>
  <cp:revision>1</cp:revision>
  <dcterms:created xsi:type="dcterms:W3CDTF">2026-07-01T14:43:26Z</dcterms:created>
  <dcterms:modified xsi:type="dcterms:W3CDTF">2026-07-04T14:35:27Z</dcterms:modified>
</cp:coreProperties>
</file>