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70" r:id="rId4"/>
    <p:sldId id="269" r:id="rId5"/>
    <p:sldId id="267" r:id="rId6"/>
    <p:sldId id="268" r:id="rId7"/>
    <p:sldId id="266" r:id="rId8"/>
    <p:sldId id="271" r:id="rId9"/>
    <p:sldId id="272" r:id="rId10"/>
    <p:sldId id="273"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92" r:id="rId30"/>
    <p:sldId id="293" r:id="rId31"/>
    <p:sldId id="294" r:id="rId32"/>
    <p:sldId id="295" r:id="rId33"/>
    <p:sldId id="296" r:id="rId34"/>
    <p:sldId id="297" r:id="rId35"/>
    <p:sldId id="298" r:id="rId36"/>
    <p:sldId id="299" r:id="rId37"/>
    <p:sldId id="300" r:id="rId38"/>
    <p:sldId id="301" r:id="rId39"/>
    <p:sldId id="302" r:id="rId40"/>
    <p:sldId id="303" r:id="rId41"/>
    <p:sldId id="304" r:id="rId42"/>
    <p:sldId id="305" r:id="rId43"/>
    <p:sldId id="306" r:id="rId44"/>
    <p:sldId id="307" r:id="rId45"/>
    <p:sldId id="308" r:id="rId46"/>
    <p:sldId id="309" r:id="rId47"/>
    <p:sldId id="310" r:id="rId48"/>
    <p:sldId id="31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ACAFC-7BD0-B184-9BAA-5FE5D789C5A2}" v="107" dt="2026-01-07T16:36:17.489"/>
    <p1510:client id="{1F3CCEB5-A1F6-F583-8EBE-70252F1478B2}" v="75" dt="2026-01-06T23:12:17.695"/>
    <p1510:client id="{65089098-B447-6B5B-5CFC-BB2356AE63EE}" v="510" dt="2026-01-07T00:33:06.209"/>
    <p1510:client id="{81D2CE30-4270-C817-F93A-6834590E8E37}" v="253" dt="2026-01-06T23:31:21.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07/01/2026</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07/01/2026</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1000wordsmag.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4HRS IN PHOTO — ERIK KESSELS">
            <a:extLst>
              <a:ext uri="{FF2B5EF4-FFF2-40B4-BE49-F238E27FC236}">
                <a16:creationId xmlns:a16="http://schemas.microsoft.com/office/drawing/2014/main" id="{954AF100-7AAC-B489-50C6-26ED981CA9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44" b="5944"/>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477982"/>
            <a:ext cx="10162309" cy="1018309"/>
          </a:xfrm>
          <a:solidFill>
            <a:srgbClr val="FFD5E4"/>
          </a:solidFill>
        </p:spPr>
        <p:txBody>
          <a:bodyPr lIns="72000" tIns="144000" rIns="72000" bIns="72000" anchor="ctr">
            <a:normAutofit fontScale="90000"/>
          </a:bodyPr>
          <a:lstStyle/>
          <a:p>
            <a:r>
              <a:rPr lang="en-GB">
                <a:latin typeface="Futura" pitchFamily="50" charset="0"/>
              </a:rPr>
              <a:t>IMAGE ANALYSIS 1 - CONTENT</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Visual Studies 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a:t>During this unit, we will be learning to look for the meaning behind artworks, and what is in the artwork Aswell. I am looking forward to learning how artist use their artwork to promote feelings and communicate the surrounding of the image/ time the image was made. Learning to look deeper into a piece of artwork, is new to me and will be fun to learn. I am used to taking landscape images, so hopefully during this unit I will be able to experiment with a different type of photography like portrait to develop my photography skills and learn new composition techniques. I am looking forward to learn to analyse images to find hidden meanings behind some images that have them. I hope that during this unit I will be able to improve on looking at finer details and learning about what makes a good artwork. I want to be able to develop my skills in creating good images and develop better composition skills.. By being able to investigate other people's artworks and finding hidden meaning or details, it will help me to be able to create artwork that has good structure and meaning. </a:t>
            </a:r>
          </a:p>
          <a:p>
            <a:pPr marL="0" indent="0">
              <a:buNone/>
            </a:pPr>
            <a:r>
              <a:rPr lang="en-GB" sz="1300"/>
              <a:t>I have chosen this image because it  is an emotional piece that tells a story of a mother during a hard period. It was taken during the great depression in America, where the economy collapsed and families had to move to find new work elsewhere. In this image you can see the stress the mother is going through in her facial expressions. The image shows how photography can be used to highlight the results of things like the great depression or war. It tells the story of people effected by these things. </a:t>
            </a:r>
          </a:p>
        </p:txBody>
      </p:sp>
      <p:pic>
        <p:nvPicPr>
          <p:cNvPr id="2054" name="Picture 6">
            <a:extLst>
              <a:ext uri="{FF2B5EF4-FFF2-40B4-BE49-F238E27FC236}">
                <a16:creationId xmlns:a16="http://schemas.microsoft.com/office/drawing/2014/main" id="{AD9C1447-36DD-58AE-C085-895BF64927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5752" y="884366"/>
            <a:ext cx="3911600" cy="5080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D3C9779-CA9D-3245-219A-59FDD044B4DB}"/>
              </a:ext>
            </a:extLst>
          </p:cNvPr>
          <p:cNvSpPr txBox="1"/>
          <p:nvPr/>
        </p:nvSpPr>
        <p:spPr>
          <a:xfrm>
            <a:off x="7074613" y="5964366"/>
            <a:ext cx="4317296" cy="369332"/>
          </a:xfrm>
          <a:prstGeom prst="rect">
            <a:avLst/>
          </a:prstGeom>
          <a:noFill/>
        </p:spPr>
        <p:txBody>
          <a:bodyPr wrap="square">
            <a:spAutoFit/>
          </a:bodyPr>
          <a:lstStyle/>
          <a:p>
            <a:r>
              <a:rPr lang="en-GB" i="1"/>
              <a:t>Migrant Mother,</a:t>
            </a:r>
            <a:r>
              <a:rPr lang="en-GB"/>
              <a:t> 1936. Dorothea Lange.</a:t>
            </a:r>
            <a:endParaRPr lang="en-US"/>
          </a:p>
        </p:txBody>
      </p:sp>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The garden of earthly delights. Hieronymus </a:t>
            </a:r>
            <a:r>
              <a:rPr lang="en-GB" sz="4000" i="1" err="1">
                <a:latin typeface="Futura" pitchFamily="50" charset="0"/>
              </a:rPr>
              <a:t>bosch</a:t>
            </a:r>
            <a:r>
              <a:rPr lang="en-GB" sz="4000" i="1">
                <a:latin typeface="Futura" pitchFamily="50" charset="0"/>
              </a:rPr>
              <a:t>. 1490-1510</a:t>
            </a:r>
            <a:endParaRPr lang="en-GB" sz="4000">
              <a:latin typeface="Futura" pitchFamily="50" charset="0"/>
            </a:endParaRPr>
          </a:p>
        </p:txBody>
      </p:sp>
      <p:pic>
        <p:nvPicPr>
          <p:cNvPr id="3074" name="Picture 2" descr="A group of paintings of people and animals&#10;&#10;Description automatically generated">
            <a:extLst>
              <a:ext uri="{FF2B5EF4-FFF2-40B4-BE49-F238E27FC236}">
                <a16:creationId xmlns:a16="http://schemas.microsoft.com/office/drawing/2014/main" id="{EFF06F5B-B7E9-9A75-2DFD-0F9324F252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7691" y="3354228"/>
            <a:ext cx="6154309" cy="350377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yellow background with words&#10;&#10;AI-generated content may be incorrect.">
            <a:extLst>
              <a:ext uri="{FF2B5EF4-FFF2-40B4-BE49-F238E27FC236}">
                <a16:creationId xmlns:a16="http://schemas.microsoft.com/office/drawing/2014/main" id="{E8CC182E-F83F-797F-760E-A913F16303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2344"/>
            <a:ext cx="6066714" cy="3503770"/>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Image Grid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281874" y="1228041"/>
            <a:ext cx="5531193" cy="2755207"/>
          </a:xfrm>
          <a:ln>
            <a:solidFill>
              <a:schemeClr val="tx1"/>
            </a:solidFill>
          </a:ln>
        </p:spPr>
        <p:txBody>
          <a:bodyPr vert="horz" lIns="91440" tIns="45720" rIns="91440" bIns="45720" rtlCol="0" anchor="t">
            <a:normAutofit/>
          </a:bodyPr>
          <a:lstStyle/>
          <a:p>
            <a:pPr marL="0" indent="0">
              <a:buNone/>
            </a:pPr>
            <a:r>
              <a:rPr lang="en-GB" sz="1300"/>
              <a:t>During this task we were given numbered blank squares with numbered squares that had images on. We were asked to draw on the blank squares, the image that was on the corresponding square. It was hard to tell what we was drawing during the task, and it only became clear when our tutor put the final image up on the screen. From the squares that I drew, I guessed that it was a road near a town from the poles that connects electric or internet to buildings. We didn’t complete the task completely but with what little squares we did complete you could see some of the back road and electric poles, along with some faces of the people in the car.</a:t>
            </a:r>
          </a:p>
        </p:txBody>
      </p:sp>
      <p:pic>
        <p:nvPicPr>
          <p:cNvPr id="1026" name="Picture 2">
            <a:extLst>
              <a:ext uri="{FF2B5EF4-FFF2-40B4-BE49-F238E27FC236}">
                <a16:creationId xmlns:a16="http://schemas.microsoft.com/office/drawing/2014/main" id="{FF6D98B0-FA06-D846-3A64-85A7336C48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22472" y="311319"/>
            <a:ext cx="6172729" cy="6232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476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7076017" cy="859897"/>
          </a:xfrm>
        </p:spPr>
        <p:txBody>
          <a:bodyPr>
            <a:normAutofit fontScale="90000"/>
          </a:bodyPr>
          <a:lstStyle/>
          <a:p>
            <a:r>
              <a:rPr lang="en-GB" sz="4000">
                <a:latin typeface="Futura"/>
              </a:rPr>
              <a:t>Self Portrait using pin hole camera. Kelsey Lewis. 2025.</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164173"/>
            <a:ext cx="5501640" cy="5457945"/>
          </a:xfrm>
          <a:ln>
            <a:solidFill>
              <a:schemeClr val="tx1"/>
            </a:solidFill>
          </a:ln>
        </p:spPr>
        <p:txBody>
          <a:bodyPr vert="horz" lIns="91440" tIns="45720" rIns="91440" bIns="45720" rtlCol="0" anchor="t">
            <a:normAutofit/>
          </a:bodyPr>
          <a:lstStyle/>
          <a:p>
            <a:pPr marL="0" indent="0">
              <a:buNone/>
            </a:pPr>
            <a:endParaRPr lang="en-GB" sz="1300"/>
          </a:p>
          <a:p>
            <a:pPr marL="0" indent="0">
              <a:buNone/>
            </a:pPr>
            <a:r>
              <a:rPr lang="en-GB" sz="1300"/>
              <a:t>This is a pin hole image I took during a lesson on Wednesday. The lesson was on pin hole camera's which involved us making our own pin hole camera using a small cardboard jewellery box, black tape, scissors, piece of scrap tin, a needle and blue tack. It has been scanned by a photo scanning app called </a:t>
            </a:r>
            <a:r>
              <a:rPr lang="en-GB" sz="1300" err="1"/>
              <a:t>photomyne</a:t>
            </a:r>
            <a:r>
              <a:rPr lang="en-GB" sz="1300"/>
              <a:t>.</a:t>
            </a:r>
          </a:p>
          <a:p>
            <a:pPr marL="0" indent="0">
              <a:buNone/>
            </a:pPr>
            <a:r>
              <a:rPr lang="en-GB" sz="1300"/>
              <a:t>The image was taken outside, in the university carpark. You can see the windows in the background of the image and the light reflecting of the glass. You can also see how good the exposure time was to capture the image. Although it has been enhanced by </a:t>
            </a:r>
            <a:r>
              <a:rPr lang="en-GB" sz="1300" err="1"/>
              <a:t>photomyne</a:t>
            </a:r>
            <a:r>
              <a:rPr lang="en-GB" sz="1300"/>
              <a:t> it still shows how much detail was captured during the exposure time. You can see in the image the writing on my jumper, although it is backwards. This image shows  me at an angle where I had to lean to try and position myself in the middle of the lens.</a:t>
            </a:r>
          </a:p>
        </p:txBody>
      </p:sp>
      <p:pic>
        <p:nvPicPr>
          <p:cNvPr id="4" name="Picture 3" descr="A person in a black shirt&#10;&#10;AI-generated content may be incorrect.">
            <a:extLst>
              <a:ext uri="{FF2B5EF4-FFF2-40B4-BE49-F238E27FC236}">
                <a16:creationId xmlns:a16="http://schemas.microsoft.com/office/drawing/2014/main" id="{E439964A-13B0-EA1B-45AB-963093C569F2}"/>
              </a:ext>
            </a:extLst>
          </p:cNvPr>
          <p:cNvPicPr>
            <a:picLocks noChangeAspect="1"/>
          </p:cNvPicPr>
          <p:nvPr/>
        </p:nvPicPr>
        <p:blipFill>
          <a:blip r:embed="rId2"/>
          <a:stretch>
            <a:fillRect/>
          </a:stretch>
        </p:blipFill>
        <p:spPr>
          <a:xfrm>
            <a:off x="7567445" y="232833"/>
            <a:ext cx="3989192" cy="6392333"/>
          </a:xfrm>
          <a:prstGeom prst="rect">
            <a:avLst/>
          </a:prstGeom>
        </p:spPr>
      </p:pic>
    </p:spTree>
    <p:extLst>
      <p:ext uri="{BB962C8B-B14F-4D97-AF65-F5344CB8AC3E}">
        <p14:creationId xmlns:p14="http://schemas.microsoft.com/office/powerpoint/2010/main" val="2025222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2800" i="1">
                <a:latin typeface="Futura"/>
              </a:rPr>
              <a:t> Between Dog and wolf, Aurelien Bayo</a:t>
            </a:r>
            <a:r>
              <a:rPr lang="en-GB" sz="2800">
                <a:latin typeface="Futura"/>
              </a:rPr>
              <a:t>. From lens culture(no year mentioned)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In this image, you can see a woman sitting on the grass filled field located in a small looking town near some buildings. The image looks as though it is composed using the  rule of thirds with the woman lining up with the left vertical line. You can see power lines, connecting the left part of the image to the right part which draws the viewers eyes through out the image. You can also see the artist uses black and white which creates a depressing atmosphere for the image and allows the viewer to come up with their own </a:t>
            </a:r>
            <a:r>
              <a:rPr lang="en-GB" sz="1300" dirty="0" err="1"/>
              <a:t>interpertation</a:t>
            </a:r>
            <a:r>
              <a:rPr lang="en-GB" sz="1300" dirty="0"/>
              <a:t> of the mood. You can see a chain link fence in the image, along with trees and small maybe white flowers in the grass. The woman has long black hair and is wearing white top with grey or brown jeans which is unclear due to the black and white effect in the image.</a:t>
            </a:r>
          </a:p>
          <a:p>
            <a:pPr marL="0" indent="0">
              <a:buNone/>
            </a:pPr>
            <a:endParaRPr lang="en-GB" sz="1300"/>
          </a:p>
          <a:p>
            <a:pPr marL="0" indent="0">
              <a:buNone/>
            </a:pPr>
            <a:endParaRPr lang="en-GB" sz="1300"/>
          </a:p>
        </p:txBody>
      </p:sp>
      <p:pic>
        <p:nvPicPr>
          <p:cNvPr id="4" name="Picture 3" descr="A person sitting in a field&#10;&#10;AI-generated content may be incorrect.">
            <a:extLst>
              <a:ext uri="{FF2B5EF4-FFF2-40B4-BE49-F238E27FC236}">
                <a16:creationId xmlns:a16="http://schemas.microsoft.com/office/drawing/2014/main" id="{CBBF71C1-57EA-547D-2976-74513EF03617}"/>
              </a:ext>
            </a:extLst>
          </p:cNvPr>
          <p:cNvPicPr>
            <a:picLocks noChangeAspect="1"/>
          </p:cNvPicPr>
          <p:nvPr/>
        </p:nvPicPr>
        <p:blipFill>
          <a:blip r:embed="rId2"/>
          <a:srcRect l="27818" t="25495" r="29454" b="10049"/>
          <a:stretch>
            <a:fillRect/>
          </a:stretch>
        </p:blipFill>
        <p:spPr>
          <a:xfrm>
            <a:off x="5808870" y="1162951"/>
            <a:ext cx="6107059" cy="5164970"/>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2800" i="1">
                <a:latin typeface="Futura"/>
              </a:rPr>
              <a:t>Unending</a:t>
            </a:r>
            <a:r>
              <a:rPr lang="en-GB" sz="2800">
                <a:latin typeface="Futura"/>
              </a:rPr>
              <a:t>. Ismail Jaddi. (project started 2021).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In this image you can see three teenage looking boys, who seem to be having fun. The camera angle catches roughly a quarter of the full image and cuts some of the models bodies out of the image. You can see that one boy is wearing black and white daps with what looks like no socks on his feet. The boys seem to be looking into a </a:t>
            </a:r>
            <a:r>
              <a:rPr lang="en-GB" sz="1300"/>
              <a:t>mirror</a:t>
            </a:r>
            <a:r>
              <a:rPr lang="en-GB" sz="1300" dirty="0"/>
              <a:t> that is places on a stone path or road. The </a:t>
            </a:r>
            <a:r>
              <a:rPr lang="en-GB" sz="1300" dirty="0" err="1"/>
              <a:t>mirrow</a:t>
            </a:r>
            <a:r>
              <a:rPr lang="en-GB" sz="1300" dirty="0"/>
              <a:t> shows the boys happy laughing/ smiling faces. You can assume that it is a warm or hot day due to the boys wearing no tops and jean shorts. In the mirror you can see a line going across it which looks like powerlines. I assume that these boys in the image are relating as they have </a:t>
            </a:r>
            <a:r>
              <a:rPr lang="en-GB" sz="1300" dirty="0" err="1"/>
              <a:t>simular</a:t>
            </a:r>
            <a:r>
              <a:rPr lang="en-GB" sz="1300" dirty="0"/>
              <a:t> hair type and hair colour.  </a:t>
            </a:r>
          </a:p>
        </p:txBody>
      </p:sp>
      <p:pic>
        <p:nvPicPr>
          <p:cNvPr id="4" name="Picture 3" descr="A group of boys looking at the camera&#10;&#10;AI-generated content may be incorrect.">
            <a:extLst>
              <a:ext uri="{FF2B5EF4-FFF2-40B4-BE49-F238E27FC236}">
                <a16:creationId xmlns:a16="http://schemas.microsoft.com/office/drawing/2014/main" id="{F07D3CCC-D83A-441A-9A10-082D75281418}"/>
              </a:ext>
            </a:extLst>
          </p:cNvPr>
          <p:cNvPicPr>
            <a:picLocks noChangeAspect="1"/>
          </p:cNvPicPr>
          <p:nvPr/>
        </p:nvPicPr>
        <p:blipFill>
          <a:blip r:embed="rId2"/>
          <a:srcRect l="23280" t="29887" r="23680" b="10985"/>
          <a:stretch>
            <a:fillRect/>
          </a:stretch>
        </p:blipFill>
        <p:spPr>
          <a:xfrm>
            <a:off x="5723198" y="1721272"/>
            <a:ext cx="6466723" cy="4054960"/>
          </a:xfrm>
          <a:prstGeom prst="rect">
            <a:avLst/>
          </a:prstGeom>
        </p:spPr>
      </p:pic>
    </p:spTree>
    <p:extLst>
      <p:ext uri="{BB962C8B-B14F-4D97-AF65-F5344CB8AC3E}">
        <p14:creationId xmlns:p14="http://schemas.microsoft.com/office/powerpoint/2010/main" val="3873552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he Perspectival Eye — Glass Bead">
            <a:extLst>
              <a:ext uri="{FF2B5EF4-FFF2-40B4-BE49-F238E27FC236}">
                <a16:creationId xmlns:a16="http://schemas.microsoft.com/office/drawing/2014/main" id="{AAE61DA0-0CDB-3E74-6805-F1FA56D28F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48" t="11230" b="19917"/>
          <a:stretch/>
        </p:blipFill>
        <p:spPr bwMode="auto">
          <a:xfrm>
            <a:off x="0" y="0"/>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848945" y="5393410"/>
            <a:ext cx="10491061" cy="922148"/>
          </a:xfrm>
          <a:solidFill>
            <a:srgbClr val="FFA1CB"/>
          </a:solidFill>
          <a:ln>
            <a:solidFill>
              <a:srgbClr val="FFA1CB"/>
            </a:solidFill>
          </a:ln>
        </p:spPr>
        <p:txBody>
          <a:bodyPr vert="horz" lIns="91440" tIns="45720" rIns="91440" bIns="45720" rtlCol="0" anchor="ctr">
            <a:normAutofit/>
          </a:bodyPr>
          <a:lstStyle/>
          <a:p>
            <a:r>
              <a:rPr lang="en-US" sz="4400" dirty="0">
                <a:latin typeface="Futura Medium" panose="020B0602020204020303" pitchFamily="34" charset="-79"/>
                <a:cs typeface="Futura Medium" panose="020B0602020204020303" pitchFamily="34" charset="-79"/>
              </a:rPr>
              <a:t>IMAGE ANALYSIS 2 - COMPOSITION</a:t>
            </a:r>
          </a:p>
        </p:txBody>
      </p:sp>
      <p:sp>
        <p:nvSpPr>
          <p:cNvPr id="5" name="TextBox 4">
            <a:extLst>
              <a:ext uri="{FF2B5EF4-FFF2-40B4-BE49-F238E27FC236}">
                <a16:creationId xmlns:a16="http://schemas.microsoft.com/office/drawing/2014/main" id="{67844B88-F386-9D45-ACB1-6F3F7F7547E9}"/>
              </a:ext>
            </a:extLst>
          </p:cNvPr>
          <p:cNvSpPr txBox="1"/>
          <p:nvPr/>
        </p:nvSpPr>
        <p:spPr>
          <a:xfrm>
            <a:off x="0" y="6488668"/>
            <a:ext cx="12188952" cy="369332"/>
          </a:xfrm>
          <a:prstGeom prst="rect">
            <a:avLst/>
          </a:prstGeom>
          <a:solidFill>
            <a:srgbClr val="D9D9D9">
              <a:alpha val="63922"/>
            </a:srgbClr>
          </a:solidFill>
        </p:spPr>
        <p:txBody>
          <a:bodyPr wrap="square">
            <a:spAutoFit/>
          </a:bodyPr>
          <a:lstStyle/>
          <a:p>
            <a:pPr algn="ctr"/>
            <a:r>
              <a:rPr lang="en-GB" b="0" i="0" dirty="0">
                <a:effectLst/>
                <a:latin typeface="Substance W00 Regular"/>
              </a:rPr>
              <a:t>Image From: Brook Taylor, </a:t>
            </a:r>
            <a:r>
              <a:rPr lang="en-GB" b="0" i="1" dirty="0">
                <a:effectLst/>
                <a:latin typeface="Substance W00 Regular"/>
              </a:rPr>
              <a:t>New Principles of Linear Perspective</a:t>
            </a:r>
            <a:r>
              <a:rPr lang="en-GB" b="0" i="0" dirty="0">
                <a:effectLst/>
                <a:latin typeface="Substance W00 Regular"/>
              </a:rPr>
              <a:t> (Fourth Edition) (London: J. Taylor, 1811)</a:t>
            </a:r>
            <a:endParaRPr lang="en-GB" dirty="0"/>
          </a:p>
        </p:txBody>
      </p:sp>
    </p:spTree>
    <p:extLst>
      <p:ext uri="{BB962C8B-B14F-4D97-AF65-F5344CB8AC3E}">
        <p14:creationId xmlns:p14="http://schemas.microsoft.com/office/powerpoint/2010/main" val="3281513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Composition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300" dirty="0"/>
          </a:p>
          <a:p>
            <a:pPr marL="0" indent="0">
              <a:buNone/>
            </a:pPr>
            <a:endParaRPr lang="en-GB" sz="1300" dirty="0"/>
          </a:p>
          <a:p>
            <a:pPr marL="0" indent="0">
              <a:buNone/>
            </a:pPr>
            <a:r>
              <a:rPr lang="en-GB" sz="1300" dirty="0"/>
              <a:t>This image is by Alexandre </a:t>
            </a:r>
            <a:r>
              <a:rPr lang="en-GB" sz="1300" dirty="0" err="1"/>
              <a:t>Roinashvili</a:t>
            </a:r>
            <a:r>
              <a:rPr lang="en-GB" sz="1300" dirty="0"/>
              <a:t>. The composition of the image would be rule of thirds maybe as the fog covered mountains could be placed on the higher horizontal line that splits the image. You can see how the town/ houses are lined up to curve around the mountain which gives the impression of the golden spiral composition which leads the viewers eyes to bend around the image. This technique is good for this image as it shows off the hidden town/ house areas behind the image.</a:t>
            </a:r>
          </a:p>
        </p:txBody>
      </p:sp>
      <p:pic>
        <p:nvPicPr>
          <p:cNvPr id="4" name="Picture 3" descr="A screenshot of a computer&#10;&#10;AI-generated content may be incorrect.">
            <a:extLst>
              <a:ext uri="{FF2B5EF4-FFF2-40B4-BE49-F238E27FC236}">
                <a16:creationId xmlns:a16="http://schemas.microsoft.com/office/drawing/2014/main" id="{5E70B7D6-F055-E606-C9C1-574998484537}"/>
              </a:ext>
            </a:extLst>
          </p:cNvPr>
          <p:cNvPicPr>
            <a:picLocks noChangeAspect="1"/>
          </p:cNvPicPr>
          <p:nvPr/>
        </p:nvPicPr>
        <p:blipFill>
          <a:blip r:embed="rId2"/>
          <a:srcRect l="22596" t="10862" r="31731" b="8034"/>
          <a:stretch>
            <a:fillRect/>
          </a:stretch>
        </p:blipFill>
        <p:spPr>
          <a:xfrm>
            <a:off x="5967046" y="287722"/>
            <a:ext cx="5568478" cy="5562106"/>
          </a:xfrm>
          <a:prstGeom prst="rect">
            <a:avLst/>
          </a:prstGeom>
        </p:spPr>
      </p:pic>
    </p:spTree>
    <p:extLst>
      <p:ext uri="{BB962C8B-B14F-4D97-AF65-F5344CB8AC3E}">
        <p14:creationId xmlns:p14="http://schemas.microsoft.com/office/powerpoint/2010/main" val="3640354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Mood board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vert="horz" lIns="91440" tIns="45720" rIns="91440" bIns="45720" rtlCol="0" anchor="t">
            <a:normAutofit/>
          </a:bodyPr>
          <a:lstStyle/>
          <a:p>
            <a:pPr marL="0" indent="0">
              <a:buNone/>
            </a:pPr>
            <a:r>
              <a:rPr lang="en-GB" sz="1300" dirty="0"/>
              <a:t>I chose to look at tone and shape from the mood board we have created during the group activity. In the images picked for the tone, you can see how different composition and angles can create different types of tone . The bike image is a black and white image that added dramatic effect due to the black and white filter. The image is high contrast which has created a dark tone and made the biker look like a silhouette. In the shape section, you can see a range of different shapes in each image ranging from circles, leaves straight lines, rectangles, crosses and more. Looking at these images, using shapes in images is a lot more easy than I thought and can be literal or hidden in the image.</a:t>
            </a:r>
          </a:p>
        </p:txBody>
      </p:sp>
      <p:pic>
        <p:nvPicPr>
          <p:cNvPr id="6" name="Picture 5" descr="A screenshot of a computer&#10;&#10;AI-generated content may be incorrect.">
            <a:extLst>
              <a:ext uri="{FF2B5EF4-FFF2-40B4-BE49-F238E27FC236}">
                <a16:creationId xmlns:a16="http://schemas.microsoft.com/office/drawing/2014/main" id="{F675FAC0-C9AF-11D1-E1B1-D6166C5B08E4}"/>
              </a:ext>
            </a:extLst>
          </p:cNvPr>
          <p:cNvPicPr>
            <a:picLocks noChangeAspect="1"/>
          </p:cNvPicPr>
          <p:nvPr/>
        </p:nvPicPr>
        <p:blipFill>
          <a:blip r:embed="rId2"/>
          <a:srcRect l="16827" t="19369" r="23958" b="6822"/>
          <a:stretch>
            <a:fillRect/>
          </a:stretch>
        </p:blipFill>
        <p:spPr>
          <a:xfrm>
            <a:off x="451827" y="3044786"/>
            <a:ext cx="4891136" cy="3431975"/>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060BA0DF-DEB8-D228-99F8-54FBCD965BE8}"/>
              </a:ext>
            </a:extLst>
          </p:cNvPr>
          <p:cNvPicPr>
            <a:picLocks noChangeAspect="1"/>
          </p:cNvPicPr>
          <p:nvPr/>
        </p:nvPicPr>
        <p:blipFill>
          <a:blip r:embed="rId3"/>
          <a:srcRect l="21824" t="17679" r="37893" b="15296"/>
          <a:stretch>
            <a:fillRect/>
          </a:stretch>
        </p:blipFill>
        <p:spPr>
          <a:xfrm>
            <a:off x="7035475" y="2893665"/>
            <a:ext cx="3896806" cy="3722557"/>
          </a:xfrm>
          <a:prstGeom prst="rect">
            <a:avLst/>
          </a:prstGeom>
        </p:spPr>
      </p:pic>
    </p:spTree>
    <p:extLst>
      <p:ext uri="{BB962C8B-B14F-4D97-AF65-F5344CB8AC3E}">
        <p14:creationId xmlns:p14="http://schemas.microsoft.com/office/powerpoint/2010/main" val="1046907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LINE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buNone/>
            </a:pPr>
            <a:r>
              <a:rPr lang="en-GB" sz="2400" b="1" dirty="0"/>
              <a:t>The image on the left is shows horizontal leading lines using the road to take the viewers eyes deeper into the image to the red bus and the </a:t>
            </a:r>
            <a:r>
              <a:rPr lang="en-GB" sz="2400" b="1" dirty="0" err="1"/>
              <a:t>groud</a:t>
            </a:r>
            <a:r>
              <a:rPr lang="en-GB" sz="2400" b="1" dirty="0"/>
              <a:t> of people. The image on the right has </a:t>
            </a:r>
            <a:r>
              <a:rPr lang="en-GB" sz="2400" b="1" dirty="0" err="1"/>
              <a:t>verticle</a:t>
            </a:r>
            <a:r>
              <a:rPr lang="en-GB" sz="2400" b="1" dirty="0"/>
              <a:t> leading lines which could be the steps leading to an underground area or to the back of the image which shows a tall building that might be found on a bridge. The horizon in the images are not that clear as one image is foggy and the other one is also slightly foggy.  The eyeline of the image on the left is slightly above eye level whereas the one on the right is eye level</a:t>
            </a:r>
            <a:endParaRPr lang="en-US"/>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The images can be found at :</a:t>
            </a:r>
          </a:p>
          <a:p>
            <a:pPr marL="0" indent="0">
              <a:buFont typeface="Arial" panose="020B0604020202020204" pitchFamily="34" charset="0"/>
              <a:buNone/>
            </a:pPr>
            <a:r>
              <a:rPr lang="en-GB" dirty="0">
                <a:hlinkClick r:id="rId2"/>
              </a:rPr>
              <a:t>British Journal Of Photography</a:t>
            </a:r>
            <a:endParaRPr lang="en-GB" dirty="0"/>
          </a:p>
          <a:p>
            <a:pPr marL="0" indent="0">
              <a:buNone/>
            </a:pPr>
            <a:r>
              <a:rPr lang="en-GB" dirty="0"/>
              <a:t>This image is by Ron </a:t>
            </a:r>
            <a:r>
              <a:rPr lang="en-GB" dirty="0" err="1"/>
              <a:t>Timehin</a:t>
            </a:r>
          </a:p>
        </p:txBody>
      </p:sp>
      <p:pic>
        <p:nvPicPr>
          <p:cNvPr id="6" name="Picture 5" descr="A screenshot of a computer&#10;&#10;AI-generated content may be incorrect.">
            <a:extLst>
              <a:ext uri="{FF2B5EF4-FFF2-40B4-BE49-F238E27FC236}">
                <a16:creationId xmlns:a16="http://schemas.microsoft.com/office/drawing/2014/main" id="{F59F84F8-736C-F476-4944-099D107D5275}"/>
              </a:ext>
            </a:extLst>
          </p:cNvPr>
          <p:cNvPicPr>
            <a:picLocks noChangeAspect="1"/>
          </p:cNvPicPr>
          <p:nvPr/>
        </p:nvPicPr>
        <p:blipFill>
          <a:blip r:embed="rId3"/>
          <a:srcRect l="26987" t="19477" r="20641" b="11995"/>
          <a:stretch>
            <a:fillRect/>
          </a:stretch>
        </p:blipFill>
        <p:spPr>
          <a:xfrm>
            <a:off x="7491046" y="3429000"/>
            <a:ext cx="4592386" cy="3378097"/>
          </a:xfrm>
          <a:prstGeom prst="rect">
            <a:avLst/>
          </a:prstGeom>
        </p:spPr>
      </p:pic>
    </p:spTree>
    <p:extLst>
      <p:ext uri="{BB962C8B-B14F-4D97-AF65-F5344CB8AC3E}">
        <p14:creationId xmlns:p14="http://schemas.microsoft.com/office/powerpoint/2010/main" val="267986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79A31E-ECC5-8133-5352-3CF312382857}"/>
              </a:ext>
            </a:extLst>
          </p:cNvPr>
          <p:cNvSpPr>
            <a:spLocks noGrp="1"/>
          </p:cNvSpPr>
          <p:nvPr>
            <p:ph type="title"/>
          </p:nvPr>
        </p:nvSpPr>
        <p:spPr>
          <a:xfrm>
            <a:off x="182105" y="86621"/>
            <a:ext cx="10515600" cy="929385"/>
          </a:xfrm>
        </p:spPr>
        <p:txBody>
          <a:bodyPr>
            <a:normAutofit/>
          </a:bodyPr>
          <a:lstStyle/>
          <a:p>
            <a:r>
              <a:rPr lang="en-GB" sz="4000" i="1" dirty="0">
                <a:latin typeface="Futura" pitchFamily="50" charset="0"/>
              </a:rPr>
              <a:t>SHAPE</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buNone/>
            </a:pPr>
            <a:r>
              <a:rPr lang="en-GB" sz="2400" b="1" dirty="0"/>
              <a:t>The form of the image is slightly 3D as the fence in the background is covered in fog giving the illusion it could be further or closer than we think. There is hardly any negative space in the image as the image is filled by the mountain and the fog and tree. You can see that the tree is growing mainly to the left of the image which could just be the tree itself.</a:t>
            </a:r>
            <a:endParaRPr lang="en-US" dirty="0"/>
          </a:p>
          <a:p>
            <a:pPr marL="0" indent="0">
              <a:buNone/>
            </a:pPr>
            <a:endParaRPr lang="en-GB" sz="2400" b="1" dirty="0"/>
          </a:p>
        </p:txBody>
      </p:sp>
      <p:sp>
        <p:nvSpPr>
          <p:cNvPr id="5" name="Content Placeholder 2">
            <a:extLst>
              <a:ext uri="{FF2B5EF4-FFF2-40B4-BE49-F238E27FC236}">
                <a16:creationId xmlns:a16="http://schemas.microsoft.com/office/drawing/2014/main" id="{FD651746-26F0-BE32-00D9-04CA9D6C3A86}"/>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This image is from :</a:t>
            </a:r>
          </a:p>
          <a:p>
            <a:pPr marL="0" indent="0">
              <a:buFont typeface="Arial" panose="020B0604020202020204" pitchFamily="34" charset="0"/>
              <a:buNone/>
            </a:pPr>
            <a:r>
              <a:rPr lang="en-GB" dirty="0">
                <a:hlinkClick r:id="rId2"/>
              </a:rPr>
              <a:t>British Journal Of Photography</a:t>
            </a:r>
            <a:endParaRPr lang="en-GB" dirty="0"/>
          </a:p>
          <a:p>
            <a:pPr marL="0" indent="0">
              <a:buNone/>
            </a:pPr>
            <a:r>
              <a:rPr lang="en-GB" dirty="0"/>
              <a:t>By artist Zheng Andong</a:t>
            </a:r>
          </a:p>
        </p:txBody>
      </p:sp>
      <p:pic>
        <p:nvPicPr>
          <p:cNvPr id="6" name="Picture 5" descr="A screenshot of a computer&#10;&#10;AI-generated content may be incorrect.">
            <a:extLst>
              <a:ext uri="{FF2B5EF4-FFF2-40B4-BE49-F238E27FC236}">
                <a16:creationId xmlns:a16="http://schemas.microsoft.com/office/drawing/2014/main" id="{7BE5FC79-DBDD-CD3A-43AB-FF3EB91346AE}"/>
              </a:ext>
            </a:extLst>
          </p:cNvPr>
          <p:cNvPicPr>
            <a:picLocks noChangeAspect="1"/>
          </p:cNvPicPr>
          <p:nvPr/>
        </p:nvPicPr>
        <p:blipFill>
          <a:blip r:embed="rId3"/>
          <a:srcRect l="34143" t="25862" r="29015" b="27186"/>
          <a:stretch>
            <a:fillRect/>
          </a:stretch>
        </p:blipFill>
        <p:spPr>
          <a:xfrm>
            <a:off x="6910754" y="3252837"/>
            <a:ext cx="4982316" cy="3567247"/>
          </a:xfrm>
          <a:prstGeom prst="rect">
            <a:avLst/>
          </a:prstGeom>
        </p:spPr>
      </p:pic>
    </p:spTree>
    <p:extLst>
      <p:ext uri="{BB962C8B-B14F-4D97-AF65-F5344CB8AC3E}">
        <p14:creationId xmlns:p14="http://schemas.microsoft.com/office/powerpoint/2010/main" val="3513083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dirty="0">
                <a:latin typeface="Futura"/>
              </a:rPr>
              <a:t>Colour</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lnSpc>
                <a:spcPct val="150000"/>
              </a:lnSpc>
              <a:buNone/>
            </a:pPr>
            <a:r>
              <a:rPr lang="en-GB" sz="2400" b="1" dirty="0"/>
              <a:t>This image has a light tone and has low contrast which creates the light town and small light shadows. You can see the shadows in the bushes but it is quite light. It also has colourful flowers and the model is wearing a matching/ </a:t>
            </a:r>
            <a:r>
              <a:rPr lang="en-GB" sz="2400" b="1" dirty="0" err="1"/>
              <a:t>simular</a:t>
            </a:r>
            <a:r>
              <a:rPr lang="en-GB" sz="2400" b="1" dirty="0"/>
              <a:t> colour to what the flowers are. </a:t>
            </a:r>
            <a:endParaRPr lang="en-US" dirty="0"/>
          </a:p>
        </p:txBody>
      </p:sp>
      <p:sp>
        <p:nvSpPr>
          <p:cNvPr id="5" name="Content Placeholder 2">
            <a:extLst>
              <a:ext uri="{FF2B5EF4-FFF2-40B4-BE49-F238E27FC236}">
                <a16:creationId xmlns:a16="http://schemas.microsoft.com/office/drawing/2014/main" id="{ED4EDF25-E4D4-85B9-F428-6958D4BEBD71}"/>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 image from this magazine website and by artist :</a:t>
            </a:r>
          </a:p>
          <a:p>
            <a:pPr marL="0" indent="0">
              <a:buNone/>
            </a:pPr>
            <a:r>
              <a:rPr lang="en-GB" dirty="0"/>
              <a:t>Arpita shah</a:t>
            </a:r>
          </a:p>
          <a:p>
            <a:pPr marL="0" indent="0">
              <a:buFont typeface="Arial" panose="020B0604020202020204" pitchFamily="34" charset="0"/>
              <a:buNone/>
            </a:pPr>
            <a:r>
              <a:rPr lang="en-GB" dirty="0">
                <a:hlinkClick r:id="rId2"/>
              </a:rPr>
              <a:t>1000 Words Magazine</a:t>
            </a:r>
            <a:endParaRPr lang="en-GB" dirty="0"/>
          </a:p>
          <a:p>
            <a:pPr marL="0" indent="0">
              <a:buFont typeface="Arial" panose="020B0604020202020204" pitchFamily="34" charset="0"/>
              <a:buNone/>
            </a:pPr>
            <a:endParaRPr lang="en-GB" dirty="0"/>
          </a:p>
        </p:txBody>
      </p:sp>
      <p:pic>
        <p:nvPicPr>
          <p:cNvPr id="4" name="Picture 3" descr="A screenshot of a computer&#10;&#10;AI-generated content may be incorrect.">
            <a:extLst>
              <a:ext uri="{FF2B5EF4-FFF2-40B4-BE49-F238E27FC236}">
                <a16:creationId xmlns:a16="http://schemas.microsoft.com/office/drawing/2014/main" id="{1407B7E2-2AD0-10D5-8F92-ED7D4301510C}"/>
              </a:ext>
            </a:extLst>
          </p:cNvPr>
          <p:cNvPicPr>
            <a:picLocks noChangeAspect="1"/>
          </p:cNvPicPr>
          <p:nvPr/>
        </p:nvPicPr>
        <p:blipFill>
          <a:blip r:embed="rId3"/>
          <a:srcRect l="26862" t="13430" r="28657" b="24155"/>
          <a:stretch>
            <a:fillRect/>
          </a:stretch>
        </p:blipFill>
        <p:spPr>
          <a:xfrm>
            <a:off x="7394713" y="3352799"/>
            <a:ext cx="4270162" cy="3372690"/>
          </a:xfrm>
          <a:prstGeom prst="rect">
            <a:avLst/>
          </a:prstGeom>
        </p:spPr>
      </p:pic>
    </p:spTree>
    <p:extLst>
      <p:ext uri="{BB962C8B-B14F-4D97-AF65-F5344CB8AC3E}">
        <p14:creationId xmlns:p14="http://schemas.microsoft.com/office/powerpoint/2010/main" val="4174464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113810" y="2960716"/>
            <a:ext cx="4036334" cy="2387600"/>
          </a:xfrm>
        </p:spPr>
        <p:txBody>
          <a:bodyPr lIns="72000" tIns="144000" rIns="72000" bIns="72000" anchor="t">
            <a:normAutofit/>
          </a:bodyPr>
          <a:lstStyle/>
          <a:p>
            <a:pPr algn="l"/>
            <a:r>
              <a:rPr lang="en-GB" sz="5000">
                <a:latin typeface="Futura" pitchFamily="50" charset="0"/>
              </a:rPr>
              <a:t>IMAGE ANALYSIS 3 - CONTEXT</a:t>
            </a:r>
          </a:p>
        </p:txBody>
      </p:sp>
      <p:pic>
        <p:nvPicPr>
          <p:cNvPr id="4" name="Picture 3" descr="A screenshot of a computer&#10;&#10;AI-generated content may be incorrect.">
            <a:extLst>
              <a:ext uri="{FF2B5EF4-FFF2-40B4-BE49-F238E27FC236}">
                <a16:creationId xmlns:a16="http://schemas.microsoft.com/office/drawing/2014/main" id="{1383D1ED-493C-E8D2-80A0-AB1E33AB2611}"/>
              </a:ext>
            </a:extLst>
          </p:cNvPr>
          <p:cNvPicPr>
            <a:picLocks noChangeAspect="1"/>
          </p:cNvPicPr>
          <p:nvPr/>
        </p:nvPicPr>
        <p:blipFill>
          <a:blip r:embed="rId2"/>
          <a:srcRect l="63091" t="25826" r="12922" b="10961"/>
          <a:stretch>
            <a:fillRect/>
          </a:stretch>
        </p:blipFill>
        <p:spPr>
          <a:xfrm>
            <a:off x="6846877" y="666728"/>
            <a:ext cx="3687230" cy="5465791"/>
          </a:xfrm>
          <a:prstGeom prst="rect">
            <a:avLst/>
          </a:prstGeom>
        </p:spPr>
      </p:pic>
    </p:spTree>
    <p:extLst>
      <p:ext uri="{BB962C8B-B14F-4D97-AF65-F5344CB8AC3E}">
        <p14:creationId xmlns:p14="http://schemas.microsoft.com/office/powerpoint/2010/main" val="3437640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793662" y="386930"/>
            <a:ext cx="10066122" cy="1298448"/>
          </a:xfrm>
        </p:spPr>
        <p:txBody>
          <a:bodyPr anchor="b">
            <a:normAutofit/>
          </a:bodyPr>
          <a:lstStyle/>
          <a:p>
            <a:r>
              <a:rPr lang="en-GB" sz="480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The context of an image is important to distinguish how the artist has created the piece of artwork. In this image, there is no context, which there are many different types of contexts you could come up with for this image. As you can see this image is taken from outside the window which can be taken as a stalker looking into their victims house, however, it could also be seen as a set up image where the artist asked the woman to pose in that sense.</a:t>
            </a:r>
            <a:endParaRPr lang="en-US" dirty="0"/>
          </a:p>
        </p:txBody>
      </p:sp>
      <p:pic>
        <p:nvPicPr>
          <p:cNvPr id="4" name="Picture 3" descr="A screenshot of a computer&#10;&#10;AI-generated content may be incorrect.">
            <a:extLst>
              <a:ext uri="{FF2B5EF4-FFF2-40B4-BE49-F238E27FC236}">
                <a16:creationId xmlns:a16="http://schemas.microsoft.com/office/drawing/2014/main" id="{D39A7ADB-FD04-AF42-3B14-251BD85B387A}"/>
              </a:ext>
            </a:extLst>
          </p:cNvPr>
          <p:cNvPicPr>
            <a:picLocks noChangeAspect="1"/>
          </p:cNvPicPr>
          <p:nvPr/>
        </p:nvPicPr>
        <p:blipFill>
          <a:blip r:embed="rId2"/>
          <a:srcRect l="62500" t="17169" r="4814" b="11261"/>
          <a:stretch>
            <a:fillRect/>
          </a:stretch>
        </p:blipFill>
        <p:spPr>
          <a:xfrm>
            <a:off x="6978854" y="2484255"/>
            <a:ext cx="3015632" cy="3714244"/>
          </a:xfrm>
          <a:prstGeom prst="rect">
            <a:avLst/>
          </a:prstGeom>
        </p:spPr>
      </p:pic>
    </p:spTree>
    <p:extLst>
      <p:ext uri="{BB962C8B-B14F-4D97-AF65-F5344CB8AC3E}">
        <p14:creationId xmlns:p14="http://schemas.microsoft.com/office/powerpoint/2010/main" val="3902946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i="1" dirty="0"/>
              <a:t>The Ambassadors</a:t>
            </a:r>
            <a:r>
              <a:rPr lang="en-US" sz="3600" kern="1200" dirty="0">
                <a:latin typeface="+mj-lt"/>
                <a:ea typeface="+mj-ea"/>
                <a:cs typeface="+mj-cs"/>
              </a:rPr>
              <a:t>. </a:t>
            </a:r>
            <a:r>
              <a:rPr lang="en-US" sz="3600" dirty="0"/>
              <a:t>Ans </a:t>
            </a:r>
            <a:r>
              <a:rPr lang="en-US" sz="3600" dirty="0" err="1"/>
              <a:t>Holbien</a:t>
            </a:r>
            <a:r>
              <a:rPr lang="en-US" sz="3600" kern="1200" dirty="0">
                <a:latin typeface="+mj-lt"/>
                <a:ea typeface="+mj-ea"/>
                <a:cs typeface="+mj-cs"/>
              </a:rPr>
              <a:t>. </a:t>
            </a:r>
            <a:r>
              <a:rPr lang="en-US" sz="3600" dirty="0"/>
              <a:t>1533</a:t>
            </a:r>
            <a:r>
              <a:rPr lang="en-US" sz="3600" kern="1200" dirty="0">
                <a:latin typeface="+mj-lt"/>
                <a:ea typeface="+mj-ea"/>
                <a:cs typeface="+mj-cs"/>
              </a:rPr>
              <a:t>.</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645066" y="2031101"/>
            <a:ext cx="4282984" cy="3511943"/>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t>This image is made from two different models or characters with loads of different objects. These objects are a globe, musical instrument, and a bunch of scientific equipment. This implies that these men are rich as not many people in these time periods can afford these objects. Also, the </a:t>
            </a:r>
            <a:r>
              <a:rPr lang="en-US" sz="1800" dirty="0" err="1"/>
              <a:t>colour</a:t>
            </a:r>
            <a:r>
              <a:rPr lang="en-US" sz="1800" dirty="0"/>
              <a:t> paints used in these images, such as blue, also implies that these men are rich as the materials to create these </a:t>
            </a:r>
            <a:r>
              <a:rPr lang="en-US" sz="1800" dirty="0" err="1"/>
              <a:t>colour</a:t>
            </a:r>
            <a:r>
              <a:rPr lang="en-US" sz="1800" dirty="0"/>
              <a:t> paints are quite expensive during this time period. The clothes they are wearing are also quite excentric which costs a lot in this time period so that also implied richness.</a:t>
            </a:r>
          </a:p>
        </p:txBody>
      </p:sp>
      <p:pic>
        <p:nvPicPr>
          <p:cNvPr id="3" name="Picture 2" descr="A screenshot of a computer&#10;&#10;AI-generated content may be incorrect.">
            <a:extLst>
              <a:ext uri="{FF2B5EF4-FFF2-40B4-BE49-F238E27FC236}">
                <a16:creationId xmlns:a16="http://schemas.microsoft.com/office/drawing/2014/main" id="{EB2669C8-CFA6-9EA2-6190-2EADB983F186}"/>
              </a:ext>
            </a:extLst>
          </p:cNvPr>
          <p:cNvPicPr>
            <a:picLocks noChangeAspect="1"/>
          </p:cNvPicPr>
          <p:nvPr/>
        </p:nvPicPr>
        <p:blipFill>
          <a:blip r:embed="rId2"/>
          <a:srcRect l="60389" t="20454" r="5997" b="14865"/>
          <a:stretch>
            <a:fillRect/>
          </a:stretch>
        </p:blipFill>
        <p:spPr>
          <a:xfrm>
            <a:off x="6342284" y="650494"/>
            <a:ext cx="4918925" cy="5324142"/>
          </a:xfrm>
          <a:prstGeom prst="rect">
            <a:avLst/>
          </a:prstGeom>
        </p:spPr>
      </p:pic>
    </p:spTree>
    <p:extLst>
      <p:ext uri="{BB962C8B-B14F-4D97-AF65-F5344CB8AC3E}">
        <p14:creationId xmlns:p14="http://schemas.microsoft.com/office/powerpoint/2010/main" val="3395443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645064" y="525982"/>
            <a:ext cx="4282983" cy="1200361"/>
          </a:xfrm>
        </p:spPr>
        <p:txBody>
          <a:bodyPr anchor="b">
            <a:normAutofit fontScale="90000"/>
          </a:bodyPr>
          <a:lstStyle/>
          <a:p>
            <a:r>
              <a:rPr lang="en-GB" sz="3600" i="1" dirty="0">
                <a:latin typeface="Futura"/>
              </a:rPr>
              <a:t>Undersea cables</a:t>
            </a:r>
            <a:r>
              <a:rPr lang="en-GB" sz="3600" dirty="0">
                <a:latin typeface="Futura"/>
              </a:rPr>
              <a:t>. Trevor </a:t>
            </a:r>
            <a:r>
              <a:rPr lang="en-GB" sz="3600" dirty="0" err="1">
                <a:latin typeface="Futura"/>
              </a:rPr>
              <a:t>Paglen</a:t>
            </a:r>
            <a:r>
              <a:rPr lang="en-GB" sz="3600" dirty="0">
                <a:latin typeface="Futura"/>
              </a:rPr>
              <a:t>. 2016.</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645066" y="2031101"/>
            <a:ext cx="4282984" cy="3511943"/>
          </a:xfrm>
        </p:spPr>
        <p:txBody>
          <a:bodyPr anchor="ctr">
            <a:normAutofit/>
          </a:bodyPr>
          <a:lstStyle/>
          <a:p>
            <a:pPr marL="0" indent="0">
              <a:buNone/>
            </a:pPr>
            <a:r>
              <a:rPr lang="en-GB" sz="1800" dirty="0"/>
              <a:t>The context of this image is implied in the title. The title of the image is undersea cables, which implies that the line in the image is the cable that goes under water. The negative space in the image cause an mysterious feeling in the image like a shark could come out of nowhere. </a:t>
            </a:r>
            <a:endParaRPr lang="en-US" dirty="0"/>
          </a:p>
        </p:txBody>
      </p:sp>
      <p:pic>
        <p:nvPicPr>
          <p:cNvPr id="4" name="Picture 3" descr="A screenshot of a computer&#10;&#10;AI-generated content may be incorrect.">
            <a:extLst>
              <a:ext uri="{FF2B5EF4-FFF2-40B4-BE49-F238E27FC236}">
                <a16:creationId xmlns:a16="http://schemas.microsoft.com/office/drawing/2014/main" id="{20ACBC64-60B0-63C8-40D1-F356A5BCBD65}"/>
              </a:ext>
            </a:extLst>
          </p:cNvPr>
          <p:cNvPicPr>
            <a:picLocks noChangeAspect="1"/>
          </p:cNvPicPr>
          <p:nvPr/>
        </p:nvPicPr>
        <p:blipFill>
          <a:blip r:embed="rId2"/>
          <a:srcRect l="54786" t="31231" r="13806" b="18769"/>
          <a:stretch>
            <a:fillRect/>
          </a:stretch>
        </p:blipFill>
        <p:spPr>
          <a:xfrm>
            <a:off x="5987738" y="792696"/>
            <a:ext cx="5628018" cy="5039738"/>
          </a:xfrm>
          <a:prstGeom prst="rect">
            <a:avLst/>
          </a:prstGeom>
        </p:spPr>
      </p:pic>
    </p:spTree>
    <p:extLst>
      <p:ext uri="{BB962C8B-B14F-4D97-AF65-F5344CB8AC3E}">
        <p14:creationId xmlns:p14="http://schemas.microsoft.com/office/powerpoint/2010/main" val="1208587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645064" y="525982"/>
            <a:ext cx="4282983" cy="1200361"/>
          </a:xfrm>
        </p:spPr>
        <p:txBody>
          <a:bodyPr anchor="b">
            <a:normAutofit fontScale="90000"/>
          </a:bodyPr>
          <a:lstStyle/>
          <a:p>
            <a:r>
              <a:rPr lang="en-GB" sz="3600" i="1" dirty="0">
                <a:latin typeface="Futura"/>
              </a:rPr>
              <a:t>No country for Young Men</a:t>
            </a:r>
            <a:r>
              <a:rPr lang="en-GB" sz="3600" dirty="0">
                <a:latin typeface="Futura"/>
              </a:rPr>
              <a:t>. Martin Seeds . 2021.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645066" y="2031101"/>
            <a:ext cx="4282984" cy="3511943"/>
          </a:xfrm>
        </p:spPr>
        <p:txBody>
          <a:bodyPr anchor="ctr">
            <a:normAutofit/>
          </a:bodyPr>
          <a:lstStyle/>
          <a:p>
            <a:pPr marL="0" indent="0">
              <a:buNone/>
            </a:pPr>
            <a:r>
              <a:rPr lang="en-GB" sz="1800" dirty="0"/>
              <a:t>The context of the image is invisible but also could be visible. The body of work involve images of school age boys who look like they are from the 1900s due to the filters as the colouring of the image and the haircuts look vintage. You can see the artist has printed the images quite large which draw the viewers eyes in. The context can be interpreted in many different ways such as photos taken before they go to work during the war period.  </a:t>
            </a:r>
          </a:p>
        </p:txBody>
      </p:sp>
      <p:pic>
        <p:nvPicPr>
          <p:cNvPr id="4" name="Picture 3" descr="A screenshot of a computer&#10;&#10;AI-generated content may be incorrect.">
            <a:extLst>
              <a:ext uri="{FF2B5EF4-FFF2-40B4-BE49-F238E27FC236}">
                <a16:creationId xmlns:a16="http://schemas.microsoft.com/office/drawing/2014/main" id="{3ED078C1-6B8D-1FB7-DA0A-843B15831582}"/>
              </a:ext>
            </a:extLst>
          </p:cNvPr>
          <p:cNvPicPr>
            <a:picLocks noChangeAspect="1"/>
          </p:cNvPicPr>
          <p:nvPr/>
        </p:nvPicPr>
        <p:blipFill>
          <a:blip r:embed="rId2"/>
          <a:srcRect l="62404" t="18343" r="5027" b="10848"/>
          <a:stretch>
            <a:fillRect/>
          </a:stretch>
        </p:blipFill>
        <p:spPr>
          <a:xfrm>
            <a:off x="6624974" y="650494"/>
            <a:ext cx="4353545" cy="5324142"/>
          </a:xfrm>
          <a:prstGeom prst="rect">
            <a:avLst/>
          </a:prstGeom>
        </p:spPr>
      </p:pic>
    </p:spTree>
    <p:extLst>
      <p:ext uri="{BB962C8B-B14F-4D97-AF65-F5344CB8AC3E}">
        <p14:creationId xmlns:p14="http://schemas.microsoft.com/office/powerpoint/2010/main" val="969748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B4C1A8-1E58-2347-6B7A-7646327F2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593BB-B8EB-A9F1-7883-B4E66278FD57}"/>
              </a:ext>
            </a:extLst>
          </p:cNvPr>
          <p:cNvSpPr>
            <a:spLocks noGrp="1"/>
          </p:cNvSpPr>
          <p:nvPr>
            <p:ph type="title"/>
          </p:nvPr>
        </p:nvSpPr>
        <p:spPr>
          <a:xfrm>
            <a:off x="645064" y="525982"/>
            <a:ext cx="4282983" cy="1200361"/>
          </a:xfrm>
        </p:spPr>
        <p:txBody>
          <a:bodyPr anchor="b">
            <a:normAutofit fontScale="90000"/>
          </a:bodyPr>
          <a:lstStyle/>
          <a:p>
            <a:r>
              <a:rPr lang="en-GB" sz="3600" i="1" dirty="0">
                <a:latin typeface="Futura"/>
              </a:rPr>
              <a:t>Grandma Ruby and me </a:t>
            </a:r>
            <a:r>
              <a:rPr lang="en-GB" sz="3600" dirty="0">
                <a:latin typeface="Futura"/>
              </a:rPr>
              <a:t>. LaToya Ruby Frazier. 2005.</a:t>
            </a:r>
          </a:p>
        </p:txBody>
      </p:sp>
      <p:sp>
        <p:nvSpPr>
          <p:cNvPr id="3" name="Content Placeholder 2">
            <a:extLst>
              <a:ext uri="{FF2B5EF4-FFF2-40B4-BE49-F238E27FC236}">
                <a16:creationId xmlns:a16="http://schemas.microsoft.com/office/drawing/2014/main" id="{E3AA11A9-09DA-8E9E-7A0C-765CCAD3FE9E}"/>
              </a:ext>
            </a:extLst>
          </p:cNvPr>
          <p:cNvSpPr>
            <a:spLocks noGrp="1"/>
          </p:cNvSpPr>
          <p:nvPr>
            <p:ph idx="1"/>
          </p:nvPr>
        </p:nvSpPr>
        <p:spPr>
          <a:xfrm>
            <a:off x="645066" y="2031101"/>
            <a:ext cx="4282984" cy="3511943"/>
          </a:xfrm>
        </p:spPr>
        <p:txBody>
          <a:bodyPr anchor="ctr">
            <a:normAutofit/>
          </a:bodyPr>
          <a:lstStyle/>
          <a:p>
            <a:pPr marL="0" indent="0">
              <a:buNone/>
            </a:pPr>
            <a:r>
              <a:rPr lang="en-GB" sz="1500" dirty="0"/>
              <a:t>This image is very detailed, which means it has many different objects in it. You can see an old tv and tv stand which fits the timing of the photo. You can also see the grandmother and granddaughter sitting on the floor which implies they are spending quality time together. There are many different dolls, stuffed animals and vintage, old objects which implies this is grandma's house. The emotion shown on the young girl's face implies she is happy to spend time with her grandmother while the grandmother looks blank faced which could mean she has been interrupted to take the photo</a:t>
            </a:r>
            <a:endParaRPr lang="en-US" dirty="0"/>
          </a:p>
        </p:txBody>
      </p:sp>
      <p:pic>
        <p:nvPicPr>
          <p:cNvPr id="4" name="Picture 3" descr="A screenshot of a computer&#10;&#10;AI-generated content may be incorrect.">
            <a:extLst>
              <a:ext uri="{FF2B5EF4-FFF2-40B4-BE49-F238E27FC236}">
                <a16:creationId xmlns:a16="http://schemas.microsoft.com/office/drawing/2014/main" id="{2D8726CD-E3F5-47C9-E989-E05D84AEC572}"/>
              </a:ext>
            </a:extLst>
          </p:cNvPr>
          <p:cNvPicPr>
            <a:picLocks noChangeAspect="1"/>
          </p:cNvPicPr>
          <p:nvPr/>
        </p:nvPicPr>
        <p:blipFill>
          <a:blip r:embed="rId2"/>
          <a:srcRect l="60288" t="36929" r="5761" b="12614"/>
          <a:stretch>
            <a:fillRect/>
          </a:stretch>
        </p:blipFill>
        <p:spPr>
          <a:xfrm>
            <a:off x="5987738" y="960136"/>
            <a:ext cx="5628018" cy="4704858"/>
          </a:xfrm>
          <a:prstGeom prst="rect">
            <a:avLst/>
          </a:prstGeom>
        </p:spPr>
      </p:pic>
    </p:spTree>
    <p:extLst>
      <p:ext uri="{BB962C8B-B14F-4D97-AF65-F5344CB8AC3E}">
        <p14:creationId xmlns:p14="http://schemas.microsoft.com/office/powerpoint/2010/main" val="1800833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National Reconnaissance Office Ground Station, New Mexico">
            <a:extLst>
              <a:ext uri="{FF2B5EF4-FFF2-40B4-BE49-F238E27FC236}">
                <a16:creationId xmlns:a16="http://schemas.microsoft.com/office/drawing/2014/main" id="{F97A761F-86B3-0F3A-97A0-5699DF3AD7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57"/>
          <a:stretch/>
        </p:blipFill>
        <p:spPr bwMode="auto">
          <a:xfrm>
            <a:off x="-2" y="0"/>
            <a:ext cx="6096001" cy="68903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FE670440-E3A2-271E-C5E0-D154722BB1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691"/>
          <a:stretch/>
        </p:blipFill>
        <p:spPr bwMode="auto">
          <a:xfrm>
            <a:off x="6095999" y="0"/>
            <a:ext cx="6096001" cy="68903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ARTWORK STUDY </a:t>
            </a:r>
            <a:br>
              <a:rPr lang="en-GB" dirty="0">
                <a:latin typeface="Futura" pitchFamily="50" charset="0"/>
              </a:rPr>
            </a:br>
            <a:r>
              <a:rPr lang="en-GB" dirty="0">
                <a:latin typeface="Futura" pitchFamily="50" charset="0"/>
              </a:rPr>
              <a:t>SEMINAR</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461658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5894962" y="479493"/>
            <a:ext cx="5458838" cy="1325563"/>
          </a:xfrm>
        </p:spPr>
        <p:txBody>
          <a:bodyPr>
            <a:normAutofit/>
          </a:bodyPr>
          <a:lstStyle/>
          <a:p>
            <a:r>
              <a:rPr lang="en-GB">
                <a:latin typeface="Futura" pitchFamily="50" charset="0"/>
              </a:rPr>
              <a:t>Context - definition</a:t>
            </a:r>
          </a:p>
        </p:txBody>
      </p:sp>
      <p:pic>
        <p:nvPicPr>
          <p:cNvPr id="4" name="Picture 3" descr="A screenshot of a computer&#10;&#10;AI-generated content may be incorrect.">
            <a:extLst>
              <a:ext uri="{FF2B5EF4-FFF2-40B4-BE49-F238E27FC236}">
                <a16:creationId xmlns:a16="http://schemas.microsoft.com/office/drawing/2014/main" id="{AB88F5C2-2E63-CE22-0AEE-656888527A99}"/>
              </a:ext>
            </a:extLst>
          </p:cNvPr>
          <p:cNvPicPr>
            <a:picLocks noChangeAspect="1"/>
          </p:cNvPicPr>
          <p:nvPr/>
        </p:nvPicPr>
        <p:blipFill>
          <a:blip r:embed="rId2"/>
          <a:srcRect l="58635" t="34924" r="5470" b="11171"/>
          <a:stretch>
            <a:fillRect/>
          </a:stretch>
        </p:blipFill>
        <p:spPr>
          <a:xfrm>
            <a:off x="703182" y="1326332"/>
            <a:ext cx="4777381" cy="403559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endParaRPr lang="en-GB" sz="1500" dirty="0"/>
          </a:p>
          <a:p>
            <a:pPr marL="0" indent="0">
              <a:buNone/>
            </a:pPr>
            <a:r>
              <a:rPr lang="en-GB" sz="1500" dirty="0"/>
              <a:t> During the seminar, we discussed some describing words that we each thought went with this image. These were, resonate, </a:t>
            </a:r>
            <a:r>
              <a:rPr lang="en-GB" sz="1500" dirty="0" err="1"/>
              <a:t>poignant,intimate</a:t>
            </a:r>
            <a:r>
              <a:rPr lang="en-GB" sz="1500" dirty="0"/>
              <a:t>, and raw while also being, powerful, captivating, dynamic, and describing the tone as monotone, the mood as </a:t>
            </a:r>
            <a:r>
              <a:rPr lang="en-GB" sz="1500" dirty="0" err="1"/>
              <a:t>sobre</a:t>
            </a:r>
            <a:r>
              <a:rPr lang="en-GB" sz="1500" dirty="0"/>
              <a:t>, frozen movement, rules of third composition, eye level positioning/  view point and high contrast.  I agree with all of these </a:t>
            </a:r>
            <a:r>
              <a:rPr lang="en-GB" sz="1500" dirty="0" err="1"/>
              <a:t>desribing</a:t>
            </a:r>
            <a:r>
              <a:rPr lang="en-GB" sz="1500" dirty="0"/>
              <a:t> words we all mention during the seminar. During this seminar I learned that this image came from a project called the notion of family. I chose to look at this image because I know I can connect to it emotionally. I know in this image, you can see dolls which are important to the artist and the photography.</a:t>
            </a:r>
          </a:p>
          <a:p>
            <a:pPr marL="0" indent="0">
              <a:buNone/>
            </a:pPr>
            <a:endParaRPr lang="en-GB" sz="1500"/>
          </a:p>
        </p:txBody>
      </p:sp>
    </p:spTree>
    <p:extLst>
      <p:ext uri="{BB962C8B-B14F-4D97-AF65-F5344CB8AC3E}">
        <p14:creationId xmlns:p14="http://schemas.microsoft.com/office/powerpoint/2010/main" val="1762159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i="1" dirty="0"/>
              <a:t>Grandma Ruby and Me</a:t>
            </a:r>
            <a:r>
              <a:rPr lang="en-US" sz="3600" kern="1200" dirty="0">
                <a:latin typeface="+mj-lt"/>
                <a:ea typeface="+mj-ea"/>
                <a:cs typeface="+mj-cs"/>
              </a:rPr>
              <a:t>. Author. </a:t>
            </a:r>
            <a:r>
              <a:rPr lang="en-US" sz="3600" dirty="0"/>
              <a:t>2005</a:t>
            </a:r>
            <a:endParaRPr lang="en-US" sz="3600" kern="1200" dirty="0">
              <a:latin typeface="+mj-lt"/>
              <a:ea typeface="+mj-ea"/>
              <a:cs typeface="+mj-cs"/>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645066" y="2031101"/>
            <a:ext cx="4282984" cy="3511943"/>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000" dirty="0"/>
              <a:t>In this image, you can see a household full of dolls, stuffed toys, vintage looking rug. You can also see that the lighting from the room or light from the photo set up has casted a shadow of the fan that reflects on the curtain. From looking at the facial expressions on their faces, you can see that they are a close family, which is one of the reasons I chose this image as it reminds me of my nans house. In the image, the black and white look creates a reminiscing feeling like you're looking back on the past. The level on which the camera is on is eye level which strengthens the image as it helps the viewer connect the image to memories of their own childhood at their grandmothers. The image is composed in the rule of thirds as the girl is located on the right vertical line of the rule of thirds. It is a very monotone image, as you can easily connect to the image. When I look at the image, I feel  sad but also happy as it reminds me of the times I would spend at my nans and how much fun it was with all our family down there for Christmas, and it also reminds me that I will never get those times back and how much time has changed us all. My nan now has dementia, so looking at this image it makes you appreciate all the time and memories you have been able to spend and create with my nan. Looking at the old tv I remember </a:t>
            </a:r>
            <a:r>
              <a:rPr lang="en-US" sz="1000" dirty="0" err="1"/>
              <a:t>vhs</a:t>
            </a:r>
            <a:r>
              <a:rPr lang="en-US" sz="1000" dirty="0"/>
              <a:t> tapes I used to watch, which could be connected to the tv in the image. In an interview LaToya was asked how she kept motivated during the hardest part of time in her life where she battled lupus, she stated "Faith, hope and love". This is a great quote and as the interview was roughly based on her work around this project, can be shown in this image as it shows the love between family. In the interview she tells us how the project is based on her family history through the collapse of the steel industry. Throughout hard times like these many families tend to become stronger as a unit and this image is a great example as it shows how close they still are/ were at the time of the image. </a:t>
            </a:r>
          </a:p>
        </p:txBody>
      </p:sp>
      <p:pic>
        <p:nvPicPr>
          <p:cNvPr id="5" name="Picture 4" descr="A screenshot of a computer&#10;&#10;AI-generated content may be incorrect.">
            <a:extLst>
              <a:ext uri="{FF2B5EF4-FFF2-40B4-BE49-F238E27FC236}">
                <a16:creationId xmlns:a16="http://schemas.microsoft.com/office/drawing/2014/main" id="{420C1D2B-FACB-1182-478E-9114F36388E3}"/>
              </a:ext>
            </a:extLst>
          </p:cNvPr>
          <p:cNvPicPr>
            <a:picLocks noChangeAspect="1"/>
          </p:cNvPicPr>
          <p:nvPr/>
        </p:nvPicPr>
        <p:blipFill>
          <a:blip r:embed="rId2"/>
          <a:srcRect l="58635" t="34924" r="5470" b="11171"/>
          <a:stretch>
            <a:fillRect/>
          </a:stretch>
        </p:blipFill>
        <p:spPr>
          <a:xfrm>
            <a:off x="5987738" y="935490"/>
            <a:ext cx="5628018" cy="4754149"/>
          </a:xfrm>
          <a:prstGeom prst="rect">
            <a:avLst/>
          </a:prstGeom>
        </p:spPr>
      </p:pic>
    </p:spTree>
    <p:extLst>
      <p:ext uri="{BB962C8B-B14F-4D97-AF65-F5344CB8AC3E}">
        <p14:creationId xmlns:p14="http://schemas.microsoft.com/office/powerpoint/2010/main" val="39130734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descr="A notebook and camera on a table&#10;&#10;Description automatically generated">
            <a:extLst>
              <a:ext uri="{FF2B5EF4-FFF2-40B4-BE49-F238E27FC236}">
                <a16:creationId xmlns:a16="http://schemas.microsoft.com/office/drawing/2014/main" id="{4CE4DA38-02F6-0BFB-1BE3-46A206F3654F}"/>
              </a:ext>
            </a:extLst>
          </p:cNvPr>
          <p:cNvPicPr>
            <a:picLocks noChangeAspect="1"/>
          </p:cNvPicPr>
          <p:nvPr/>
        </p:nvPicPr>
        <p:blipFill>
          <a:blip r:embed="rId2">
            <a:alphaModFix amt="50000"/>
          </a:blip>
          <a:srcRect t="31009" b="12741"/>
          <a:stretch/>
        </p:blipFill>
        <p:spPr>
          <a:xfrm>
            <a:off x="20" y="1"/>
            <a:ext cx="12191980" cy="6857999"/>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2"/>
            <a:ext cx="9144000" cy="2900518"/>
          </a:xfrm>
        </p:spPr>
        <p:txBody>
          <a:bodyPr lIns="72000" tIns="144000" rIns="72000" bIns="72000">
            <a:normAutofit/>
          </a:bodyPr>
          <a:lstStyle/>
          <a:p>
            <a:r>
              <a:rPr lang="en-GB" dirty="0">
                <a:solidFill>
                  <a:srgbClr val="FFFFFF"/>
                </a:solidFill>
                <a:latin typeface="Futura" pitchFamily="50" charset="0"/>
              </a:rPr>
              <a:t>PROJECT CYCLE-</a:t>
            </a:r>
            <a:br>
              <a:rPr lang="en-GB" dirty="0">
                <a:solidFill>
                  <a:srgbClr val="FFFFFF"/>
                </a:solidFill>
                <a:latin typeface="Futura" pitchFamily="50" charset="0"/>
              </a:rPr>
            </a:br>
            <a:r>
              <a:rPr lang="en-GB" dirty="0">
                <a:solidFill>
                  <a:srgbClr val="FFFFFF"/>
                </a:solidFill>
                <a:latin typeface="Futura" pitchFamily="50" charset="0"/>
              </a:rPr>
              <a:t>Planning</a:t>
            </a:r>
            <a:r>
              <a:rPr lang="en-GB">
                <a:solidFill>
                  <a:srgbClr val="FFFFFF"/>
                </a:solidFill>
                <a:latin typeface="Futura" pitchFamily="50" charset="0"/>
              </a:rPr>
              <a:t>/Documenting</a:t>
            </a:r>
            <a:endParaRPr lang="en-GB" dirty="0">
              <a:solidFill>
                <a:srgbClr val="FFFFFF"/>
              </a:solidFill>
              <a:latin typeface="Futura" pitchFamily="50" charset="0"/>
            </a:endParaRPr>
          </a:p>
        </p:txBody>
      </p:sp>
    </p:spTree>
    <p:extLst>
      <p:ext uri="{BB962C8B-B14F-4D97-AF65-F5344CB8AC3E}">
        <p14:creationId xmlns:p14="http://schemas.microsoft.com/office/powerpoint/2010/main" val="51973279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and documenting</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300" dirty="0"/>
          </a:p>
          <a:p>
            <a:pPr marL="0" indent="0">
              <a:buNone/>
            </a:pPr>
            <a:r>
              <a:rPr lang="en-GB" sz="1300" dirty="0"/>
              <a:t>Planning a shoot is important because it allows you to create a good project and allows you to capture and create great images. To plan a good photoshoot, you would need a aim to stick to, for example capture images that tell a story. It might need to be more specific than that. You would need a time scale on how long you would want to spend on the photoshoot or editing, like one week to shoot, one week to edit and produce the finals. You will need to get your kit ready, like the camera, tripod, light box or lighting and extra batteries or charger. Doing research on the type of photography or photoshoots would help gain ideas on how or what to try and experiment with. Locations are a big part of planning photoshoots as you would need to work out how to get there, and what time of day would be best</a:t>
            </a:r>
          </a:p>
          <a:p>
            <a:pPr marL="0" indent="0">
              <a:buNone/>
            </a:pPr>
            <a:endParaRPr lang="en-GB" sz="1300" dirty="0"/>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an image of one of the student examples.</a:t>
            </a:r>
          </a:p>
        </p:txBody>
      </p:sp>
      <p:pic>
        <p:nvPicPr>
          <p:cNvPr id="4" name="Picture 3" descr="A screenshot of a computer&#10;&#10;AI-generated content may be incorrect.">
            <a:extLst>
              <a:ext uri="{FF2B5EF4-FFF2-40B4-BE49-F238E27FC236}">
                <a16:creationId xmlns:a16="http://schemas.microsoft.com/office/drawing/2014/main" id="{631DE4E9-F11A-81B3-6ADA-E43AEFFF0C71}"/>
              </a:ext>
            </a:extLst>
          </p:cNvPr>
          <p:cNvPicPr>
            <a:picLocks noChangeAspect="1"/>
          </p:cNvPicPr>
          <p:nvPr/>
        </p:nvPicPr>
        <p:blipFill>
          <a:blip r:embed="rId2"/>
          <a:srcRect l="26463" t="23831" r="13995" b="14781"/>
          <a:stretch>
            <a:fillRect/>
          </a:stretch>
        </p:blipFill>
        <p:spPr>
          <a:xfrm>
            <a:off x="6095999" y="1031631"/>
            <a:ext cx="5940113" cy="3475899"/>
          </a:xfrm>
          <a:prstGeom prst="rect">
            <a:avLst/>
          </a:prstGeom>
        </p:spPr>
      </p:pic>
    </p:spTree>
    <p:extLst>
      <p:ext uri="{BB962C8B-B14F-4D97-AF65-F5344CB8AC3E}">
        <p14:creationId xmlns:p14="http://schemas.microsoft.com/office/powerpoint/2010/main" val="2635013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How did they do this?</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The aim of the photoshoot was to capture the damage of </a:t>
            </a:r>
            <a:r>
              <a:rPr lang="en-GB" sz="1300" dirty="0" err="1"/>
              <a:t>polution</a:t>
            </a:r>
            <a:r>
              <a:rPr lang="en-GB" sz="1300" dirty="0"/>
              <a:t> or waste </a:t>
            </a:r>
            <a:r>
              <a:rPr lang="en-GB" sz="1300" dirty="0" err="1"/>
              <a:t>polution</a:t>
            </a:r>
            <a:r>
              <a:rPr lang="en-GB" sz="1300" dirty="0"/>
              <a:t> in </a:t>
            </a:r>
            <a:r>
              <a:rPr lang="en-GB" sz="1300" dirty="0" err="1"/>
              <a:t>landfil</a:t>
            </a:r>
            <a:r>
              <a:rPr lang="en-GB" sz="1300" dirty="0"/>
              <a:t> sites. For this project he would have had to book travel </a:t>
            </a:r>
            <a:r>
              <a:rPr lang="en-GB" sz="1300" dirty="0" err="1"/>
              <a:t>expensives</a:t>
            </a:r>
            <a:r>
              <a:rPr lang="en-GB" sz="1300" dirty="0"/>
              <a:t> like flights, car, bus or train to the area. He would have had to email the place to get permission to get into the landfill site. He would have also needed </a:t>
            </a:r>
            <a:r>
              <a:rPr lang="en-GB" sz="1300" dirty="0" err="1"/>
              <a:t>ppe</a:t>
            </a:r>
            <a:r>
              <a:rPr lang="en-GB" sz="1300" dirty="0"/>
              <a:t> equipment to keep himself save light steal cap boots. He would have needed to come up with a time line of how long to work on taking the images, edit the images and to submit the images. </a:t>
            </a:r>
          </a:p>
        </p:txBody>
      </p:sp>
      <p:pic>
        <p:nvPicPr>
          <p:cNvPr id="4" name="Picture 3" descr="A screenshot of a computer&#10;&#10;AI-generated content may be incorrect.">
            <a:extLst>
              <a:ext uri="{FF2B5EF4-FFF2-40B4-BE49-F238E27FC236}">
                <a16:creationId xmlns:a16="http://schemas.microsoft.com/office/drawing/2014/main" id="{4DEDCACF-427B-F286-D1F6-B89209F83919}"/>
              </a:ext>
            </a:extLst>
          </p:cNvPr>
          <p:cNvPicPr>
            <a:picLocks noChangeAspect="1"/>
          </p:cNvPicPr>
          <p:nvPr/>
        </p:nvPicPr>
        <p:blipFill>
          <a:blip r:embed="rId2"/>
          <a:srcRect l="48753" t="31829" r="16147" b="14765"/>
          <a:stretch>
            <a:fillRect/>
          </a:stretch>
        </p:blipFill>
        <p:spPr>
          <a:xfrm>
            <a:off x="5950670" y="912851"/>
            <a:ext cx="5936232" cy="5032858"/>
          </a:xfrm>
          <a:prstGeom prst="rect">
            <a:avLst/>
          </a:prstGeom>
        </p:spPr>
      </p:pic>
    </p:spTree>
    <p:extLst>
      <p:ext uri="{BB962C8B-B14F-4D97-AF65-F5344CB8AC3E}">
        <p14:creationId xmlns:p14="http://schemas.microsoft.com/office/powerpoint/2010/main" val="35854381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14B4A-1C3C-0D2F-B3C3-5AB820AE18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019A1-1075-6045-21F5-553D270E08EA}"/>
              </a:ext>
            </a:extLst>
          </p:cNvPr>
          <p:cNvSpPr>
            <a:spLocks noGrp="1"/>
          </p:cNvSpPr>
          <p:nvPr>
            <p:ph type="title"/>
          </p:nvPr>
        </p:nvSpPr>
        <p:spPr>
          <a:xfrm>
            <a:off x="182105" y="86621"/>
            <a:ext cx="10515600" cy="1325563"/>
          </a:xfrm>
        </p:spPr>
        <p:txBody>
          <a:bodyPr>
            <a:normAutofit/>
          </a:bodyPr>
          <a:lstStyle/>
          <a:p>
            <a:r>
              <a:rPr lang="en-GB" sz="4000" dirty="0">
                <a:latin typeface="Futura"/>
              </a:rPr>
              <a:t>Planning your next Photoshoot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686BFF2B-2376-358B-4D98-9311C670A9BD}"/>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I will be planning a photoshoot to capture a mischievous series of images. I will be using a </a:t>
            </a:r>
            <a:r>
              <a:rPr lang="en-GB" sz="1300" dirty="0" err="1"/>
              <a:t>nikon</a:t>
            </a:r>
            <a:r>
              <a:rPr lang="en-GB" sz="1300" dirty="0"/>
              <a:t> camera and </a:t>
            </a:r>
            <a:r>
              <a:rPr lang="en-GB" sz="1300" dirty="0" err="1"/>
              <a:t>lego</a:t>
            </a:r>
            <a:r>
              <a:rPr lang="en-GB" sz="1300" dirty="0"/>
              <a:t> figures to stage a toy escape type series. I will spend 2 or 3 days taking the images. I will spend 2 days editing the images. I will also be using Swansea city as the scenery for the photos. I will also use photoshop to edit the images. I will research artists to help inspire me.</a:t>
            </a:r>
            <a:endParaRPr lang="en-US" dirty="0"/>
          </a:p>
          <a:p>
            <a:pPr marL="514350" indent="-514350">
              <a:buFont typeface="+mj-lt"/>
              <a:buAutoNum type="arabicPeriod" startAt="5"/>
            </a:pPr>
            <a:endParaRPr lang="en-GB" sz="1400" dirty="0"/>
          </a:p>
        </p:txBody>
      </p:sp>
      <p:pic>
        <p:nvPicPr>
          <p:cNvPr id="4" name="Picture 3" descr="A camera lens in a bag&#10;&#10;AI-generated content may be incorrect.">
            <a:extLst>
              <a:ext uri="{FF2B5EF4-FFF2-40B4-BE49-F238E27FC236}">
                <a16:creationId xmlns:a16="http://schemas.microsoft.com/office/drawing/2014/main" id="{34DA617F-797D-1A06-2383-7067B71B405B}"/>
              </a:ext>
            </a:extLst>
          </p:cNvPr>
          <p:cNvPicPr>
            <a:picLocks noChangeAspect="1"/>
          </p:cNvPicPr>
          <p:nvPr/>
        </p:nvPicPr>
        <p:blipFill>
          <a:blip r:embed="rId2"/>
          <a:srcRect l="79" t="138" r="10244"/>
          <a:stretch>
            <a:fillRect/>
          </a:stretch>
        </p:blipFill>
        <p:spPr>
          <a:xfrm rot="16200000">
            <a:off x="6401813" y="1629349"/>
            <a:ext cx="6150049" cy="3852290"/>
          </a:xfrm>
          <a:prstGeom prst="rect">
            <a:avLst/>
          </a:prstGeom>
        </p:spPr>
      </p:pic>
    </p:spTree>
    <p:extLst>
      <p:ext uri="{BB962C8B-B14F-4D97-AF65-F5344CB8AC3E}">
        <p14:creationId xmlns:p14="http://schemas.microsoft.com/office/powerpoint/2010/main" val="2608089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DF608-99E5-0018-32EA-0E4CAF462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8A495-0C55-8253-5F54-4C6F90FD1726}"/>
              </a:ext>
            </a:extLst>
          </p:cNvPr>
          <p:cNvSpPr>
            <a:spLocks noGrp="1"/>
          </p:cNvSpPr>
          <p:nvPr>
            <p:ph type="title"/>
          </p:nvPr>
        </p:nvSpPr>
        <p:spPr>
          <a:xfrm>
            <a:off x="182105" y="86621"/>
            <a:ext cx="10515600" cy="1325563"/>
          </a:xfrm>
        </p:spPr>
        <p:txBody>
          <a:bodyPr>
            <a:normAutofit/>
          </a:bodyPr>
          <a:lstStyle/>
          <a:p>
            <a:r>
              <a:rPr lang="en-GB" sz="4000" dirty="0">
                <a:latin typeface="Futura"/>
              </a:rPr>
              <a:t>Documenting your photoshoot</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F217A3BE-B2E2-7C2E-A1F0-FD9CAAE7A194}"/>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2000" dirty="0"/>
              <a:t>My photoshoot went well. I managed to create good images to submit for</a:t>
            </a:r>
            <a:r>
              <a:rPr lang="en-GB" sz="1300" dirty="0"/>
              <a:t> </a:t>
            </a:r>
            <a:r>
              <a:rPr lang="en-GB" sz="2000" dirty="0"/>
              <a:t>my final piece and I was able to experiment with still life photography. I do think I need to spend more time on it as it is a great opportunity for me to develop my skills. I did not take photos or screenshots of editing which I should start doing again. I know I did rush the photoshoot so I need to work on spending more time perfecting the set up and layout</a:t>
            </a:r>
            <a:endParaRPr lang="en-US" sz="2000" dirty="0"/>
          </a:p>
          <a:p>
            <a:pPr marL="0" indent="0">
              <a:buNone/>
            </a:pPr>
            <a:endParaRPr lang="en-GB" sz="1300" dirty="0"/>
          </a:p>
          <a:p>
            <a:pPr marL="514350" indent="-514350">
              <a:buFont typeface="+mj-lt"/>
              <a:buAutoNum type="arabicPeriod" startAt="5"/>
            </a:pPr>
            <a:endParaRPr lang="en-GB" sz="1400" dirty="0"/>
          </a:p>
        </p:txBody>
      </p:sp>
    </p:spTree>
    <p:extLst>
      <p:ext uri="{BB962C8B-B14F-4D97-AF65-F5344CB8AC3E}">
        <p14:creationId xmlns:p14="http://schemas.microsoft.com/office/powerpoint/2010/main" val="25326401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0C28DD-7C1B-2888-B71E-7FCE2D26A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3955"/>
            <a:ext cx="12205357" cy="81381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0"/>
            <a:ext cx="10162309" cy="1855304"/>
          </a:xfrm>
          <a:solidFill>
            <a:srgbClr val="FFD5E4"/>
          </a:solidFill>
        </p:spPr>
        <p:txBody>
          <a:bodyPr lIns="72000" tIns="144000" rIns="72000" bIns="72000" anchor="ctr">
            <a:normAutofit fontScale="90000"/>
          </a:bodyPr>
          <a:lstStyle/>
          <a:p>
            <a:r>
              <a:rPr lang="en-GB" dirty="0">
                <a:latin typeface="Futura" pitchFamily="50" charset="0"/>
              </a:rPr>
              <a:t>PROJECT CYCLE-</a:t>
            </a:r>
            <a:br>
              <a:rPr lang="en-GB" dirty="0">
                <a:latin typeface="Futura" pitchFamily="50" charset="0"/>
              </a:rPr>
            </a:br>
            <a:r>
              <a:rPr lang="en-GB" dirty="0">
                <a:latin typeface="Futura" pitchFamily="50" charset="0"/>
              </a:rPr>
              <a:t>Contact Sheets</a:t>
            </a:r>
          </a:p>
        </p:txBody>
      </p:sp>
    </p:spTree>
    <p:extLst>
      <p:ext uri="{BB962C8B-B14F-4D97-AF65-F5344CB8AC3E}">
        <p14:creationId xmlns:p14="http://schemas.microsoft.com/office/powerpoint/2010/main" val="3511089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2139011"/>
          </a:xfrm>
          <a:ln>
            <a:solidFill>
              <a:schemeClr val="tx1"/>
            </a:solidFill>
          </a:ln>
        </p:spPr>
        <p:txBody>
          <a:bodyPr vert="horz" lIns="91440" tIns="45720" rIns="91440" bIns="45720" rtlCol="0" anchor="t">
            <a:noAutofit/>
          </a:bodyPr>
          <a:lstStyle/>
          <a:p>
            <a:pPr marL="0" indent="0">
              <a:buNone/>
            </a:pPr>
            <a:r>
              <a:rPr lang="en-GB" sz="1800" dirty="0"/>
              <a:t>A contact sheet is a overall look at all the photos you have taken. It is a good way to point out photos that didn’t work out good enough and it’s a good way to isolate the ones that did work. It is great way to find out what you would change of the image and how, for example cropping the image. Contact sheets can be printed in the darkroom for negatives or you can create digital contact sheet for digital photos</a:t>
            </a:r>
            <a:endParaRPr lang="en-US" sz="1600" dirty="0"/>
          </a:p>
        </p:txBody>
      </p:sp>
      <p:pic>
        <p:nvPicPr>
          <p:cNvPr id="4" name="Picture 3" descr="A black and white photo of a person in a room&#10;&#10;AI-generated content may be incorrect.">
            <a:extLst>
              <a:ext uri="{FF2B5EF4-FFF2-40B4-BE49-F238E27FC236}">
                <a16:creationId xmlns:a16="http://schemas.microsoft.com/office/drawing/2014/main" id="{1F741B3E-B396-A443-6DC7-22B1C5D137F2}"/>
              </a:ext>
            </a:extLst>
          </p:cNvPr>
          <p:cNvPicPr>
            <a:picLocks noChangeAspect="1"/>
          </p:cNvPicPr>
          <p:nvPr/>
        </p:nvPicPr>
        <p:blipFill>
          <a:blip r:embed="rId2"/>
          <a:srcRect l="11720" r="6987" b="133"/>
          <a:stretch>
            <a:fillRect/>
          </a:stretch>
        </p:blipFill>
        <p:spPr>
          <a:xfrm rot="5400000">
            <a:off x="5786858" y="1098817"/>
            <a:ext cx="6703915" cy="4648350"/>
          </a:xfrm>
          <a:prstGeom prst="rect">
            <a:avLst/>
          </a:prstGeom>
        </p:spPr>
      </p:pic>
    </p:spTree>
    <p:extLst>
      <p:ext uri="{BB962C8B-B14F-4D97-AF65-F5344CB8AC3E}">
        <p14:creationId xmlns:p14="http://schemas.microsoft.com/office/powerpoint/2010/main" val="32200144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1A</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100" dirty="0"/>
          </a:p>
          <a:p>
            <a:pPr marL="0" indent="0">
              <a:buNone/>
            </a:pPr>
            <a:r>
              <a:rPr lang="en-GB" sz="2000" dirty="0"/>
              <a:t>This contact sheet was created by  </a:t>
            </a:r>
            <a:r>
              <a:rPr lang="en-GB" sz="2000" dirty="0" err="1"/>
              <a:t>susan</a:t>
            </a:r>
            <a:r>
              <a:rPr lang="en-GB" sz="2000" dirty="0"/>
              <a:t> </a:t>
            </a:r>
            <a:r>
              <a:rPr lang="en-GB" sz="2000" dirty="0" err="1"/>
              <a:t>meiselas</a:t>
            </a:r>
            <a:r>
              <a:rPr lang="en-GB" sz="2000" dirty="0"/>
              <a:t> and called carnival strippers work. It shows her journey with the traveling carnival strippers. </a:t>
            </a:r>
            <a:r>
              <a:rPr lang="en-GB" sz="2000" dirty="0" err="1"/>
              <a:t>Shes</a:t>
            </a:r>
            <a:r>
              <a:rPr lang="en-GB" sz="2000" dirty="0"/>
              <a:t> managed to capture some great images that show the strippers getting ready before their time on stage. I think this project is empowering in a way, as it shows women being comfortable and confident in themselves enough to allow a photographer to capture them naked. You can see how friendly there are with each other and the intimacy of the images make you feel that welcomed the photographer in with open arms.</a:t>
            </a:r>
          </a:p>
        </p:txBody>
      </p:sp>
      <p:pic>
        <p:nvPicPr>
          <p:cNvPr id="3" name="Picture 2" descr="A paper with a picture of people on it&#10;&#10;AI-generated content may be incorrect.">
            <a:extLst>
              <a:ext uri="{FF2B5EF4-FFF2-40B4-BE49-F238E27FC236}">
                <a16:creationId xmlns:a16="http://schemas.microsoft.com/office/drawing/2014/main" id="{8FB9DD21-B561-67AC-5360-1EC5AD2E5D22}"/>
              </a:ext>
            </a:extLst>
          </p:cNvPr>
          <p:cNvPicPr>
            <a:picLocks noChangeAspect="1"/>
          </p:cNvPicPr>
          <p:nvPr/>
        </p:nvPicPr>
        <p:blipFill>
          <a:blip r:embed="rId2"/>
          <a:srcRect l="9876" t="-146" r="21893"/>
          <a:stretch>
            <a:fillRect/>
          </a:stretch>
        </p:blipFill>
        <p:spPr>
          <a:xfrm rot="5400000">
            <a:off x="5810842" y="632178"/>
            <a:ext cx="6248404" cy="5167145"/>
          </a:xfrm>
          <a:prstGeom prst="rect">
            <a:avLst/>
          </a:prstGeom>
        </p:spPr>
      </p:pic>
    </p:spTree>
    <p:extLst>
      <p:ext uri="{BB962C8B-B14F-4D97-AF65-F5344CB8AC3E}">
        <p14:creationId xmlns:p14="http://schemas.microsoft.com/office/powerpoint/2010/main" val="15836578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4AC8D-D7C2-DDFC-1B20-7480091A3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DD91C-2FB7-FD9E-4F51-B7D84B05CE1A}"/>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1B</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482AF593-C4D0-8E12-413F-8F3CA260314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I chose the first image because it shows two workers reading a paper or playing a game on the table for down time before or during the show starting. I also liked how calm the scene is and how it doesn’t focus on their job or outfits and just captures the scene of them bonding with each other.</a:t>
            </a:r>
            <a:endParaRPr lang="en-US" sz="1800" dirty="0"/>
          </a:p>
          <a:p>
            <a:pPr marL="0" indent="0">
              <a:buNone/>
            </a:pPr>
            <a:endParaRPr lang="en-GB" sz="1800" dirty="0"/>
          </a:p>
          <a:p>
            <a:pPr marL="0" indent="0">
              <a:buNone/>
            </a:pPr>
            <a:r>
              <a:rPr lang="en-US" sz="1800" dirty="0"/>
              <a:t>The second image is what the group chose as the final one. It was chosen because of how iconic they though it was. On the contact sheet this one was the popular one. It captures the </a:t>
            </a:r>
            <a:r>
              <a:rPr lang="en-US" sz="1800" dirty="0" err="1"/>
              <a:t>calmnes</a:t>
            </a:r>
            <a:r>
              <a:rPr lang="en-US" sz="1800" dirty="0"/>
              <a:t> before the busy show starts and it also shows the workers bonding and chilling out.</a:t>
            </a:r>
          </a:p>
        </p:txBody>
      </p:sp>
      <p:pic>
        <p:nvPicPr>
          <p:cNvPr id="4" name="Picture 3" descr="A white board with a picture of people on it&#10;&#10;AI-generated content may be incorrect.">
            <a:extLst>
              <a:ext uri="{FF2B5EF4-FFF2-40B4-BE49-F238E27FC236}">
                <a16:creationId xmlns:a16="http://schemas.microsoft.com/office/drawing/2014/main" id="{308A409F-FD5F-65E3-3E0C-FFB5C038CEF8}"/>
              </a:ext>
            </a:extLst>
          </p:cNvPr>
          <p:cNvPicPr>
            <a:picLocks noChangeAspect="1"/>
          </p:cNvPicPr>
          <p:nvPr/>
        </p:nvPicPr>
        <p:blipFill>
          <a:blip r:embed="rId2"/>
          <a:stretch>
            <a:fillRect/>
          </a:stretch>
        </p:blipFill>
        <p:spPr>
          <a:xfrm>
            <a:off x="6940903" y="3562702"/>
            <a:ext cx="3316817" cy="2842683"/>
          </a:xfrm>
          <a:prstGeom prst="rect">
            <a:avLst/>
          </a:prstGeom>
        </p:spPr>
      </p:pic>
      <p:pic>
        <p:nvPicPr>
          <p:cNvPr id="10" name="Picture 9" descr="A paper with a picture of people on it&#10;&#10;AI-generated content may be incorrect.">
            <a:extLst>
              <a:ext uri="{FF2B5EF4-FFF2-40B4-BE49-F238E27FC236}">
                <a16:creationId xmlns:a16="http://schemas.microsoft.com/office/drawing/2014/main" id="{9D7509B5-F489-7070-9C5A-F63A0E56F083}"/>
              </a:ext>
            </a:extLst>
          </p:cNvPr>
          <p:cNvPicPr>
            <a:picLocks noChangeAspect="1"/>
          </p:cNvPicPr>
          <p:nvPr/>
        </p:nvPicPr>
        <p:blipFill>
          <a:blip r:embed="rId3"/>
          <a:srcRect l="35512" t="25492" r="57891" b="59519"/>
          <a:stretch>
            <a:fillRect/>
          </a:stretch>
        </p:blipFill>
        <p:spPr>
          <a:xfrm rot="5400000">
            <a:off x="6931264" y="-251176"/>
            <a:ext cx="3330393" cy="4306807"/>
          </a:xfrm>
          <a:prstGeom prst="rect">
            <a:avLst/>
          </a:prstGeom>
        </p:spPr>
      </p:pic>
    </p:spTree>
    <p:extLst>
      <p:ext uri="{BB962C8B-B14F-4D97-AF65-F5344CB8AC3E}">
        <p14:creationId xmlns:p14="http://schemas.microsoft.com/office/powerpoint/2010/main" val="18347665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345CD-F69C-651E-4136-EF4EEA5C3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67136A-A276-55EB-A736-2BA7E688E10E}"/>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2A</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5DC532E2-4985-36AE-21F8-33A90FFD5299}"/>
              </a:ext>
            </a:extLst>
          </p:cNvPr>
          <p:cNvSpPr txBox="1">
            <a:spLocks/>
          </p:cNvSpPr>
          <p:nvPr/>
        </p:nvSpPr>
        <p:spPr>
          <a:xfrm>
            <a:off x="388232" y="3657600"/>
            <a:ext cx="7722097" cy="2816349"/>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t>The cover image we chose was the car image as it would draw people in. We also chose it as it can be considered dramatic. The second image is of a person passed out on the floor while people are gathered around talking to the police maybe, while some others are trying to help. This image was chosen because it is also dramatic but it is also quite small and draws you in because of how busy it is and you need to look deep to understand what's going on. The final image is of a person on a stretcher in a building which could connect all three images together, while also adding more dramatic scenes to the shoot. It implies that the person in the above image could be the one in the bottom image however, you will never know</a:t>
            </a:r>
          </a:p>
        </p:txBody>
      </p:sp>
      <p:pic>
        <p:nvPicPr>
          <p:cNvPr id="9" name="Picture 8" descr="A black and white photo of people&#10;&#10;AI-generated content may be incorrect.">
            <a:extLst>
              <a:ext uri="{FF2B5EF4-FFF2-40B4-BE49-F238E27FC236}">
                <a16:creationId xmlns:a16="http://schemas.microsoft.com/office/drawing/2014/main" id="{16D63E3D-D886-E395-11B3-CCD318F362CD}"/>
              </a:ext>
            </a:extLst>
          </p:cNvPr>
          <p:cNvPicPr>
            <a:picLocks noChangeAspect="1"/>
          </p:cNvPicPr>
          <p:nvPr/>
        </p:nvPicPr>
        <p:blipFill>
          <a:blip r:embed="rId2"/>
          <a:stretch>
            <a:fillRect/>
          </a:stretch>
        </p:blipFill>
        <p:spPr>
          <a:xfrm>
            <a:off x="8357835" y="227541"/>
            <a:ext cx="3288241" cy="2948516"/>
          </a:xfrm>
          <a:prstGeom prst="rect">
            <a:avLst/>
          </a:prstGeom>
        </p:spPr>
      </p:pic>
      <p:pic>
        <p:nvPicPr>
          <p:cNvPr id="10" name="Picture 9" descr="A black and white photo of people&#10;&#10;AI-generated content may be incorrect.">
            <a:extLst>
              <a:ext uri="{FF2B5EF4-FFF2-40B4-BE49-F238E27FC236}">
                <a16:creationId xmlns:a16="http://schemas.microsoft.com/office/drawing/2014/main" id="{6360B233-0B8C-9112-F9FA-68DFEA50548B}"/>
              </a:ext>
            </a:extLst>
          </p:cNvPr>
          <p:cNvPicPr>
            <a:picLocks noChangeAspect="1"/>
          </p:cNvPicPr>
          <p:nvPr/>
        </p:nvPicPr>
        <p:blipFill>
          <a:blip r:embed="rId3"/>
          <a:stretch>
            <a:fillRect/>
          </a:stretch>
        </p:blipFill>
        <p:spPr>
          <a:xfrm>
            <a:off x="3636432" y="144992"/>
            <a:ext cx="3090334" cy="2701573"/>
          </a:xfrm>
          <a:prstGeom prst="rect">
            <a:avLst/>
          </a:prstGeom>
        </p:spPr>
      </p:pic>
      <p:pic>
        <p:nvPicPr>
          <p:cNvPr id="11" name="Picture 10" descr="A black and white photo of people&#10;&#10;AI-generated content may be incorrect.">
            <a:extLst>
              <a:ext uri="{FF2B5EF4-FFF2-40B4-BE49-F238E27FC236}">
                <a16:creationId xmlns:a16="http://schemas.microsoft.com/office/drawing/2014/main" id="{681031CC-C081-F5AB-399E-0DF700AF4A5E}"/>
              </a:ext>
            </a:extLst>
          </p:cNvPr>
          <p:cNvPicPr>
            <a:picLocks noChangeAspect="1"/>
          </p:cNvPicPr>
          <p:nvPr/>
        </p:nvPicPr>
        <p:blipFill>
          <a:blip r:embed="rId4"/>
          <a:stretch>
            <a:fillRect/>
          </a:stretch>
        </p:blipFill>
        <p:spPr>
          <a:xfrm>
            <a:off x="8355542" y="3427765"/>
            <a:ext cx="3371850" cy="3095625"/>
          </a:xfrm>
          <a:prstGeom prst="rect">
            <a:avLst/>
          </a:prstGeom>
        </p:spPr>
      </p:pic>
    </p:spTree>
    <p:extLst>
      <p:ext uri="{BB962C8B-B14F-4D97-AF65-F5344CB8AC3E}">
        <p14:creationId xmlns:p14="http://schemas.microsoft.com/office/powerpoint/2010/main" val="12365106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FAAF9-2E41-2291-7C2A-74E87248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7508C8-7577-4182-1D06-33204E5C301F}"/>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2B</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CC0DA6E2-AC03-F3A7-EFA9-9E00AC5AE094}"/>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I would try to straighten the image but that is probably just the way I took the photo. I would maybe crop the bottom of the image as I feel it could make it look better. I don’t think this image needs to be changed as it looks great as it is and is composed good. It might need to be dodged and burned as some parts of the image is a lot darker than other areas. So while it is being printed some areas might need to be covered for a few seconds just to keep them lighter, and maybe add filter to add more clarity or contrast to the image to improve quality.</a:t>
            </a:r>
          </a:p>
        </p:txBody>
      </p:sp>
      <p:pic>
        <p:nvPicPr>
          <p:cNvPr id="6" name="Picture 5" descr="A black and white photo of people&#10;&#10;AI-generated content may be incorrect.">
            <a:extLst>
              <a:ext uri="{FF2B5EF4-FFF2-40B4-BE49-F238E27FC236}">
                <a16:creationId xmlns:a16="http://schemas.microsoft.com/office/drawing/2014/main" id="{2378052B-01ED-906E-B977-3CB1971586CC}"/>
              </a:ext>
            </a:extLst>
          </p:cNvPr>
          <p:cNvPicPr>
            <a:picLocks noChangeAspect="1"/>
          </p:cNvPicPr>
          <p:nvPr/>
        </p:nvPicPr>
        <p:blipFill>
          <a:blip r:embed="rId2"/>
          <a:stretch>
            <a:fillRect/>
          </a:stretch>
        </p:blipFill>
        <p:spPr>
          <a:xfrm>
            <a:off x="6811258" y="1570919"/>
            <a:ext cx="4823529" cy="4348338"/>
          </a:xfrm>
          <a:prstGeom prst="rect">
            <a:avLst/>
          </a:prstGeom>
        </p:spPr>
      </p:pic>
    </p:spTree>
    <p:extLst>
      <p:ext uri="{BB962C8B-B14F-4D97-AF65-F5344CB8AC3E}">
        <p14:creationId xmlns:p14="http://schemas.microsoft.com/office/powerpoint/2010/main" val="22650853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E8102-6176-2ADA-824E-0F4F18C50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FB57A-B517-9300-94D6-FB03A8D92384}"/>
              </a:ext>
            </a:extLst>
          </p:cNvPr>
          <p:cNvSpPr>
            <a:spLocks noGrp="1"/>
          </p:cNvSpPr>
          <p:nvPr>
            <p:ph type="title"/>
          </p:nvPr>
        </p:nvSpPr>
        <p:spPr>
          <a:xfrm>
            <a:off x="182105" y="86621"/>
            <a:ext cx="10515600" cy="1325563"/>
          </a:xfrm>
        </p:spPr>
        <p:txBody>
          <a:bodyPr>
            <a:normAutofit/>
          </a:bodyPr>
          <a:lstStyle/>
          <a:p>
            <a:r>
              <a:rPr lang="en-GB" sz="4000" i="1" dirty="0">
                <a:latin typeface="Futura"/>
              </a:rPr>
              <a:t>Joe's photography</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294EA134-323E-F50F-FE46-7D3877EA5D60}"/>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During this task I did find it hard to say my point as I found it hard to produce ideas and I am also not confident in talking to people I don’t really know, however I do try to push myself outside of my comfort zone. I enjoyed learning about contact sheets and how important they are. The task was different but also quite fun as it gives you an insight on how the job market worked and will work when we leave </a:t>
            </a:r>
            <a:r>
              <a:rPr lang="en-GB" sz="2000" dirty="0" err="1"/>
              <a:t>univeristy</a:t>
            </a:r>
            <a:r>
              <a:rPr lang="en-GB" sz="2000" dirty="0"/>
              <a:t>.</a:t>
            </a:r>
          </a:p>
        </p:txBody>
      </p:sp>
    </p:spTree>
    <p:extLst>
      <p:ext uri="{BB962C8B-B14F-4D97-AF65-F5344CB8AC3E}">
        <p14:creationId xmlns:p14="http://schemas.microsoft.com/office/powerpoint/2010/main" val="5258180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302C8-0F00-AE2B-F46F-124F185B10FD}"/>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2F954F4F-90B0-99A9-E608-9351B5D0D8A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This is the contact sheet I have made in the darkroom, it shows the photoshoot I used to create prints for the dark room. It is not that well exposed, but you can still see the start of the details of the images coming in. I mainly used the town images to print as they were the better images. What I like about this contact sheet is that it has some good images however I did repeat some of the images which wasted some of the role. This one is a photocopy as I needed a copy to circle, but this is before I circled some of the images I was going to use to edit.</a:t>
            </a:r>
          </a:p>
        </p:txBody>
      </p:sp>
      <p:pic>
        <p:nvPicPr>
          <p:cNvPr id="6" name="Picture 5" descr="A black and white photo of a wall&#10;&#10;AI-generated content may be incorrect.">
            <a:extLst>
              <a:ext uri="{FF2B5EF4-FFF2-40B4-BE49-F238E27FC236}">
                <a16:creationId xmlns:a16="http://schemas.microsoft.com/office/drawing/2014/main" id="{5B59AE93-F0AF-63B8-F9C4-074DC07EBF84}"/>
              </a:ext>
            </a:extLst>
          </p:cNvPr>
          <p:cNvPicPr>
            <a:picLocks noChangeAspect="1"/>
          </p:cNvPicPr>
          <p:nvPr/>
        </p:nvPicPr>
        <p:blipFill>
          <a:blip r:embed="rId2"/>
          <a:stretch>
            <a:fillRect/>
          </a:stretch>
        </p:blipFill>
        <p:spPr>
          <a:xfrm rot="5400000">
            <a:off x="5454121" y="1676400"/>
            <a:ext cx="6858000" cy="3857625"/>
          </a:xfrm>
          <a:prstGeom prst="rect">
            <a:avLst/>
          </a:prstGeom>
        </p:spPr>
      </p:pic>
    </p:spTree>
    <p:extLst>
      <p:ext uri="{BB962C8B-B14F-4D97-AF65-F5344CB8AC3E}">
        <p14:creationId xmlns:p14="http://schemas.microsoft.com/office/powerpoint/2010/main" val="16954397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Digital 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vert="horz" lIns="91440" tIns="45720" rIns="91440" bIns="45720" rtlCol="0" anchor="t">
            <a:normAutofit/>
          </a:bodyPr>
          <a:lstStyle/>
          <a:p>
            <a:pPr marL="0" indent="0">
              <a:buNone/>
            </a:pPr>
            <a:r>
              <a:rPr lang="en-GB" sz="1300" dirty="0"/>
              <a:t>To make a contact digitally, you can screenshot the file of images you have taken on the camera once you upload the images to the computer. Or on photoshop using file- automate- contact sheet.  I </a:t>
            </a:r>
            <a:r>
              <a:rPr lang="en-GB" sz="1300" dirty="0" err="1"/>
              <a:t>alwas</a:t>
            </a:r>
            <a:r>
              <a:rPr lang="en-GB" sz="1300" dirty="0"/>
              <a:t> screenshot the file that contains the images to create the digital contact sheet</a:t>
            </a:r>
          </a:p>
        </p:txBody>
      </p:sp>
      <p:pic>
        <p:nvPicPr>
          <p:cNvPr id="6" name="Picture 5" descr="A screenshot of a computer&#10;&#10;AI-generated content may be incorrect.">
            <a:extLst>
              <a:ext uri="{FF2B5EF4-FFF2-40B4-BE49-F238E27FC236}">
                <a16:creationId xmlns:a16="http://schemas.microsoft.com/office/drawing/2014/main" id="{AB163884-439D-4CFA-4052-021729C2C0A0}"/>
              </a:ext>
            </a:extLst>
          </p:cNvPr>
          <p:cNvPicPr>
            <a:picLocks noChangeAspect="1"/>
          </p:cNvPicPr>
          <p:nvPr/>
        </p:nvPicPr>
        <p:blipFill>
          <a:blip r:embed="rId2"/>
          <a:stretch>
            <a:fillRect/>
          </a:stretch>
        </p:blipFill>
        <p:spPr>
          <a:xfrm>
            <a:off x="299156" y="3189111"/>
            <a:ext cx="6096000" cy="3426178"/>
          </a:xfrm>
          <a:prstGeom prst="rect">
            <a:avLst/>
          </a:prstGeom>
        </p:spPr>
      </p:pic>
    </p:spTree>
    <p:extLst>
      <p:ext uri="{BB962C8B-B14F-4D97-AF65-F5344CB8AC3E}">
        <p14:creationId xmlns:p14="http://schemas.microsoft.com/office/powerpoint/2010/main" val="41193921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E08FED-AAC7-4918-E481-5F52FBD7401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6932" r="-1" b="16087"/>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3"/>
            <a:ext cx="9144000" cy="3063240"/>
          </a:xfrm>
        </p:spPr>
        <p:txBody>
          <a:bodyPr lIns="72000" tIns="144000" rIns="72000" bIns="72000">
            <a:normAutofit/>
          </a:bodyPr>
          <a:lstStyle/>
          <a:p>
            <a:r>
              <a:rPr lang="en-GB" sz="6600">
                <a:solidFill>
                  <a:schemeClr val="bg1"/>
                </a:solidFill>
                <a:latin typeface="Futura" pitchFamily="50" charset="0"/>
              </a:rPr>
              <a:t>PROJECT CYCLE-</a:t>
            </a:r>
            <a:br>
              <a:rPr lang="en-GB" sz="6600">
                <a:solidFill>
                  <a:schemeClr val="bg1"/>
                </a:solidFill>
                <a:latin typeface="Futura" pitchFamily="50" charset="0"/>
              </a:rPr>
            </a:br>
            <a:r>
              <a:rPr lang="en-GB" sz="6600">
                <a:solidFill>
                  <a:schemeClr val="bg1"/>
                </a:solidFill>
                <a:latin typeface="Futura" pitchFamily="50" charset="0"/>
              </a:rPr>
              <a:t>Editing &amp; Evaluating</a:t>
            </a:r>
          </a:p>
        </p:txBody>
      </p:sp>
    </p:spTree>
    <p:extLst>
      <p:ext uri="{BB962C8B-B14F-4D97-AF65-F5344CB8AC3E}">
        <p14:creationId xmlns:p14="http://schemas.microsoft.com/office/powerpoint/2010/main" val="2211204356"/>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761800" y="762001"/>
            <a:ext cx="5334197" cy="1708242"/>
          </a:xfrm>
        </p:spPr>
        <p:txBody>
          <a:bodyPr anchor="ctr">
            <a:normAutofit/>
          </a:bodyPr>
          <a:lstStyle/>
          <a:p>
            <a:r>
              <a:rPr lang="en-GB" sz="4000" dirty="0">
                <a:latin typeface="Futura" pitchFamily="50" charset="0"/>
              </a:rPr>
              <a:t>Editing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761800" y="2470244"/>
            <a:ext cx="5334197" cy="3769835"/>
          </a:xfrm>
        </p:spPr>
        <p:txBody>
          <a:bodyPr anchor="ctr">
            <a:normAutofit/>
          </a:bodyPr>
          <a:lstStyle/>
          <a:p>
            <a:pPr marL="0" indent="0">
              <a:buNone/>
            </a:pPr>
            <a:r>
              <a:rPr lang="en-GB" sz="2000" dirty="0"/>
              <a:t>Documenting editing in both digital and the dark room is important because it allows you to be able to keep the settings you used to improve the images and it make it easier to be able to print more images. During the dark room I would write down on paper the setting of the print as you could not use phone in the dark room as the light would effect the paper. I think this image ended up being exposed for 18 seconds roughly.</a:t>
            </a:r>
          </a:p>
        </p:txBody>
      </p:sp>
      <p:pic>
        <p:nvPicPr>
          <p:cNvPr id="4" name="Picture 3" descr="A black and white photo of a street and buildings&#10;&#10;AI-generated content may be incorrect.">
            <a:extLst>
              <a:ext uri="{FF2B5EF4-FFF2-40B4-BE49-F238E27FC236}">
                <a16:creationId xmlns:a16="http://schemas.microsoft.com/office/drawing/2014/main" id="{06F4BE46-C42B-7471-07ED-B9F57901E3C9}"/>
              </a:ext>
            </a:extLst>
          </p:cNvPr>
          <p:cNvPicPr>
            <a:picLocks noChangeAspect="1"/>
          </p:cNvPicPr>
          <p:nvPr/>
        </p:nvPicPr>
        <p:blipFill>
          <a:blip r:embed="rId2"/>
          <a:srcRect r="27568" b="2"/>
          <a:stretch>
            <a:fillRect/>
          </a:stretch>
        </p:blipFill>
        <p:spPr>
          <a:xfrm rot="5400000">
            <a:off x="6090456" y="756455"/>
            <a:ext cx="6868886" cy="5334204"/>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548066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6AF49-D4AA-0FDB-6F92-0C3B04C2D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F91D1-0F04-8EBD-D4CE-F8924331A7C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Evaluating </a:t>
            </a:r>
          </a:p>
        </p:txBody>
      </p:sp>
      <p:sp>
        <p:nvSpPr>
          <p:cNvPr id="3" name="Content Placeholder 2">
            <a:extLst>
              <a:ext uri="{FF2B5EF4-FFF2-40B4-BE49-F238E27FC236}">
                <a16:creationId xmlns:a16="http://schemas.microsoft.com/office/drawing/2014/main" id="{6239BD4D-5615-C889-1CFD-525718425BB9}"/>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800" dirty="0"/>
          </a:p>
          <a:p>
            <a:pPr marL="0" indent="0">
              <a:buNone/>
            </a:pPr>
            <a:r>
              <a:rPr lang="en-GB" sz="1800" dirty="0"/>
              <a:t>Evaluation is important to be able to work out where your strengths are and where your weaknesses are. You will be able to see how you have been able to reach your aims or how you need to improve on your work. It is good for picking out minor details like sharpness </a:t>
            </a:r>
            <a:r>
              <a:rPr lang="en-GB" sz="1800" err="1"/>
              <a:t>ect</a:t>
            </a:r>
            <a:r>
              <a:rPr lang="en-GB" sz="1800" dirty="0"/>
              <a:t>. It is also a great opportunity to see if your chosen project is the right fit for you or if you need to stick to what you know best.</a:t>
            </a:r>
          </a:p>
          <a:p>
            <a:pPr marL="0" indent="0">
              <a:buNone/>
            </a:pPr>
            <a:endParaRPr lang="en-GB" sz="1300" dirty="0"/>
          </a:p>
        </p:txBody>
      </p:sp>
      <p:pic>
        <p:nvPicPr>
          <p:cNvPr id="6" name="Picture 5" descr="A black and white photo of a wall&#10;&#10;AI-generated content may be incorrect.">
            <a:extLst>
              <a:ext uri="{FF2B5EF4-FFF2-40B4-BE49-F238E27FC236}">
                <a16:creationId xmlns:a16="http://schemas.microsoft.com/office/drawing/2014/main" id="{CCCB897E-143E-6432-6CC5-34DE60C375B6}"/>
              </a:ext>
            </a:extLst>
          </p:cNvPr>
          <p:cNvPicPr>
            <a:picLocks noChangeAspect="1"/>
          </p:cNvPicPr>
          <p:nvPr/>
        </p:nvPicPr>
        <p:blipFill>
          <a:blip r:embed="rId2"/>
          <a:stretch>
            <a:fillRect/>
          </a:stretch>
        </p:blipFill>
        <p:spPr>
          <a:xfrm rot="5400000">
            <a:off x="5435601" y="1694919"/>
            <a:ext cx="6175023" cy="3462515"/>
          </a:xfrm>
          <a:prstGeom prst="rect">
            <a:avLst/>
          </a:prstGeom>
        </p:spPr>
      </p:pic>
    </p:spTree>
    <p:extLst>
      <p:ext uri="{BB962C8B-B14F-4D97-AF65-F5344CB8AC3E}">
        <p14:creationId xmlns:p14="http://schemas.microsoft.com/office/powerpoint/2010/main" val="2445342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Editing – Darkroom Printing</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600" dirty="0"/>
          </a:p>
          <a:p>
            <a:pPr marL="0" indent="0">
              <a:buNone/>
            </a:pPr>
            <a:r>
              <a:rPr lang="en-GB" sz="1800" dirty="0"/>
              <a:t>This was printed using the enlargers in the darkroom. First we put the negative into the enlarger and turned the light on to get the right size and border. Once this was done I turn the filter to 99 m as this is level 5. I believe I exposed this image for around 20 seconds. After exposing the paper to the light for this amount of time, it was placed into developer for 30 seconds to 1 minute. Then it went to stopper for 30 seconds and fixer for 5 minutes and the wash bath for 15 minutes then went to the print drying room. This process, once done a few times is quite simple however it can be long to find the right exposing times, as you need to use test strips and seconds intervals to find the right contrast in which the image looks better. </a:t>
            </a:r>
          </a:p>
        </p:txBody>
      </p:sp>
      <p:pic>
        <p:nvPicPr>
          <p:cNvPr id="4" name="Picture 3" descr="A book with a picture of a tree and a gate&#10;&#10;AI-generated content may be incorrect.">
            <a:extLst>
              <a:ext uri="{FF2B5EF4-FFF2-40B4-BE49-F238E27FC236}">
                <a16:creationId xmlns:a16="http://schemas.microsoft.com/office/drawing/2014/main" id="{38B32D86-F68E-95C6-045E-32677D2E5B8D}"/>
              </a:ext>
            </a:extLst>
          </p:cNvPr>
          <p:cNvPicPr>
            <a:picLocks noChangeAspect="1"/>
          </p:cNvPicPr>
          <p:nvPr/>
        </p:nvPicPr>
        <p:blipFill>
          <a:blip r:embed="rId2"/>
          <a:stretch>
            <a:fillRect/>
          </a:stretch>
        </p:blipFill>
        <p:spPr>
          <a:xfrm>
            <a:off x="5887156" y="1412697"/>
            <a:ext cx="6090356" cy="3428648"/>
          </a:xfrm>
          <a:prstGeom prst="rect">
            <a:avLst/>
          </a:prstGeom>
        </p:spPr>
      </p:pic>
    </p:spTree>
    <p:extLst>
      <p:ext uri="{BB962C8B-B14F-4D97-AF65-F5344CB8AC3E}">
        <p14:creationId xmlns:p14="http://schemas.microsoft.com/office/powerpoint/2010/main" val="27008390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81448-DC50-E401-ED19-8029C9A00A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B4234-8350-721B-686A-B432C831F8EB}"/>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Critique</a:t>
            </a:r>
          </a:p>
        </p:txBody>
      </p:sp>
      <p:sp>
        <p:nvSpPr>
          <p:cNvPr id="3" name="Content Placeholder 2">
            <a:extLst>
              <a:ext uri="{FF2B5EF4-FFF2-40B4-BE49-F238E27FC236}">
                <a16:creationId xmlns:a16="http://schemas.microsoft.com/office/drawing/2014/main" id="{59D2C44B-0C18-BCF7-6E0A-E27D21C00FDA}"/>
              </a:ext>
            </a:extLst>
          </p:cNvPr>
          <p:cNvSpPr>
            <a:spLocks noGrp="1"/>
          </p:cNvSpPr>
          <p:nvPr>
            <p:ph idx="1"/>
          </p:nvPr>
        </p:nvSpPr>
        <p:spPr>
          <a:xfrm>
            <a:off x="301752" y="1016006"/>
            <a:ext cx="7550573" cy="5457945"/>
          </a:xfrm>
          <a:ln>
            <a:solidFill>
              <a:schemeClr val="tx1"/>
            </a:solidFill>
          </a:ln>
        </p:spPr>
        <p:txBody>
          <a:bodyPr vert="horz" lIns="91440" tIns="45720" rIns="91440" bIns="45720" rtlCol="0" anchor="t">
            <a:normAutofit/>
          </a:bodyPr>
          <a:lstStyle/>
          <a:p>
            <a:pPr marL="0" indent="0">
              <a:buNone/>
            </a:pPr>
            <a:r>
              <a:rPr lang="en-GB" sz="2000" dirty="0"/>
              <a:t>During a group crit we  submit images that we took based of the brief they gave us. My interpretation of the second brief was to capture images of </a:t>
            </a:r>
            <a:r>
              <a:rPr lang="en-GB" sz="2000" dirty="0" err="1"/>
              <a:t>swansea</a:t>
            </a:r>
            <a:r>
              <a:rPr lang="en-GB" sz="2000" dirty="0"/>
              <a:t> at night to compare it to the day. During the crit I had found out that I needed to work on straightening the image and to use a camera as my phone had light glares in the images. I was also given advise from my tutor to look into Swansea nightlife on wind street to capture that story of how busy the street gets. I agreed to do this for my final project as I needed to try street photography to push myself outside of my comfort zone.</a:t>
            </a:r>
            <a:endParaRPr lang="en-US" sz="2000" dirty="0"/>
          </a:p>
        </p:txBody>
      </p:sp>
    </p:spTree>
    <p:extLst>
      <p:ext uri="{BB962C8B-B14F-4D97-AF65-F5344CB8AC3E}">
        <p14:creationId xmlns:p14="http://schemas.microsoft.com/office/powerpoint/2010/main" val="42484620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A7D97-96E9-795B-7A65-13AAB2472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459E3-3189-9EA4-9039-E2668572AC0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Evaluating</a:t>
            </a:r>
          </a:p>
        </p:txBody>
      </p:sp>
      <p:sp>
        <p:nvSpPr>
          <p:cNvPr id="3" name="Content Placeholder 2">
            <a:extLst>
              <a:ext uri="{FF2B5EF4-FFF2-40B4-BE49-F238E27FC236}">
                <a16:creationId xmlns:a16="http://schemas.microsoft.com/office/drawing/2014/main" id="{83E16A6A-1963-6A87-2D89-EC758A358B2D}"/>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300" dirty="0"/>
          </a:p>
          <a:p>
            <a:pPr marL="0" indent="0">
              <a:buNone/>
            </a:pPr>
            <a:r>
              <a:rPr lang="en-GB" sz="1400" dirty="0"/>
              <a:t>This role of film was my second attempt at shooting role as my first attempt was not loaded correctly and did not shoot properly. In my opinion this photoshoot went well but I think I could have done better if I didn’t repeat photos. The aim behind this photoshoot was to just get images to use for dark room printing. I did not plan the photoshoot which is why it was taken on a grey day as I left it last minute. If I were to do anything differently it would be to take time to plan and organise the shoot. Overall the photoshoot went well and I took some good photos but I did repeat some images. The photos I edited from this contact sheet came out quite well. I did struggle to get the exposure right but it turned out good in the end. The outcomes have shown how learning to use the enlargers have developed my skills in the dark room</a:t>
            </a:r>
          </a:p>
          <a:p>
            <a:pPr marL="0" indent="0">
              <a:buNone/>
            </a:pPr>
            <a:endParaRPr lang="en-GB" sz="1400" dirty="0"/>
          </a:p>
          <a:p>
            <a:pPr marL="0" indent="0">
              <a:buNone/>
            </a:pPr>
            <a:endParaRPr lang="en-GB" sz="1400" dirty="0"/>
          </a:p>
        </p:txBody>
      </p:sp>
      <p:pic>
        <p:nvPicPr>
          <p:cNvPr id="4" name="Picture 3" descr="A black and white photo of a wall&#10;&#10;AI-generated content may be incorrect.">
            <a:extLst>
              <a:ext uri="{FF2B5EF4-FFF2-40B4-BE49-F238E27FC236}">
                <a16:creationId xmlns:a16="http://schemas.microsoft.com/office/drawing/2014/main" id="{9B65F778-EF9D-8A3C-63D4-6E2F8D03A80D}"/>
              </a:ext>
            </a:extLst>
          </p:cNvPr>
          <p:cNvPicPr>
            <a:picLocks noChangeAspect="1"/>
          </p:cNvPicPr>
          <p:nvPr/>
        </p:nvPicPr>
        <p:blipFill>
          <a:blip r:embed="rId2"/>
          <a:stretch>
            <a:fillRect/>
          </a:stretch>
        </p:blipFill>
        <p:spPr>
          <a:xfrm rot="5400000">
            <a:off x="5435601" y="1694919"/>
            <a:ext cx="6175023" cy="3462515"/>
          </a:xfrm>
          <a:prstGeom prst="rect">
            <a:avLst/>
          </a:prstGeom>
        </p:spPr>
      </p:pic>
    </p:spTree>
    <p:extLst>
      <p:ext uri="{BB962C8B-B14F-4D97-AF65-F5344CB8AC3E}">
        <p14:creationId xmlns:p14="http://schemas.microsoft.com/office/powerpoint/2010/main" val="39254880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TASK 2 </a:t>
            </a:r>
            <a:br>
              <a:rPr lang="en-GB" dirty="0">
                <a:latin typeface="Futura" pitchFamily="50" charset="0"/>
              </a:rPr>
            </a:br>
            <a:r>
              <a:rPr lang="en-GB" dirty="0">
                <a:latin typeface="Futura" pitchFamily="50" charset="0"/>
              </a:rPr>
              <a:t>EXHIBITION REVIEW</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pic>
        <p:nvPicPr>
          <p:cNvPr id="4" name="Picture 3" descr="A group of pictures on a wall&#10;&#10;AI-generated content may be incorrect.">
            <a:extLst>
              <a:ext uri="{FF2B5EF4-FFF2-40B4-BE49-F238E27FC236}">
                <a16:creationId xmlns:a16="http://schemas.microsoft.com/office/drawing/2014/main" id="{0713DB6A-B5E8-8764-8008-23900C750089}"/>
              </a:ext>
            </a:extLst>
          </p:cNvPr>
          <p:cNvPicPr>
            <a:picLocks noChangeAspect="1"/>
          </p:cNvPicPr>
          <p:nvPr/>
        </p:nvPicPr>
        <p:blipFill>
          <a:blip r:embed="rId2"/>
          <a:stretch>
            <a:fillRect/>
          </a:stretch>
        </p:blipFill>
        <p:spPr>
          <a:xfrm>
            <a:off x="2316892" y="2193323"/>
            <a:ext cx="6585122" cy="3707028"/>
          </a:xfrm>
          <a:prstGeom prst="rect">
            <a:avLst/>
          </a:prstGeom>
        </p:spPr>
      </p:pic>
    </p:spTree>
    <p:extLst>
      <p:ext uri="{BB962C8B-B14F-4D97-AF65-F5344CB8AC3E}">
        <p14:creationId xmlns:p14="http://schemas.microsoft.com/office/powerpoint/2010/main" val="1893241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EXHIBITION REVIEW OVERVIEW</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300" dirty="0"/>
          </a:p>
          <a:p>
            <a:pPr marL="0" indent="0">
              <a:buNone/>
            </a:pPr>
            <a:r>
              <a:rPr lang="en-GB" sz="1300" dirty="0"/>
              <a:t>Reviewing an exhibition can help develop a better understanding of how other artists see the world and show how they think. It can also help develop ideas on how to present your own work in your own exhibition. You can see how other artists present their work and take inspiration from it or compare it to your ideas. By looking at other artists presentation skills, you can experience how viewers see your work and you can then decide on how to hang your work on the walls or present them in cases. Art exhibitions are also a </a:t>
            </a:r>
            <a:r>
              <a:rPr lang="en-GB" sz="1300" dirty="0" err="1"/>
              <a:t>greatway</a:t>
            </a:r>
            <a:r>
              <a:rPr lang="en-GB" sz="1300" dirty="0"/>
              <a:t> to get inspiration for types of project you want to try, for example, Linder the artist I am looking at does work on photomontage which I experimented with during my FMP project in college. I only just found Linder's work but it would have been helpful for that project.</a:t>
            </a:r>
          </a:p>
          <a:p>
            <a:pPr marL="0" indent="0">
              <a:buNone/>
            </a:pPr>
            <a:endParaRPr lang="en-GB" sz="1300" dirty="0"/>
          </a:p>
        </p:txBody>
      </p:sp>
      <p:pic>
        <p:nvPicPr>
          <p:cNvPr id="7" name="Picture 6" descr="A white paper with black text&#10;&#10;AI-generated content may be incorrect.">
            <a:extLst>
              <a:ext uri="{FF2B5EF4-FFF2-40B4-BE49-F238E27FC236}">
                <a16:creationId xmlns:a16="http://schemas.microsoft.com/office/drawing/2014/main" id="{C6583A74-E63B-A2F5-E255-BD5A6765DD33}"/>
              </a:ext>
            </a:extLst>
          </p:cNvPr>
          <p:cNvPicPr>
            <a:picLocks noChangeAspect="1"/>
          </p:cNvPicPr>
          <p:nvPr/>
        </p:nvPicPr>
        <p:blipFill>
          <a:blip r:embed="rId2"/>
          <a:stretch>
            <a:fillRect/>
          </a:stretch>
        </p:blipFill>
        <p:spPr>
          <a:xfrm rot="5400000">
            <a:off x="6080505" y="2128387"/>
            <a:ext cx="5313406" cy="2966910"/>
          </a:xfrm>
          <a:prstGeom prst="rect">
            <a:avLst/>
          </a:prstGeom>
        </p:spPr>
      </p:pic>
    </p:spTree>
    <p:extLst>
      <p:ext uri="{BB962C8B-B14F-4D97-AF65-F5344CB8AC3E}">
        <p14:creationId xmlns:p14="http://schemas.microsoft.com/office/powerpoint/2010/main" val="9124585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947FD-0782-2CAC-3A0F-5DD64473D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0A2D75-B931-D612-F7E2-209A789A45B3}"/>
              </a:ext>
            </a:extLst>
          </p:cNvPr>
          <p:cNvSpPr>
            <a:spLocks noGrp="1"/>
          </p:cNvSpPr>
          <p:nvPr>
            <p:ph type="title"/>
          </p:nvPr>
        </p:nvSpPr>
        <p:spPr>
          <a:xfrm>
            <a:off x="182105" y="86621"/>
            <a:ext cx="10515600" cy="1325563"/>
          </a:xfrm>
        </p:spPr>
        <p:txBody>
          <a:bodyPr>
            <a:normAutofit/>
          </a:bodyPr>
          <a:lstStyle/>
          <a:p>
            <a:r>
              <a:rPr lang="en-GB" sz="4000" dirty="0">
                <a:latin typeface="Futura"/>
              </a:rPr>
              <a:t>Looking at Linders work throughout the last few years. </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A3231F58-AB0C-7546-D323-1067596D4A56}"/>
              </a:ext>
            </a:extLst>
          </p:cNvPr>
          <p:cNvSpPr>
            <a:spLocks noGrp="1"/>
          </p:cNvSpPr>
          <p:nvPr>
            <p:ph idx="1"/>
          </p:nvPr>
        </p:nvSpPr>
        <p:spPr>
          <a:xfrm>
            <a:off x="183333" y="1294033"/>
            <a:ext cx="5501640" cy="5457945"/>
          </a:xfrm>
          <a:ln>
            <a:solidFill>
              <a:schemeClr val="tx1"/>
            </a:solidFill>
          </a:ln>
        </p:spPr>
        <p:txBody>
          <a:bodyPr vert="horz" lIns="91440" tIns="45720" rIns="91440" bIns="45720" rtlCol="0" anchor="t">
            <a:normAutofit/>
          </a:bodyPr>
          <a:lstStyle/>
          <a:p>
            <a:pPr marL="0" indent="0">
              <a:buNone/>
            </a:pPr>
            <a:r>
              <a:rPr lang="en-GB" sz="1300" dirty="0"/>
              <a:t>I recently attended an exhibition at the Glynne Vivian </a:t>
            </a:r>
            <a:r>
              <a:rPr lang="en-GB" sz="1300" dirty="0" err="1"/>
              <a:t>museam</a:t>
            </a:r>
            <a:r>
              <a:rPr lang="en-GB" sz="1300" dirty="0"/>
              <a:t>, that show cases artists Linders work she's created throughout the last few years. The image I have attached a image of the series of work she did on drag queens. What this series shows is how even in the  mid 1970s, some men were confident enough to dress as women to put on shows to earn money. These photos were taken back stage and are shown to be intimate moments that are captured before shows. In each image there are different poses, but the compositions are near the same. They are portrait images and they have no negative space which draws the viewers eyes. I think these images show the joy of the drag queens and how they seem to enjoy their job. Linder has been able to show how much fun the drag queens seem to have while getting ready while also implying the team environment that the final image shows.</a:t>
            </a:r>
          </a:p>
        </p:txBody>
      </p:sp>
      <p:pic>
        <p:nvPicPr>
          <p:cNvPr id="4" name="Picture 3" descr="A group of pictures on a wall&#10;&#10;AI-generated content may be incorrect.">
            <a:extLst>
              <a:ext uri="{FF2B5EF4-FFF2-40B4-BE49-F238E27FC236}">
                <a16:creationId xmlns:a16="http://schemas.microsoft.com/office/drawing/2014/main" id="{1F10342A-CBFD-DD28-29B0-78E9B473AF2E}"/>
              </a:ext>
            </a:extLst>
          </p:cNvPr>
          <p:cNvPicPr>
            <a:picLocks noChangeAspect="1"/>
          </p:cNvPicPr>
          <p:nvPr/>
        </p:nvPicPr>
        <p:blipFill>
          <a:blip r:embed="rId2"/>
          <a:stretch>
            <a:fillRect/>
          </a:stretch>
        </p:blipFill>
        <p:spPr>
          <a:xfrm>
            <a:off x="5876591" y="1291737"/>
            <a:ext cx="6183530" cy="3506232"/>
          </a:xfrm>
          <a:prstGeom prst="rect">
            <a:avLst/>
          </a:prstGeom>
        </p:spPr>
      </p:pic>
    </p:spTree>
    <p:extLst>
      <p:ext uri="{BB962C8B-B14F-4D97-AF65-F5344CB8AC3E}">
        <p14:creationId xmlns:p14="http://schemas.microsoft.com/office/powerpoint/2010/main" val="11331616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6C913-B9DB-CABB-F044-EEF8813B44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869D22-5537-4348-5FCE-C097CA6E51AE}"/>
              </a:ext>
            </a:extLst>
          </p:cNvPr>
          <p:cNvSpPr>
            <a:spLocks noGrp="1"/>
          </p:cNvSpPr>
          <p:nvPr>
            <p:ph type="title"/>
          </p:nvPr>
        </p:nvSpPr>
        <p:spPr>
          <a:xfrm>
            <a:off x="182105" y="86621"/>
            <a:ext cx="10515600" cy="1325563"/>
          </a:xfrm>
        </p:spPr>
        <p:txBody>
          <a:bodyPr>
            <a:normAutofit fontScale="90000"/>
          </a:bodyPr>
          <a:lstStyle/>
          <a:p>
            <a:r>
              <a:rPr lang="en-GB" sz="4000" dirty="0">
                <a:solidFill>
                  <a:srgbClr val="FF0000"/>
                </a:solidFill>
                <a:latin typeface="Futura"/>
              </a:rPr>
              <a:t>PROJECT 1 –Linder the most </a:t>
            </a:r>
            <a:r>
              <a:rPr lang="en-GB" sz="4000" dirty="0" err="1">
                <a:solidFill>
                  <a:srgbClr val="FF0000"/>
                </a:solidFill>
                <a:latin typeface="Futura"/>
              </a:rPr>
              <a:t>secred</a:t>
            </a:r>
            <a:r>
              <a:rPr lang="en-GB" sz="4000" dirty="0">
                <a:solidFill>
                  <a:srgbClr val="FF0000"/>
                </a:solidFill>
                <a:latin typeface="Futura"/>
              </a:rPr>
              <a:t> monster of photomontage in her time ,2025. Linder.</a:t>
            </a:r>
          </a:p>
        </p:txBody>
      </p:sp>
      <p:sp>
        <p:nvSpPr>
          <p:cNvPr id="3" name="Content Placeholder 2">
            <a:extLst>
              <a:ext uri="{FF2B5EF4-FFF2-40B4-BE49-F238E27FC236}">
                <a16:creationId xmlns:a16="http://schemas.microsoft.com/office/drawing/2014/main" id="{4F63F58F-0133-0698-4C43-33BBDA725628}"/>
              </a:ext>
            </a:extLst>
          </p:cNvPr>
          <p:cNvSpPr>
            <a:spLocks noGrp="1"/>
          </p:cNvSpPr>
          <p:nvPr>
            <p:ph idx="1"/>
          </p:nvPr>
        </p:nvSpPr>
        <p:spPr>
          <a:xfrm>
            <a:off x="296108" y="1247428"/>
            <a:ext cx="5501640" cy="5457945"/>
          </a:xfrm>
          <a:ln>
            <a:solidFill>
              <a:schemeClr val="tx1"/>
            </a:solidFill>
          </a:ln>
        </p:spPr>
        <p:txBody>
          <a:bodyPr vert="horz" lIns="91440" tIns="45720" rIns="91440" bIns="45720" rtlCol="0" anchor="t">
            <a:normAutofit/>
          </a:bodyPr>
          <a:lstStyle/>
          <a:p>
            <a:pPr marL="0" indent="0">
              <a:buNone/>
            </a:pPr>
            <a:endParaRPr lang="en-GB" sz="1300" dirty="0"/>
          </a:p>
          <a:p>
            <a:pPr marL="0" indent="0">
              <a:buNone/>
            </a:pPr>
            <a:r>
              <a:rPr lang="en-GB" sz="1300" dirty="0">
                <a:solidFill>
                  <a:srgbClr val="000000"/>
                </a:solidFill>
              </a:rPr>
              <a:t>In this image that I have chosen to look at, Linder has shown her ability to create abstract pieces using a variety of different elements. I love how she has combined a series of different images to create a montage that creates a fantasy type feeling. The image consists of a head shot photo of a woman wearing what seems to be a crown you would see on an Egyptian. The image also consists of random objects like arms and outline of a body maybe but also some random objects that I don’t know what they are. The colour of the background is red and gives the feeling of being in an Egyptian time where there is a lot of bloodshed. The woman's facial expression is focused but looks angry implying range which with the red background makes sense. The way this image was exhibited was  with it in a black frame and it placed on a wall around eye level which makes it easy to look at.</a:t>
            </a:r>
          </a:p>
          <a:p>
            <a:pPr marL="0" indent="0">
              <a:buNone/>
            </a:pPr>
            <a:endParaRPr lang="en-GB" sz="1300" dirty="0">
              <a:solidFill>
                <a:srgbClr val="FF0000"/>
              </a:solidFill>
            </a:endParaRPr>
          </a:p>
        </p:txBody>
      </p:sp>
      <p:pic>
        <p:nvPicPr>
          <p:cNvPr id="6" name="Picture 5" descr="A framed picture of a person&#10;&#10;AI-generated content may be incorrect.">
            <a:extLst>
              <a:ext uri="{FF2B5EF4-FFF2-40B4-BE49-F238E27FC236}">
                <a16:creationId xmlns:a16="http://schemas.microsoft.com/office/drawing/2014/main" id="{22E07AF6-EF34-E850-3715-8FA2BAA668E2}"/>
              </a:ext>
            </a:extLst>
          </p:cNvPr>
          <p:cNvPicPr>
            <a:picLocks noChangeAspect="1"/>
          </p:cNvPicPr>
          <p:nvPr/>
        </p:nvPicPr>
        <p:blipFill>
          <a:blip r:embed="rId2"/>
          <a:srcRect l="17602" t="-1093" r="18140" b="1093"/>
          <a:stretch>
            <a:fillRect/>
          </a:stretch>
        </p:blipFill>
        <p:spPr>
          <a:xfrm rot="5400000">
            <a:off x="5663577" y="1600922"/>
            <a:ext cx="4016413" cy="3521747"/>
          </a:xfrm>
          <a:prstGeom prst="rect">
            <a:avLst/>
          </a:prstGeom>
        </p:spPr>
      </p:pic>
    </p:spTree>
    <p:extLst>
      <p:ext uri="{BB962C8B-B14F-4D97-AF65-F5344CB8AC3E}">
        <p14:creationId xmlns:p14="http://schemas.microsoft.com/office/powerpoint/2010/main" val="34488387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FED6-8E73-DA4F-EFC2-9EFFFEE89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A7C428-04CA-8E16-FBA0-FB706692EA8C}"/>
              </a:ext>
            </a:extLst>
          </p:cNvPr>
          <p:cNvSpPr>
            <a:spLocks noGrp="1"/>
          </p:cNvSpPr>
          <p:nvPr>
            <p:ph type="title"/>
          </p:nvPr>
        </p:nvSpPr>
        <p:spPr>
          <a:xfrm>
            <a:off x="182105" y="86621"/>
            <a:ext cx="10515600" cy="1325563"/>
          </a:xfrm>
        </p:spPr>
        <p:txBody>
          <a:bodyPr>
            <a:normAutofit/>
          </a:bodyPr>
          <a:lstStyle/>
          <a:p>
            <a:r>
              <a:rPr lang="en-GB" sz="4000" dirty="0">
                <a:solidFill>
                  <a:srgbClr val="FF0000"/>
                </a:solidFill>
                <a:latin typeface="Futura"/>
              </a:rPr>
              <a:t>PROJECT 2 –She,1981. Linder, Birrer.</a:t>
            </a:r>
          </a:p>
        </p:txBody>
      </p:sp>
      <p:sp>
        <p:nvSpPr>
          <p:cNvPr id="3" name="Content Placeholder 2">
            <a:extLst>
              <a:ext uri="{FF2B5EF4-FFF2-40B4-BE49-F238E27FC236}">
                <a16:creationId xmlns:a16="http://schemas.microsoft.com/office/drawing/2014/main" id="{119241CD-FAE8-45F2-5269-08C93409E5D2}"/>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solidFill>
                  <a:srgbClr val="000000"/>
                </a:solidFill>
              </a:rPr>
              <a:t>These series of images are a collaboration piece Linder has created with Artist Birrer. It consists of a series of black and white images with lyrics written by typewriter, from Linders band. The emotion on each of the model's face are blank and something you would see on models on the run way. This series of work is interesting and the added quotes add a deeper meaning to the images/ project. The black and white images add a dramatic effect and create a </a:t>
            </a:r>
            <a:r>
              <a:rPr lang="en-GB" sz="1300" dirty="0" err="1">
                <a:solidFill>
                  <a:srgbClr val="000000"/>
                </a:solidFill>
              </a:rPr>
              <a:t>sobre</a:t>
            </a:r>
            <a:r>
              <a:rPr lang="en-GB" sz="1300" dirty="0">
                <a:solidFill>
                  <a:srgbClr val="000000"/>
                </a:solidFill>
              </a:rPr>
              <a:t> mood. Each image have different position/ facing different directions which draw you to look deeper into each image. The way the images are presented in the exhibition are very close together while after every to portrait you get a quote which is quite interesting, I think this type of work is different to her photo montage work but it is something you would see </a:t>
            </a:r>
            <a:r>
              <a:rPr lang="en-GB" sz="1300" dirty="0" err="1">
                <a:solidFill>
                  <a:srgbClr val="000000"/>
                </a:solidFill>
              </a:rPr>
              <a:t>inmagazines</a:t>
            </a:r>
            <a:r>
              <a:rPr lang="en-GB" sz="1300" dirty="0">
                <a:solidFill>
                  <a:srgbClr val="000000"/>
                </a:solidFill>
              </a:rPr>
              <a:t>. </a:t>
            </a:r>
          </a:p>
        </p:txBody>
      </p:sp>
      <p:pic>
        <p:nvPicPr>
          <p:cNvPr id="11" name="Picture 10" descr="A group of pictures on a wall&#10;&#10;AI-generated content may be incorrect.">
            <a:extLst>
              <a:ext uri="{FF2B5EF4-FFF2-40B4-BE49-F238E27FC236}">
                <a16:creationId xmlns:a16="http://schemas.microsoft.com/office/drawing/2014/main" id="{42E75FC7-AF97-1D88-1558-A4B978A08D39}"/>
              </a:ext>
            </a:extLst>
          </p:cNvPr>
          <p:cNvPicPr>
            <a:picLocks noChangeAspect="1"/>
          </p:cNvPicPr>
          <p:nvPr/>
        </p:nvPicPr>
        <p:blipFill>
          <a:blip r:embed="rId2"/>
          <a:stretch>
            <a:fillRect/>
          </a:stretch>
        </p:blipFill>
        <p:spPr>
          <a:xfrm>
            <a:off x="5983110" y="1981199"/>
            <a:ext cx="5847645" cy="3273778"/>
          </a:xfrm>
          <a:prstGeom prst="rect">
            <a:avLst/>
          </a:prstGeom>
        </p:spPr>
      </p:pic>
    </p:spTree>
    <p:extLst>
      <p:ext uri="{BB962C8B-B14F-4D97-AF65-F5344CB8AC3E}">
        <p14:creationId xmlns:p14="http://schemas.microsoft.com/office/powerpoint/2010/main" val="6598640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BA115-3899-C988-BE8F-66223563D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35B087-6881-C69E-E3F7-8E9D58DA3967}"/>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CONCLUSION</a:t>
            </a:r>
          </a:p>
        </p:txBody>
      </p:sp>
      <p:sp>
        <p:nvSpPr>
          <p:cNvPr id="3" name="Content Placeholder 2">
            <a:extLst>
              <a:ext uri="{FF2B5EF4-FFF2-40B4-BE49-F238E27FC236}">
                <a16:creationId xmlns:a16="http://schemas.microsoft.com/office/drawing/2014/main" id="{84A33BCE-D314-0DCD-0CFA-3C845C45D025}"/>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300" dirty="0"/>
          </a:p>
          <a:p>
            <a:pPr marL="0" indent="0">
              <a:buNone/>
            </a:pPr>
            <a:r>
              <a:rPr lang="en-GB" sz="1300" dirty="0"/>
              <a:t>To conclude this review, Linder has shown incredible talent in experimenting with photography in many different ways such as photomontage. She has captured great portraits and been able to capture great story images that draw the viewers in. I will say the exhibition is a bit overwhelming with the different projects all in one space, however it works as great inspiration for anyone willing or wanting to try capturing story telling images or wanting to venture into photo montage. </a:t>
            </a:r>
          </a:p>
        </p:txBody>
      </p:sp>
      <p:pic>
        <p:nvPicPr>
          <p:cNvPr id="4" name="Picture 3" descr="A group of pictures on a wall&#10;&#10;AI-generated content may be incorrect.">
            <a:extLst>
              <a:ext uri="{FF2B5EF4-FFF2-40B4-BE49-F238E27FC236}">
                <a16:creationId xmlns:a16="http://schemas.microsoft.com/office/drawing/2014/main" id="{C80C0D24-544D-F6AD-C6E0-C501BB7F344E}"/>
              </a:ext>
            </a:extLst>
          </p:cNvPr>
          <p:cNvPicPr>
            <a:picLocks noChangeAspect="1"/>
          </p:cNvPicPr>
          <p:nvPr/>
        </p:nvPicPr>
        <p:blipFill>
          <a:blip r:embed="rId2"/>
          <a:stretch>
            <a:fillRect/>
          </a:stretch>
        </p:blipFill>
        <p:spPr>
          <a:xfrm>
            <a:off x="5977467" y="1896533"/>
            <a:ext cx="6084712" cy="3426178"/>
          </a:xfrm>
          <a:prstGeom prst="rect">
            <a:avLst/>
          </a:prstGeom>
        </p:spPr>
      </p:pic>
    </p:spTree>
    <p:extLst>
      <p:ext uri="{BB962C8B-B14F-4D97-AF65-F5344CB8AC3E}">
        <p14:creationId xmlns:p14="http://schemas.microsoft.com/office/powerpoint/2010/main" val="8684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48</Slides>
  <Notes>0</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IMAGE ANALYSIS 1 - CONTENT</vt:lpstr>
      <vt:lpstr>Visual Studies 1</vt:lpstr>
      <vt:lpstr>The garden of earthly delights. Hieronymus bosch. 1490-1510</vt:lpstr>
      <vt:lpstr>Image Grid</vt:lpstr>
      <vt:lpstr>Self Portrait using pin hole camera. Kelsey Lewis. 2025.</vt:lpstr>
      <vt:lpstr> Between Dog and wolf, Aurelien Bayo. From lens culture(no year mentioned)</vt:lpstr>
      <vt:lpstr>Unending. Ismail Jaddi. (project started 2021).</vt:lpstr>
      <vt:lpstr>IMAGE ANALYSIS 2 - COMPOSITION</vt:lpstr>
      <vt:lpstr>Composition</vt:lpstr>
      <vt:lpstr>Mood board</vt:lpstr>
      <vt:lpstr>LINE</vt:lpstr>
      <vt:lpstr>SHAPE</vt:lpstr>
      <vt:lpstr>Colour</vt:lpstr>
      <vt:lpstr>IMAGE ANALYSIS 3 - CONTEXT</vt:lpstr>
      <vt:lpstr>Context - definition</vt:lpstr>
      <vt:lpstr>The Ambassadors. Ans Holbien. 1533.</vt:lpstr>
      <vt:lpstr>Undersea cables. Trevor Paglen. 2016.</vt:lpstr>
      <vt:lpstr>No country for Young Men. Martin Seeds . 2021.</vt:lpstr>
      <vt:lpstr>Grandma Ruby and me . LaToya Ruby Frazier. 2005.</vt:lpstr>
      <vt:lpstr>ARTWORK STUDY  SEMINAR</vt:lpstr>
      <vt:lpstr>Context - definition</vt:lpstr>
      <vt:lpstr>Grandma Ruby and Me. Author. 2005</vt:lpstr>
      <vt:lpstr>PROJECT CYCLE- Planning/Documenting</vt:lpstr>
      <vt:lpstr>Planning and documenting</vt:lpstr>
      <vt:lpstr>How did they do this?</vt:lpstr>
      <vt:lpstr>Planning your next Photoshoot</vt:lpstr>
      <vt:lpstr>Documenting your photoshoot</vt:lpstr>
      <vt:lpstr>PROJECT CYCLE- Contact Sheets</vt:lpstr>
      <vt:lpstr>Contact sheets</vt:lpstr>
      <vt:lpstr>Task 1A</vt:lpstr>
      <vt:lpstr>Task 1B</vt:lpstr>
      <vt:lpstr>Task 2A</vt:lpstr>
      <vt:lpstr>Task 2B</vt:lpstr>
      <vt:lpstr>Joe's photography</vt:lpstr>
      <vt:lpstr>PowerPoint Presentation</vt:lpstr>
      <vt:lpstr>Digital contact sheets</vt:lpstr>
      <vt:lpstr>PROJECT CYCLE- Editing &amp; Evaluating</vt:lpstr>
      <vt:lpstr>Editing </vt:lpstr>
      <vt:lpstr>Evaluating </vt:lpstr>
      <vt:lpstr>Editing – Darkroom Printing</vt:lpstr>
      <vt:lpstr>Critique</vt:lpstr>
      <vt:lpstr>Evaluating</vt:lpstr>
      <vt:lpstr>TASK 2  EXHIBITION REVIEW</vt:lpstr>
      <vt:lpstr>EXHIBITION REVIEW OVERVIEW</vt:lpstr>
      <vt:lpstr>Looking at Linders work throughout the last few years. </vt:lpstr>
      <vt:lpstr>PROJECT 1 –Linder the most secred monster of photomontage in her time ,2025. Linder.</vt:lpstr>
      <vt:lpstr>PROJECT 2 –She,1981. Linder, Birrer.</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revision>102</cp:revision>
  <dcterms:created xsi:type="dcterms:W3CDTF">2024-09-17T10:29:53Z</dcterms:created>
  <dcterms:modified xsi:type="dcterms:W3CDTF">2026-01-07T16:39:53Z</dcterms:modified>
</cp:coreProperties>
</file>