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09" r:id="rId5"/>
    <p:sldId id="306" r:id="rId6"/>
    <p:sldId id="311" r:id="rId7"/>
    <p:sldId id="287" r:id="rId8"/>
    <p:sldId id="296" r:id="rId9"/>
    <p:sldId id="268" r:id="rId10"/>
    <p:sldId id="304" r:id="rId11"/>
    <p:sldId id="312" r:id="rId12"/>
    <p:sldId id="305" r:id="rId13"/>
    <p:sldId id="313" r:id="rId14"/>
    <p:sldId id="314" r:id="rId15"/>
    <p:sldId id="297" r:id="rId16"/>
    <p:sldId id="315" r:id="rId17"/>
    <p:sldId id="316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24" autoAdjust="0"/>
  </p:normalViewPr>
  <p:slideViewPr>
    <p:cSldViewPr snapToGrid="0">
      <p:cViewPr>
        <p:scale>
          <a:sx n="56" d="100"/>
          <a:sy n="56" d="100"/>
        </p:scale>
        <p:origin x="1000" y="44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26" Type="http://schemas.microsoft.com/office/2018/10/relationships/authors" Target="authors.xml" /><Relationship Id="rId3" Type="http://schemas.openxmlformats.org/officeDocument/2006/relationships/customXml" Target="../customXml/item3.xml" /><Relationship Id="rId21" Type="http://schemas.openxmlformats.org/officeDocument/2006/relationships/commentAuthors" Target="commentAuthor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openxmlformats.org/officeDocument/2006/relationships/tableStyles" Target="tableStyles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handoutMaster" Target="handoutMasters/handoutMaster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theme" Target="theme/theme1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viewProps" Target="viewProps.xml" /><Relationship Id="rId10" Type="http://schemas.openxmlformats.org/officeDocument/2006/relationships/slide" Target="slides/slide6.xml" /><Relationship Id="rId19" Type="http://schemas.openxmlformats.org/officeDocument/2006/relationships/notesMaster" Target="notesMasters/notesMaster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presProps" Target="pres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12/10/2025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12/10/2025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6419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 /><Relationship Id="rId3" Type="http://schemas.openxmlformats.org/officeDocument/2006/relationships/image" Target="../media/image11.png" /><Relationship Id="rId7" Type="http://schemas.openxmlformats.org/officeDocument/2006/relationships/image" Target="../media/image15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6.xml" /><Relationship Id="rId6" Type="http://schemas.openxmlformats.org/officeDocument/2006/relationships/image" Target="../media/image14.svg" /><Relationship Id="rId5" Type="http://schemas.openxmlformats.org/officeDocument/2006/relationships/image" Target="../media/image13.png" /><Relationship Id="rId4" Type="http://schemas.openxmlformats.org/officeDocument/2006/relationships/image" Target="../media/image12.sv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0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6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21.jpeg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171702"/>
            <a:ext cx="3937416" cy="1306322"/>
          </a:xfrm>
        </p:spPr>
        <p:txBody>
          <a:bodyPr rtlCol="0">
            <a:noAutofit/>
          </a:bodyPr>
          <a:lstStyle/>
          <a:p>
            <a:r>
              <a:rPr lang="en-GB" sz="2800" dirty="0"/>
              <a:t>Modernizing Business Operations through </a:t>
            </a:r>
            <a:r>
              <a:rPr lang="en-GB" sz="2800"/>
              <a:t>Information Systems</a:t>
            </a:r>
            <a:br>
              <a:rPr lang="en-GB" sz="2800"/>
            </a:br>
            <a:r>
              <a:rPr lang="en-GB" sz="2800"/>
              <a:t>LCLM5004</a:t>
            </a:r>
            <a:endParaRPr lang="en-GB" sz="2800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2800350"/>
            <a:ext cx="3937416" cy="2152424"/>
          </a:xfrm>
        </p:spPr>
        <p:txBody>
          <a:bodyPr rtlCol="0">
            <a:normAutofit fontScale="85000" lnSpcReduction="20000"/>
          </a:bodyPr>
          <a:lstStyle/>
          <a:p>
            <a:r>
              <a:rPr lang="en-GB" dirty="0" err="1"/>
              <a:t>Tauseef</a:t>
            </a:r>
            <a:r>
              <a:rPr lang="en-GB" dirty="0"/>
              <a:t> Ahmed</a:t>
            </a:r>
            <a:r>
              <a:rPr lang="ro-RO" dirty="0"/>
              <a:t>-</a:t>
            </a:r>
            <a:r>
              <a:rPr lang="en-GB" dirty="0"/>
              <a:t>2331193</a:t>
            </a:r>
            <a:endParaRPr lang="ro-RO" dirty="0"/>
          </a:p>
          <a:p>
            <a:r>
              <a:rPr lang="ro-RO" dirty="0"/>
              <a:t>Anamaria Stancu-2333684</a:t>
            </a:r>
          </a:p>
          <a:p>
            <a:r>
              <a:rPr lang="ro-RO" dirty="0"/>
              <a:t>Albert Mircea-2333683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University of Wales Trinity Saint David (UWTSD)</a:t>
            </a:r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Autofit/>
          </a:bodyPr>
          <a:lstStyle/>
          <a:p>
            <a:r>
              <a:rPr lang="en-GB" sz="3200" dirty="0"/>
              <a:t>Introduction &amp; Scenario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799983"/>
            <a:ext cx="4087368" cy="22037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Objective: Help a growing business modernize its information systems.</a:t>
            </a:r>
          </a:p>
          <a:p>
            <a:r>
              <a:rPr lang="en-GB" dirty="0"/>
              <a:t>• Focus: Improve efficiency, decision-making, and customer experience.</a:t>
            </a:r>
          </a:p>
          <a:p>
            <a:r>
              <a:rPr lang="en-GB" dirty="0"/>
              <a:t>• Approach: Explain types, compare systems, address ethics, and give recommendations.</a:t>
            </a:r>
          </a:p>
        </p:txBody>
      </p:sp>
      <p:pic>
        <p:nvPicPr>
          <p:cNvPr id="17" name="Picture Placeholder 16" descr="team member&#10;">
            <a:extLst>
              <a:ext uri="{FF2B5EF4-FFF2-40B4-BE49-F238E27FC236}">
                <a16:creationId xmlns:a16="http://schemas.microsoft.com/office/drawing/2014/main" id="{675F9124-3F84-4444-8B6D-EC5BE819EF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9048" y="777240"/>
            <a:ext cx="5184648" cy="5303520"/>
          </a:xfr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F77CBB-7E0A-452C-B294-CE85EADCD6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What Are Information Systems?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Systems that collect, process, store, and distribute data.</a:t>
            </a:r>
          </a:p>
          <a:p>
            <a:pPr rtl="0"/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E1D7404-44B2-41E5-9B1C-26216EB1EC6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Support decision-making, coordination, and control.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91CD11A-AD36-4E45-855A-2546C295CEB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Example: Payroll, order processing, CRM tools.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3BEAB-4380-4A47-B648-13315E04F2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DE0E2-B032-4403-9106-5A8349B45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25" name="Graphic 24" descr="Tools outline">
            <a:extLst>
              <a:ext uri="{FF2B5EF4-FFF2-40B4-BE49-F238E27FC236}">
                <a16:creationId xmlns:a16="http://schemas.microsoft.com/office/drawing/2014/main" id="{7E436211-2D54-47AE-BB55-F32290DDB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58390" y="2705418"/>
            <a:ext cx="731520" cy="731520"/>
          </a:xfrm>
          <a:prstGeom prst="rect">
            <a:avLst/>
          </a:prstGeom>
        </p:spPr>
      </p:pic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65292" y="2727326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71940" y="2739633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hoto of plant next to a couch">
            <a:extLst>
              <a:ext uri="{FF2B5EF4-FFF2-40B4-BE49-F238E27FC236}">
                <a16:creationId xmlns:a16="http://schemas.microsoft.com/office/drawing/2014/main" id="{E02808E2-CED6-4042-B4A7-74D40168FF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</p:spPr>
        <p:txBody>
          <a:bodyPr rtlCol="0"/>
          <a:lstStyle/>
          <a:p>
            <a:r>
              <a:rPr lang="en-GB" dirty="0"/>
              <a:t>Importance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9400" y="2996693"/>
            <a:ext cx="4416552" cy="2216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Improve efficiency and productivity.</a:t>
            </a:r>
          </a:p>
          <a:p>
            <a:r>
              <a:rPr lang="en-GB" dirty="0"/>
              <a:t>• Enable data-driven decisions.</a:t>
            </a:r>
          </a:p>
          <a:p>
            <a:r>
              <a:rPr lang="en-GB" dirty="0"/>
              <a:t>• Enhance communication and collaboration.</a:t>
            </a:r>
          </a:p>
          <a:p>
            <a:r>
              <a:rPr lang="en-GB" dirty="0"/>
              <a:t>• Strengthen competitive advantage.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2DE98-C429-4715-BA3C-5D6C820084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B2A80-0DA3-4033-A669-A78961428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Types of Business Information Systems</a:t>
            </a:r>
          </a:p>
        </p:txBody>
      </p:sp>
      <p:sp>
        <p:nvSpPr>
          <p:cNvPr id="40" name="Content Placeholder 28">
            <a:extLst>
              <a:ext uri="{FF2B5EF4-FFF2-40B4-BE49-F238E27FC236}">
                <a16:creationId xmlns:a16="http://schemas.microsoft.com/office/drawing/2014/main" id="{DA2C1685-839D-BB46-B1E8-A38664748DC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657183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TPS</a:t>
            </a:r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032280DC-AEF9-204E-A92B-A433E91E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7183" y="2707071"/>
            <a:ext cx="4114800" cy="731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Transaction Processing System </a:t>
            </a:r>
          </a:p>
        </p:txBody>
      </p:sp>
      <p:sp>
        <p:nvSpPr>
          <p:cNvPr id="43" name="Content Placeholder 31">
            <a:extLst>
              <a:ext uri="{FF2B5EF4-FFF2-40B4-BE49-F238E27FC236}">
                <a16:creationId xmlns:a16="http://schemas.microsoft.com/office/drawing/2014/main" id="{FFD777EC-E653-DE40-A635-99F5A0B723DE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1657183" y="3567512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MIS</a:t>
            </a:r>
          </a:p>
        </p:txBody>
      </p:sp>
      <p:sp>
        <p:nvSpPr>
          <p:cNvPr id="42" name="Content Placeholder 30">
            <a:extLst>
              <a:ext uri="{FF2B5EF4-FFF2-40B4-BE49-F238E27FC236}">
                <a16:creationId xmlns:a16="http://schemas.microsoft.com/office/drawing/2014/main" id="{F040CB1D-0082-0741-910A-688CA7131529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Management Information System </a:t>
            </a:r>
          </a:p>
        </p:txBody>
      </p:sp>
      <p:sp>
        <p:nvSpPr>
          <p:cNvPr id="45" name="Content Placeholder 33">
            <a:extLst>
              <a:ext uri="{FF2B5EF4-FFF2-40B4-BE49-F238E27FC236}">
                <a16:creationId xmlns:a16="http://schemas.microsoft.com/office/drawing/2014/main" id="{C911C704-AC3A-3B4A-818C-F79DBA6526F6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657183" y="4737597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DSS</a:t>
            </a:r>
          </a:p>
        </p:txBody>
      </p:sp>
      <p:sp>
        <p:nvSpPr>
          <p:cNvPr id="44" name="Content Placeholder 32">
            <a:extLst>
              <a:ext uri="{FF2B5EF4-FFF2-40B4-BE49-F238E27FC236}">
                <a16:creationId xmlns:a16="http://schemas.microsoft.com/office/drawing/2014/main" id="{F52A6075-6FBF-5D4F-8457-C7E43D8C6DE0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Decision Support System </a:t>
            </a: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C9FA8C80-0154-4B4D-9712-FE3DB4C3C6F6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6404811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ERP</a:t>
            </a:r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8F90BA52-ED8F-7744-B135-D2F22EC0C846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Enterprise Resource Planning </a:t>
            </a:r>
          </a:p>
        </p:txBody>
      </p:sp>
      <p:sp>
        <p:nvSpPr>
          <p:cNvPr id="47" name="Content Placeholder 35">
            <a:extLst>
              <a:ext uri="{FF2B5EF4-FFF2-40B4-BE49-F238E27FC236}">
                <a16:creationId xmlns:a16="http://schemas.microsoft.com/office/drawing/2014/main" id="{DA3D0C66-F3DC-0A49-B50D-9EA3966FF404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6404811" y="3570539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CRM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Customer Relationship Management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D9D39-4DE1-4E77-8802-B35DBFFF97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F4C2B-CB37-4281-A527-07A09A21A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/>
          <a:p>
            <a:r>
              <a:rPr lang="en-GB" sz="2400" dirty="0"/>
              <a:t>Comparison of TPS, MIS, and ERP</a:t>
            </a:r>
          </a:p>
        </p:txBody>
      </p:sp>
      <p:pic>
        <p:nvPicPr>
          <p:cNvPr id="47" name="Picture Placeholder 46" descr="Person drawing a line on a graph on a clear white board">
            <a:extLst>
              <a:ext uri="{FF2B5EF4-FFF2-40B4-BE49-F238E27FC236}">
                <a16:creationId xmlns:a16="http://schemas.microsoft.com/office/drawing/2014/main" id="{11BA5C3B-BBA0-484C-95FF-48C53441E84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09928" y="2105025"/>
            <a:ext cx="4178808" cy="338328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4496" y="2569464"/>
            <a:ext cx="2185416" cy="2916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TPS – Automates daily transactions.</a:t>
            </a:r>
          </a:p>
          <a:p>
            <a:r>
              <a:rPr lang="en-GB" dirty="0"/>
              <a:t>MIS – Provides summarized reports for managers.</a:t>
            </a:r>
          </a:p>
          <a:p>
            <a:r>
              <a:rPr lang="en-GB" dirty="0"/>
              <a:t>ERP – Integrates all systems across departments.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863A97-A73A-4927-A883-9002F499C5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A8DBFE-0476-41B3-9106-C29360C7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/>
          <a:p>
            <a:r>
              <a:rPr lang="en-GB" sz="2000" dirty="0"/>
              <a:t>Benefits and Limitations Summary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8A25AC9-18C2-42FA-A68D-B954C9D26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8448" y="2720340"/>
            <a:ext cx="3799332" cy="1568198"/>
          </a:xfrm>
        </p:spPr>
        <p:txBody>
          <a:bodyPr rtlCol="0">
            <a:normAutofit/>
          </a:bodyPr>
          <a:lstStyle/>
          <a:p>
            <a:r>
              <a:rPr lang="en-GB" dirty="0"/>
              <a:t>TPS: High accuracy, limited analytics.</a:t>
            </a:r>
          </a:p>
          <a:p>
            <a:r>
              <a:rPr lang="en-GB" dirty="0"/>
              <a:t>MIS: Better insights, depends on data quality.</a:t>
            </a:r>
          </a:p>
          <a:p>
            <a:r>
              <a:rPr lang="en-GB" dirty="0"/>
              <a:t>ERP: Centralized control, costly and complex.</a:t>
            </a:r>
          </a:p>
        </p:txBody>
      </p:sp>
      <p:pic>
        <p:nvPicPr>
          <p:cNvPr id="43" name="Picture Placeholder 42" descr="Photo of two businessmen drawing a graph&#10;">
            <a:extLst>
              <a:ext uri="{FF2B5EF4-FFF2-40B4-BE49-F238E27FC236}">
                <a16:creationId xmlns:a16="http://schemas.microsoft.com/office/drawing/2014/main" id="{9B6C9607-2FE7-4BA2-A78E-6122DAAD2E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8776" y="1289304"/>
            <a:ext cx="4572000" cy="4334256"/>
          </a:xfrm>
        </p:spPr>
      </p:pic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D98E03FD-AFE5-462A-8455-5E7B34A5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8E5DF9FC-D709-4A4F-BA34-E6BD57C77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317B426A-ED12-4FB0-AEFB-637E82DB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43638-9CBC-AD49-0412-F98C397A6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925830"/>
            <a:ext cx="4114800" cy="633222"/>
          </a:xfrm>
        </p:spPr>
        <p:txBody>
          <a:bodyPr/>
          <a:lstStyle/>
          <a:p>
            <a:r>
              <a:rPr lang="en-GB" sz="2800" dirty="0"/>
              <a:t>Ethical Considerations in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F3EC2-F733-18A8-C0AC-F6DCCC493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3380" y="1851660"/>
            <a:ext cx="3970020" cy="2080260"/>
          </a:xfrm>
        </p:spPr>
        <p:txBody>
          <a:bodyPr/>
          <a:lstStyle/>
          <a:p>
            <a:r>
              <a:rPr lang="en-GB" sz="2000" dirty="0"/>
              <a:t>• Data privacy and security.</a:t>
            </a:r>
          </a:p>
          <a:p>
            <a:r>
              <a:rPr lang="en-GB" sz="2000" dirty="0"/>
              <a:t>• Fair use of AI and algorithms.</a:t>
            </a:r>
          </a:p>
          <a:p>
            <a:r>
              <a:rPr lang="en-GB" sz="2000" dirty="0"/>
              <a:t>• Employee monitoring and transparency.</a:t>
            </a:r>
          </a:p>
          <a:p>
            <a:r>
              <a:rPr lang="en-GB" sz="2000" dirty="0"/>
              <a:t>• Avoiding data bias and misuse.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0EFC6-E94A-FD4B-AAEE-E0BE99771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84898-F817-E937-0EF3-FF36DD7D0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5D647-EC49-8B7E-90B4-A6C06D2D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2967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/>
            <a:r>
              <a:rPr lang="en-GB" dirty="0"/>
              <a:t>Mitigating Ethical Risks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0C547-CAAA-4F67-8DFD-712B97B12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15052-8236-4F49-9521-4C0E2B4F4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GB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B5CEABB6-07DC-46E8-9B57-56EC44A396E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2" name="SmartArt Placeholder 11">
            <a:extLst>
              <a:ext uri="{FF2B5EF4-FFF2-40B4-BE49-F238E27FC236}">
                <a16:creationId xmlns:a16="http://schemas.microsoft.com/office/drawing/2014/main" id="{048FF106-4B68-A203-0AC6-07F5A0FE39FA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/>
          <a:lstStyle/>
          <a:p>
            <a:r>
              <a:rPr lang="en-GB" dirty="0"/>
              <a:t>• Adopt strong cybersecurity measures.</a:t>
            </a:r>
          </a:p>
          <a:p>
            <a:r>
              <a:rPr lang="en-GB" dirty="0"/>
              <a:t>• Ensure compliance with GDPR and policies.</a:t>
            </a:r>
          </a:p>
          <a:p>
            <a:r>
              <a:rPr lang="en-GB" dirty="0"/>
              <a:t>• Regular audits of AI and data use.</a:t>
            </a:r>
          </a:p>
          <a:p>
            <a:r>
              <a:rPr lang="en-GB" dirty="0"/>
              <a:t>• Transparency and accountability.</a:t>
            </a: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10C2B-9520-525C-A35C-43EB63C4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/>
          <a:p>
            <a:r>
              <a:rPr lang="en-GB" dirty="0"/>
              <a:t>Real-World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8E208-D3C6-B757-6ACC-3C57BA93A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/>
          <a:lstStyle/>
          <a:p>
            <a:r>
              <a:rPr lang="en-GB" dirty="0"/>
              <a:t>Amazon – ERP and CRM integration improves logistics and personalization.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A2E792-50AA-F21E-E29C-13BCAD9DB659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/>
          <a:lstStyle/>
          <a:p>
            <a:r>
              <a:rPr lang="en-GB" dirty="0"/>
              <a:t>Starbucks – DSS used for location and menu planning.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EC0503-7C41-EC8F-FA2C-DD4120F5F7F6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/>
          <a:lstStyle/>
          <a:p>
            <a:r>
              <a:rPr lang="en-GB" dirty="0"/>
              <a:t>Toyota – TPS and ERP ensure real-time production tracking.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F13589B-FE0E-1FB7-35C4-36DFF25C8E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C4D1551-3DE9-5978-81E1-7512C25EF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noProof="0"/>
              <a:t>Contoso business plan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19D4E95-E7C9-4D09-B212-D2CEFE8B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GB" noProof="0" smtClean="0"/>
              <a:pPr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1205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CABC-01E5-BF77-7AC1-8CB24BCB0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4973682"/>
          </a:xfrm>
        </p:spPr>
        <p:txBody>
          <a:bodyPr>
            <a:normAutofit/>
          </a:bodyPr>
          <a:lstStyle/>
          <a:p>
            <a:r>
              <a:rPr lang="en-GB" dirty="0"/>
              <a:t>Recommendations for the Business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• Implement a cloud-based ERP system.</a:t>
            </a:r>
            <a:br>
              <a:rPr lang="en-GB" sz="2400" dirty="0"/>
            </a:br>
            <a:r>
              <a:rPr lang="en-GB" sz="2400" dirty="0"/>
              <a:t>• Integrate CRM for customer insights.</a:t>
            </a:r>
            <a:br>
              <a:rPr lang="en-GB" sz="2400" dirty="0"/>
            </a:br>
            <a:r>
              <a:rPr lang="en-GB" sz="2400" dirty="0"/>
              <a:t>• Use DSS for forecasting.</a:t>
            </a:r>
            <a:br>
              <a:rPr lang="en-GB" sz="2400" dirty="0"/>
            </a:br>
            <a:r>
              <a:rPr lang="en-GB" sz="2400" dirty="0"/>
              <a:t>• Provide staff training.</a:t>
            </a:r>
            <a:br>
              <a:rPr lang="en-GB" sz="2400" dirty="0"/>
            </a:br>
            <a:r>
              <a:rPr lang="en-GB" sz="2400" dirty="0"/>
              <a:t>• Maintain ethical data governance.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C50B736C-8443-6242-36EE-7FB54429F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ED77A85A-AA06-88BE-8A59-29EA9FEFB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EBED30-6C7E-D987-00E5-3FA44E6A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03520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098" y="0"/>
            <a:ext cx="4443664" cy="9144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Conclusion</a:t>
            </a:r>
          </a:p>
        </p:txBody>
      </p:sp>
      <p:pic>
        <p:nvPicPr>
          <p:cNvPr id="12" name="Picture Placeholder 11" descr="Photo of woman on a laptop&#10;">
            <a:extLst>
              <a:ext uri="{FF2B5EF4-FFF2-40B4-BE49-F238E27FC236}">
                <a16:creationId xmlns:a16="http://schemas.microsoft.com/office/drawing/2014/main" id="{FF6FCE34-3B74-4337-ACAE-B16A2A0AECF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48000" y="777240"/>
            <a:ext cx="8229600" cy="5303520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D0853325-76A7-4AEB-8F7F-CF0B258077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>
                <a:solidFill>
                  <a:schemeClr val="bg1">
                    <a:lumMod val="75000"/>
                  </a:schemeClr>
                </a:solidFill>
              </a:rPr>
              <a:t>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3CFEF10-F087-43D5-9B68-DA35850ED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8399290-199C-99CF-9D39-D385CF3EA9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562491"/>
              </p:ext>
            </p:extLst>
          </p:nvPr>
        </p:nvGraphicFramePr>
        <p:xfrm>
          <a:off x="914400" y="4080086"/>
          <a:ext cx="8128000" cy="200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3197219437"/>
                    </a:ext>
                  </a:extLst>
                </a:gridCol>
              </a:tblGrid>
              <a:tr h="200067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Information systems are vital for modern business success.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Integrated solutions (ERP + CRM + DSS) offer a competitive edge.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Ethical, secure implementation is essential.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291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84682-0720-AB33-5AB3-57069A139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64008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F26D7-CB8F-3EA4-617A-63082507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CBF1AD-DD83-67B6-09F2-4A654DE8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92030-2E8E-F0B2-1943-9790404B6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2C848-F8EE-DAED-33AB-9B35009C586E}"/>
              </a:ext>
            </a:extLst>
          </p:cNvPr>
          <p:cNvSpPr txBox="1"/>
          <p:nvPr/>
        </p:nvSpPr>
        <p:spPr>
          <a:xfrm>
            <a:off x="895350" y="776605"/>
            <a:ext cx="1068705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Ulrich, W.M. and Newcomb, P., 2010.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Information systems transformation: architecture-driven modernization case studies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Morgan Kaufmann.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Boell, S.K. and </a:t>
            </a:r>
            <a:r>
              <a:rPr lang="en-GB" dirty="0" err="1"/>
              <a:t>Cecez-Kecmanovic</a:t>
            </a:r>
            <a:r>
              <a:rPr lang="en-GB" dirty="0"/>
              <a:t>, D., 2015, January. What is an information system?. In </a:t>
            </a:r>
            <a:r>
              <a:rPr lang="en-GB" i="1" dirty="0"/>
              <a:t>2015 48th Hawaii International Conference on System Sciences</a:t>
            </a:r>
            <a:r>
              <a:rPr lang="en-GB" dirty="0"/>
              <a:t> (pp. 4959-4968).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Adeoti‐</a:t>
            </a:r>
            <a:r>
              <a:rPr lang="en-GB" dirty="0" err="1"/>
              <a:t>Adekeye</a:t>
            </a:r>
            <a:r>
              <a:rPr lang="en-GB" dirty="0"/>
              <a:t>, W.B., 1997. The importance of management information systems. </a:t>
            </a:r>
            <a:r>
              <a:rPr lang="en-GB" i="1" dirty="0"/>
              <a:t>Library review</a:t>
            </a:r>
            <a:r>
              <a:rPr lang="en-GB" dirty="0"/>
              <a:t>, </a:t>
            </a:r>
            <a:r>
              <a:rPr lang="en-GB" i="1" dirty="0"/>
              <a:t>46</a:t>
            </a:r>
            <a:r>
              <a:rPr lang="en-GB" dirty="0"/>
              <a:t>(5), pp.318-327.</a:t>
            </a:r>
            <a:endParaRPr lang="en-GB" b="0" i="0" dirty="0">
              <a:solidFill>
                <a:srgbClr val="222222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Beynon-Davies, P., 2019. </a:t>
            </a:r>
            <a:r>
              <a:rPr lang="en-GB" i="1" dirty="0"/>
              <a:t>Business information systems</a:t>
            </a:r>
            <a:r>
              <a:rPr lang="en-GB" dirty="0"/>
              <a:t>. Bloomsbury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Kayasth, S., 2013. Making Best Use of MIS in ERP. In </a:t>
            </a:r>
            <a:r>
              <a:rPr lang="en-GB" i="1" dirty="0"/>
              <a:t>Conference Paper, February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Richard Cothern, C. and Schnare, D.W., 1986. The limitations of summary risk management data. </a:t>
            </a:r>
            <a:r>
              <a:rPr lang="en-GB" i="1" dirty="0"/>
              <a:t>Drug metabolism reviews</a:t>
            </a:r>
            <a:r>
              <a:rPr lang="en-GB" dirty="0"/>
              <a:t>, </a:t>
            </a:r>
            <a:r>
              <a:rPr lang="en-GB" i="1" dirty="0"/>
              <a:t>17</a:t>
            </a:r>
            <a:r>
              <a:rPr lang="en-GB" dirty="0"/>
              <a:t>(1-2), pp.145-169.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Vowels, S.A., 2018. </a:t>
            </a:r>
            <a:r>
              <a:rPr lang="en-GB" i="1" dirty="0"/>
              <a:t>Ethical Considerations in Information Systems Implementations: Impact on End Users</a:t>
            </a:r>
            <a:r>
              <a:rPr lang="en-GB" dirty="0"/>
              <a:t>. Wilmington University (Delaware).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Qureshi, N.I., Garg, A., Singh, P. and Retzlaff, N., 2024, April. AI and Corporate Risk Management: Identifying and Mitigating Technological and Ethical Risks. In </a:t>
            </a:r>
            <a:r>
              <a:rPr lang="en-GB" i="1" dirty="0"/>
              <a:t>2024 International Conference on Knowledge Engineering and Communication Systems (ICKECS)</a:t>
            </a:r>
            <a:r>
              <a:rPr lang="en-GB" dirty="0"/>
              <a:t> (Vol. 1, pp. 1-5).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Raju, P.K. and Sankar, C.S., 1999. Teaching real‐world issues through case studies. </a:t>
            </a:r>
            <a:r>
              <a:rPr lang="en-GB" i="1" dirty="0"/>
              <a:t>Journal of Engineering Education</a:t>
            </a:r>
            <a:r>
              <a:rPr lang="en-GB" dirty="0"/>
              <a:t>, </a:t>
            </a:r>
            <a:r>
              <a:rPr lang="en-GB" i="1" dirty="0"/>
              <a:t>88</a:t>
            </a:r>
            <a:r>
              <a:rPr lang="en-GB" dirty="0"/>
              <a:t>(4), pp.501-508.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Jayne, M.E. and </a:t>
            </a:r>
            <a:r>
              <a:rPr lang="en-GB" dirty="0" err="1"/>
              <a:t>Dipboye</a:t>
            </a:r>
            <a:r>
              <a:rPr lang="en-GB" dirty="0"/>
              <a:t>, R.L., 2004. Leveraging diversity to improve business performance: Research findings and recommendations for organizations. </a:t>
            </a:r>
            <a:r>
              <a:rPr lang="en-GB" i="1" dirty="0"/>
              <a:t>Human Resource Management: Published in Cooperation with the School of Business Administration, The University of Michigan and in alliance with the Society of Human Resources Management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(4), pp.409-424.</a:t>
            </a:r>
          </a:p>
        </p:txBody>
      </p:sp>
    </p:spTree>
    <p:extLst>
      <p:ext uri="{BB962C8B-B14F-4D97-AF65-F5344CB8AC3E}">
        <p14:creationId xmlns:p14="http://schemas.microsoft.com/office/powerpoint/2010/main" val="1072739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54B8C1-7637-BA40-2DD6-741124C52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4219B2-3ACA-4F39-80C3-CFE8EC4E0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73D4A-1772-8687-0CB1-829B46DF3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6" name="SmartArt Placeholder 5">
            <a:extLst>
              <a:ext uri="{FF2B5EF4-FFF2-40B4-BE49-F238E27FC236}">
                <a16:creationId xmlns:a16="http://schemas.microsoft.com/office/drawing/2014/main" id="{DE930403-B87A-3598-6730-17EC9D74AE83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1800" dirty="0"/>
              <a:t>Ansari, A. and Tabassum, T., 2024. Customer Relationship Management Using AI Tools in Management System. </a:t>
            </a:r>
            <a:r>
              <a:rPr lang="en-GB" sz="1800" i="1" dirty="0"/>
              <a:t>Journal of Scientific Research and Technology</a:t>
            </a:r>
            <a:r>
              <a:rPr lang="en-GB" sz="1800" dirty="0"/>
              <a:t>, pp.103-118.</a:t>
            </a:r>
          </a:p>
          <a:p>
            <a:pPr marL="285750" indent="-285750"/>
            <a:r>
              <a:rPr lang="en-GB" sz="1800" dirty="0" err="1"/>
              <a:t>Aboulola</a:t>
            </a:r>
            <a:r>
              <a:rPr lang="en-GB" sz="1800" dirty="0"/>
              <a:t>, O.I., 2018. </a:t>
            </a:r>
            <a:r>
              <a:rPr lang="en-GB" sz="1800" i="1" dirty="0"/>
              <a:t>GIS spatial analysis: A new approach to site selection and decision making for small retail facilities</a:t>
            </a:r>
            <a:r>
              <a:rPr lang="en-GB" sz="1800" dirty="0"/>
              <a:t>. The Claremont Graduate University.</a:t>
            </a:r>
          </a:p>
          <a:p>
            <a:pPr marL="285750" indent="-285750"/>
            <a:r>
              <a:rPr lang="en-GB" sz="1800" dirty="0" err="1"/>
              <a:t>Erkayman</a:t>
            </a:r>
            <a:r>
              <a:rPr lang="en-GB" sz="1800" dirty="0"/>
              <a:t>, B., 2019. Transition to a JIT production system through ERP implementation: a case from the automotive industry. </a:t>
            </a:r>
            <a:r>
              <a:rPr lang="en-GB" sz="1800" i="1" dirty="0"/>
              <a:t>International Journal of Production Research</a:t>
            </a:r>
            <a:r>
              <a:rPr lang="en-GB" sz="1800" dirty="0"/>
              <a:t>, </a:t>
            </a:r>
            <a:r>
              <a:rPr lang="en-GB" sz="1800" i="1" dirty="0"/>
              <a:t>57</a:t>
            </a:r>
            <a:r>
              <a:rPr lang="en-GB" sz="1800" dirty="0"/>
              <a:t>(17), pp.5467-5477.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980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{19B7D059-D808-4B42-B03E-B4DB891B8CE1}tf10081922_win32</Template>
  <TotalTime>78</TotalTime>
  <Words>900</Words>
  <Application>Microsoft Office PowerPoint</Application>
  <PresentationFormat>Widescreen</PresentationFormat>
  <Paragraphs>119</Paragraphs>
  <Slides>14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Modernizing Business Operations through Information Systems LCLM5004</vt:lpstr>
      <vt:lpstr>Introduction &amp; Scenario Overview</vt:lpstr>
      <vt:lpstr>What Are Information Systems?</vt:lpstr>
      <vt:lpstr>Importance of Information Systems</vt:lpstr>
      <vt:lpstr>Types of Business Information Systems</vt:lpstr>
      <vt:lpstr>Comparison of TPS, MIS, and ERP</vt:lpstr>
      <vt:lpstr>Benefits and Limitations Summary</vt:lpstr>
      <vt:lpstr>Ethical Considerations in Information Systems</vt:lpstr>
      <vt:lpstr>Mitigating Ethical Risks</vt:lpstr>
      <vt:lpstr>Real-World Case Studies</vt:lpstr>
      <vt:lpstr>Recommendations for the Business  • Implement a cloud-based ERP system. • Integrate CRM for customer insights. • Use DSS for forecasting. • Provide staff training. • Maintain ethical data governance.  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Operations through Information Systems LCLM5004</dc:title>
  <dc:creator>tauseef ahmed</dc:creator>
  <cp:lastModifiedBy>tauseef ahmed</cp:lastModifiedBy>
  <cp:revision>9</cp:revision>
  <dcterms:created xsi:type="dcterms:W3CDTF">2025-10-12T10:19:15Z</dcterms:created>
  <dcterms:modified xsi:type="dcterms:W3CDTF">2025-10-12T17:10:30Z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