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9"/>
  </p:notesMasterIdLst>
  <p:handoutMasterIdLst>
    <p:handoutMasterId r:id="rId30"/>
  </p:handoutMasterIdLst>
  <p:sldIdLst>
    <p:sldId id="256" r:id="rId2"/>
    <p:sldId id="289" r:id="rId3"/>
    <p:sldId id="288" r:id="rId4"/>
    <p:sldId id="302" r:id="rId5"/>
    <p:sldId id="290" r:id="rId6"/>
    <p:sldId id="303" r:id="rId7"/>
    <p:sldId id="291" r:id="rId8"/>
    <p:sldId id="292" r:id="rId9"/>
    <p:sldId id="276" r:id="rId10"/>
    <p:sldId id="295" r:id="rId11"/>
    <p:sldId id="296" r:id="rId12"/>
    <p:sldId id="293" r:id="rId13"/>
    <p:sldId id="297" r:id="rId14"/>
    <p:sldId id="298" r:id="rId15"/>
    <p:sldId id="277" r:id="rId16"/>
    <p:sldId id="299" r:id="rId17"/>
    <p:sldId id="278" r:id="rId18"/>
    <p:sldId id="279" r:id="rId19"/>
    <p:sldId id="280" r:id="rId20"/>
    <p:sldId id="281" r:id="rId21"/>
    <p:sldId id="282" r:id="rId22"/>
    <p:sldId id="283" r:id="rId23"/>
    <p:sldId id="284" r:id="rId24"/>
    <p:sldId id="285" r:id="rId25"/>
    <p:sldId id="286" r:id="rId26"/>
    <p:sldId id="287" r:id="rId27"/>
    <p:sldId id="301" r:id="rId2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20"/>
    <p:restoredTop sz="94704" autoAdjust="0"/>
  </p:normalViewPr>
  <p:slideViewPr>
    <p:cSldViewPr>
      <p:cViewPr varScale="1">
        <p:scale>
          <a:sx n="103" d="100"/>
          <a:sy n="103" d="100"/>
        </p:scale>
        <p:origin x="138" y="264"/>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BFF0BAA9-C201-4038-99A7-550C0352DB57}" type="datetimeFigureOut">
              <a:rPr lang="en-GB" smtClean="0"/>
              <a:t>19/10/2017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6BC4561-6D5B-4091-85B8-5FA1DA6DC122}" type="slidenum">
              <a:rPr lang="en-GB" smtClean="0"/>
              <a:t>‹#›</a:t>
            </a:fld>
            <a:endParaRPr lang="en-GB"/>
          </a:p>
        </p:txBody>
      </p:sp>
    </p:spTree>
    <p:extLst>
      <p:ext uri="{BB962C8B-B14F-4D97-AF65-F5344CB8AC3E}">
        <p14:creationId xmlns:p14="http://schemas.microsoft.com/office/powerpoint/2010/main" val="38513898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6F770132-D8C7-410F-91E3-92C8D217B16E}" type="datetimeFigureOut">
              <a:rPr lang="en-GB" smtClean="0"/>
              <a:t>19/10/2017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E4FB6-CBD1-44DF-BACC-94639B31F4A6}" type="slidenum">
              <a:rPr lang="en-GB" smtClean="0"/>
              <a:t>1</a:t>
            </a:fld>
            <a:endParaRPr lang="en-GB"/>
          </a:p>
        </p:txBody>
      </p:sp>
    </p:spTree>
    <p:extLst>
      <p:ext uri="{BB962C8B-B14F-4D97-AF65-F5344CB8AC3E}">
        <p14:creationId xmlns:p14="http://schemas.microsoft.com/office/powerpoint/2010/main" val="4187523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Current skills, knowledge, attributes -&gt;effect progression</a:t>
            </a:r>
            <a:endParaRPr lang="en-GB" dirty="0"/>
          </a:p>
        </p:txBody>
      </p:sp>
      <p:sp>
        <p:nvSpPr>
          <p:cNvPr id="4" name="Slide Number Placeholder 3"/>
          <p:cNvSpPr>
            <a:spLocks noGrp="1"/>
          </p:cNvSpPr>
          <p:nvPr>
            <p:ph type="sldNum" sz="quarter" idx="10"/>
          </p:nvPr>
        </p:nvSpPr>
        <p:spPr/>
        <p:txBody>
          <a:bodyPr/>
          <a:lstStyle/>
          <a:p>
            <a:fld id="{F32285E0-0E9D-4250-A022-70FE4041B02E}" type="slidenum">
              <a:rPr lang="en-GB" smtClean="0"/>
              <a:pPr/>
              <a:t>10</a:t>
            </a:fld>
            <a:endParaRPr lang="en-GB" dirty="0"/>
          </a:p>
        </p:txBody>
      </p:sp>
    </p:spTree>
    <p:extLst>
      <p:ext uri="{BB962C8B-B14F-4D97-AF65-F5344CB8AC3E}">
        <p14:creationId xmlns:p14="http://schemas.microsoft.com/office/powerpoint/2010/main" val="2141923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32285E0-0E9D-4250-A022-70FE4041B02E}" type="slidenum">
              <a:rPr lang="en-GB" smtClean="0"/>
              <a:pPr/>
              <a:t>27</a:t>
            </a:fld>
            <a:endParaRPr lang="en-GB" dirty="0"/>
          </a:p>
        </p:txBody>
      </p:sp>
    </p:spTree>
    <p:extLst>
      <p:ext uri="{BB962C8B-B14F-4D97-AF65-F5344CB8AC3E}">
        <p14:creationId xmlns:p14="http://schemas.microsoft.com/office/powerpoint/2010/main" val="1617390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19/10/2017</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19/10/2017</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19/10/2017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19/10/2017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19/10/2017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19/10/2017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19/10/2017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19/10/2017</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79376" y="2492896"/>
            <a:ext cx="8817024" cy="3456384"/>
          </a:xfrm>
        </p:spPr>
        <p:txBody>
          <a:bodyPr>
            <a:normAutofit fontScale="92500" lnSpcReduction="10000"/>
          </a:bodyPr>
          <a:lstStyle/>
          <a:p>
            <a:endParaRPr lang="en-GB" sz="2800" i="1" dirty="0" smtClean="0"/>
          </a:p>
          <a:p>
            <a:endParaRPr lang="en-GB" sz="2800" i="1" dirty="0"/>
          </a:p>
          <a:p>
            <a:r>
              <a:rPr lang="en-GB" sz="3500" i="1" dirty="0" smtClean="0"/>
              <a:t>By three methods we learn wisdom: first by reflection, which is noblest; second, by imitation, which is easiest; and third by experience, which is the bitterest. </a:t>
            </a:r>
            <a:r>
              <a:rPr lang="en-GB" sz="2200" i="1" dirty="0" smtClean="0"/>
              <a:t>(Confucius, quoted in </a:t>
            </a:r>
            <a:r>
              <a:rPr lang="en-GB" sz="2200" i="1" dirty="0" err="1" smtClean="0"/>
              <a:t>Hinett</a:t>
            </a:r>
            <a:r>
              <a:rPr lang="en-GB" sz="2200" i="1" dirty="0" smtClean="0"/>
              <a:t>, 2002, </a:t>
            </a:r>
            <a:r>
              <a:rPr lang="en-GB" sz="2200" i="1" dirty="0" err="1" smtClean="0"/>
              <a:t>pv</a:t>
            </a:r>
            <a:r>
              <a:rPr lang="en-GB" sz="2200" i="1" dirty="0" smtClean="0"/>
              <a:t>. V)</a:t>
            </a:r>
            <a:r>
              <a:rPr lang="en-GB" sz="2200" i="1" dirty="0"/>
              <a:t/>
            </a:r>
            <a:br>
              <a:rPr lang="en-GB" sz="2200" i="1" dirty="0"/>
            </a:br>
            <a:endParaRPr lang="en-GB" sz="2200" i="1" dirty="0" smtClean="0"/>
          </a:p>
          <a:p>
            <a:endParaRPr lang="en-GB" sz="3500" i="1" dirty="0"/>
          </a:p>
        </p:txBody>
      </p:sp>
      <p:sp>
        <p:nvSpPr>
          <p:cNvPr id="2" name="Title 1"/>
          <p:cNvSpPr>
            <a:spLocks noGrp="1"/>
          </p:cNvSpPr>
          <p:nvPr>
            <p:ph type="title"/>
          </p:nvPr>
        </p:nvSpPr>
        <p:spPr>
          <a:xfrm>
            <a:off x="1055440" y="476672"/>
            <a:ext cx="7772400" cy="2664296"/>
          </a:xfrm>
        </p:spPr>
        <p:txBody>
          <a:bodyPr>
            <a:normAutofit/>
          </a:bodyPr>
          <a:lstStyle/>
          <a:p>
            <a:pPr algn="l"/>
            <a:r>
              <a:rPr lang="en-GB" dirty="0" smtClean="0"/>
              <a:t>Reflective Practice</a:t>
            </a:r>
            <a:endParaRPr lang="en-GB" sz="28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92344" y="116632"/>
            <a:ext cx="2808312" cy="6552728"/>
          </a:xfrm>
          <a:prstGeom prst="rect">
            <a:avLst/>
          </a:prstGeom>
        </p:spPr>
      </p:pic>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US" sz="3600" b="1" i="1" dirty="0" smtClean="0"/>
              <a:t>‘reflection </a:t>
            </a:r>
            <a:r>
              <a:rPr lang="en-US" sz="3600" b="1" i="1" dirty="0"/>
              <a:t>in the context </a:t>
            </a:r>
            <a:r>
              <a:rPr lang="en-GB" sz="3600" b="1" i="1" dirty="0"/>
              <a:t>of learning is a generic term for those intellectual and affective activities in which individuals engage to explore their experiences in order to lead to new understandings and </a:t>
            </a:r>
            <a:r>
              <a:rPr lang="en-GB" sz="3600" b="1" i="1" dirty="0" smtClean="0"/>
              <a:t>appreciations’ </a:t>
            </a:r>
            <a:r>
              <a:rPr lang="en-GB" sz="3600" dirty="0" err="1"/>
              <a:t>Boud</a:t>
            </a:r>
            <a:r>
              <a:rPr lang="en-GB" sz="3600" dirty="0"/>
              <a:t> 1985</a:t>
            </a:r>
          </a:p>
        </p:txBody>
      </p:sp>
      <p:sp>
        <p:nvSpPr>
          <p:cNvPr id="3" name="Title 2"/>
          <p:cNvSpPr>
            <a:spLocks noGrp="1"/>
          </p:cNvSpPr>
          <p:nvPr>
            <p:ph type="title"/>
          </p:nvPr>
        </p:nvSpPr>
        <p:spPr/>
        <p:txBody>
          <a:bodyPr/>
          <a:lstStyle/>
          <a:p>
            <a:r>
              <a:rPr lang="en-GB" dirty="0" smtClean="0"/>
              <a:t>Reflection</a:t>
            </a:r>
            <a:endParaRPr lang="en-GB" dirty="0"/>
          </a:p>
        </p:txBody>
      </p:sp>
    </p:spTree>
    <p:extLst>
      <p:ext uri="{BB962C8B-B14F-4D97-AF65-F5344CB8AC3E}">
        <p14:creationId xmlns:p14="http://schemas.microsoft.com/office/powerpoint/2010/main" val="2894561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600" dirty="0" smtClean="0"/>
              <a:t>Reflective practice is a state of mind, an ongoing attitude to life and work, the pearl grit in the oyster of practice and education; danger lies in it being a separate curriculum element with a set of exercises.  Brookfield calls it a ‘reflexive habit… second nature’ (2009).</a:t>
            </a:r>
          </a:p>
        </p:txBody>
      </p:sp>
      <p:sp>
        <p:nvSpPr>
          <p:cNvPr id="3" name="Title 2"/>
          <p:cNvSpPr>
            <a:spLocks noGrp="1"/>
          </p:cNvSpPr>
          <p:nvPr>
            <p:ph type="title"/>
          </p:nvPr>
        </p:nvSpPr>
        <p:spPr/>
        <p:txBody>
          <a:bodyPr/>
          <a:lstStyle/>
          <a:p>
            <a:r>
              <a:rPr lang="en-GB" dirty="0" smtClean="0"/>
              <a:t>Reflective practice (Gillie Bolton 2014)</a:t>
            </a:r>
            <a:endParaRPr lang="en-GB" dirty="0"/>
          </a:p>
        </p:txBody>
      </p:sp>
    </p:spTree>
    <p:extLst>
      <p:ext uri="{BB962C8B-B14F-4D97-AF65-F5344CB8AC3E}">
        <p14:creationId xmlns:p14="http://schemas.microsoft.com/office/powerpoint/2010/main" val="631848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800" dirty="0"/>
              <a:t>It enables us to make illuminative sense of where we are in our own practice and our relation to our profession and our institutions</a:t>
            </a:r>
          </a:p>
          <a:p>
            <a:r>
              <a:rPr lang="en-GB" sz="2800" dirty="0"/>
              <a:t>It enables professionals to learn from experience about: themselves; their work; they way they relate to home and work, significant others and the wider society and cultural structures (e.g. institutions) are formed and control us.  </a:t>
            </a:r>
          </a:p>
          <a:p>
            <a:endParaRPr lang="en-GB" sz="2800" dirty="0"/>
          </a:p>
          <a:p>
            <a:pPr marL="45720" indent="0">
              <a:buNone/>
            </a:pPr>
            <a:r>
              <a:rPr lang="en-GB" sz="2800" b="1" i="1" dirty="0"/>
              <a:t>You relate the clinical work to the theory in reflective practice and that give you 360 degree way of knowin</a:t>
            </a:r>
            <a:r>
              <a:rPr lang="en-GB" b="1" i="1" dirty="0"/>
              <a:t>g…..</a:t>
            </a:r>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252598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sz="3600" dirty="0" smtClean="0"/>
              <a:t>Strategies challenge assumptions, ideological illusions, damaging social and cultural biases, inequalities; and it questions personal behaviours which perhaps silence the voices of others or otherwise marginalise them.</a:t>
            </a:r>
          </a:p>
          <a:p>
            <a:pPr marL="45720" indent="0">
              <a:buNone/>
            </a:pPr>
            <a:endParaRPr lang="en-GB" sz="2800" dirty="0" smtClean="0"/>
          </a:p>
        </p:txBody>
      </p:sp>
      <p:sp>
        <p:nvSpPr>
          <p:cNvPr id="3" name="Title 2"/>
          <p:cNvSpPr>
            <a:spLocks noGrp="1"/>
          </p:cNvSpPr>
          <p:nvPr>
            <p:ph type="title"/>
          </p:nvPr>
        </p:nvSpPr>
        <p:spPr/>
        <p:txBody>
          <a:bodyPr/>
          <a:lstStyle/>
          <a:p>
            <a:r>
              <a:rPr lang="en-GB" dirty="0" smtClean="0"/>
              <a:t>Reflective strategies</a:t>
            </a:r>
            <a:endParaRPr lang="en-GB" dirty="0"/>
          </a:p>
        </p:txBody>
      </p:sp>
    </p:spTree>
    <p:extLst>
      <p:ext uri="{BB962C8B-B14F-4D97-AF65-F5344CB8AC3E}">
        <p14:creationId xmlns:p14="http://schemas.microsoft.com/office/powerpoint/2010/main" val="2804366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3200" dirty="0" smtClean="0"/>
              <a:t>What </a:t>
            </a:r>
            <a:r>
              <a:rPr lang="en-GB" sz="3200" dirty="0"/>
              <a:t>we know and which or need to explore further</a:t>
            </a:r>
          </a:p>
          <a:p>
            <a:r>
              <a:rPr lang="en-GB" sz="3200" dirty="0"/>
              <a:t>What we know but do not know we know</a:t>
            </a:r>
          </a:p>
          <a:p>
            <a:r>
              <a:rPr lang="en-GB" sz="3200" dirty="0"/>
              <a:t>What we do not know and want to know</a:t>
            </a:r>
          </a:p>
          <a:p>
            <a:r>
              <a:rPr lang="en-GB" sz="3200" dirty="0"/>
              <a:t>What we think, feel believe, value, understand about our role and boundaries</a:t>
            </a:r>
          </a:p>
          <a:p>
            <a:r>
              <a:rPr lang="en-GB" sz="3200" dirty="0"/>
              <a:t>How our actions match up with what we believe</a:t>
            </a:r>
          </a:p>
          <a:p>
            <a:r>
              <a:rPr lang="en-GB" sz="3200" dirty="0"/>
              <a:t>How to value and take into account personal feelings. </a:t>
            </a:r>
          </a:p>
          <a:p>
            <a:endParaRPr lang="en-GB" sz="3200" dirty="0"/>
          </a:p>
        </p:txBody>
      </p:sp>
      <p:sp>
        <p:nvSpPr>
          <p:cNvPr id="3" name="Title 2"/>
          <p:cNvSpPr>
            <a:spLocks noGrp="1"/>
          </p:cNvSpPr>
          <p:nvPr>
            <p:ph type="title"/>
          </p:nvPr>
        </p:nvSpPr>
        <p:spPr/>
        <p:txBody>
          <a:bodyPr/>
          <a:lstStyle/>
          <a:p>
            <a:r>
              <a:rPr lang="en-GB" dirty="0"/>
              <a:t>Strategies allow for further enquiry</a:t>
            </a:r>
          </a:p>
        </p:txBody>
      </p:sp>
    </p:spTree>
    <p:extLst>
      <p:ext uri="{BB962C8B-B14F-4D97-AF65-F5344CB8AC3E}">
        <p14:creationId xmlns:p14="http://schemas.microsoft.com/office/powerpoint/2010/main" val="2004022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pPr marL="45720" indent="0">
              <a:buNone/>
            </a:pPr>
            <a:r>
              <a:rPr lang="en-GB" sz="3200" b="1" dirty="0" smtClean="0"/>
              <a:t>Practitioners explore difficult areas of experience, such as: </a:t>
            </a:r>
          </a:p>
          <a:p>
            <a:r>
              <a:rPr lang="en-GB" sz="3200" dirty="0" smtClean="0"/>
              <a:t>How to perceive from others' perspective</a:t>
            </a:r>
          </a:p>
          <a:p>
            <a:r>
              <a:rPr lang="en-GB" sz="3200" dirty="0" smtClean="0"/>
              <a:t>How to value others’ perspective, however different they are from us</a:t>
            </a:r>
          </a:p>
          <a:p>
            <a:r>
              <a:rPr lang="en-GB" sz="3200" dirty="0" smtClean="0"/>
              <a:t>What we can change in our context; how to work with what we cannot change</a:t>
            </a:r>
          </a:p>
          <a:p>
            <a:r>
              <a:rPr lang="en-GB" sz="3200" dirty="0" smtClean="0"/>
              <a:t>How other perceive us, and their feelings and thought about events, and our actions</a:t>
            </a:r>
          </a:p>
          <a:p>
            <a:r>
              <a:rPr lang="en-GB" sz="3200" dirty="0" smtClean="0"/>
              <a:t>Why we become stressed, and its impact on life and practice</a:t>
            </a:r>
          </a:p>
          <a:p>
            <a:r>
              <a:rPr lang="en-GB" sz="3200" dirty="0" smtClean="0"/>
              <a:t>How to counteract seemingly given social, cultural and political structures</a:t>
            </a:r>
            <a:r>
              <a:rPr lang="en-GB" dirty="0" smtClean="0"/>
              <a:t>.  </a:t>
            </a:r>
            <a:endParaRPr lang="en-GB" dirty="0"/>
          </a:p>
        </p:txBody>
      </p:sp>
      <p:sp>
        <p:nvSpPr>
          <p:cNvPr id="3" name="Title 2"/>
          <p:cNvSpPr>
            <a:spLocks noGrp="1"/>
          </p:cNvSpPr>
          <p:nvPr>
            <p:ph type="title"/>
          </p:nvPr>
        </p:nvSpPr>
        <p:spPr/>
        <p:txBody>
          <a:bodyPr/>
          <a:lstStyle/>
          <a:p>
            <a:r>
              <a:rPr lang="en-GB" dirty="0" smtClean="0"/>
              <a:t>Reflective strategies</a:t>
            </a:r>
            <a:br>
              <a:rPr lang="en-GB" dirty="0" smtClean="0"/>
            </a:br>
            <a:endParaRPr lang="en-GB" dirty="0"/>
          </a:p>
        </p:txBody>
      </p:sp>
    </p:spTree>
    <p:extLst>
      <p:ext uri="{BB962C8B-B14F-4D97-AF65-F5344CB8AC3E}">
        <p14:creationId xmlns:p14="http://schemas.microsoft.com/office/powerpoint/2010/main" val="13626059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 indent="0">
              <a:buNone/>
            </a:pPr>
            <a:r>
              <a:rPr lang="en-GB" sz="3200" dirty="0" smtClean="0"/>
              <a:t>We know a great deal more than we are aware, absorbing information unwittingly.  We have challenging material shoved into boxes mentally labelled </a:t>
            </a:r>
            <a:r>
              <a:rPr lang="en-GB" sz="3200" i="1" dirty="0" smtClean="0"/>
              <a:t>do not open</a:t>
            </a:r>
            <a:r>
              <a:rPr lang="en-GB" sz="3200" dirty="0" smtClean="0"/>
              <a:t>. We have not celebrated and learned from positive experiences (</a:t>
            </a:r>
            <a:r>
              <a:rPr lang="en-GB" sz="3200" dirty="0" err="1" smtClean="0"/>
              <a:t>Ghaye</a:t>
            </a:r>
            <a:r>
              <a:rPr lang="en-GB" sz="3200" dirty="0" smtClean="0"/>
              <a:t>, 2011)</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04065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endParaRPr lang="en-GB" sz="3200" dirty="0"/>
          </a:p>
        </p:txBody>
      </p:sp>
      <p:sp>
        <p:nvSpPr>
          <p:cNvPr id="3" name="Title 2"/>
          <p:cNvSpPr>
            <a:spLocks noGrp="1"/>
          </p:cNvSpPr>
          <p:nvPr>
            <p:ph type="title"/>
          </p:nvPr>
        </p:nvSpPr>
        <p:spPr/>
        <p:txBody>
          <a:bodyPr/>
          <a:lstStyle/>
          <a:p>
            <a:r>
              <a:rPr lang="en-GB" dirty="0" smtClean="0"/>
              <a:t>Free Writing Exercise</a:t>
            </a:r>
            <a:endParaRPr lang="en-GB" dirty="0"/>
          </a:p>
        </p:txBody>
      </p:sp>
    </p:spTree>
    <p:extLst>
      <p:ext uri="{BB962C8B-B14F-4D97-AF65-F5344CB8AC3E}">
        <p14:creationId xmlns:p14="http://schemas.microsoft.com/office/powerpoint/2010/main" val="2098295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038600" y="228600"/>
            <a:ext cx="8153400" cy="990600"/>
          </a:xfrm>
        </p:spPr>
        <p:txBody>
          <a:bodyPr>
            <a:normAutofit/>
          </a:bodyPr>
          <a:lstStyle/>
          <a:p>
            <a:r>
              <a:rPr lang="en-GB" dirty="0" smtClean="0">
                <a:solidFill>
                  <a:schemeClr val="tx1"/>
                </a:solidFill>
              </a:rPr>
              <a:t>Kolb’s Learning Cycle (1984)</a:t>
            </a:r>
            <a:endParaRPr lang="en-GB" dirty="0">
              <a:solidFill>
                <a:schemeClr val="tx1"/>
              </a:solidFill>
            </a:endParaRPr>
          </a:p>
        </p:txBody>
      </p:sp>
      <p:cxnSp>
        <p:nvCxnSpPr>
          <p:cNvPr id="6" name="Straight Arrow Connector 5"/>
          <p:cNvCxnSpPr/>
          <p:nvPr/>
        </p:nvCxnSpPr>
        <p:spPr>
          <a:xfrm>
            <a:off x="5735960" y="1916832"/>
            <a:ext cx="1656184" cy="108012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863752" y="1196753"/>
            <a:ext cx="3312368" cy="1200329"/>
          </a:xfrm>
          <a:prstGeom prst="rect">
            <a:avLst/>
          </a:prstGeom>
          <a:noFill/>
        </p:spPr>
        <p:txBody>
          <a:bodyPr wrap="square" rtlCol="0">
            <a:spAutoFit/>
          </a:bodyPr>
          <a:lstStyle/>
          <a:p>
            <a:pPr algn="ctr"/>
            <a:r>
              <a:rPr lang="en-GB" sz="2400" dirty="0"/>
              <a:t>Taking stock</a:t>
            </a:r>
          </a:p>
          <a:p>
            <a:pPr algn="ctr"/>
            <a:r>
              <a:rPr lang="en-GB" sz="2400" dirty="0"/>
              <a:t>What do I know?</a:t>
            </a:r>
          </a:p>
          <a:p>
            <a:pPr algn="ctr"/>
            <a:r>
              <a:rPr lang="en-GB" sz="2400" dirty="0"/>
              <a:t>Individual</a:t>
            </a:r>
          </a:p>
        </p:txBody>
      </p:sp>
      <p:sp>
        <p:nvSpPr>
          <p:cNvPr id="11" name="TextBox 10"/>
          <p:cNvSpPr txBox="1"/>
          <p:nvPr/>
        </p:nvSpPr>
        <p:spPr>
          <a:xfrm>
            <a:off x="7320136" y="2852936"/>
            <a:ext cx="2736304" cy="1569660"/>
          </a:xfrm>
          <a:prstGeom prst="rect">
            <a:avLst/>
          </a:prstGeom>
          <a:noFill/>
        </p:spPr>
        <p:txBody>
          <a:bodyPr wrap="square" rtlCol="0">
            <a:spAutoFit/>
          </a:bodyPr>
          <a:lstStyle/>
          <a:p>
            <a:pPr algn="ctr"/>
            <a:r>
              <a:rPr lang="en-GB" sz="2400" dirty="0"/>
              <a:t>Reflection</a:t>
            </a:r>
          </a:p>
          <a:p>
            <a:pPr algn="ctr"/>
            <a:r>
              <a:rPr lang="en-GB" sz="2400" dirty="0"/>
              <a:t>What do I need to know?</a:t>
            </a:r>
          </a:p>
          <a:p>
            <a:pPr algn="ctr"/>
            <a:r>
              <a:rPr lang="en-GB" sz="2400" dirty="0"/>
              <a:t>Contextual</a:t>
            </a:r>
          </a:p>
        </p:txBody>
      </p:sp>
      <p:sp>
        <p:nvSpPr>
          <p:cNvPr id="12" name="TextBox 11"/>
          <p:cNvSpPr txBox="1"/>
          <p:nvPr/>
        </p:nvSpPr>
        <p:spPr>
          <a:xfrm>
            <a:off x="3791744" y="4797152"/>
            <a:ext cx="4104456" cy="1569660"/>
          </a:xfrm>
          <a:prstGeom prst="rect">
            <a:avLst/>
          </a:prstGeom>
          <a:noFill/>
        </p:spPr>
        <p:txBody>
          <a:bodyPr wrap="square" rtlCol="0">
            <a:spAutoFit/>
          </a:bodyPr>
          <a:lstStyle/>
          <a:p>
            <a:pPr algn="ctr"/>
            <a:r>
              <a:rPr lang="en-GB" sz="2400" dirty="0"/>
              <a:t>Feedback/ evaluation</a:t>
            </a:r>
          </a:p>
          <a:p>
            <a:pPr algn="ctr"/>
            <a:r>
              <a:rPr lang="en-GB" sz="2400" dirty="0"/>
              <a:t>How much and how well do I understand?</a:t>
            </a:r>
          </a:p>
          <a:p>
            <a:pPr algn="ctr"/>
            <a:r>
              <a:rPr lang="en-GB" sz="2400" dirty="0"/>
              <a:t>Relational</a:t>
            </a:r>
          </a:p>
        </p:txBody>
      </p:sp>
      <p:sp>
        <p:nvSpPr>
          <p:cNvPr id="13" name="TextBox 12"/>
          <p:cNvSpPr txBox="1"/>
          <p:nvPr/>
        </p:nvSpPr>
        <p:spPr>
          <a:xfrm>
            <a:off x="1847528" y="2852936"/>
            <a:ext cx="3312368" cy="1569660"/>
          </a:xfrm>
          <a:prstGeom prst="rect">
            <a:avLst/>
          </a:prstGeom>
          <a:noFill/>
        </p:spPr>
        <p:txBody>
          <a:bodyPr wrap="square" rtlCol="0">
            <a:spAutoFit/>
          </a:bodyPr>
          <a:lstStyle/>
          <a:p>
            <a:pPr algn="ctr"/>
            <a:r>
              <a:rPr lang="en-GB" sz="2400" dirty="0"/>
              <a:t>Planning</a:t>
            </a:r>
          </a:p>
          <a:p>
            <a:pPr algn="ctr"/>
            <a:r>
              <a:rPr lang="en-GB" sz="2400" dirty="0"/>
              <a:t>How can I take my learning further?</a:t>
            </a:r>
          </a:p>
          <a:p>
            <a:pPr algn="ctr"/>
            <a:r>
              <a:rPr lang="en-GB" sz="2400" dirty="0"/>
              <a:t>Developmental</a:t>
            </a:r>
          </a:p>
        </p:txBody>
      </p:sp>
      <p:cxnSp>
        <p:nvCxnSpPr>
          <p:cNvPr id="15" name="Straight Arrow Connector 14"/>
          <p:cNvCxnSpPr>
            <a:endCxn id="12" idx="0"/>
          </p:cNvCxnSpPr>
          <p:nvPr/>
        </p:nvCxnSpPr>
        <p:spPr>
          <a:xfrm rot="10800000" flipV="1">
            <a:off x="5843972" y="3789040"/>
            <a:ext cx="1836204" cy="10081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rot="16200000" flipV="1">
            <a:off x="4475820" y="3969060"/>
            <a:ext cx="792088"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2999656" y="1916832"/>
            <a:ext cx="1152128"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5160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sz="2800" dirty="0"/>
              <a:t>Identify other people’s positions/ arguments/ conclusions</a:t>
            </a:r>
          </a:p>
          <a:p>
            <a:r>
              <a:rPr lang="en-GB" sz="2800" dirty="0"/>
              <a:t>Evaluate the evidence for alternative points of view</a:t>
            </a:r>
          </a:p>
          <a:p>
            <a:r>
              <a:rPr lang="en-GB" sz="2800" dirty="0"/>
              <a:t>Weigh up opposing arguments/ evidence fairly</a:t>
            </a:r>
          </a:p>
          <a:p>
            <a:r>
              <a:rPr lang="en-GB" sz="2800" dirty="0"/>
              <a:t>Read between the lines</a:t>
            </a:r>
          </a:p>
          <a:p>
            <a:r>
              <a:rPr lang="en-GB" sz="2800" dirty="0"/>
              <a:t>Identify false/ inaccurate assumptions</a:t>
            </a:r>
          </a:p>
          <a:p>
            <a:r>
              <a:rPr lang="en-GB" sz="2800" dirty="0"/>
              <a:t>Recognise techniques to make certain positions appealing</a:t>
            </a:r>
          </a:p>
          <a:p>
            <a:r>
              <a:rPr lang="en-GB" sz="2800" dirty="0"/>
              <a:t>Reflect on issues in a structured way, bringing logic to bear</a:t>
            </a:r>
          </a:p>
          <a:p>
            <a:r>
              <a:rPr lang="en-GB" sz="2800" dirty="0"/>
              <a:t> Draw conclusions- valid/ justified</a:t>
            </a:r>
          </a:p>
          <a:p>
            <a:r>
              <a:rPr lang="en-GB" sz="2800" dirty="0" smtClean="0"/>
              <a:t> Present </a:t>
            </a:r>
            <a:r>
              <a:rPr lang="en-GB" sz="2800" dirty="0"/>
              <a:t>a point of view </a:t>
            </a:r>
          </a:p>
          <a:p>
            <a:endParaRPr lang="en-GB" dirty="0"/>
          </a:p>
        </p:txBody>
      </p:sp>
      <p:sp>
        <p:nvSpPr>
          <p:cNvPr id="2" name="Title 1"/>
          <p:cNvSpPr>
            <a:spLocks noGrp="1"/>
          </p:cNvSpPr>
          <p:nvPr>
            <p:ph type="title"/>
          </p:nvPr>
        </p:nvSpPr>
        <p:spPr/>
        <p:txBody>
          <a:bodyPr/>
          <a:lstStyle/>
          <a:p>
            <a:r>
              <a:rPr lang="en-GB" dirty="0" smtClean="0"/>
              <a:t>Critical thinking (</a:t>
            </a:r>
            <a:r>
              <a:rPr lang="en-GB" dirty="0" err="1" smtClean="0"/>
              <a:t>cotrell</a:t>
            </a:r>
            <a:r>
              <a:rPr lang="en-GB" dirty="0" smtClean="0"/>
              <a:t> 2005)</a:t>
            </a:r>
            <a:endParaRPr lang="en-GB" dirty="0"/>
          </a:p>
        </p:txBody>
      </p:sp>
    </p:spTree>
    <p:extLst>
      <p:ext uri="{BB962C8B-B14F-4D97-AF65-F5344CB8AC3E}">
        <p14:creationId xmlns:p14="http://schemas.microsoft.com/office/powerpoint/2010/main" val="3886298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20000"/>
          </a:bodyPr>
          <a:lstStyle/>
          <a:p>
            <a:r>
              <a:rPr lang="en-GB" dirty="0"/>
              <a:t>Improved attention and observation</a:t>
            </a:r>
          </a:p>
          <a:p>
            <a:r>
              <a:rPr lang="en-GB" dirty="0"/>
              <a:t>Integration of theory and practice</a:t>
            </a:r>
          </a:p>
          <a:p>
            <a:r>
              <a:rPr lang="en-GB" dirty="0"/>
              <a:t>New and expanded knowledge </a:t>
            </a:r>
          </a:p>
          <a:p>
            <a:r>
              <a:rPr lang="en-GB" dirty="0"/>
              <a:t>Safe and effective practitioners</a:t>
            </a:r>
          </a:p>
          <a:p>
            <a:r>
              <a:rPr lang="en-GB" dirty="0"/>
              <a:t>Protection of the public</a:t>
            </a:r>
          </a:p>
          <a:p>
            <a:r>
              <a:rPr lang="en-GB" dirty="0"/>
              <a:t>Context of practice</a:t>
            </a:r>
          </a:p>
          <a:p>
            <a:r>
              <a:rPr lang="en-GB" dirty="0"/>
              <a:t>Changing needs</a:t>
            </a:r>
          </a:p>
          <a:p>
            <a:r>
              <a:rPr lang="en-GB" dirty="0"/>
              <a:t>Ownership and responsibility </a:t>
            </a:r>
          </a:p>
          <a:p>
            <a:r>
              <a:rPr lang="en-GB" dirty="0"/>
              <a:t>Ability to identify key points in a text/ message</a:t>
            </a:r>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Stimulates enquiry,</a:t>
            </a:r>
          </a:p>
          <a:p>
            <a:r>
              <a:rPr lang="en-GB" dirty="0" smtClean="0"/>
              <a:t>increases </a:t>
            </a:r>
            <a:r>
              <a:rPr lang="en-GB" dirty="0"/>
              <a:t>self awareness.</a:t>
            </a:r>
          </a:p>
          <a:p>
            <a:r>
              <a:rPr lang="en-GB" dirty="0"/>
              <a:t>Develops analytical skills</a:t>
            </a:r>
          </a:p>
          <a:p>
            <a:r>
              <a:rPr lang="en-GB" dirty="0"/>
              <a:t>Encourages learning</a:t>
            </a:r>
          </a:p>
          <a:p>
            <a:r>
              <a:rPr lang="en-GB" dirty="0"/>
              <a:t>Assists practice teachers in analysing the quality of the student’s competencies</a:t>
            </a:r>
          </a:p>
          <a:p>
            <a:r>
              <a:rPr lang="en-GB" dirty="0"/>
              <a:t>Implications for future practice.</a:t>
            </a:r>
          </a:p>
          <a:p>
            <a:r>
              <a:rPr lang="en-GB" dirty="0"/>
              <a:t>Focused reading</a:t>
            </a:r>
          </a:p>
          <a:p>
            <a:r>
              <a:rPr lang="en-GB" dirty="0"/>
              <a:t>Ability to respond to appropriate points in a message</a:t>
            </a:r>
          </a:p>
          <a:p>
            <a:endParaRPr lang="en-GB" dirty="0"/>
          </a:p>
        </p:txBody>
      </p:sp>
      <p:sp>
        <p:nvSpPr>
          <p:cNvPr id="3" name="Title 2"/>
          <p:cNvSpPr>
            <a:spLocks noGrp="1"/>
          </p:cNvSpPr>
          <p:nvPr>
            <p:ph type="title"/>
          </p:nvPr>
        </p:nvSpPr>
        <p:spPr/>
        <p:txBody>
          <a:bodyPr/>
          <a:lstStyle/>
          <a:p>
            <a:r>
              <a:rPr lang="en-GB" dirty="0" smtClean="0"/>
              <a:t>CT Benefits</a:t>
            </a:r>
            <a:endParaRPr lang="en-GB" dirty="0"/>
          </a:p>
        </p:txBody>
      </p:sp>
    </p:spTree>
    <p:extLst>
      <p:ext uri="{BB962C8B-B14F-4D97-AF65-F5344CB8AC3E}">
        <p14:creationId xmlns:p14="http://schemas.microsoft.com/office/powerpoint/2010/main" val="2984517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Misunderstanding of what is meant by criticism</a:t>
            </a:r>
          </a:p>
          <a:p>
            <a:r>
              <a:rPr lang="en-GB" sz="3200" dirty="0"/>
              <a:t> Over estimating personal reasoning abilities</a:t>
            </a:r>
          </a:p>
          <a:p>
            <a:r>
              <a:rPr lang="en-GB" sz="3200" dirty="0"/>
              <a:t>Lack of methods, strategies, practice</a:t>
            </a:r>
          </a:p>
          <a:p>
            <a:r>
              <a:rPr lang="en-GB" sz="3200" dirty="0"/>
              <a:t>Reluctance to critique experts</a:t>
            </a:r>
          </a:p>
          <a:p>
            <a:r>
              <a:rPr lang="en-GB" sz="3200" dirty="0"/>
              <a:t>Affective reasons</a:t>
            </a:r>
          </a:p>
          <a:p>
            <a:r>
              <a:rPr lang="en-GB" sz="3200" dirty="0"/>
              <a:t> Mistaking information for understanding</a:t>
            </a:r>
          </a:p>
          <a:p>
            <a:r>
              <a:rPr lang="en-GB" sz="3200" dirty="0"/>
              <a:t>Insufficient focus and attention to detail</a:t>
            </a:r>
          </a:p>
        </p:txBody>
      </p:sp>
      <p:sp>
        <p:nvSpPr>
          <p:cNvPr id="3" name="Title 2"/>
          <p:cNvSpPr>
            <a:spLocks noGrp="1"/>
          </p:cNvSpPr>
          <p:nvPr>
            <p:ph type="title"/>
          </p:nvPr>
        </p:nvSpPr>
        <p:spPr/>
        <p:txBody>
          <a:bodyPr/>
          <a:lstStyle/>
          <a:p>
            <a:r>
              <a:rPr lang="en-GB" dirty="0" smtClean="0"/>
              <a:t>Barriers to </a:t>
            </a:r>
            <a:r>
              <a:rPr lang="en-GB" dirty="0" err="1" smtClean="0"/>
              <a:t>ct</a:t>
            </a:r>
            <a:r>
              <a:rPr lang="en-GB" dirty="0" smtClean="0"/>
              <a:t> (</a:t>
            </a:r>
            <a:r>
              <a:rPr lang="en-GB" dirty="0" err="1" smtClean="0"/>
              <a:t>cotrell</a:t>
            </a:r>
            <a:r>
              <a:rPr lang="en-GB" dirty="0" smtClean="0"/>
              <a:t> 2005) </a:t>
            </a:r>
            <a:endParaRPr lang="en-GB" dirty="0"/>
          </a:p>
        </p:txBody>
      </p:sp>
    </p:spTree>
    <p:extLst>
      <p:ext uri="{BB962C8B-B14F-4D97-AF65-F5344CB8AC3E}">
        <p14:creationId xmlns:p14="http://schemas.microsoft.com/office/powerpoint/2010/main" val="2042649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2800" b="1" i="1" dirty="0"/>
              <a:t>In Action: </a:t>
            </a:r>
          </a:p>
          <a:p>
            <a:pPr>
              <a:buFont typeface="Wingdings" pitchFamily="2" charset="2"/>
              <a:buChar char="Ø"/>
            </a:pPr>
            <a:r>
              <a:rPr lang="en-GB" sz="2800" dirty="0"/>
              <a:t>practising, influences decisions  and care at that moment,  </a:t>
            </a:r>
          </a:p>
          <a:p>
            <a:pPr>
              <a:buFont typeface="Wingdings" pitchFamily="2" charset="2"/>
              <a:buChar char="Ø"/>
            </a:pPr>
            <a:r>
              <a:rPr lang="en-GB" sz="2800" dirty="0"/>
              <a:t>Promotes skilled and flexible responses of the expert practitioner</a:t>
            </a:r>
          </a:p>
          <a:p>
            <a:r>
              <a:rPr lang="en-GB" sz="2800" b="1" i="1" dirty="0"/>
              <a:t>On Action</a:t>
            </a:r>
            <a:r>
              <a:rPr lang="en-GB" sz="2800" b="1" dirty="0"/>
              <a:t>:</a:t>
            </a:r>
          </a:p>
          <a:p>
            <a:pPr>
              <a:buFont typeface="Wingdings" pitchFamily="2" charset="2"/>
              <a:buChar char="Ø"/>
            </a:pPr>
            <a:r>
              <a:rPr lang="en-GB" sz="2800" dirty="0"/>
              <a:t>After the event, views different interventions, adds knowledge</a:t>
            </a:r>
          </a:p>
          <a:p>
            <a:pPr>
              <a:buFont typeface="Wingdings" pitchFamily="2" charset="2"/>
              <a:buChar char="Ø"/>
            </a:pPr>
            <a:r>
              <a:rPr lang="en-GB" sz="2800" dirty="0"/>
              <a:t>Promotes development of professional skills and knowledge  </a:t>
            </a:r>
            <a:endParaRPr lang="en-GB" sz="2800" dirty="0" smtClean="0"/>
          </a:p>
          <a:p>
            <a:pPr>
              <a:buFont typeface="Wingdings" pitchFamily="2" charset="2"/>
              <a:buChar char="Ø"/>
            </a:pPr>
            <a:endParaRPr lang="en-GB" sz="2800" dirty="0"/>
          </a:p>
          <a:p>
            <a:pPr marL="45720" indent="0">
              <a:buNone/>
            </a:pPr>
            <a:r>
              <a:rPr lang="en-GB" i="1" dirty="0" smtClean="0"/>
              <a:t>‘We </a:t>
            </a:r>
            <a:r>
              <a:rPr lang="en-GB" i="1" dirty="0"/>
              <a:t>cannot stand outside ourselves and our work (from the cliff), in order to be objective and clear.  We work in the swampy </a:t>
            </a:r>
            <a:r>
              <a:rPr lang="en-GB" i="1" dirty="0" smtClean="0"/>
              <a:t>lowlands</a:t>
            </a:r>
            <a:r>
              <a:rPr lang="en-GB" dirty="0" smtClean="0"/>
              <a:t>’ </a:t>
            </a:r>
            <a:r>
              <a:rPr lang="en-GB" dirty="0"/>
              <a:t>(</a:t>
            </a:r>
            <a:r>
              <a:rPr lang="en-GB" dirty="0" err="1"/>
              <a:t>Schon</a:t>
            </a:r>
            <a:r>
              <a:rPr lang="en-GB" dirty="0"/>
              <a:t> 1987)</a:t>
            </a:r>
          </a:p>
          <a:p>
            <a:pPr marL="45720" indent="0">
              <a:buNone/>
            </a:pPr>
            <a:endParaRPr lang="en-GB" dirty="0"/>
          </a:p>
        </p:txBody>
      </p:sp>
      <p:sp>
        <p:nvSpPr>
          <p:cNvPr id="3" name="Title 2"/>
          <p:cNvSpPr>
            <a:spLocks noGrp="1"/>
          </p:cNvSpPr>
          <p:nvPr>
            <p:ph type="title"/>
          </p:nvPr>
        </p:nvSpPr>
        <p:spPr/>
        <p:txBody>
          <a:bodyPr/>
          <a:lstStyle/>
          <a:p>
            <a:r>
              <a:rPr lang="en-GB" dirty="0" smtClean="0"/>
              <a:t>Reflective Frameworks -</a:t>
            </a:r>
            <a:r>
              <a:rPr lang="en-GB" dirty="0"/>
              <a:t> (</a:t>
            </a:r>
            <a:r>
              <a:rPr lang="en-GB" dirty="0" err="1"/>
              <a:t>Sch</a:t>
            </a:r>
            <a:r>
              <a:rPr lang="hu-HU" dirty="0"/>
              <a:t>ő</a:t>
            </a:r>
            <a:r>
              <a:rPr lang="en-GB" dirty="0"/>
              <a:t>n 1987)</a:t>
            </a:r>
            <a:r>
              <a:rPr lang="en-GB" dirty="0" smtClean="0"/>
              <a:t> </a:t>
            </a:r>
            <a:endParaRPr lang="en-GB" dirty="0"/>
          </a:p>
        </p:txBody>
      </p:sp>
    </p:spTree>
    <p:extLst>
      <p:ext uri="{BB962C8B-B14F-4D97-AF65-F5344CB8AC3E}">
        <p14:creationId xmlns:p14="http://schemas.microsoft.com/office/powerpoint/2010/main" val="1909598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Description – what happened?</a:t>
            </a:r>
          </a:p>
          <a:p>
            <a:r>
              <a:rPr lang="en-GB" sz="3200" dirty="0"/>
              <a:t>Feelings- what were you thinking and feeling?</a:t>
            </a:r>
          </a:p>
          <a:p>
            <a:r>
              <a:rPr lang="en-GB" sz="3200" dirty="0"/>
              <a:t>Evaluation- what was good and bad about the experience?</a:t>
            </a:r>
          </a:p>
          <a:p>
            <a:r>
              <a:rPr lang="en-GB" sz="3200" dirty="0"/>
              <a:t>Analysis: what sense can you make of the situation?</a:t>
            </a:r>
          </a:p>
          <a:p>
            <a:r>
              <a:rPr lang="en-GB" sz="3200" dirty="0"/>
              <a:t>Conclusion- what else could you have done?</a:t>
            </a:r>
          </a:p>
          <a:p>
            <a:r>
              <a:rPr lang="en-GB" sz="3200" dirty="0"/>
              <a:t>Action plan- if it arose again what would you do?</a:t>
            </a:r>
          </a:p>
          <a:p>
            <a:endParaRPr lang="en-GB" sz="3200"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3283511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endParaRPr lang="en-GB" dirty="0" smtClean="0"/>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Summary/Commentary</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endParaRPr lang="en-GB" dirty="0"/>
          </a:p>
          <a:p>
            <a:r>
              <a:rPr lang="en-GB" sz="3200" dirty="0" smtClean="0"/>
              <a:t>In </a:t>
            </a:r>
            <a:r>
              <a:rPr lang="en-GB" sz="3200" dirty="0"/>
              <a:t>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sz="3200" dirty="0"/>
              <a:t> Discuss your feelings and thoughts about the experience. Consider questions such as: How did you feel at the time? What did you think at the time? What did you think about the incident afterwards? You 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a:t>For your evaluation, discuss how well you think things went. Perhaps think about: How did you react to the situation, and how did other people react? What was good and what was bad about the experience? If you are writing about a difficult incident, did you feel that the situation was resolved afterwards? Why/why not? This section is a good place to include the theory and the work of other authors – remember it is important to include references in reflective writing</a:t>
            </a:r>
            <a:r>
              <a:rPr lang="en-GB" dirty="0"/>
              <a:t>.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49857"/>
        </p:xfrm>
        <a:graphic>
          <a:graphicData uri="http://schemas.openxmlformats.org/drawingml/2006/table">
            <a:tbl>
              <a:tblPr firstRow="1" firstCol="1" bandRow="1"/>
              <a:tblGrid>
                <a:gridCol w="11210925"/>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683162"/>
        </p:xfrm>
        <a:graphic>
          <a:graphicData uri="http://schemas.openxmlformats.org/drawingml/2006/table">
            <a:tbl>
              <a:tblPr firstRow="1" firstCol="1" bandRow="1"/>
              <a:tblGrid>
                <a:gridCol w="11210925"/>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7368" y="1772816"/>
            <a:ext cx="11017224" cy="4752528"/>
          </a:xfrm>
        </p:spPr>
        <p:txBody>
          <a:bodyPr>
            <a:normAutofit fontScale="85000" lnSpcReduction="20000"/>
          </a:bodyPr>
          <a:lstStyle/>
          <a:p>
            <a:r>
              <a:rPr lang="en-GB" dirty="0" smtClean="0"/>
              <a:t>Bolton, G, (2014) </a:t>
            </a:r>
            <a:r>
              <a:rPr lang="en-GB" i="1" dirty="0" smtClean="0"/>
              <a:t>Reflective Practice</a:t>
            </a:r>
            <a:r>
              <a:rPr lang="en-GB" dirty="0" smtClean="0"/>
              <a:t>. London: Sage</a:t>
            </a:r>
          </a:p>
          <a:p>
            <a:r>
              <a:rPr lang="en-GB" dirty="0" err="1" smtClean="0"/>
              <a:t>Boud</a:t>
            </a:r>
            <a:r>
              <a:rPr lang="en-GB" dirty="0" smtClean="0"/>
              <a:t> D, Keogh R&amp; Walker I edit (1985) R</a:t>
            </a:r>
            <a:r>
              <a:rPr lang="en-GB" i="1" dirty="0" smtClean="0"/>
              <a:t>eflection: Turning Experience into Learning.</a:t>
            </a:r>
            <a:r>
              <a:rPr lang="en-GB" dirty="0" smtClean="0"/>
              <a:t> London </a:t>
            </a:r>
            <a:r>
              <a:rPr lang="en-GB" dirty="0" err="1" smtClean="0"/>
              <a:t>Kogan</a:t>
            </a:r>
            <a:r>
              <a:rPr lang="en-GB" dirty="0" smtClean="0"/>
              <a:t> Page </a:t>
            </a:r>
          </a:p>
          <a:p>
            <a:r>
              <a:rPr lang="en-GB" dirty="0" smtClean="0"/>
              <a:t>Cottrell S. (2005) </a:t>
            </a:r>
            <a:r>
              <a:rPr lang="en-GB" i="1" dirty="0" smtClean="0"/>
              <a:t>Critical Thinking Skills</a:t>
            </a:r>
            <a:r>
              <a:rPr lang="en-GB" dirty="0" smtClean="0"/>
              <a:t>. Basingstoke. Palgrave Macmillan</a:t>
            </a:r>
          </a:p>
          <a:p>
            <a:r>
              <a:rPr lang="en-GB" dirty="0" smtClean="0"/>
              <a:t>Gibbs G (1988) </a:t>
            </a:r>
            <a:r>
              <a:rPr lang="en-GB" i="1" dirty="0" smtClean="0"/>
              <a:t>Learning by doing:</a:t>
            </a:r>
            <a:r>
              <a:rPr lang="en-GB" dirty="0" smtClean="0"/>
              <a:t> a guide to teaching and learning methods. London FEU </a:t>
            </a:r>
          </a:p>
          <a:p>
            <a:r>
              <a:rPr lang="en-GB" dirty="0" err="1" smtClean="0"/>
              <a:t>Ghaye</a:t>
            </a:r>
            <a:r>
              <a:rPr lang="en-GB" dirty="0" smtClean="0"/>
              <a:t> A &amp; </a:t>
            </a:r>
            <a:r>
              <a:rPr lang="en-GB" dirty="0" err="1" smtClean="0"/>
              <a:t>Ghaye</a:t>
            </a:r>
            <a:r>
              <a:rPr lang="en-GB" dirty="0" smtClean="0"/>
              <a:t> K (1998) Teaching and Learning through Critical Reflective Practice. London Fulton Publishers </a:t>
            </a:r>
          </a:p>
          <a:p>
            <a:r>
              <a:rPr lang="en-GB" dirty="0"/>
              <a:t>Kolb DA (1984) Experiential Learning: experience as the source of learning and development. New Jersey Prentice Hall.  </a:t>
            </a:r>
          </a:p>
          <a:p>
            <a:r>
              <a:rPr lang="en-GB" dirty="0"/>
              <a:t>Moon J (2004) A Handbook of Reflective and Experiential Learning: theory and practice.  London Routledge  </a:t>
            </a:r>
            <a:r>
              <a:rPr lang="en-GB" dirty="0" err="1"/>
              <a:t>Falmer</a:t>
            </a:r>
            <a:endParaRPr lang="en-GB" dirty="0"/>
          </a:p>
          <a:p>
            <a:r>
              <a:rPr lang="en-GB" dirty="0"/>
              <a:t>Osterman K&amp; Kottkamp R () Reflective Practice for Educators. 2</a:t>
            </a:r>
            <a:r>
              <a:rPr lang="en-GB" baseline="30000" dirty="0"/>
              <a:t>nd</a:t>
            </a:r>
            <a:r>
              <a:rPr lang="en-GB" dirty="0"/>
              <a:t> edit. California Corwin Press </a:t>
            </a:r>
          </a:p>
          <a:p>
            <a:r>
              <a:rPr lang="en-GB" dirty="0"/>
              <a:t>Palmer AM, Burns S&amp; Bulman C (1994) </a:t>
            </a:r>
            <a:r>
              <a:rPr lang="en-GB" dirty="0" err="1"/>
              <a:t>Rrflective</a:t>
            </a:r>
            <a:r>
              <a:rPr lang="en-GB" dirty="0"/>
              <a:t> Practice in Nursing: the growth of the professional practitioner. Oxford Blackwell Science</a:t>
            </a:r>
          </a:p>
          <a:p>
            <a:r>
              <a:rPr lang="en-GB" dirty="0" err="1"/>
              <a:t>Scaife</a:t>
            </a:r>
            <a:r>
              <a:rPr lang="en-GB" dirty="0"/>
              <a:t> J (2010) Supervising the reflective Practitioner: an essential guide to theory and practice.  London Routledge</a:t>
            </a:r>
          </a:p>
          <a:p>
            <a:r>
              <a:rPr lang="en-GB" dirty="0" err="1"/>
              <a:t>Sch</a:t>
            </a:r>
            <a:r>
              <a:rPr lang="hu-HU" dirty="0"/>
              <a:t>ő</a:t>
            </a:r>
            <a:r>
              <a:rPr lang="en-GB" dirty="0"/>
              <a:t>n DA (1987) Educating the Reflective Practitioner. San Francisco </a:t>
            </a:r>
            <a:r>
              <a:rPr lang="en-GB" dirty="0" err="1"/>
              <a:t>Jossey</a:t>
            </a:r>
            <a:r>
              <a:rPr lang="en-GB" dirty="0"/>
              <a:t> Bass. </a:t>
            </a:r>
          </a:p>
          <a:p>
            <a:r>
              <a:rPr lang="en-GB" dirty="0"/>
              <a:t>Thompson S&amp; Thompson N (2008) The Critically Reflective Practitioner. Basingstoke  Palgrave Macmillan</a:t>
            </a:r>
          </a:p>
          <a:p>
            <a:endParaRPr lang="en-GB" dirty="0" smtClean="0"/>
          </a:p>
        </p:txBody>
      </p:sp>
      <p:sp>
        <p:nvSpPr>
          <p:cNvPr id="2" name="Title 1"/>
          <p:cNvSpPr>
            <a:spLocks noGrp="1"/>
          </p:cNvSpPr>
          <p:nvPr>
            <p:ph type="title"/>
          </p:nvPr>
        </p:nvSpPr>
        <p:spPr>
          <a:xfrm>
            <a:off x="2135560" y="476672"/>
            <a:ext cx="8153400" cy="680120"/>
          </a:xfrm>
        </p:spPr>
        <p:txBody>
          <a:bodyPr>
            <a:normAutofit/>
          </a:bodyPr>
          <a:lstStyle/>
          <a:p>
            <a:r>
              <a:rPr lang="en-GB" dirty="0" smtClean="0"/>
              <a:t>References and Bibliography</a:t>
            </a:r>
            <a:endParaRPr lang="en-GB" dirty="0"/>
          </a:p>
        </p:txBody>
      </p:sp>
    </p:spTree>
    <p:extLst>
      <p:ext uri="{BB962C8B-B14F-4D97-AF65-F5344CB8AC3E}">
        <p14:creationId xmlns:p14="http://schemas.microsoft.com/office/powerpoint/2010/main" val="3191775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1607</TotalTime>
  <Words>1852</Words>
  <Application>Microsoft Office PowerPoint</Application>
  <PresentationFormat>Widescreen</PresentationFormat>
  <Paragraphs>148</Paragraphs>
  <Slides>27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Calibri</vt:lpstr>
      <vt:lpstr>Franklin Gothic Medium</vt:lpstr>
      <vt:lpstr>Times New Roman</vt:lpstr>
      <vt:lpstr>Wingdings</vt:lpstr>
      <vt:lpstr>Wingdings 2</vt:lpstr>
      <vt:lpstr>Grid</vt:lpstr>
      <vt:lpstr>Reflective Practice</vt:lpstr>
      <vt:lpstr>Reflection</vt:lpstr>
      <vt:lpstr>Reflective practice (Gillie Bolton 2014)</vt:lpstr>
      <vt:lpstr>PowerPoint Presentation</vt:lpstr>
      <vt:lpstr>Reflective strategies</vt:lpstr>
      <vt:lpstr>Strategies allow for further enquiry</vt:lpstr>
      <vt:lpstr>Reflective strategies </vt:lpstr>
      <vt:lpstr>PowerPoint Presentation</vt:lpstr>
      <vt:lpstr>Free Writing Exercise</vt:lpstr>
      <vt:lpstr>Kolb’s Learning Cycle (1984)</vt:lpstr>
      <vt:lpstr>Critical thinking (cotrell 2005)</vt:lpstr>
      <vt:lpstr>CT Benefits</vt:lpstr>
      <vt:lpstr>Barriers to ct (cotrell 2005) </vt:lpstr>
      <vt:lpstr>Reflective Frameworks - (Schőn 1987) </vt:lpstr>
      <vt:lpstr>Reflective frame work: Gibbs Reflective Cyle</vt:lpstr>
      <vt:lpstr>PowerPoint Presentation</vt:lpstr>
      <vt:lpstr>Reflective Summary/Commentary</vt:lpstr>
      <vt:lpstr>Description</vt:lpstr>
      <vt:lpstr>feelings</vt:lpstr>
      <vt:lpstr>evaluation</vt:lpstr>
      <vt:lpstr>Analysis</vt:lpstr>
      <vt:lpstr>conclusion</vt:lpstr>
      <vt:lpstr>Action Plan</vt:lpstr>
      <vt:lpstr> Academic reflective writing... </vt:lpstr>
      <vt:lpstr>PowerPoint Presentation</vt:lpstr>
      <vt:lpstr>PowerPoint Presentation</vt:lpstr>
      <vt:lpstr>References and 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Ceri Phelps</cp:lastModifiedBy>
  <cp:revision>76</cp:revision>
  <cp:lastPrinted>2017-03-08T15:25:08Z</cp:lastPrinted>
  <dcterms:created xsi:type="dcterms:W3CDTF">2016-02-08T13:14:51Z</dcterms:created>
  <dcterms:modified xsi:type="dcterms:W3CDTF">2017-10-19T09:58:31Z</dcterms:modified>
</cp:coreProperties>
</file>