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14"/>
  </p:notesMasterIdLst>
  <p:sldIdLst>
    <p:sldId id="256" r:id="rId2"/>
    <p:sldId id="258" r:id="rId3"/>
    <p:sldId id="259" r:id="rId4"/>
    <p:sldId id="280" r:id="rId5"/>
    <p:sldId id="284" r:id="rId6"/>
    <p:sldId id="285" r:id="rId7"/>
    <p:sldId id="286" r:id="rId8"/>
    <p:sldId id="287" r:id="rId9"/>
    <p:sldId id="281" r:id="rId10"/>
    <p:sldId id="282" r:id="rId11"/>
    <p:sldId id="261" r:id="rId12"/>
    <p:sldId id="283" r:id="rId13"/>
  </p:sldIdLst>
  <p:sldSz cx="12192000" cy="6858000"/>
  <p:notesSz cx="6858000" cy="9144000"/>
  <p:embeddedFontLst>
    <p:embeddedFont>
      <p:font typeface="Abril Fatface" panose="02000503000000020003" pitchFamily="2" charset="0"/>
      <p:regular r:id="rId15"/>
    </p:embeddedFont>
    <p:embeddedFont>
      <p:font typeface="Aldrich" panose="020B0604020202020204" charset="0"/>
      <p:regular r:id="rId16"/>
    </p:embeddedFont>
    <p:embeddedFont>
      <p:font typeface="Antic Slab" panose="020B0604020202020204" charset="0"/>
      <p:regular r:id="rId17"/>
    </p:embeddedFont>
    <p:embeddedFont>
      <p:font typeface="Calibri" panose="020F0502020204030204" pitchFamily="34" charset="0"/>
      <p:regular r:id="rId18"/>
      <p:bold r:id="rId19"/>
      <p:italic r:id="rId20"/>
      <p:boldItalic r:id="rId21"/>
    </p:embeddedFont>
    <p:embeddedFont>
      <p:font typeface="Calistoga" panose="020B0604020202020204" charset="0"/>
      <p:regular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AA2E2-C152-45E2-B712-3EC673C1BF95}" v="7" dt="2023-11-09T19:21:10.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318" autoAdjust="0"/>
  </p:normalViewPr>
  <p:slideViewPr>
    <p:cSldViewPr snapToGrid="0">
      <p:cViewPr varScale="1">
        <p:scale>
          <a:sx n="62" d="100"/>
          <a:sy n="62" d="100"/>
        </p:scale>
        <p:origin x="1459"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u Parasca" userId="13468a243270a055" providerId="LiveId" clId="{256AA2E2-C152-45E2-B712-3EC673C1BF95}"/>
    <pc:docChg chg="undo custSel addSld modSld sldOrd">
      <pc:chgData name="Petru Parasca" userId="13468a243270a055" providerId="LiveId" clId="{256AA2E2-C152-45E2-B712-3EC673C1BF95}" dt="2023-11-09T19:25:07.749" v="396" actId="2711"/>
      <pc:docMkLst>
        <pc:docMk/>
      </pc:docMkLst>
      <pc:sldChg chg="modSp mod">
        <pc:chgData name="Petru Parasca" userId="13468a243270a055" providerId="LiveId" clId="{256AA2E2-C152-45E2-B712-3EC673C1BF95}" dt="2023-11-09T19:25:07.749" v="396" actId="2711"/>
        <pc:sldMkLst>
          <pc:docMk/>
          <pc:sldMk cId="0" sldId="256"/>
        </pc:sldMkLst>
        <pc:spChg chg="mod">
          <ac:chgData name="Petru Parasca" userId="13468a243270a055" providerId="LiveId" clId="{256AA2E2-C152-45E2-B712-3EC673C1BF95}" dt="2023-11-09T19:25:07.749" v="396" actId="2711"/>
          <ac:spMkLst>
            <pc:docMk/>
            <pc:sldMk cId="0" sldId="256"/>
            <ac:spMk id="4" creationId="{A5C5CF10-CB5C-4633-8F43-20189A1452C5}"/>
          </ac:spMkLst>
        </pc:spChg>
        <pc:spChg chg="mod">
          <ac:chgData name="Petru Parasca" userId="13468a243270a055" providerId="LiveId" clId="{256AA2E2-C152-45E2-B712-3EC673C1BF95}" dt="2023-11-09T19:24:59.517" v="395" actId="14100"/>
          <ac:spMkLst>
            <pc:docMk/>
            <pc:sldMk cId="0" sldId="256"/>
            <ac:spMk id="120" creationId="{00000000-0000-0000-0000-000000000000}"/>
          </ac:spMkLst>
        </pc:spChg>
      </pc:sldChg>
      <pc:sldChg chg="modSp mod">
        <pc:chgData name="Petru Parasca" userId="13468a243270a055" providerId="LiveId" clId="{256AA2E2-C152-45E2-B712-3EC673C1BF95}" dt="2023-11-09T18:53:08.197" v="60" actId="2711"/>
        <pc:sldMkLst>
          <pc:docMk/>
          <pc:sldMk cId="0" sldId="258"/>
        </pc:sldMkLst>
        <pc:spChg chg="mod">
          <ac:chgData name="Petru Parasca" userId="13468a243270a055" providerId="LiveId" clId="{256AA2E2-C152-45E2-B712-3EC673C1BF95}" dt="2023-11-09T18:53:08.197" v="60" actId="2711"/>
          <ac:spMkLst>
            <pc:docMk/>
            <pc:sldMk cId="0" sldId="258"/>
            <ac:spMk id="36" creationId="{D0DF657C-C342-4237-9A03-9D98CF6486E8}"/>
          </ac:spMkLst>
        </pc:spChg>
      </pc:sldChg>
      <pc:sldChg chg="addSp modSp mod">
        <pc:chgData name="Petru Parasca" userId="13468a243270a055" providerId="LiveId" clId="{256AA2E2-C152-45E2-B712-3EC673C1BF95}" dt="2023-11-09T19:23:24.723" v="388" actId="1076"/>
        <pc:sldMkLst>
          <pc:docMk/>
          <pc:sldMk cId="0" sldId="259"/>
        </pc:sldMkLst>
        <pc:spChg chg="add mod">
          <ac:chgData name="Petru Parasca" userId="13468a243270a055" providerId="LiveId" clId="{256AA2E2-C152-45E2-B712-3EC673C1BF95}" dt="2023-11-09T19:23:24.723" v="388" actId="1076"/>
          <ac:spMkLst>
            <pc:docMk/>
            <pc:sldMk cId="0" sldId="259"/>
            <ac:spMk id="4" creationId="{173FF475-5A07-0816-D0DD-90557874B605}"/>
          </ac:spMkLst>
        </pc:spChg>
        <pc:spChg chg="mod">
          <ac:chgData name="Petru Parasca" userId="13468a243270a055" providerId="LiveId" clId="{256AA2E2-C152-45E2-B712-3EC673C1BF95}" dt="2023-11-09T18:53:23.488" v="61" actId="2711"/>
          <ac:spMkLst>
            <pc:docMk/>
            <pc:sldMk cId="0" sldId="259"/>
            <ac:spMk id="156" creationId="{00000000-0000-0000-0000-000000000000}"/>
          </ac:spMkLst>
        </pc:spChg>
        <pc:picChg chg="add mod">
          <ac:chgData name="Petru Parasca" userId="13468a243270a055" providerId="LiveId" clId="{256AA2E2-C152-45E2-B712-3EC673C1BF95}" dt="2023-11-09T19:20:13.569" v="224" actId="1076"/>
          <ac:picMkLst>
            <pc:docMk/>
            <pc:sldMk cId="0" sldId="259"/>
            <ac:picMk id="3" creationId="{ABDFA6BC-4688-EA0D-92DA-7767871C58BB}"/>
          </ac:picMkLst>
        </pc:picChg>
      </pc:sldChg>
      <pc:sldChg chg="modSp mod">
        <pc:chgData name="Petru Parasca" userId="13468a243270a055" providerId="LiveId" clId="{256AA2E2-C152-45E2-B712-3EC673C1BF95}" dt="2023-11-09T19:16:05.665" v="210" actId="2711"/>
        <pc:sldMkLst>
          <pc:docMk/>
          <pc:sldMk cId="0" sldId="261"/>
        </pc:sldMkLst>
        <pc:spChg chg="mod">
          <ac:chgData name="Petru Parasca" userId="13468a243270a055" providerId="LiveId" clId="{256AA2E2-C152-45E2-B712-3EC673C1BF95}" dt="2023-11-09T19:16:05.665" v="210" actId="2711"/>
          <ac:spMkLst>
            <pc:docMk/>
            <pc:sldMk cId="0" sldId="261"/>
            <ac:spMk id="171" creationId="{00000000-0000-0000-0000-000000000000}"/>
          </ac:spMkLst>
        </pc:spChg>
      </pc:sldChg>
      <pc:sldChg chg="addSp modSp mod ord">
        <pc:chgData name="Petru Parasca" userId="13468a243270a055" providerId="LiveId" clId="{256AA2E2-C152-45E2-B712-3EC673C1BF95}" dt="2023-11-09T19:23:29.762" v="390"/>
        <pc:sldMkLst>
          <pc:docMk/>
          <pc:sldMk cId="2679216969" sldId="280"/>
        </pc:sldMkLst>
        <pc:spChg chg="add mod">
          <ac:chgData name="Petru Parasca" userId="13468a243270a055" providerId="LiveId" clId="{256AA2E2-C152-45E2-B712-3EC673C1BF95}" dt="2023-11-09T19:22:51.677" v="313" actId="1076"/>
          <ac:spMkLst>
            <pc:docMk/>
            <pc:sldMk cId="2679216969" sldId="280"/>
            <ac:spMk id="4" creationId="{5DFCAA6B-EC8A-F59E-E4AD-D3B220B11FCC}"/>
          </ac:spMkLst>
        </pc:spChg>
        <pc:spChg chg="mod">
          <ac:chgData name="Petru Parasca" userId="13468a243270a055" providerId="LiveId" clId="{256AA2E2-C152-45E2-B712-3EC673C1BF95}" dt="2023-11-09T18:53:43.420" v="63" actId="14100"/>
          <ac:spMkLst>
            <pc:docMk/>
            <pc:sldMk cId="2679216969" sldId="280"/>
            <ac:spMk id="156" creationId="{00000000-0000-0000-0000-000000000000}"/>
          </ac:spMkLst>
        </pc:spChg>
        <pc:picChg chg="add mod">
          <ac:chgData name="Petru Parasca" userId="13468a243270a055" providerId="LiveId" clId="{256AA2E2-C152-45E2-B712-3EC673C1BF95}" dt="2023-11-09T19:21:56.221" v="240" actId="1076"/>
          <ac:picMkLst>
            <pc:docMk/>
            <pc:sldMk cId="2679216969" sldId="280"/>
            <ac:picMk id="3" creationId="{71A4F675-B3B6-F60C-BB92-F192A81331ED}"/>
          </ac:picMkLst>
        </pc:picChg>
      </pc:sldChg>
      <pc:sldChg chg="modSp mod">
        <pc:chgData name="Petru Parasca" userId="13468a243270a055" providerId="LiveId" clId="{256AA2E2-C152-45E2-B712-3EC673C1BF95}" dt="2023-11-09T19:15:21.707" v="206" actId="2711"/>
        <pc:sldMkLst>
          <pc:docMk/>
          <pc:sldMk cId="2030428230" sldId="281"/>
        </pc:sldMkLst>
        <pc:spChg chg="mod">
          <ac:chgData name="Petru Parasca" userId="13468a243270a055" providerId="LiveId" clId="{256AA2E2-C152-45E2-B712-3EC673C1BF95}" dt="2023-11-09T19:15:10.455" v="204" actId="2711"/>
          <ac:spMkLst>
            <pc:docMk/>
            <pc:sldMk cId="2030428230" sldId="281"/>
            <ac:spMk id="218" creationId="{00000000-0000-0000-0000-000000000000}"/>
          </ac:spMkLst>
        </pc:spChg>
        <pc:spChg chg="mod">
          <ac:chgData name="Petru Parasca" userId="13468a243270a055" providerId="LiveId" clId="{256AA2E2-C152-45E2-B712-3EC673C1BF95}" dt="2023-11-09T19:15:21.707" v="206" actId="2711"/>
          <ac:spMkLst>
            <pc:docMk/>
            <pc:sldMk cId="2030428230" sldId="281"/>
            <ac:spMk id="219" creationId="{00000000-0000-0000-0000-000000000000}"/>
          </ac:spMkLst>
        </pc:spChg>
      </pc:sldChg>
      <pc:sldChg chg="addSp delSp modSp new mod ord">
        <pc:chgData name="Petru Parasca" userId="13468a243270a055" providerId="LiveId" clId="{256AA2E2-C152-45E2-B712-3EC673C1BF95}" dt="2023-11-09T18:54:38.468" v="70" actId="1076"/>
        <pc:sldMkLst>
          <pc:docMk/>
          <pc:sldMk cId="2701130725" sldId="284"/>
        </pc:sldMkLst>
        <pc:spChg chg="del">
          <ac:chgData name="Petru Parasca" userId="13468a243270a055" providerId="LiveId" clId="{256AA2E2-C152-45E2-B712-3EC673C1BF95}" dt="2023-11-09T18:46:46.816" v="30" actId="478"/>
          <ac:spMkLst>
            <pc:docMk/>
            <pc:sldMk cId="2701130725" sldId="284"/>
            <ac:spMk id="2" creationId="{DB142317-1EFE-1D87-5028-AB507BC5949D}"/>
          </ac:spMkLst>
        </pc:spChg>
        <pc:spChg chg="mod">
          <ac:chgData name="Petru Parasca" userId="13468a243270a055" providerId="LiveId" clId="{256AA2E2-C152-45E2-B712-3EC673C1BF95}" dt="2023-11-09T18:54:38.468" v="70" actId="1076"/>
          <ac:spMkLst>
            <pc:docMk/>
            <pc:sldMk cId="2701130725" sldId="284"/>
            <ac:spMk id="3" creationId="{0219E9CC-8F79-10D1-D275-EE895016AAA6}"/>
          </ac:spMkLst>
        </pc:spChg>
        <pc:graphicFrameChg chg="add mod modGraphic">
          <ac:chgData name="Petru Parasca" userId="13468a243270a055" providerId="LiveId" clId="{256AA2E2-C152-45E2-B712-3EC673C1BF95}" dt="2023-11-09T18:52:48.153" v="59" actId="255"/>
          <ac:graphicFrameMkLst>
            <pc:docMk/>
            <pc:sldMk cId="2701130725" sldId="284"/>
            <ac:graphicFrameMk id="4" creationId="{8E962BF4-982D-3D40-B333-4C0136E0F020}"/>
          </ac:graphicFrameMkLst>
        </pc:graphicFrameChg>
      </pc:sldChg>
      <pc:sldChg chg="addSp delSp modSp new mod">
        <pc:chgData name="Petru Parasca" userId="13468a243270a055" providerId="LiveId" clId="{256AA2E2-C152-45E2-B712-3EC673C1BF95}" dt="2023-11-09T18:59:31.615" v="97" actId="255"/>
        <pc:sldMkLst>
          <pc:docMk/>
          <pc:sldMk cId="758021162" sldId="285"/>
        </pc:sldMkLst>
        <pc:spChg chg="del">
          <ac:chgData name="Petru Parasca" userId="13468a243270a055" providerId="LiveId" clId="{256AA2E2-C152-45E2-B712-3EC673C1BF95}" dt="2023-11-09T18:58:43.407" v="92" actId="478"/>
          <ac:spMkLst>
            <pc:docMk/>
            <pc:sldMk cId="758021162" sldId="285"/>
            <ac:spMk id="2" creationId="{B8956DD2-EDBC-8720-3D98-F247783D36A3}"/>
          </ac:spMkLst>
        </pc:spChg>
        <pc:spChg chg="del mod">
          <ac:chgData name="Petru Parasca" userId="13468a243270a055" providerId="LiveId" clId="{256AA2E2-C152-45E2-B712-3EC673C1BF95}" dt="2023-11-09T18:55:27.368" v="73" actId="478"/>
          <ac:spMkLst>
            <pc:docMk/>
            <pc:sldMk cId="758021162" sldId="285"/>
            <ac:spMk id="3" creationId="{83F16828-7C84-7185-939B-F127A8545A94}"/>
          </ac:spMkLst>
        </pc:spChg>
        <pc:graphicFrameChg chg="add del mod modGraphic">
          <ac:chgData name="Petru Parasca" userId="13468a243270a055" providerId="LiveId" clId="{256AA2E2-C152-45E2-B712-3EC673C1BF95}" dt="2023-11-09T18:57:27.675" v="84"/>
          <ac:graphicFrameMkLst>
            <pc:docMk/>
            <pc:sldMk cId="758021162" sldId="285"/>
            <ac:graphicFrameMk id="4" creationId="{CFA2C944-5E46-30F1-0DEE-3B9182046B42}"/>
          </ac:graphicFrameMkLst>
        </pc:graphicFrameChg>
        <pc:graphicFrameChg chg="add mod modGraphic">
          <ac:chgData name="Petru Parasca" userId="13468a243270a055" providerId="LiveId" clId="{256AA2E2-C152-45E2-B712-3EC673C1BF95}" dt="2023-11-09T18:59:31.615" v="97" actId="255"/>
          <ac:graphicFrameMkLst>
            <pc:docMk/>
            <pc:sldMk cId="758021162" sldId="285"/>
            <ac:graphicFrameMk id="5" creationId="{87AE19EB-1377-CF70-B113-8E17A06CAC1B}"/>
          </ac:graphicFrameMkLst>
        </pc:graphicFrameChg>
      </pc:sldChg>
      <pc:sldChg chg="addSp delSp modSp new mod">
        <pc:chgData name="Petru Parasca" userId="13468a243270a055" providerId="LiveId" clId="{256AA2E2-C152-45E2-B712-3EC673C1BF95}" dt="2023-11-09T19:17:21.655" v="214" actId="113"/>
        <pc:sldMkLst>
          <pc:docMk/>
          <pc:sldMk cId="4248057573" sldId="286"/>
        </pc:sldMkLst>
        <pc:spChg chg="del">
          <ac:chgData name="Petru Parasca" userId="13468a243270a055" providerId="LiveId" clId="{256AA2E2-C152-45E2-B712-3EC673C1BF95}" dt="2023-11-09T19:00:00.151" v="99" actId="478"/>
          <ac:spMkLst>
            <pc:docMk/>
            <pc:sldMk cId="4248057573" sldId="286"/>
            <ac:spMk id="2" creationId="{56248FBE-FBE4-B22D-40C1-6A2575E10906}"/>
          </ac:spMkLst>
        </pc:spChg>
        <pc:spChg chg="mod">
          <ac:chgData name="Petru Parasca" userId="13468a243270a055" providerId="LiveId" clId="{256AA2E2-C152-45E2-B712-3EC673C1BF95}" dt="2023-11-09T19:06:10.437" v="161" actId="14100"/>
          <ac:spMkLst>
            <pc:docMk/>
            <pc:sldMk cId="4248057573" sldId="286"/>
            <ac:spMk id="3" creationId="{76F15D76-834C-481D-21CB-140E9E85E70D}"/>
          </ac:spMkLst>
        </pc:spChg>
        <pc:graphicFrameChg chg="add mod modGraphic">
          <ac:chgData name="Petru Parasca" userId="13468a243270a055" providerId="LiveId" clId="{256AA2E2-C152-45E2-B712-3EC673C1BF95}" dt="2023-11-09T19:17:21.655" v="214" actId="113"/>
          <ac:graphicFrameMkLst>
            <pc:docMk/>
            <pc:sldMk cId="4248057573" sldId="286"/>
            <ac:graphicFrameMk id="4" creationId="{FF3EA21D-432D-EE3E-65BA-B986574F6E5A}"/>
          </ac:graphicFrameMkLst>
        </pc:graphicFrameChg>
      </pc:sldChg>
      <pc:sldChg chg="addSp delSp modSp new mod">
        <pc:chgData name="Petru Parasca" userId="13468a243270a055" providerId="LiveId" clId="{256AA2E2-C152-45E2-B712-3EC673C1BF95}" dt="2023-11-09T19:16:27.683" v="212" actId="113"/>
        <pc:sldMkLst>
          <pc:docMk/>
          <pc:sldMk cId="3569326551" sldId="287"/>
        </pc:sldMkLst>
        <pc:spChg chg="del">
          <ac:chgData name="Petru Parasca" userId="13468a243270a055" providerId="LiveId" clId="{256AA2E2-C152-45E2-B712-3EC673C1BF95}" dt="2023-11-09T19:12:00.584" v="194" actId="478"/>
          <ac:spMkLst>
            <pc:docMk/>
            <pc:sldMk cId="3569326551" sldId="287"/>
            <ac:spMk id="2" creationId="{1CF6465A-2633-22EF-74DB-730EB54564FD}"/>
          </ac:spMkLst>
        </pc:spChg>
        <pc:spChg chg="mod">
          <ac:chgData name="Petru Parasca" userId="13468a243270a055" providerId="LiveId" clId="{256AA2E2-C152-45E2-B712-3EC673C1BF95}" dt="2023-11-09T19:11:20.607" v="191" actId="20577"/>
          <ac:spMkLst>
            <pc:docMk/>
            <pc:sldMk cId="3569326551" sldId="287"/>
            <ac:spMk id="3" creationId="{60B0A5F2-5AA5-04BC-64F7-A599AC7A1514}"/>
          </ac:spMkLst>
        </pc:spChg>
        <pc:spChg chg="add mod">
          <ac:chgData name="Petru Parasca" userId="13468a243270a055" providerId="LiveId" clId="{256AA2E2-C152-45E2-B712-3EC673C1BF95}" dt="2023-11-09T19:16:20.746" v="211" actId="113"/>
          <ac:spMkLst>
            <pc:docMk/>
            <pc:sldMk cId="3569326551" sldId="287"/>
            <ac:spMk id="5" creationId="{74A92E92-B609-1770-4FA8-7A2453B45B8D}"/>
          </ac:spMkLst>
        </pc:spChg>
        <pc:spChg chg="add mod">
          <ac:chgData name="Petru Parasca" userId="13468a243270a055" providerId="LiveId" clId="{256AA2E2-C152-45E2-B712-3EC673C1BF95}" dt="2023-11-09T19:16:27.683" v="212" actId="113"/>
          <ac:spMkLst>
            <pc:docMk/>
            <pc:sldMk cId="3569326551" sldId="287"/>
            <ac:spMk id="7" creationId="{FD62D7BE-E7E9-61E2-E5C0-CA173D6588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a073618e60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a073618e6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a073618e60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a073618e6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i="0" dirty="0">
                <a:solidFill>
                  <a:srgbClr val="374151"/>
                </a:solidFill>
                <a:effectLst/>
                <a:latin typeface="Times New Roman" panose="02020603050405020304" pitchFamily="18" charset="0"/>
                <a:cs typeface="Times New Roman" panose="02020603050405020304" pitchFamily="18" charset="0"/>
              </a:rPr>
              <a:t>To begin, let's set the stage for our presentation. Today, we will take you through the vital insights derived from our extensive report on knowledge management systems within Virgin Media and Airbus. Our focus will be on their strategies, practices, and potential areas for improvement. We'll commence with a concise overview of the report's purpose.</a:t>
            </a: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111c3728c19_2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111c3728c19_2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solidFill>
                  <a:srgbClr val="374151"/>
                </a:solidFill>
                <a:effectLst/>
                <a:latin typeface="Times New Roman" panose="02020603050405020304" pitchFamily="18" charset="0"/>
                <a:cs typeface="Times New Roman" panose="02020603050405020304" pitchFamily="18" charset="0"/>
              </a:rPr>
              <a:t>In our evaluation of Virgin Media's knowledge management system, we've found several noteworthy aspects:</a:t>
            </a:r>
          </a:p>
          <a:p>
            <a:pPr algn="l">
              <a:buFont typeface="Arial" panose="020B0604020202020204" pitchFamily="34" charset="0"/>
              <a:buChar char="•"/>
            </a:pPr>
            <a:r>
              <a:rPr lang="en-US" b="0" i="0" dirty="0">
                <a:solidFill>
                  <a:srgbClr val="374151"/>
                </a:solidFill>
                <a:effectLst/>
                <a:latin typeface="Times New Roman" panose="02020603050405020304" pitchFamily="18" charset="0"/>
                <a:cs typeface="Times New Roman" panose="02020603050405020304" pitchFamily="18" charset="0"/>
              </a:rPr>
              <a:t>Virgin Media stands out for its customer-centric, data-driven decision-making, which aids in tailoring products and services to customer preferences.</a:t>
            </a:r>
          </a:p>
          <a:p>
            <a:pPr algn="l">
              <a:buFont typeface="Arial" panose="020B0604020202020204" pitchFamily="34" charset="0"/>
              <a:buChar char="•"/>
            </a:pPr>
            <a:r>
              <a:rPr lang="en-US" b="0" i="0" dirty="0">
                <a:solidFill>
                  <a:srgbClr val="374151"/>
                </a:solidFill>
                <a:effectLst/>
                <a:latin typeface="Times New Roman" panose="02020603050405020304" pitchFamily="18" charset="0"/>
                <a:cs typeface="Times New Roman" panose="02020603050405020304" pitchFamily="18" charset="0"/>
              </a:rPr>
              <a:t>The company places a strong emphasis on cybersecurity measures, ensuring the protection of sensitive customer data and knowledge resources</a:t>
            </a:r>
            <a:r>
              <a:rPr lang="en-US" sz="1100" dirty="0"/>
              <a:t>(Stain, 2016)</a:t>
            </a:r>
            <a:r>
              <a:rPr lang="en-US" b="0" i="0" dirty="0">
                <a:solidFill>
                  <a:srgbClr val="374151"/>
                </a:solidFill>
                <a:effectLst/>
                <a:latin typeface="Times New Roman" panose="02020603050405020304" pitchFamily="18" charset="0"/>
                <a:cs typeface="Times New Roman" panose="02020603050405020304" pitchFamily="18" charset="0"/>
              </a:rPr>
              <a:t>.</a:t>
            </a:r>
          </a:p>
          <a:p>
            <a:pPr algn="l">
              <a:buFont typeface="Arial" panose="020B0604020202020204" pitchFamily="34" charset="0"/>
              <a:buChar char="•"/>
            </a:pPr>
            <a:r>
              <a:rPr lang="en-US" b="0" i="0" dirty="0">
                <a:solidFill>
                  <a:srgbClr val="374151"/>
                </a:solidFill>
                <a:effectLst/>
                <a:latin typeface="Times New Roman" panose="02020603050405020304" pitchFamily="18" charset="0"/>
                <a:cs typeface="Times New Roman" panose="02020603050405020304" pitchFamily="18" charset="0"/>
              </a:rPr>
              <a:t>The integration of AI and chatbot technologies into customer support channels provides customers with instant access to knowledge resources.</a:t>
            </a:r>
          </a:p>
          <a:p>
            <a:pPr algn="l">
              <a:buFont typeface="Arial" panose="020B0604020202020204" pitchFamily="34" charset="0"/>
              <a:buChar char="•"/>
            </a:pPr>
            <a:r>
              <a:rPr lang="en-US" b="0" i="0" dirty="0">
                <a:solidFill>
                  <a:srgbClr val="374151"/>
                </a:solidFill>
                <a:effectLst/>
                <a:latin typeface="Times New Roman" panose="02020603050405020304" pitchFamily="18" charset="0"/>
                <a:cs typeface="Times New Roman" panose="02020603050405020304" pitchFamily="18" charset="0"/>
              </a:rPr>
              <a:t>Virgin Media encourages cross-functional collaboration among different departments, fostering innovation and collective knowledge creation. This approach allows for a more comprehensive understanding of their customers' evolving needs (Nelson, 2021).</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111c3728c19_2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111c3728c19_2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effectLst/>
                <a:latin typeface="Times New Roman" panose="02020603050405020304" pitchFamily="18" charset="0"/>
                <a:cs typeface="Times New Roman" panose="02020603050405020304" pitchFamily="18" charset="0"/>
              </a:rPr>
              <a:t>Now, let's transition to the key findings we've uncovered regarding Airbus's knowledge management system.</a:t>
            </a:r>
          </a:p>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Airbus excels in global knowledge collaboration and innovation. This approach fosters the creation of iconic aircraft and ensures a global reach for their solutions (Airbus.com, 2023).</a:t>
            </a:r>
          </a:p>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 company demonstrates a robust investment in research and development, placing a strong emphasis on engineering excellence. This commitment ensures that Airbus produces safe, efficient, and environmentally friendly aircraft </a:t>
            </a:r>
            <a:r>
              <a:rPr lang="en-US" sz="1100" dirty="0"/>
              <a:t>(Myers, 2019).</a:t>
            </a:r>
            <a:r>
              <a:rPr lang="en-US" b="0" i="0" dirty="0">
                <a:effectLst/>
                <a:latin typeface="Times New Roman" panose="02020603050405020304" pitchFamily="18" charset="0"/>
                <a:cs typeface="Times New Roman" panose="02020603050405020304" pitchFamily="18" charset="0"/>
              </a:rPr>
              <a:t>.</a:t>
            </a:r>
          </a:p>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Airbus's pronounced focus on sustainable aviation solutions and eco-friendly technologies positions them as a leader in environmentally responsible air travel.</a:t>
            </a:r>
          </a:p>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Safety is a paramount concern for Airbus. Their unwavering prioritization of safety is evident in all aircraft design and manufacturing processes.</a:t>
            </a:r>
          </a:p>
          <a:p>
            <a:pPr marL="158750" indent="0">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1871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a073618e60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a073618e60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solidFill>
                  <a:srgbClr val="374151"/>
                </a:solidFill>
                <a:effectLst/>
                <a:latin typeface="Times New Roman" panose="02020603050405020304" pitchFamily="18" charset="0"/>
                <a:cs typeface="Times New Roman" panose="02020603050405020304" pitchFamily="18" charset="0"/>
              </a:rPr>
              <a:t>Let's now discuss the specific and actionable recommendations we've put forward for Virgin Media and Airbus. Virgin Media is encouraged to strengthen its knowledge-sharing culture, invest in advanced analytics, enhance cybersecurity, integrate AI and chatbots, and promote cross-functional collaboration. On the other hand, for Airbus, the recommendations include establishing a global knowledge repository, investing in digital transformation, emphasizing sustainability, prioritizing continuous training, and implementing quality management systems. These recommendations are tailored to address areas for development identified in our assessment.</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9501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a073618e60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a073618e60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solidFill>
                  <a:srgbClr val="374151"/>
                </a:solidFill>
                <a:effectLst/>
                <a:latin typeface="Times New Roman" panose="02020603050405020304" pitchFamily="18" charset="0"/>
                <a:cs typeface="Times New Roman" panose="02020603050405020304" pitchFamily="18" charset="0"/>
              </a:rPr>
              <a:t>During the research and analysis process, we encountered certain challenges and limitations that are worth noting. Limited access to internal organizational data, often due to confidentiality concerns, posed a challenge in gathering comprehensive information. This resulted in information gaps that we had to navigate. Additionally, we faced time constraints that affected the depth of our analysis (Han et al., 2010). The comprehensive analysis we aimed for was sometimes constrained by the available time. Moreover, we should be mindful of potential resistance to change within organizations. Such resistance could impact the adoption and successful implementation of our recommendations. As we move forward with our proposed actions, we need to consider these challenges and limitations and their potential effects on the practicality and feasibility of our recommendations.</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3282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a073618e6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a073618e6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US" b="0" i="0" dirty="0">
                <a:solidFill>
                  <a:srgbClr val="374151"/>
                </a:solidFill>
                <a:effectLst/>
                <a:latin typeface="Times New Roman" panose="02020603050405020304" pitchFamily="18" charset="0"/>
                <a:cs typeface="Times New Roman" panose="02020603050405020304" pitchFamily="18" charset="0"/>
              </a:rPr>
              <a:t>As we conclude our presentation, let's recap the main points discussed today. Effective knowledge management is not just a competitive advantage but a strategic necessity for both Virgin Media and Airbus. It fuels innovation, customer-centricity, and sustainability within their operations.</a:t>
            </a:r>
          </a:p>
          <a:p>
            <a:pPr marL="158750" indent="0" algn="l">
              <a:buNone/>
            </a:pPr>
            <a:r>
              <a:rPr lang="en-US" b="0" i="0" dirty="0">
                <a:solidFill>
                  <a:srgbClr val="374151"/>
                </a:solidFill>
                <a:effectLst/>
                <a:latin typeface="Times New Roman" panose="02020603050405020304" pitchFamily="18" charset="0"/>
                <a:cs typeface="Times New Roman" panose="02020603050405020304" pitchFamily="18" charset="0"/>
              </a:rPr>
              <a:t>The recommendations we've provided are actionable steps aimed at further strengthening their knowledge management systems. These actions are vital for ensuring their continued success in an ever-evolving business environment. In summary, effective knowledge management is not merely a choice; it's a strategic imperative. It underpins the organizations' abilities to adapt, anticipate customer needs, and drive innovation, ultimately supporting their business strategies in dynamic industries.</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a073618e6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a073618e6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pPr>
            <a:r>
              <a:rPr lang="en-US" sz="1100" b="0" dirty="0">
                <a:effectLst/>
                <a:latin typeface="Times New Roman" panose="02020603050405020304" pitchFamily="18" charset="0"/>
                <a:cs typeface="Times New Roman" panose="02020603050405020304" pitchFamily="18" charset="0"/>
              </a:rPr>
              <a:t>Airbus.com. (2023). </a:t>
            </a:r>
            <a:r>
              <a:rPr lang="en-US" sz="1100" b="0" i="1" dirty="0">
                <a:effectLst/>
                <a:latin typeface="Times New Roman" panose="02020603050405020304" pitchFamily="18" charset="0"/>
                <a:cs typeface="Times New Roman" panose="02020603050405020304" pitchFamily="18" charset="0"/>
              </a:rPr>
              <a:t>Airbus</a:t>
            </a:r>
            <a:r>
              <a:rPr lang="en-US" sz="1100" b="0" dirty="0">
                <a:effectLst/>
                <a:latin typeface="Times New Roman" panose="02020603050405020304" pitchFamily="18" charset="0"/>
                <a:cs typeface="Times New Roman" panose="02020603050405020304" pitchFamily="18" charset="0"/>
              </a:rPr>
              <a:t>. [online] Available at: https://www.airbus.com/en/newsroom/press-releases/2019-06-airbus-cyber-innovation-opens-its-cyber-innovation-hub-in-newport [Accessed 26 Oct. 2023].</a:t>
            </a:r>
          </a:p>
          <a:p>
            <a:pPr algn="just">
              <a:lnSpc>
                <a:spcPct val="150000"/>
              </a:lnSpc>
            </a:pPr>
            <a:r>
              <a:rPr lang="en-US" sz="1100" b="0" dirty="0">
                <a:effectLst/>
                <a:latin typeface="Times New Roman" panose="02020603050405020304" pitchFamily="18" charset="0"/>
                <a:cs typeface="Times New Roman" panose="02020603050405020304" pitchFamily="18" charset="0"/>
              </a:rPr>
              <a:t>Han, R., Liu, Y., Wen, L. and Wang, J. (2010). Dynamically Analyzing Time Constraints in Workflow Systems with Fixed-Date Constraint. 5(1). </a:t>
            </a:r>
            <a:r>
              <a:rPr lang="en-US" sz="1100" b="0" dirty="0" err="1">
                <a:effectLst/>
                <a:latin typeface="Times New Roman" panose="02020603050405020304" pitchFamily="18" charset="0"/>
                <a:cs typeface="Times New Roman" panose="02020603050405020304" pitchFamily="18" charset="0"/>
              </a:rPr>
              <a:t>doi:https</a:t>
            </a:r>
            <a:r>
              <a:rPr lang="en-US" sz="1100" b="0" dirty="0">
                <a:effectLst/>
                <a:latin typeface="Times New Roman" panose="02020603050405020304" pitchFamily="18" charset="0"/>
                <a:cs typeface="Times New Roman" panose="02020603050405020304" pitchFamily="18" charset="0"/>
              </a:rPr>
              <a:t>://doi.org/10.1109/apweb.2010.36.</a:t>
            </a:r>
          </a:p>
          <a:p>
            <a:pPr algn="just">
              <a:lnSpc>
                <a:spcPct val="150000"/>
              </a:lnSpc>
            </a:pPr>
            <a:r>
              <a:rPr lang="en-US" sz="1100" b="0" dirty="0">
                <a:effectLst/>
                <a:latin typeface="Times New Roman" panose="02020603050405020304" pitchFamily="18" charset="0"/>
                <a:cs typeface="Times New Roman" panose="02020603050405020304" pitchFamily="18" charset="0"/>
              </a:rPr>
              <a:t>Myers, S.C. (2019). The Capital Structure Puzzle. </a:t>
            </a:r>
            <a:r>
              <a:rPr lang="en-US" sz="1100" b="0" i="1" dirty="0">
                <a:effectLst/>
                <a:latin typeface="Times New Roman" panose="02020603050405020304" pitchFamily="18" charset="0"/>
                <a:cs typeface="Times New Roman" panose="02020603050405020304" pitchFamily="18" charset="0"/>
              </a:rPr>
              <a:t>The Journal of Finance</a:t>
            </a:r>
            <a:r>
              <a:rPr lang="en-US" sz="1100" b="0" dirty="0">
                <a:effectLst/>
                <a:latin typeface="Times New Roman" panose="02020603050405020304" pitchFamily="18" charset="0"/>
                <a:cs typeface="Times New Roman" panose="02020603050405020304" pitchFamily="18" charset="0"/>
              </a:rPr>
              <a:t>, [online] 39(3), pp.574–592. </a:t>
            </a:r>
            <a:r>
              <a:rPr lang="en-US" sz="1100" b="0" dirty="0" err="1">
                <a:effectLst/>
                <a:latin typeface="Times New Roman" panose="02020603050405020304" pitchFamily="18" charset="0"/>
                <a:cs typeface="Times New Roman" panose="02020603050405020304" pitchFamily="18" charset="0"/>
              </a:rPr>
              <a:t>doi:https</a:t>
            </a:r>
            <a:r>
              <a:rPr lang="en-US" sz="1100" b="0" dirty="0">
                <a:effectLst/>
                <a:latin typeface="Times New Roman" panose="02020603050405020304" pitchFamily="18" charset="0"/>
                <a:cs typeface="Times New Roman" panose="02020603050405020304" pitchFamily="18" charset="0"/>
              </a:rPr>
              <a:t>://doi.org/10.1111/j.1540-6261.1984.tb03646.x.</a:t>
            </a:r>
          </a:p>
          <a:p>
            <a:pPr algn="just">
              <a:lnSpc>
                <a:spcPct val="150000"/>
              </a:lnSpc>
            </a:pPr>
            <a:r>
              <a:rPr lang="en-US" sz="1100" b="0" dirty="0">
                <a:effectLst/>
                <a:latin typeface="Times New Roman" panose="02020603050405020304" pitchFamily="18" charset="0"/>
                <a:cs typeface="Times New Roman" panose="02020603050405020304" pitchFamily="18" charset="0"/>
              </a:rPr>
              <a:t>Nelson, P. (2021). Information and Consumer Behavior. </a:t>
            </a:r>
            <a:r>
              <a:rPr lang="en-US" sz="1100" b="0" i="1" dirty="0">
                <a:effectLst/>
                <a:latin typeface="Times New Roman" panose="02020603050405020304" pitchFamily="18" charset="0"/>
                <a:cs typeface="Times New Roman" panose="02020603050405020304" pitchFamily="18" charset="0"/>
              </a:rPr>
              <a:t>Journal of Political Economy</a:t>
            </a:r>
            <a:r>
              <a:rPr lang="en-US" sz="1100" b="0" dirty="0">
                <a:effectLst/>
                <a:latin typeface="Times New Roman" panose="02020603050405020304" pitchFamily="18" charset="0"/>
                <a:cs typeface="Times New Roman" panose="02020603050405020304" pitchFamily="18" charset="0"/>
              </a:rPr>
              <a:t>, 78(2), pp.311–329. </a:t>
            </a:r>
            <a:r>
              <a:rPr lang="en-US" sz="1100" b="0" dirty="0" err="1">
                <a:effectLst/>
                <a:latin typeface="Times New Roman" panose="02020603050405020304" pitchFamily="18" charset="0"/>
                <a:cs typeface="Times New Roman" panose="02020603050405020304" pitchFamily="18" charset="0"/>
              </a:rPr>
              <a:t>doi:https</a:t>
            </a:r>
            <a:r>
              <a:rPr lang="en-US" sz="1100" b="0" dirty="0">
                <a:effectLst/>
                <a:latin typeface="Times New Roman" panose="02020603050405020304" pitchFamily="18" charset="0"/>
                <a:cs typeface="Times New Roman" panose="02020603050405020304" pitchFamily="18" charset="0"/>
              </a:rPr>
              <a:t>://doi.org/10.1086/259630.</a:t>
            </a:r>
          </a:p>
          <a:p>
            <a:pPr algn="just">
              <a:lnSpc>
                <a:spcPct val="150000"/>
              </a:lnSpc>
            </a:pPr>
            <a:r>
              <a:rPr lang="en-US" sz="1100" b="0" dirty="0">
                <a:effectLst/>
                <a:latin typeface="Times New Roman" panose="02020603050405020304" pitchFamily="18" charset="0"/>
                <a:cs typeface="Times New Roman" panose="02020603050405020304" pitchFamily="18" charset="0"/>
              </a:rPr>
              <a:t>Stain, G. (2016). Knowledge base management system. </a:t>
            </a:r>
            <a:r>
              <a:rPr lang="en-US" sz="1100" b="0" i="1" dirty="0">
                <a:effectLst/>
                <a:latin typeface="Times New Roman" panose="02020603050405020304" pitchFamily="18" charset="0"/>
                <a:cs typeface="Times New Roman" panose="02020603050405020304" pitchFamily="18" charset="0"/>
              </a:rPr>
              <a:t>Knowledge-Based Systems</a:t>
            </a:r>
            <a:r>
              <a:rPr lang="en-US" sz="1100" b="0" dirty="0">
                <a:effectLst/>
                <a:latin typeface="Times New Roman" panose="02020603050405020304" pitchFamily="18" charset="0"/>
                <a:cs typeface="Times New Roman" panose="02020603050405020304" pitchFamily="18" charset="0"/>
              </a:rPr>
              <a:t>, 1(5), p.315. </a:t>
            </a:r>
            <a:r>
              <a:rPr lang="en-US" sz="1100" b="0" dirty="0" err="1">
                <a:effectLst/>
                <a:latin typeface="Times New Roman" panose="02020603050405020304" pitchFamily="18" charset="0"/>
                <a:cs typeface="Times New Roman" panose="02020603050405020304" pitchFamily="18" charset="0"/>
              </a:rPr>
              <a:t>doi:https</a:t>
            </a:r>
            <a:r>
              <a:rPr lang="en-US" sz="1100" b="0" dirty="0">
                <a:effectLst/>
                <a:latin typeface="Times New Roman" panose="02020603050405020304" pitchFamily="18" charset="0"/>
                <a:cs typeface="Times New Roman" panose="02020603050405020304" pitchFamily="18" charset="0"/>
              </a:rPr>
              <a:t>://doi.org/10.1016/0950-7051(88)90098-6.</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3557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0"/>
        <p:cNvGrpSpPr/>
        <p:nvPr/>
      </p:nvGrpSpPr>
      <p:grpSpPr>
        <a:xfrm>
          <a:off x="0" y="0"/>
          <a:ext cx="0" cy="0"/>
          <a:chOff x="0" y="0"/>
          <a:chExt cx="0" cy="0"/>
        </a:xfrm>
      </p:grpSpPr>
      <p:sp>
        <p:nvSpPr>
          <p:cNvPr id="11" name="Google Shape;11;p2"/>
          <p:cNvSpPr txBox="1">
            <a:spLocks noGrp="1"/>
          </p:cNvSpPr>
          <p:nvPr>
            <p:ph type="subTitle" idx="1"/>
          </p:nvPr>
        </p:nvSpPr>
        <p:spPr>
          <a:xfrm>
            <a:off x="377400" y="5925775"/>
            <a:ext cx="11500500" cy="586500"/>
          </a:xfrm>
          <a:prstGeom prst="rect">
            <a:avLst/>
          </a:prstGeom>
        </p:spPr>
        <p:txBody>
          <a:bodyPr spcFirstLastPara="1" wrap="square" lIns="121900" tIns="121900" rIns="121900" bIns="121900" anchor="ctr" anchorCtr="0">
            <a:noAutofit/>
          </a:bodyPr>
          <a:lstStyle>
            <a:lvl1pPr lvl="0" algn="r">
              <a:lnSpc>
                <a:spcPct val="100000"/>
              </a:lnSpc>
              <a:spcBef>
                <a:spcPts val="0"/>
              </a:spcBef>
              <a:spcAft>
                <a:spcPts val="0"/>
              </a:spcAft>
              <a:buSzPts val="1900"/>
              <a:buNone/>
              <a:defRPr/>
            </a:lvl1pPr>
            <a:lvl2pPr lvl="1">
              <a:spcBef>
                <a:spcPts val="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a:endParaRPr/>
          </a:p>
        </p:txBody>
      </p:sp>
      <p:sp>
        <p:nvSpPr>
          <p:cNvPr id="12" name="Google Shape;12;p2"/>
          <p:cNvSpPr txBox="1">
            <a:spLocks noGrp="1"/>
          </p:cNvSpPr>
          <p:nvPr>
            <p:ph type="title"/>
          </p:nvPr>
        </p:nvSpPr>
        <p:spPr>
          <a:xfrm>
            <a:off x="834600" y="2762700"/>
            <a:ext cx="9941700" cy="1332600"/>
          </a:xfrm>
          <a:prstGeom prst="rect">
            <a:avLst/>
          </a:prstGeom>
        </p:spPr>
        <p:txBody>
          <a:bodyPr spcFirstLastPara="1" wrap="square" lIns="121900" tIns="121900" rIns="121900" bIns="121900" anchor="ctr" anchorCtr="0">
            <a:noAutofit/>
          </a:bodyPr>
          <a:lstStyle>
            <a:lvl1pPr marL="0" marR="0" lvl="0" indent="0" rtl="0">
              <a:lnSpc>
                <a:spcPct val="80000"/>
              </a:lnSpc>
              <a:spcBef>
                <a:spcPts val="0"/>
              </a:spcBef>
              <a:spcAft>
                <a:spcPts val="0"/>
              </a:spcAft>
              <a:buClr>
                <a:schemeClr val="dk1"/>
              </a:buClr>
              <a:buSzPts val="9000"/>
              <a:buFont typeface="Aldrich"/>
              <a:buNone/>
              <a:defRPr sz="65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a:p>
        </p:txBody>
      </p:sp>
      <p:cxnSp>
        <p:nvCxnSpPr>
          <p:cNvPr id="13" name="Google Shape;13;p2"/>
          <p:cNvCxnSpPr/>
          <p:nvPr/>
        </p:nvCxnSpPr>
        <p:spPr>
          <a:xfrm>
            <a:off x="492700" y="362700"/>
            <a:ext cx="0" cy="6132600"/>
          </a:xfrm>
          <a:prstGeom prst="straightConnector1">
            <a:avLst/>
          </a:prstGeom>
          <a:noFill/>
          <a:ln w="19050" cap="rnd" cmpd="sng">
            <a:solidFill>
              <a:schemeClr val="dk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3 Six columns">
  <p:cSld name="CUSTOM_2">
    <p:spTree>
      <p:nvGrpSpPr>
        <p:cNvPr id="1" name="Shape 20"/>
        <p:cNvGrpSpPr/>
        <p:nvPr/>
      </p:nvGrpSpPr>
      <p:grpSpPr>
        <a:xfrm>
          <a:off x="0" y="0"/>
          <a:ext cx="0" cy="0"/>
          <a:chOff x="0" y="0"/>
          <a:chExt cx="0" cy="0"/>
        </a:xfrm>
      </p:grpSpPr>
      <p:sp>
        <p:nvSpPr>
          <p:cNvPr id="21" name="Google Shape;21;p4"/>
          <p:cNvSpPr txBox="1">
            <a:spLocks noGrp="1"/>
          </p:cNvSpPr>
          <p:nvPr>
            <p:ph type="title"/>
          </p:nvPr>
        </p:nvSpPr>
        <p:spPr>
          <a:xfrm>
            <a:off x="490775" y="751875"/>
            <a:ext cx="11210400" cy="763500"/>
          </a:xfrm>
          <a:prstGeom prst="rect">
            <a:avLst/>
          </a:prstGeom>
        </p:spPr>
        <p:txBody>
          <a:bodyPr spcFirstLastPara="1" wrap="square" lIns="121900" tIns="121900" rIns="121900" bIns="121900" anchor="ctr"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22" name="Google Shape;22;p4"/>
          <p:cNvSpPr txBox="1">
            <a:spLocks noGrp="1"/>
          </p:cNvSpPr>
          <p:nvPr>
            <p:ph type="body" idx="1"/>
          </p:nvPr>
        </p:nvSpPr>
        <p:spPr>
          <a:xfrm>
            <a:off x="2993825" y="2894770"/>
            <a:ext cx="3294600" cy="13227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lnSpc>
                <a:spcPct val="100000"/>
              </a:lnSpc>
              <a:spcBef>
                <a:spcPts val="0"/>
              </a:spcBef>
              <a:spcAft>
                <a:spcPts val="0"/>
              </a:spcAft>
              <a:buSzPts val="1900"/>
              <a:buChar char="○"/>
              <a:defRPr/>
            </a:lvl2pPr>
            <a:lvl3pPr marL="1371600" lvl="2" indent="-349250" rtl="0">
              <a:lnSpc>
                <a:spcPct val="100000"/>
              </a:lnSpc>
              <a:spcBef>
                <a:spcPts val="2100"/>
              </a:spcBef>
              <a:spcAft>
                <a:spcPts val="0"/>
              </a:spcAft>
              <a:buSzPts val="1900"/>
              <a:buChar char="■"/>
              <a:defRPr/>
            </a:lvl3pPr>
            <a:lvl4pPr marL="1828800" lvl="3" indent="-349250" rtl="0">
              <a:lnSpc>
                <a:spcPct val="100000"/>
              </a:lnSpc>
              <a:spcBef>
                <a:spcPts val="2100"/>
              </a:spcBef>
              <a:spcAft>
                <a:spcPts val="0"/>
              </a:spcAft>
              <a:buSzPts val="1900"/>
              <a:buChar char="●"/>
              <a:defRPr/>
            </a:lvl4pPr>
            <a:lvl5pPr marL="2286000" lvl="4" indent="-349250" rtl="0">
              <a:lnSpc>
                <a:spcPct val="100000"/>
              </a:lnSpc>
              <a:spcBef>
                <a:spcPts val="2100"/>
              </a:spcBef>
              <a:spcAft>
                <a:spcPts val="0"/>
              </a:spcAft>
              <a:buSzPts val="1900"/>
              <a:buChar char="○"/>
              <a:defRPr/>
            </a:lvl5pPr>
            <a:lvl6pPr marL="2743200" lvl="5" indent="-349250" rtl="0">
              <a:lnSpc>
                <a:spcPct val="100000"/>
              </a:lnSpc>
              <a:spcBef>
                <a:spcPts val="2100"/>
              </a:spcBef>
              <a:spcAft>
                <a:spcPts val="0"/>
              </a:spcAft>
              <a:buSzPts val="1900"/>
              <a:buChar char="■"/>
              <a:defRPr/>
            </a:lvl6pPr>
            <a:lvl7pPr marL="3200400" lvl="6" indent="-349250" rtl="0">
              <a:lnSpc>
                <a:spcPct val="100000"/>
              </a:lnSpc>
              <a:spcBef>
                <a:spcPts val="2100"/>
              </a:spcBef>
              <a:spcAft>
                <a:spcPts val="0"/>
              </a:spcAft>
              <a:buSzPts val="1900"/>
              <a:buChar char="●"/>
              <a:defRPr/>
            </a:lvl7pPr>
            <a:lvl8pPr marL="3657600" lvl="7" indent="-349250" rtl="0">
              <a:lnSpc>
                <a:spcPct val="100000"/>
              </a:lnSpc>
              <a:spcBef>
                <a:spcPts val="2100"/>
              </a:spcBef>
              <a:spcAft>
                <a:spcPts val="0"/>
              </a:spcAft>
              <a:buSzPts val="1900"/>
              <a:buChar char="○"/>
              <a:defRPr/>
            </a:lvl8pPr>
            <a:lvl9pPr marL="4114800" lvl="8" indent="-349250" rtl="0">
              <a:lnSpc>
                <a:spcPct val="100000"/>
              </a:lnSpc>
              <a:spcBef>
                <a:spcPts val="2100"/>
              </a:spcBef>
              <a:spcAft>
                <a:spcPts val="2100"/>
              </a:spcAft>
              <a:buSzPts val="1900"/>
              <a:buChar char="■"/>
              <a:defRPr/>
            </a:lvl9pPr>
          </a:lstStyle>
          <a:p>
            <a:endParaRPr/>
          </a:p>
        </p:txBody>
      </p:sp>
      <p:sp>
        <p:nvSpPr>
          <p:cNvPr id="23" name="Google Shape;23;p4"/>
          <p:cNvSpPr txBox="1">
            <a:spLocks noGrp="1"/>
          </p:cNvSpPr>
          <p:nvPr>
            <p:ph type="body" idx="2"/>
          </p:nvPr>
        </p:nvSpPr>
        <p:spPr>
          <a:xfrm>
            <a:off x="7332750" y="2894770"/>
            <a:ext cx="3294600" cy="13227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lnSpc>
                <a:spcPct val="100000"/>
              </a:lnSpc>
              <a:spcBef>
                <a:spcPts val="0"/>
              </a:spcBef>
              <a:spcAft>
                <a:spcPts val="0"/>
              </a:spcAft>
              <a:buSzPts val="1900"/>
              <a:buChar char="○"/>
              <a:defRPr/>
            </a:lvl2pPr>
            <a:lvl3pPr marL="1371600" lvl="2" indent="-349250" rtl="0">
              <a:lnSpc>
                <a:spcPct val="100000"/>
              </a:lnSpc>
              <a:spcBef>
                <a:spcPts val="2100"/>
              </a:spcBef>
              <a:spcAft>
                <a:spcPts val="0"/>
              </a:spcAft>
              <a:buSzPts val="1900"/>
              <a:buChar char="■"/>
              <a:defRPr/>
            </a:lvl3pPr>
            <a:lvl4pPr marL="1828800" lvl="3" indent="-349250" rtl="0">
              <a:lnSpc>
                <a:spcPct val="100000"/>
              </a:lnSpc>
              <a:spcBef>
                <a:spcPts val="2100"/>
              </a:spcBef>
              <a:spcAft>
                <a:spcPts val="0"/>
              </a:spcAft>
              <a:buSzPts val="1900"/>
              <a:buChar char="●"/>
              <a:defRPr/>
            </a:lvl4pPr>
            <a:lvl5pPr marL="2286000" lvl="4" indent="-349250" rtl="0">
              <a:lnSpc>
                <a:spcPct val="100000"/>
              </a:lnSpc>
              <a:spcBef>
                <a:spcPts val="2100"/>
              </a:spcBef>
              <a:spcAft>
                <a:spcPts val="0"/>
              </a:spcAft>
              <a:buSzPts val="1900"/>
              <a:buChar char="○"/>
              <a:defRPr/>
            </a:lvl5pPr>
            <a:lvl6pPr marL="2743200" lvl="5" indent="-349250" rtl="0">
              <a:lnSpc>
                <a:spcPct val="100000"/>
              </a:lnSpc>
              <a:spcBef>
                <a:spcPts val="2100"/>
              </a:spcBef>
              <a:spcAft>
                <a:spcPts val="0"/>
              </a:spcAft>
              <a:buSzPts val="1900"/>
              <a:buChar char="■"/>
              <a:defRPr/>
            </a:lvl6pPr>
            <a:lvl7pPr marL="3200400" lvl="6" indent="-349250" rtl="0">
              <a:lnSpc>
                <a:spcPct val="100000"/>
              </a:lnSpc>
              <a:spcBef>
                <a:spcPts val="2100"/>
              </a:spcBef>
              <a:spcAft>
                <a:spcPts val="0"/>
              </a:spcAft>
              <a:buSzPts val="1900"/>
              <a:buChar char="●"/>
              <a:defRPr/>
            </a:lvl7pPr>
            <a:lvl8pPr marL="3657600" lvl="7" indent="-349250" rtl="0">
              <a:lnSpc>
                <a:spcPct val="100000"/>
              </a:lnSpc>
              <a:spcBef>
                <a:spcPts val="2100"/>
              </a:spcBef>
              <a:spcAft>
                <a:spcPts val="0"/>
              </a:spcAft>
              <a:buSzPts val="1900"/>
              <a:buChar char="○"/>
              <a:defRPr/>
            </a:lvl8pPr>
            <a:lvl9pPr marL="4114800" lvl="8" indent="-349250" rtl="0">
              <a:lnSpc>
                <a:spcPct val="100000"/>
              </a:lnSpc>
              <a:spcBef>
                <a:spcPts val="2100"/>
              </a:spcBef>
              <a:spcAft>
                <a:spcPts val="2100"/>
              </a:spcAft>
              <a:buSzPts val="1900"/>
              <a:buChar char="■"/>
              <a:defRPr/>
            </a:lvl9pPr>
          </a:lstStyle>
          <a:p>
            <a:endParaRPr/>
          </a:p>
        </p:txBody>
      </p:sp>
      <p:sp>
        <p:nvSpPr>
          <p:cNvPr id="24" name="Google Shape;24;p4"/>
          <p:cNvSpPr txBox="1">
            <a:spLocks noGrp="1"/>
          </p:cNvSpPr>
          <p:nvPr>
            <p:ph type="body" idx="3"/>
          </p:nvPr>
        </p:nvSpPr>
        <p:spPr>
          <a:xfrm>
            <a:off x="7332725" y="4913329"/>
            <a:ext cx="3294600" cy="13227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lnSpc>
                <a:spcPct val="100000"/>
              </a:lnSpc>
              <a:spcBef>
                <a:spcPts val="0"/>
              </a:spcBef>
              <a:spcAft>
                <a:spcPts val="0"/>
              </a:spcAft>
              <a:buSzPts val="1900"/>
              <a:buChar char="○"/>
              <a:defRPr/>
            </a:lvl2pPr>
            <a:lvl3pPr marL="1371600" lvl="2" indent="-349250" rtl="0">
              <a:lnSpc>
                <a:spcPct val="100000"/>
              </a:lnSpc>
              <a:spcBef>
                <a:spcPts val="2100"/>
              </a:spcBef>
              <a:spcAft>
                <a:spcPts val="0"/>
              </a:spcAft>
              <a:buSzPts val="1900"/>
              <a:buChar char="■"/>
              <a:defRPr/>
            </a:lvl3pPr>
            <a:lvl4pPr marL="1828800" lvl="3" indent="-349250" rtl="0">
              <a:lnSpc>
                <a:spcPct val="100000"/>
              </a:lnSpc>
              <a:spcBef>
                <a:spcPts val="2100"/>
              </a:spcBef>
              <a:spcAft>
                <a:spcPts val="0"/>
              </a:spcAft>
              <a:buSzPts val="1900"/>
              <a:buChar char="●"/>
              <a:defRPr/>
            </a:lvl4pPr>
            <a:lvl5pPr marL="2286000" lvl="4" indent="-349250" rtl="0">
              <a:lnSpc>
                <a:spcPct val="100000"/>
              </a:lnSpc>
              <a:spcBef>
                <a:spcPts val="2100"/>
              </a:spcBef>
              <a:spcAft>
                <a:spcPts val="0"/>
              </a:spcAft>
              <a:buSzPts val="1900"/>
              <a:buChar char="○"/>
              <a:defRPr/>
            </a:lvl5pPr>
            <a:lvl6pPr marL="2743200" lvl="5" indent="-349250" rtl="0">
              <a:lnSpc>
                <a:spcPct val="100000"/>
              </a:lnSpc>
              <a:spcBef>
                <a:spcPts val="2100"/>
              </a:spcBef>
              <a:spcAft>
                <a:spcPts val="0"/>
              </a:spcAft>
              <a:buSzPts val="1900"/>
              <a:buChar char="■"/>
              <a:defRPr/>
            </a:lvl6pPr>
            <a:lvl7pPr marL="3200400" lvl="6" indent="-349250" rtl="0">
              <a:lnSpc>
                <a:spcPct val="100000"/>
              </a:lnSpc>
              <a:spcBef>
                <a:spcPts val="2100"/>
              </a:spcBef>
              <a:spcAft>
                <a:spcPts val="0"/>
              </a:spcAft>
              <a:buSzPts val="1900"/>
              <a:buChar char="●"/>
              <a:defRPr/>
            </a:lvl7pPr>
            <a:lvl8pPr marL="3657600" lvl="7" indent="-349250" rtl="0">
              <a:lnSpc>
                <a:spcPct val="100000"/>
              </a:lnSpc>
              <a:spcBef>
                <a:spcPts val="2100"/>
              </a:spcBef>
              <a:spcAft>
                <a:spcPts val="0"/>
              </a:spcAft>
              <a:buSzPts val="1900"/>
              <a:buChar char="○"/>
              <a:defRPr/>
            </a:lvl8pPr>
            <a:lvl9pPr marL="4114800" lvl="8" indent="-349250" rtl="0">
              <a:lnSpc>
                <a:spcPct val="100000"/>
              </a:lnSpc>
              <a:spcBef>
                <a:spcPts val="2100"/>
              </a:spcBef>
              <a:spcAft>
                <a:spcPts val="2100"/>
              </a:spcAft>
              <a:buSzPts val="1900"/>
              <a:buChar char="■"/>
              <a:defRPr/>
            </a:lvl9pPr>
          </a:lstStyle>
          <a:p>
            <a:endParaRPr/>
          </a:p>
        </p:txBody>
      </p:sp>
      <p:sp>
        <p:nvSpPr>
          <p:cNvPr id="25" name="Google Shape;25;p4"/>
          <p:cNvSpPr txBox="1">
            <a:spLocks noGrp="1"/>
          </p:cNvSpPr>
          <p:nvPr>
            <p:ph type="title" idx="4"/>
          </p:nvPr>
        </p:nvSpPr>
        <p:spPr>
          <a:xfrm>
            <a:off x="2993825" y="2199000"/>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26" name="Google Shape;26;p4"/>
          <p:cNvSpPr txBox="1">
            <a:spLocks noGrp="1"/>
          </p:cNvSpPr>
          <p:nvPr>
            <p:ph type="title" idx="5"/>
          </p:nvPr>
        </p:nvSpPr>
        <p:spPr>
          <a:xfrm>
            <a:off x="7332750" y="2199000"/>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27" name="Google Shape;27;p4"/>
          <p:cNvSpPr txBox="1">
            <a:spLocks noGrp="1"/>
          </p:cNvSpPr>
          <p:nvPr>
            <p:ph type="title" idx="6"/>
          </p:nvPr>
        </p:nvSpPr>
        <p:spPr>
          <a:xfrm>
            <a:off x="7332725" y="4217559"/>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28" name="Google Shape;28;p4"/>
          <p:cNvSpPr txBox="1">
            <a:spLocks noGrp="1"/>
          </p:cNvSpPr>
          <p:nvPr>
            <p:ph type="body" idx="7"/>
          </p:nvPr>
        </p:nvSpPr>
        <p:spPr>
          <a:xfrm>
            <a:off x="2993825" y="4913245"/>
            <a:ext cx="3294600" cy="13227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lnSpc>
                <a:spcPct val="100000"/>
              </a:lnSpc>
              <a:spcBef>
                <a:spcPts val="0"/>
              </a:spcBef>
              <a:spcAft>
                <a:spcPts val="0"/>
              </a:spcAft>
              <a:buSzPts val="1900"/>
              <a:buChar char="○"/>
              <a:defRPr/>
            </a:lvl2pPr>
            <a:lvl3pPr marL="1371600" lvl="2" indent="-349250" rtl="0">
              <a:lnSpc>
                <a:spcPct val="100000"/>
              </a:lnSpc>
              <a:spcBef>
                <a:spcPts val="2100"/>
              </a:spcBef>
              <a:spcAft>
                <a:spcPts val="0"/>
              </a:spcAft>
              <a:buSzPts val="1900"/>
              <a:buChar char="■"/>
              <a:defRPr/>
            </a:lvl3pPr>
            <a:lvl4pPr marL="1828800" lvl="3" indent="-349250" rtl="0">
              <a:lnSpc>
                <a:spcPct val="100000"/>
              </a:lnSpc>
              <a:spcBef>
                <a:spcPts val="2100"/>
              </a:spcBef>
              <a:spcAft>
                <a:spcPts val="0"/>
              </a:spcAft>
              <a:buSzPts val="1900"/>
              <a:buChar char="●"/>
              <a:defRPr/>
            </a:lvl4pPr>
            <a:lvl5pPr marL="2286000" lvl="4" indent="-349250" rtl="0">
              <a:lnSpc>
                <a:spcPct val="100000"/>
              </a:lnSpc>
              <a:spcBef>
                <a:spcPts val="2100"/>
              </a:spcBef>
              <a:spcAft>
                <a:spcPts val="0"/>
              </a:spcAft>
              <a:buSzPts val="1900"/>
              <a:buChar char="○"/>
              <a:defRPr/>
            </a:lvl5pPr>
            <a:lvl6pPr marL="2743200" lvl="5" indent="-349250" rtl="0">
              <a:lnSpc>
                <a:spcPct val="100000"/>
              </a:lnSpc>
              <a:spcBef>
                <a:spcPts val="2100"/>
              </a:spcBef>
              <a:spcAft>
                <a:spcPts val="0"/>
              </a:spcAft>
              <a:buSzPts val="1900"/>
              <a:buChar char="■"/>
              <a:defRPr/>
            </a:lvl6pPr>
            <a:lvl7pPr marL="3200400" lvl="6" indent="-349250" rtl="0">
              <a:lnSpc>
                <a:spcPct val="100000"/>
              </a:lnSpc>
              <a:spcBef>
                <a:spcPts val="2100"/>
              </a:spcBef>
              <a:spcAft>
                <a:spcPts val="0"/>
              </a:spcAft>
              <a:buSzPts val="1900"/>
              <a:buChar char="●"/>
              <a:defRPr/>
            </a:lvl7pPr>
            <a:lvl8pPr marL="3657600" lvl="7" indent="-349250" rtl="0">
              <a:lnSpc>
                <a:spcPct val="100000"/>
              </a:lnSpc>
              <a:spcBef>
                <a:spcPts val="2100"/>
              </a:spcBef>
              <a:spcAft>
                <a:spcPts val="0"/>
              </a:spcAft>
              <a:buSzPts val="1900"/>
              <a:buChar char="○"/>
              <a:defRPr/>
            </a:lvl8pPr>
            <a:lvl9pPr marL="4114800" lvl="8" indent="-349250" rtl="0">
              <a:lnSpc>
                <a:spcPct val="100000"/>
              </a:lnSpc>
              <a:spcBef>
                <a:spcPts val="2100"/>
              </a:spcBef>
              <a:spcAft>
                <a:spcPts val="2100"/>
              </a:spcAft>
              <a:buSzPts val="1900"/>
              <a:buChar char="■"/>
              <a:defRPr/>
            </a:lvl9pPr>
          </a:lstStyle>
          <a:p>
            <a:endParaRPr/>
          </a:p>
        </p:txBody>
      </p:sp>
      <p:sp>
        <p:nvSpPr>
          <p:cNvPr id="29" name="Google Shape;29;p4"/>
          <p:cNvSpPr txBox="1">
            <a:spLocks noGrp="1"/>
          </p:cNvSpPr>
          <p:nvPr>
            <p:ph type="title" idx="8"/>
          </p:nvPr>
        </p:nvSpPr>
        <p:spPr>
          <a:xfrm>
            <a:off x="2993825" y="4217475"/>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cxnSp>
        <p:nvCxnSpPr>
          <p:cNvPr id="30" name="Google Shape;30;p4"/>
          <p:cNvCxnSpPr/>
          <p:nvPr/>
        </p:nvCxnSpPr>
        <p:spPr>
          <a:xfrm rot="10800000">
            <a:off x="497850" y="516525"/>
            <a:ext cx="11196300" cy="0"/>
          </a:xfrm>
          <a:prstGeom prst="straightConnector1">
            <a:avLst/>
          </a:prstGeom>
          <a:noFill/>
          <a:ln w="19050" cap="rnd" cmpd="sng">
            <a:solidFill>
              <a:schemeClr val="dk1"/>
            </a:solidFill>
            <a:prstDash val="solid"/>
            <a:round/>
            <a:headEnd type="none" w="med" len="med"/>
            <a:tailEnd type="none" w="med" len="med"/>
          </a:ln>
        </p:spPr>
      </p:cxnSp>
      <p:cxnSp>
        <p:nvCxnSpPr>
          <p:cNvPr id="31" name="Google Shape;31;p4"/>
          <p:cNvCxnSpPr/>
          <p:nvPr/>
        </p:nvCxnSpPr>
        <p:spPr>
          <a:xfrm rot="10800000">
            <a:off x="497850" y="6307725"/>
            <a:ext cx="11196300" cy="0"/>
          </a:xfrm>
          <a:prstGeom prst="straightConnector1">
            <a:avLst/>
          </a:prstGeom>
          <a:noFill/>
          <a:ln w="19050" cap="rnd" cmpd="sng">
            <a:solidFill>
              <a:schemeClr val="dk1"/>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6 One column">
  <p:cSld name="CUSTOM_5">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1401625" y="1741250"/>
            <a:ext cx="8284500" cy="763500"/>
          </a:xfrm>
          <a:prstGeom prst="rect">
            <a:avLst/>
          </a:prstGeom>
        </p:spPr>
        <p:txBody>
          <a:bodyPr spcFirstLastPara="1" wrap="square" lIns="121900" tIns="121900" rIns="121900" bIns="121900" anchor="ctr"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44" name="Google Shape;44;p7"/>
          <p:cNvSpPr txBox="1">
            <a:spLocks noGrp="1"/>
          </p:cNvSpPr>
          <p:nvPr>
            <p:ph type="body" idx="1"/>
          </p:nvPr>
        </p:nvSpPr>
        <p:spPr>
          <a:xfrm>
            <a:off x="1401625" y="2789650"/>
            <a:ext cx="8284500" cy="24918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cxnSp>
        <p:nvCxnSpPr>
          <p:cNvPr id="45" name="Google Shape;45;p7"/>
          <p:cNvCxnSpPr/>
          <p:nvPr/>
        </p:nvCxnSpPr>
        <p:spPr>
          <a:xfrm>
            <a:off x="492700" y="362700"/>
            <a:ext cx="0" cy="6132600"/>
          </a:xfrm>
          <a:prstGeom prst="straightConnector1">
            <a:avLst/>
          </a:prstGeom>
          <a:noFill/>
          <a:ln w="19050" cap="rnd" cmpd="sng">
            <a:solidFill>
              <a:schemeClr val="dk1"/>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8 Three columns">
  <p:cSld name="CUSTOM_8_1">
    <p:spTree>
      <p:nvGrpSpPr>
        <p:cNvPr id="1" name="Shape 50"/>
        <p:cNvGrpSpPr/>
        <p:nvPr/>
      </p:nvGrpSpPr>
      <p:grpSpPr>
        <a:xfrm>
          <a:off x="0" y="0"/>
          <a:ext cx="0" cy="0"/>
          <a:chOff x="0" y="0"/>
          <a:chExt cx="0" cy="0"/>
        </a:xfrm>
      </p:grpSpPr>
      <p:sp>
        <p:nvSpPr>
          <p:cNvPr id="51" name="Google Shape;51;p9"/>
          <p:cNvSpPr txBox="1">
            <a:spLocks noGrp="1"/>
          </p:cNvSpPr>
          <p:nvPr>
            <p:ph type="subTitle" idx="1"/>
          </p:nvPr>
        </p:nvSpPr>
        <p:spPr>
          <a:xfrm>
            <a:off x="1242302" y="3600000"/>
            <a:ext cx="26589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0">
                <a:latin typeface="Calistoga"/>
                <a:ea typeface="Calistoga"/>
                <a:cs typeface="Calistoga"/>
                <a:sym typeface="Calistoga"/>
              </a:defRPr>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52" name="Google Shape;52;p9"/>
          <p:cNvSpPr txBox="1">
            <a:spLocks noGrp="1"/>
          </p:cNvSpPr>
          <p:nvPr>
            <p:ph type="subTitle" idx="2"/>
          </p:nvPr>
        </p:nvSpPr>
        <p:spPr>
          <a:xfrm>
            <a:off x="4766552" y="3600000"/>
            <a:ext cx="26589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0">
                <a:latin typeface="Calistoga"/>
                <a:ea typeface="Calistoga"/>
                <a:cs typeface="Calistoga"/>
                <a:sym typeface="Calistoga"/>
              </a:defRPr>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53" name="Google Shape;53;p9"/>
          <p:cNvSpPr txBox="1">
            <a:spLocks noGrp="1"/>
          </p:cNvSpPr>
          <p:nvPr>
            <p:ph type="subTitle" idx="3"/>
          </p:nvPr>
        </p:nvSpPr>
        <p:spPr>
          <a:xfrm>
            <a:off x="8290802" y="3600000"/>
            <a:ext cx="26586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0">
                <a:latin typeface="Calistoga"/>
                <a:ea typeface="Calistoga"/>
                <a:cs typeface="Calistoga"/>
                <a:sym typeface="Calistoga"/>
              </a:defRPr>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54" name="Google Shape;54;p9"/>
          <p:cNvSpPr txBox="1">
            <a:spLocks noGrp="1"/>
          </p:cNvSpPr>
          <p:nvPr>
            <p:ph type="title"/>
          </p:nvPr>
        </p:nvSpPr>
        <p:spPr>
          <a:xfrm>
            <a:off x="1242300" y="934700"/>
            <a:ext cx="9707400" cy="763500"/>
          </a:xfrm>
          <a:prstGeom prst="rect">
            <a:avLst/>
          </a:prstGeom>
        </p:spPr>
        <p:txBody>
          <a:bodyPr spcFirstLastPara="1" wrap="square" lIns="121900" tIns="121900" rIns="121900" bIns="121900" anchor="ctr" anchorCtr="0">
            <a:noAutofit/>
          </a:bodyPr>
          <a:lstStyle>
            <a:lvl1pPr marL="0" marR="0" lvl="0" indent="0" algn="ctr" rtl="0">
              <a:lnSpc>
                <a:spcPct val="100000"/>
              </a:lnSpc>
              <a:spcBef>
                <a:spcPts val="0"/>
              </a:spcBef>
              <a:spcAft>
                <a:spcPts val="0"/>
              </a:spcAft>
              <a:buClr>
                <a:schemeClr val="dk1"/>
              </a:buClr>
              <a:buSzPts val="4000"/>
              <a:buFont typeface="Aldrich"/>
              <a:buNone/>
              <a:defRPr/>
            </a:lvl1pPr>
            <a:lvl2pPr lvl="1"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55" name="Google Shape;55;p9"/>
          <p:cNvSpPr txBox="1">
            <a:spLocks noGrp="1"/>
          </p:cNvSpPr>
          <p:nvPr>
            <p:ph type="body" idx="4"/>
          </p:nvPr>
        </p:nvSpPr>
        <p:spPr>
          <a:xfrm>
            <a:off x="1242300" y="4165707"/>
            <a:ext cx="2658900" cy="16641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sp>
        <p:nvSpPr>
          <p:cNvPr id="56" name="Google Shape;56;p9"/>
          <p:cNvSpPr txBox="1">
            <a:spLocks noGrp="1"/>
          </p:cNvSpPr>
          <p:nvPr>
            <p:ph type="body" idx="5"/>
          </p:nvPr>
        </p:nvSpPr>
        <p:spPr>
          <a:xfrm>
            <a:off x="4766550" y="4165707"/>
            <a:ext cx="2658900" cy="16608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sp>
        <p:nvSpPr>
          <p:cNvPr id="57" name="Google Shape;57;p9"/>
          <p:cNvSpPr txBox="1">
            <a:spLocks noGrp="1"/>
          </p:cNvSpPr>
          <p:nvPr>
            <p:ph type="body" idx="6"/>
          </p:nvPr>
        </p:nvSpPr>
        <p:spPr>
          <a:xfrm>
            <a:off x="8290800" y="4165707"/>
            <a:ext cx="2658900" cy="16608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cxnSp>
        <p:nvCxnSpPr>
          <p:cNvPr id="58" name="Google Shape;58;p9"/>
          <p:cNvCxnSpPr/>
          <p:nvPr/>
        </p:nvCxnSpPr>
        <p:spPr>
          <a:xfrm rot="10800000">
            <a:off x="497850" y="516525"/>
            <a:ext cx="11196300" cy="0"/>
          </a:xfrm>
          <a:prstGeom prst="straightConnector1">
            <a:avLst/>
          </a:prstGeom>
          <a:noFill/>
          <a:ln w="19050" cap="rnd" cmpd="sng">
            <a:solidFill>
              <a:schemeClr val="dk1"/>
            </a:solidFill>
            <a:prstDash val="solid"/>
            <a:round/>
            <a:headEnd type="none" w="med" len="med"/>
            <a:tailEnd type="none" w="med" len="med"/>
          </a:ln>
        </p:spPr>
      </p:cxnSp>
      <p:cxnSp>
        <p:nvCxnSpPr>
          <p:cNvPr id="59" name="Google Shape;59;p9"/>
          <p:cNvCxnSpPr/>
          <p:nvPr/>
        </p:nvCxnSpPr>
        <p:spPr>
          <a:xfrm rot="10800000">
            <a:off x="497850" y="6307725"/>
            <a:ext cx="11196300" cy="0"/>
          </a:xfrm>
          <a:prstGeom prst="straightConnector1">
            <a:avLst/>
          </a:prstGeom>
          <a:noFill/>
          <a:ln w="19050" cap="rnd"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1pPr>
            <a:lvl2pPr lvl="1">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2pPr>
            <a:lvl3pPr lvl="2">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3pPr>
            <a:lvl4pPr lvl="3">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4pPr>
            <a:lvl5pPr lvl="4">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5pPr>
            <a:lvl6pPr lvl="5">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6pPr>
            <a:lvl7pPr lvl="6">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7pPr>
            <a:lvl8pPr lvl="7">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8pPr>
            <a:lvl9pPr lvl="8">
              <a:spcBef>
                <a:spcPts val="0"/>
              </a:spcBef>
              <a:spcAft>
                <a:spcPts val="0"/>
              </a:spcAft>
              <a:buClr>
                <a:schemeClr val="dk1"/>
              </a:buClr>
              <a:buSzPts val="4000"/>
              <a:buFont typeface="Calistoga"/>
              <a:buNone/>
              <a:defRPr sz="4000">
                <a:solidFill>
                  <a:schemeClr val="dk1"/>
                </a:solidFill>
                <a:latin typeface="Calistoga"/>
                <a:ea typeface="Calistoga"/>
                <a:cs typeface="Calistoga"/>
                <a:sym typeface="Calistoga"/>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1pPr>
            <a:lvl2pPr marL="914400" lvl="1"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2pPr>
            <a:lvl3pPr marL="1371600" lvl="2"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3pPr>
            <a:lvl4pPr marL="1828800" lvl="3"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4pPr>
            <a:lvl5pPr marL="2286000" lvl="4"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5pPr>
            <a:lvl6pPr marL="2743200" lvl="5"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6pPr>
            <a:lvl7pPr marL="3200400" lvl="6"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7pPr>
            <a:lvl8pPr marL="3657600" lvl="7" indent="-349250">
              <a:lnSpc>
                <a:spcPct val="115000"/>
              </a:lnSpc>
              <a:spcBef>
                <a:spcPts val="2100"/>
              </a:spcBef>
              <a:spcAft>
                <a:spcPts val="0"/>
              </a:spcAft>
              <a:buClr>
                <a:schemeClr val="dk2"/>
              </a:buClr>
              <a:buSzPts val="1900"/>
              <a:buFont typeface="Antic Slab"/>
              <a:buChar char="○"/>
              <a:defRPr sz="1900" b="1">
                <a:solidFill>
                  <a:schemeClr val="dk2"/>
                </a:solidFill>
                <a:latin typeface="Antic Slab"/>
                <a:ea typeface="Antic Slab"/>
                <a:cs typeface="Antic Slab"/>
                <a:sym typeface="Antic Slab"/>
              </a:defRPr>
            </a:lvl8pPr>
            <a:lvl9pPr marL="4114800" lvl="8" indent="-349250">
              <a:lnSpc>
                <a:spcPct val="115000"/>
              </a:lnSpc>
              <a:spcBef>
                <a:spcPts val="2100"/>
              </a:spcBef>
              <a:spcAft>
                <a:spcPts val="2100"/>
              </a:spcAft>
              <a:buClr>
                <a:schemeClr val="dk2"/>
              </a:buClr>
              <a:buSzPts val="1900"/>
              <a:buFont typeface="Antic Slab"/>
              <a:buChar char="■"/>
              <a:defRPr sz="1900" b="1">
                <a:solidFill>
                  <a:schemeClr val="dk2"/>
                </a:solidFill>
                <a:latin typeface="Antic Slab"/>
                <a:ea typeface="Antic Slab"/>
                <a:cs typeface="Antic Slab"/>
                <a:sym typeface="Antic Slab"/>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5"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uk.anygator.com/search/broadband+and+tv"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hyperlink" Target="https://commons.wikimedia.org/wiki/File:Airbus_A320-200_Airbus_Industries_(AIB)_%22House_colors%22_F-WWBA_-_MSN_001_(10276181983).jpg"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7"/>
          <p:cNvSpPr/>
          <p:nvPr/>
        </p:nvSpPr>
        <p:spPr>
          <a:xfrm>
            <a:off x="6512247" y="1701508"/>
            <a:ext cx="1467600" cy="14676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Antic Slab"/>
              <a:ea typeface="Antic Slab"/>
              <a:cs typeface="Antic Slab"/>
              <a:sym typeface="Antic Slab"/>
            </a:endParaRPr>
          </a:p>
        </p:txBody>
      </p:sp>
      <p:sp>
        <p:nvSpPr>
          <p:cNvPr id="120" name="Google Shape;120;p17"/>
          <p:cNvSpPr txBox="1">
            <a:spLocks noGrp="1"/>
          </p:cNvSpPr>
          <p:nvPr>
            <p:ph type="title"/>
          </p:nvPr>
        </p:nvSpPr>
        <p:spPr>
          <a:xfrm>
            <a:off x="1173893" y="1587821"/>
            <a:ext cx="7729802" cy="3162573"/>
          </a:xfrm>
          <a:prstGeom prst="rect">
            <a:avLst/>
          </a:prstGeom>
        </p:spPr>
        <p:txBody>
          <a:bodyPr spcFirstLastPara="1" wrap="square" lIns="121900" tIns="121900" rIns="121900" bIns="121900" anchor="b" anchorCtr="0">
            <a:noAutofit/>
          </a:bodyPr>
          <a:lstStyle/>
          <a:p>
            <a:pPr marL="0" lvl="0" indent="0" algn="l" rtl="0">
              <a:spcBef>
                <a:spcPts val="0"/>
              </a:spcBef>
              <a:spcAft>
                <a:spcPts val="0"/>
              </a:spcAft>
              <a:buNone/>
            </a:pPr>
            <a:r>
              <a:rPr lang="en-US" sz="5400" dirty="0">
                <a:latin typeface="Times New Roman" panose="02020603050405020304" pitchFamily="18" charset="0"/>
                <a:cs typeface="Times New Roman" panose="02020603050405020304" pitchFamily="18" charset="0"/>
              </a:rPr>
              <a:t>BMSW5106 </a:t>
            </a:r>
            <a:br>
              <a:rPr lang="en-US" sz="5400" dirty="0">
                <a:latin typeface="Times New Roman" panose="02020603050405020304" pitchFamily="18" charset="0"/>
                <a:cs typeface="Times New Roman" panose="02020603050405020304" pitchFamily="18" charset="0"/>
              </a:rPr>
            </a:br>
            <a:r>
              <a:rPr lang="en-US" sz="5400" dirty="0">
                <a:latin typeface="Times New Roman" panose="02020603050405020304" pitchFamily="18" charset="0"/>
                <a:cs typeface="Times New Roman" panose="02020603050405020304" pitchFamily="18" charset="0"/>
              </a:rPr>
              <a:t>Knowledge and Information Management Skills for the Workplace</a:t>
            </a:r>
            <a:endParaRPr sz="5400" dirty="0">
              <a:latin typeface="Times New Roman" panose="02020603050405020304" pitchFamily="18" charset="0"/>
              <a:cs typeface="Times New Roman" panose="02020603050405020304" pitchFamily="18" charset="0"/>
            </a:endParaRPr>
          </a:p>
        </p:txBody>
      </p:sp>
      <p:sp>
        <p:nvSpPr>
          <p:cNvPr id="4" name="Google Shape;127;p18">
            <a:extLst>
              <a:ext uri="{FF2B5EF4-FFF2-40B4-BE49-F238E27FC236}">
                <a16:creationId xmlns:a16="http://schemas.microsoft.com/office/drawing/2014/main" id="{A5C5CF10-CB5C-4633-8F43-20189A1452C5}"/>
              </a:ext>
            </a:extLst>
          </p:cNvPr>
          <p:cNvSpPr txBox="1">
            <a:spLocks/>
          </p:cNvSpPr>
          <p:nvPr/>
        </p:nvSpPr>
        <p:spPr>
          <a:xfrm>
            <a:off x="6001474" y="4837192"/>
            <a:ext cx="5322600" cy="1081299"/>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9250" algn="r" rtl="0">
              <a:lnSpc>
                <a:spcPct val="100000"/>
              </a:lnSpc>
              <a:spcBef>
                <a:spcPts val="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1pPr>
            <a:lvl2pPr marL="914400" marR="0" lvl="1" indent="-349250" algn="l" rtl="0">
              <a:lnSpc>
                <a:spcPct val="115000"/>
              </a:lnSpc>
              <a:spcBef>
                <a:spcPts val="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2pPr>
            <a:lvl3pPr marL="1371600" marR="0" lvl="2"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3pPr>
            <a:lvl4pPr marL="1828800" marR="0" lvl="3"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4pPr>
            <a:lvl5pPr marL="2286000" marR="0" lvl="4"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5pPr>
            <a:lvl6pPr marL="2743200" marR="0" lvl="5"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6pPr>
            <a:lvl7pPr marL="3200400" marR="0" lvl="6"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7pPr>
            <a:lvl8pPr marL="3657600" marR="0" lvl="7" indent="-349250" algn="l" rtl="0">
              <a:lnSpc>
                <a:spcPct val="115000"/>
              </a:lnSpc>
              <a:spcBef>
                <a:spcPts val="2100"/>
              </a:spcBef>
              <a:spcAft>
                <a:spcPts val="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8pPr>
            <a:lvl9pPr marL="4114800" marR="0" lvl="8" indent="-349250" algn="l" rtl="0">
              <a:lnSpc>
                <a:spcPct val="115000"/>
              </a:lnSpc>
              <a:spcBef>
                <a:spcPts val="2100"/>
              </a:spcBef>
              <a:spcAft>
                <a:spcPts val="2100"/>
              </a:spcAft>
              <a:buClr>
                <a:schemeClr val="dk2"/>
              </a:buClr>
              <a:buSzPts val="1900"/>
              <a:buFont typeface="Antic Slab"/>
              <a:buNone/>
              <a:defRPr sz="1900" b="1" i="0" u="none" strike="noStrike" cap="none">
                <a:solidFill>
                  <a:schemeClr val="dk2"/>
                </a:solidFill>
                <a:latin typeface="Antic Slab"/>
                <a:ea typeface="Antic Slab"/>
                <a:cs typeface="Antic Slab"/>
                <a:sym typeface="Antic Slab"/>
              </a:defRPr>
            </a:lvl9pPr>
          </a:lstStyle>
          <a:p>
            <a:pPr marL="0" indent="0" algn="l"/>
            <a:r>
              <a:rPr lang="en-US" sz="2400" dirty="0">
                <a:latin typeface="Times New Roman" panose="02020603050405020304" pitchFamily="18" charset="0"/>
                <a:cs typeface="Times New Roman" panose="02020603050405020304" pitchFamily="18" charset="0"/>
              </a:rPr>
              <a:t>Name: Petru Parasca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Student Id: 2123010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7" name="Google Shape;137;p19"/>
          <p:cNvSpPr txBox="1">
            <a:spLocks noGrp="1"/>
          </p:cNvSpPr>
          <p:nvPr>
            <p:ph type="title"/>
          </p:nvPr>
        </p:nvSpPr>
        <p:spPr>
          <a:xfrm>
            <a:off x="490775" y="751875"/>
            <a:ext cx="112104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b="1" dirty="0">
                <a:latin typeface="Times New Roman" panose="02020603050405020304" pitchFamily="18" charset="0"/>
                <a:cs typeface="Times New Roman" panose="02020603050405020304" pitchFamily="18" charset="0"/>
              </a:rPr>
              <a:t>Introduction</a:t>
            </a:r>
            <a:endParaRPr b="1" dirty="0">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D0DF657C-C342-4237-9A03-9D98CF6486E8}"/>
              </a:ext>
            </a:extLst>
          </p:cNvPr>
          <p:cNvSpPr txBox="1"/>
          <p:nvPr/>
        </p:nvSpPr>
        <p:spPr>
          <a:xfrm>
            <a:off x="1790699" y="2057966"/>
            <a:ext cx="8924925" cy="3023007"/>
          </a:xfrm>
          <a:prstGeom prst="rect">
            <a:avLst/>
          </a:prstGeom>
          <a:noFill/>
        </p:spPr>
        <p:txBody>
          <a:bodyPr wrap="square">
            <a:spAutoFit/>
          </a:bodyPr>
          <a:lstStyle/>
          <a:p>
            <a:pPr algn="just">
              <a:lnSpc>
                <a:spcPct val="150000"/>
              </a:lnSpc>
            </a:pPr>
            <a:r>
              <a:rPr lang="en-US" sz="1700" b="1" i="0" u="sng" dirty="0">
                <a:solidFill>
                  <a:schemeClr val="bg2"/>
                </a:solidFill>
                <a:effectLst/>
                <a:latin typeface="Times New Roman" panose="02020603050405020304" pitchFamily="18" charset="0"/>
                <a:cs typeface="Times New Roman" panose="02020603050405020304" pitchFamily="18" charset="0"/>
              </a:rPr>
              <a:t>Purpose and Scope: </a:t>
            </a:r>
            <a:r>
              <a:rPr lang="en-US" sz="1700" b="1" i="0" dirty="0">
                <a:solidFill>
                  <a:schemeClr val="bg2"/>
                </a:solidFill>
                <a:effectLst/>
                <a:latin typeface="Times New Roman" panose="02020603050405020304" pitchFamily="18" charset="0"/>
                <a:cs typeface="Times New Roman" panose="02020603050405020304" pitchFamily="18" charset="0"/>
              </a:rPr>
              <a:t>This presentation serves to encapsulate the essential facets of our comprehensive report on knowledge management systems in the context of two eminent organizations, Virgin Media and Airbus. </a:t>
            </a:r>
          </a:p>
          <a:p>
            <a:pPr algn="just">
              <a:lnSpc>
                <a:spcPct val="150000"/>
              </a:lnSpc>
            </a:pPr>
            <a:endParaRPr lang="en-US" sz="1000" b="1" i="0" dirty="0">
              <a:solidFill>
                <a:schemeClr val="bg2"/>
              </a:solidFill>
              <a:effectLst/>
              <a:latin typeface="Times New Roman" panose="02020603050405020304" pitchFamily="18" charset="0"/>
              <a:cs typeface="Times New Roman" panose="02020603050405020304" pitchFamily="18" charset="0"/>
            </a:endParaRPr>
          </a:p>
          <a:p>
            <a:pPr algn="just">
              <a:lnSpc>
                <a:spcPct val="150000"/>
              </a:lnSpc>
            </a:pPr>
            <a:r>
              <a:rPr lang="en-US" sz="1700" b="1" i="0" u="sng" dirty="0">
                <a:solidFill>
                  <a:schemeClr val="bg2"/>
                </a:solidFill>
                <a:effectLst/>
                <a:latin typeface="Times New Roman" panose="02020603050405020304" pitchFamily="18" charset="0"/>
                <a:cs typeface="Times New Roman" panose="02020603050405020304" pitchFamily="18" charset="0"/>
              </a:rPr>
              <a:t>Discussion Points: </a:t>
            </a:r>
            <a:r>
              <a:rPr lang="en-US" sz="1700" b="1" i="0" dirty="0">
                <a:solidFill>
                  <a:schemeClr val="bg2"/>
                </a:solidFill>
                <a:effectLst/>
                <a:latin typeface="Times New Roman" panose="02020603050405020304" pitchFamily="18" charset="0"/>
                <a:cs typeface="Times New Roman" panose="02020603050405020304" pitchFamily="18" charset="0"/>
              </a:rPr>
              <a:t>Throughout this presentation, we will delve into the key findings arising from our critical evaluation of both organizations. These findings encapsulate their strengths, weaknesses, and unique approaches to knowledge management. Subsequently, we will present a set of recommendations tailored to enhance their knowledge management systems.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0"/>
          <p:cNvSpPr/>
          <p:nvPr/>
        </p:nvSpPr>
        <p:spPr>
          <a:xfrm>
            <a:off x="988825" y="742248"/>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155" name="Google Shape;155;p20"/>
          <p:cNvSpPr txBox="1">
            <a:spLocks noGrp="1"/>
          </p:cNvSpPr>
          <p:nvPr>
            <p:ph type="title"/>
          </p:nvPr>
        </p:nvSpPr>
        <p:spPr>
          <a:xfrm>
            <a:off x="1504925" y="1123785"/>
            <a:ext cx="95190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US" b="1" dirty="0">
                <a:latin typeface="Times New Roman" panose="02020603050405020304" pitchFamily="18" charset="0"/>
                <a:cs typeface="Times New Roman" panose="02020603050405020304" pitchFamily="18" charset="0"/>
              </a:rPr>
              <a:t> Key Findings - Virgin Media</a:t>
            </a:r>
          </a:p>
        </p:txBody>
      </p:sp>
      <p:sp>
        <p:nvSpPr>
          <p:cNvPr id="156" name="Google Shape;156;p20"/>
          <p:cNvSpPr txBox="1">
            <a:spLocks noGrp="1"/>
          </p:cNvSpPr>
          <p:nvPr>
            <p:ph type="body" idx="1"/>
          </p:nvPr>
        </p:nvSpPr>
        <p:spPr>
          <a:xfrm>
            <a:off x="1504925" y="2184749"/>
            <a:ext cx="9519000" cy="3458061"/>
          </a:xfrm>
          <a:prstGeom prst="rect">
            <a:avLst/>
          </a:prstGeom>
        </p:spPr>
        <p:txBody>
          <a:bodyPr spcFirstLastPara="1" wrap="square" lIns="121900" tIns="121900" rIns="121900" bIns="121900" anchor="t" anchorCtr="0">
            <a:noAutofit/>
          </a:bodyPr>
          <a:lstStyle/>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Virgin Media excels in customer-centric, data-driven decision-making.</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Their knowledge management system is highly effective in tailoring products and services to customer preferences (Stain, 2016).</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Strong emphasis on cybersecurity measures for data protection.</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Integration of AI and chatbot technologies for customer support (Nelson, 2021).</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Encouragement of cross-functional collaboration for innovation</a:t>
            </a:r>
            <a:r>
              <a:rPr lang="en-US" sz="1700" dirty="0"/>
              <a:t>.</a:t>
            </a:r>
          </a:p>
        </p:txBody>
      </p:sp>
      <p:pic>
        <p:nvPicPr>
          <p:cNvPr id="3" name="Picture 2" descr="A red sign with white text&#10;&#10;Description automatically generated">
            <a:extLst>
              <a:ext uri="{FF2B5EF4-FFF2-40B4-BE49-F238E27FC236}">
                <a16:creationId xmlns:a16="http://schemas.microsoft.com/office/drawing/2014/main" id="{ABDFA6BC-4688-EA0D-92DA-7767871C58B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07777" y="176165"/>
            <a:ext cx="2982097" cy="1513703"/>
          </a:xfrm>
          <a:prstGeom prst="rect">
            <a:avLst/>
          </a:prstGeom>
        </p:spPr>
      </p:pic>
      <p:sp>
        <p:nvSpPr>
          <p:cNvPr id="4" name="TextBox 3">
            <a:extLst>
              <a:ext uri="{FF2B5EF4-FFF2-40B4-BE49-F238E27FC236}">
                <a16:creationId xmlns:a16="http://schemas.microsoft.com/office/drawing/2014/main" id="{173FF475-5A07-0816-D0DD-90557874B605}"/>
              </a:ext>
            </a:extLst>
          </p:cNvPr>
          <p:cNvSpPr txBox="1"/>
          <p:nvPr/>
        </p:nvSpPr>
        <p:spPr>
          <a:xfrm>
            <a:off x="9517093" y="1727295"/>
            <a:ext cx="2022932" cy="230832"/>
          </a:xfrm>
          <a:prstGeom prst="rect">
            <a:avLst/>
          </a:prstGeom>
          <a:noFill/>
        </p:spPr>
        <p:txBody>
          <a:bodyPr wrap="square" rtlCol="0">
            <a:spAutoFit/>
          </a:bodyPr>
          <a:lstStyle/>
          <a:p>
            <a:r>
              <a:rPr lang="en-GB" sz="900" dirty="0"/>
              <a:t>Source: Virgin Media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0"/>
          <p:cNvSpPr/>
          <p:nvPr/>
        </p:nvSpPr>
        <p:spPr>
          <a:xfrm>
            <a:off x="988825" y="742248"/>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155" name="Google Shape;155;p20"/>
          <p:cNvSpPr txBox="1">
            <a:spLocks noGrp="1"/>
          </p:cNvSpPr>
          <p:nvPr>
            <p:ph type="title"/>
          </p:nvPr>
        </p:nvSpPr>
        <p:spPr>
          <a:xfrm>
            <a:off x="1504925" y="1123785"/>
            <a:ext cx="95190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US" b="1" dirty="0">
                <a:latin typeface="Times New Roman" panose="02020603050405020304" pitchFamily="18" charset="0"/>
                <a:cs typeface="Times New Roman" panose="02020603050405020304" pitchFamily="18" charset="0"/>
              </a:rPr>
              <a:t>Key Findings - Airbus</a:t>
            </a:r>
          </a:p>
        </p:txBody>
      </p:sp>
      <p:sp>
        <p:nvSpPr>
          <p:cNvPr id="156" name="Google Shape;156;p20"/>
          <p:cNvSpPr txBox="1">
            <a:spLocks noGrp="1"/>
          </p:cNvSpPr>
          <p:nvPr>
            <p:ph type="body" idx="1"/>
          </p:nvPr>
        </p:nvSpPr>
        <p:spPr>
          <a:xfrm>
            <a:off x="1504925" y="2184749"/>
            <a:ext cx="9519000" cy="3771207"/>
          </a:xfrm>
          <a:prstGeom prst="rect">
            <a:avLst/>
          </a:prstGeom>
        </p:spPr>
        <p:txBody>
          <a:bodyPr spcFirstLastPara="1" wrap="square" lIns="121900" tIns="121900" rIns="121900" bIns="121900" anchor="t" anchorCtr="0">
            <a:noAutofit/>
          </a:bodyPr>
          <a:lstStyle/>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Airbus demonstrates excellence in global knowledge collaboration and innovation (Airbus.com, 2023).</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Strong investment in research and development, emphasizing engineering excellence (Myers, 2019).</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A pronounced focus on sustainable aviation solutions and eco-friendly technologies.</a:t>
            </a:r>
          </a:p>
          <a:p>
            <a:pPr marL="457200" lvl="0" indent="-349250" algn="l" rtl="0">
              <a:lnSpc>
                <a:spcPct val="200000"/>
              </a:lnSpc>
              <a:spcBef>
                <a:spcPts val="0"/>
              </a:spcBef>
              <a:spcAft>
                <a:spcPts val="0"/>
              </a:spcAft>
              <a:buSzPts val="1900"/>
              <a:buChar char="●"/>
            </a:pPr>
            <a:r>
              <a:rPr lang="en-US" sz="1700" dirty="0">
                <a:latin typeface="Times New Roman" panose="02020603050405020304" pitchFamily="18" charset="0"/>
                <a:cs typeface="Times New Roman" panose="02020603050405020304" pitchFamily="18" charset="0"/>
              </a:rPr>
              <a:t>Prioritization of safety in all aircraft design and manufacturing processes</a:t>
            </a:r>
            <a:r>
              <a:rPr lang="en-US" sz="1700" dirty="0"/>
              <a:t>.</a:t>
            </a:r>
          </a:p>
        </p:txBody>
      </p:sp>
      <p:pic>
        <p:nvPicPr>
          <p:cNvPr id="3" name="Picture 2" descr="A plane flying in the sky&#10;&#10;Description automatically generated">
            <a:extLst>
              <a:ext uri="{FF2B5EF4-FFF2-40B4-BE49-F238E27FC236}">
                <a16:creationId xmlns:a16="http://schemas.microsoft.com/office/drawing/2014/main" id="{71A4F675-B3B6-F60C-BB92-F192A81331E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53167" y="96533"/>
            <a:ext cx="3472249" cy="1873781"/>
          </a:xfrm>
          <a:prstGeom prst="rect">
            <a:avLst/>
          </a:prstGeom>
        </p:spPr>
      </p:pic>
      <p:sp>
        <p:nvSpPr>
          <p:cNvPr id="4" name="TextBox 3">
            <a:extLst>
              <a:ext uri="{FF2B5EF4-FFF2-40B4-BE49-F238E27FC236}">
                <a16:creationId xmlns:a16="http://schemas.microsoft.com/office/drawing/2014/main" id="{5DFCAA6B-EC8A-F59E-E4AD-D3B220B11FCC}"/>
              </a:ext>
            </a:extLst>
          </p:cNvPr>
          <p:cNvSpPr txBox="1"/>
          <p:nvPr/>
        </p:nvSpPr>
        <p:spPr>
          <a:xfrm>
            <a:off x="9589092" y="2018840"/>
            <a:ext cx="2195965" cy="230832"/>
          </a:xfrm>
          <a:prstGeom prst="rect">
            <a:avLst/>
          </a:prstGeom>
          <a:noFill/>
        </p:spPr>
        <p:txBody>
          <a:bodyPr wrap="square" rtlCol="0">
            <a:spAutoFit/>
          </a:bodyPr>
          <a:lstStyle/>
          <a:p>
            <a:r>
              <a:rPr lang="en-GB" sz="900" dirty="0"/>
              <a:t>Source: Airbus</a:t>
            </a:r>
          </a:p>
        </p:txBody>
      </p:sp>
    </p:spTree>
    <p:extLst>
      <p:ext uri="{BB962C8B-B14F-4D97-AF65-F5344CB8AC3E}">
        <p14:creationId xmlns:p14="http://schemas.microsoft.com/office/powerpoint/2010/main" val="2679216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219E9CC-8F79-10D1-D275-EE895016AAA6}"/>
              </a:ext>
            </a:extLst>
          </p:cNvPr>
          <p:cNvSpPr>
            <a:spLocks noGrp="1"/>
          </p:cNvSpPr>
          <p:nvPr>
            <p:ph type="title"/>
          </p:nvPr>
        </p:nvSpPr>
        <p:spPr>
          <a:xfrm>
            <a:off x="587466" y="0"/>
            <a:ext cx="11336804" cy="1332600"/>
          </a:xfrm>
        </p:spPr>
        <p:txBody>
          <a:bodyPr/>
          <a:lstStyle/>
          <a:p>
            <a:r>
              <a:rPr lang="en-US" sz="3600" b="1" dirty="0">
                <a:latin typeface="Times New Roman" panose="02020603050405020304" pitchFamily="18" charset="0"/>
                <a:cs typeface="Times New Roman" panose="02020603050405020304" pitchFamily="18" charset="0"/>
              </a:rPr>
              <a:t>Airbus: SWOT Analysis of Knowledge Management</a:t>
            </a:r>
            <a:endParaRPr lang="en-GB" sz="3600" b="1" dirty="0"/>
          </a:p>
        </p:txBody>
      </p:sp>
      <p:graphicFrame>
        <p:nvGraphicFramePr>
          <p:cNvPr id="4" name="Table 3">
            <a:extLst>
              <a:ext uri="{FF2B5EF4-FFF2-40B4-BE49-F238E27FC236}">
                <a16:creationId xmlns:a16="http://schemas.microsoft.com/office/drawing/2014/main" id="{8E962BF4-982D-3D40-B333-4C0136E0F020}"/>
              </a:ext>
            </a:extLst>
          </p:cNvPr>
          <p:cNvGraphicFramePr>
            <a:graphicFrameLocks noGrp="1"/>
          </p:cNvGraphicFramePr>
          <p:nvPr>
            <p:extLst>
              <p:ext uri="{D42A27DB-BD31-4B8C-83A1-F6EECF244321}">
                <p14:modId xmlns:p14="http://schemas.microsoft.com/office/powerpoint/2010/main" val="141559387"/>
              </p:ext>
            </p:extLst>
          </p:nvPr>
        </p:nvGraphicFramePr>
        <p:xfrm>
          <a:off x="587466" y="1329636"/>
          <a:ext cx="11423302" cy="5257365"/>
        </p:xfrm>
        <a:graphic>
          <a:graphicData uri="http://schemas.openxmlformats.org/drawingml/2006/table">
            <a:tbl>
              <a:tblPr firstRow="1" firstCol="1" bandRow="1"/>
              <a:tblGrid>
                <a:gridCol w="5711651">
                  <a:extLst>
                    <a:ext uri="{9D8B030D-6E8A-4147-A177-3AD203B41FA5}">
                      <a16:colId xmlns:a16="http://schemas.microsoft.com/office/drawing/2014/main" val="2410818814"/>
                    </a:ext>
                  </a:extLst>
                </a:gridCol>
                <a:gridCol w="5711651">
                  <a:extLst>
                    <a:ext uri="{9D8B030D-6E8A-4147-A177-3AD203B41FA5}">
                      <a16:colId xmlns:a16="http://schemas.microsoft.com/office/drawing/2014/main" val="2324651519"/>
                    </a:ext>
                  </a:extLst>
                </a:gridCol>
              </a:tblGrid>
              <a:tr h="170421">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4363431"/>
                  </a:ext>
                </a:extLst>
              </a:tr>
              <a:tr h="2339940">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Global Expertise: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Airbus benefits from a globally distributed knowledge network of experts, engineers, and researchers. This diverse pool of expertise facilitates the creation and dissemination of valuable knowledge.</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Innovation Culture: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Airbus has a culture of innovation and engineering excellence, driving the development of cutting-edge aircraft. This culture is conducive to knowledge management practices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Bagaryakov</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Nikulina</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2012</a:t>
                      </a:r>
                      <a:r>
                        <a:rPr lang="en-US" sz="13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Complex Supply Chain: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aerospace industry has a complex and extensive supply chain. Coordinating knowledge and information flow across this chain can be challenging, potentially causing delays or information gaps.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Highly Regulated: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aviation industry is highly regulated, including strict safety and compliance standards. These regulations influence how knowledge management systems are structured.</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1785018"/>
                  </a:ext>
                </a:extLst>
              </a:tr>
              <a:tr h="170421">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9092298"/>
                  </a:ext>
                </a:extLst>
              </a:tr>
              <a:tr h="2153167">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Centralized Global Knowledge Repository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Airbus has an opportunity to create a centralized global knowledge repository that connects experts worldwide. This would streamline knowledge sharing and collaboration.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Digital Transformation: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Invest in digital transformation initiatives to enhance knowledge management processes, such as cloud-based platforms for real-time collaboration and data sharing (Waller, 2016).</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Economic Factors: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Economic downturns can affect the aviation industry, impacting budgets and investments in knowledge management.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Geopolitical Events: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Global events can disrupt the aviation supply chain and hinder the flow of critical knowledge, potentially affecting production and innovation.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4794193"/>
                  </a:ext>
                </a:extLst>
              </a:tr>
            </a:tbl>
          </a:graphicData>
        </a:graphic>
      </p:graphicFrame>
    </p:spTree>
    <p:extLst>
      <p:ext uri="{BB962C8B-B14F-4D97-AF65-F5344CB8AC3E}">
        <p14:creationId xmlns:p14="http://schemas.microsoft.com/office/powerpoint/2010/main" val="2701130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7AE19EB-1377-CF70-B113-8E17A06CAC1B}"/>
              </a:ext>
            </a:extLst>
          </p:cNvPr>
          <p:cNvGraphicFramePr>
            <a:graphicFrameLocks noGrp="1"/>
          </p:cNvGraphicFramePr>
          <p:nvPr>
            <p:extLst>
              <p:ext uri="{D42A27DB-BD31-4B8C-83A1-F6EECF244321}">
                <p14:modId xmlns:p14="http://schemas.microsoft.com/office/powerpoint/2010/main" val="3008224169"/>
              </p:ext>
            </p:extLst>
          </p:nvPr>
        </p:nvGraphicFramePr>
        <p:xfrm>
          <a:off x="1295957" y="728083"/>
          <a:ext cx="9600085" cy="4656740"/>
        </p:xfrm>
        <a:graphic>
          <a:graphicData uri="http://schemas.openxmlformats.org/drawingml/2006/table">
            <a:tbl>
              <a:tblPr firstRow="1" firstCol="1" bandRow="1"/>
              <a:tblGrid>
                <a:gridCol w="4746553">
                  <a:extLst>
                    <a:ext uri="{9D8B030D-6E8A-4147-A177-3AD203B41FA5}">
                      <a16:colId xmlns:a16="http://schemas.microsoft.com/office/drawing/2014/main" val="1130736538"/>
                    </a:ext>
                  </a:extLst>
                </a:gridCol>
                <a:gridCol w="4853532">
                  <a:extLst>
                    <a:ext uri="{9D8B030D-6E8A-4147-A177-3AD203B41FA5}">
                      <a16:colId xmlns:a16="http://schemas.microsoft.com/office/drawing/2014/main" val="52429814"/>
                    </a:ext>
                  </a:extLst>
                </a:gridCol>
              </a:tblGrid>
              <a:tr h="327855">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74120462"/>
                  </a:ext>
                </a:extLst>
              </a:tr>
              <a:tr h="4294536">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Centralized Global Knowledge Repository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Airbus has an opportunity to create a centralized global knowledge repository that connects experts worldwide. This would streamline knowledge sharing and collaboration.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Digital Transformation: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Invest in digital transformation initiatives to enhance knowledge management processes, such as cloud-based platforms for real-time collaboration and data sharing (Waller, 2016).</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Economic Factors: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Economic downturns can affect the aviation industry, impacting budgets and investments in knowledge management.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Geopolitical Events: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Global events can disrupt the aviation supply chain and hinder the flow of critical knowledge, potentially affecting production and innovation.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3333667"/>
                  </a:ext>
                </a:extLst>
              </a:tr>
            </a:tbl>
          </a:graphicData>
        </a:graphic>
      </p:graphicFrame>
    </p:spTree>
    <p:extLst>
      <p:ext uri="{BB962C8B-B14F-4D97-AF65-F5344CB8AC3E}">
        <p14:creationId xmlns:p14="http://schemas.microsoft.com/office/powerpoint/2010/main" val="758021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F15D76-834C-481D-21CB-140E9E85E70D}"/>
              </a:ext>
            </a:extLst>
          </p:cNvPr>
          <p:cNvSpPr>
            <a:spLocks noGrp="1"/>
          </p:cNvSpPr>
          <p:nvPr>
            <p:ph type="title"/>
          </p:nvPr>
        </p:nvSpPr>
        <p:spPr>
          <a:xfrm>
            <a:off x="526451" y="217209"/>
            <a:ext cx="11496672" cy="1043180"/>
          </a:xfrm>
        </p:spPr>
        <p:txBody>
          <a:bodyPr/>
          <a:lstStyle/>
          <a:p>
            <a:r>
              <a:rPr lang="en-US" sz="3200" b="1" dirty="0">
                <a:latin typeface="Times New Roman" panose="02020603050405020304" pitchFamily="18" charset="0"/>
                <a:cs typeface="Times New Roman" panose="02020603050405020304" pitchFamily="18" charset="0"/>
              </a:rPr>
              <a:t>Virgin Media: SWOT Analysis of Knowledge Management</a:t>
            </a:r>
            <a:endParaRPr lang="en-GB" sz="3200" dirty="0"/>
          </a:p>
        </p:txBody>
      </p:sp>
      <p:graphicFrame>
        <p:nvGraphicFramePr>
          <p:cNvPr id="4" name="Table 3">
            <a:extLst>
              <a:ext uri="{FF2B5EF4-FFF2-40B4-BE49-F238E27FC236}">
                <a16:creationId xmlns:a16="http://schemas.microsoft.com/office/drawing/2014/main" id="{FF3EA21D-432D-EE3E-65BA-B986574F6E5A}"/>
              </a:ext>
            </a:extLst>
          </p:cNvPr>
          <p:cNvGraphicFramePr>
            <a:graphicFrameLocks noGrp="1"/>
          </p:cNvGraphicFramePr>
          <p:nvPr>
            <p:extLst>
              <p:ext uri="{D42A27DB-BD31-4B8C-83A1-F6EECF244321}">
                <p14:modId xmlns:p14="http://schemas.microsoft.com/office/powerpoint/2010/main" val="1116497377"/>
              </p:ext>
            </p:extLst>
          </p:nvPr>
        </p:nvGraphicFramePr>
        <p:xfrm>
          <a:off x="526451" y="1079039"/>
          <a:ext cx="11496672" cy="5561752"/>
        </p:xfrm>
        <a:graphic>
          <a:graphicData uri="http://schemas.openxmlformats.org/drawingml/2006/table">
            <a:tbl>
              <a:tblPr firstRow="1" firstCol="1" bandRow="1"/>
              <a:tblGrid>
                <a:gridCol w="5748336">
                  <a:extLst>
                    <a:ext uri="{9D8B030D-6E8A-4147-A177-3AD203B41FA5}">
                      <a16:colId xmlns:a16="http://schemas.microsoft.com/office/drawing/2014/main" val="635078110"/>
                    </a:ext>
                  </a:extLst>
                </a:gridCol>
                <a:gridCol w="5748336">
                  <a:extLst>
                    <a:ext uri="{9D8B030D-6E8A-4147-A177-3AD203B41FA5}">
                      <a16:colId xmlns:a16="http://schemas.microsoft.com/office/drawing/2014/main" val="519325922"/>
                    </a:ext>
                  </a:extLst>
                </a:gridCol>
              </a:tblGrid>
              <a:tr h="344577">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3325399"/>
                  </a:ext>
                </a:extLst>
              </a:tr>
              <a:tr h="2568436">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Customer Data: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Virgin Media possesses a vast reservoir of customer data, gained through interactions and feedback. This data is a valuable knowledge asset, allowing the company to understand customer preferences and anticipate market trends (Jahan and null, 2020).</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Innovation Culture:</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Virgin Media has cultivated an innovation-centric culture, which encourages employees to continuously seek new and improved ways of delivering services. This innovative mindset bolsters their knowledge management approach.</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Data Privacy Concerns: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Virgin Media's strength in customer data also presents a vulnerability. Privacy concerns and data protection regulations can hinder the free flow of knowledge and data analysis.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Regulatory Challenges: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The telecommunications industry is heavily regulated, which can limit the flexibility of knowledge management initiatives. Compliance with regulations may affect how they collect and use customer data for knowledge management.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3643286"/>
                  </a:ext>
                </a:extLst>
              </a:tr>
              <a:tr h="344577">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60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9941221"/>
                  </a:ext>
                </a:extLst>
              </a:tr>
              <a:tr h="2137514">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Advanced Analytics: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With the growing capabilities of data analytics and artificial intelligence, Virgin Media has an opportunity to leverage advanced analytics for more precise customer insights and personalized services.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Partnerships: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Collaborative ventures with content providers or tech companies can open doors to new knowledge resources and innovation, enhancing their service offerings.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Cybersecurity Risks: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Protecting customer data from cybersecurity threats is a significant concern. Any data breaches could result in substantial losses and damage to customer trust (Armenia et al., 2018).</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Evolving Technology: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The rapid evolution of technology necessitates constant adaptation in knowledge management practices. Falling behind in technology can weaken the company's competitive position.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4105" marR="4410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7476920"/>
                  </a:ext>
                </a:extLst>
              </a:tr>
            </a:tbl>
          </a:graphicData>
        </a:graphic>
      </p:graphicFrame>
    </p:spTree>
    <p:extLst>
      <p:ext uri="{BB962C8B-B14F-4D97-AF65-F5344CB8AC3E}">
        <p14:creationId xmlns:p14="http://schemas.microsoft.com/office/powerpoint/2010/main" val="424805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B0A5F2-5AA5-04BC-64F7-A599AC7A1514}"/>
              </a:ext>
            </a:extLst>
          </p:cNvPr>
          <p:cNvSpPr>
            <a:spLocks noGrp="1"/>
          </p:cNvSpPr>
          <p:nvPr>
            <p:ph type="title"/>
          </p:nvPr>
        </p:nvSpPr>
        <p:spPr>
          <a:xfrm>
            <a:off x="834600" y="377582"/>
            <a:ext cx="9941700" cy="1332600"/>
          </a:xfrm>
        </p:spPr>
        <p:txBody>
          <a:bodyPr/>
          <a:lstStyle/>
          <a:p>
            <a:r>
              <a:rPr lang="en-US" sz="3600" dirty="0">
                <a:latin typeface="Times New Roman" panose="02020603050405020304" pitchFamily="18" charset="0"/>
                <a:cs typeface="Times New Roman" panose="02020603050405020304" pitchFamily="18" charset="0"/>
              </a:rPr>
              <a:t>Similarities and Differences in Knowledge Management at Airbus and Virgin Media</a:t>
            </a:r>
            <a:endParaRPr lang="en-GB" sz="3600" dirty="0"/>
          </a:p>
        </p:txBody>
      </p:sp>
      <p:sp>
        <p:nvSpPr>
          <p:cNvPr id="5" name="TextBox 4">
            <a:extLst>
              <a:ext uri="{FF2B5EF4-FFF2-40B4-BE49-F238E27FC236}">
                <a16:creationId xmlns:a16="http://schemas.microsoft.com/office/drawing/2014/main" id="{74A92E92-B609-1770-4FA8-7A2453B45B8D}"/>
              </a:ext>
            </a:extLst>
          </p:cNvPr>
          <p:cNvSpPr txBox="1"/>
          <p:nvPr/>
        </p:nvSpPr>
        <p:spPr>
          <a:xfrm>
            <a:off x="948382" y="1834385"/>
            <a:ext cx="3977847" cy="4111190"/>
          </a:xfrm>
          <a:prstGeom prst="rect">
            <a:avLst/>
          </a:prstGeom>
          <a:noFill/>
        </p:spPr>
        <p:txBody>
          <a:bodyPr wrap="square">
            <a:spAutoFit/>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Similarities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600"/>
              </a:spcBef>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Both Virgin Media and Airbus operate in industries subject to regulatory constraints (telecommunications and aviation), which necessitate careful knowledge management compliance.</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Both can leverage data analytics for customer insights, although the nature of data may differ.</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Both organizations can benefit from partnerships and collaborations to expand their knowledge networks.</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FD62D7BE-E7E9-61E2-E5C0-CA173D658893}"/>
              </a:ext>
            </a:extLst>
          </p:cNvPr>
          <p:cNvSpPr txBox="1"/>
          <p:nvPr/>
        </p:nvSpPr>
        <p:spPr>
          <a:xfrm>
            <a:off x="5918886" y="1834385"/>
            <a:ext cx="5094071" cy="3788025"/>
          </a:xfrm>
          <a:prstGeom prst="rect">
            <a:avLst/>
          </a:prstGeom>
          <a:noFill/>
        </p:spPr>
        <p:txBody>
          <a:bodyPr wrap="square">
            <a:spAutoFit/>
          </a:bodyPr>
          <a:lstStyle/>
          <a:p>
            <a:pPr algn="just">
              <a:lnSpc>
                <a:spcPct val="150000"/>
              </a:lnSpc>
              <a:spcBef>
                <a:spcPts val="600"/>
              </a:spcBef>
              <a:spcAft>
                <a:spcPts val="800"/>
              </a:spcAft>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Differences</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600"/>
              </a:spcBef>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Virgin Media's core strength lies in technological innovation and customer-centric data-driven decision-making, whereas Airbus excels in global reach and engineering excellence.</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Virgin Media faces competition within its sector, while Airbus deals with a complex supply chain.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Airbus operates in an industry with a more pronounced focus on sustainability, which influences its knowledge management.</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sz="1400" b="1" dirty="0">
                <a:effectLst/>
                <a:latin typeface="Times New Roman" panose="02020603050405020304" pitchFamily="18" charset="0"/>
                <a:ea typeface="Calibri" panose="020F0502020204030204" pitchFamily="34" charset="0"/>
                <a:cs typeface="Times New Roman" panose="02020603050405020304" pitchFamily="18" charset="0"/>
              </a:rPr>
              <a:t>Virgin Media is affected by cybersecurity threats, while Airbus contends with economic and geopolitical factors.</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932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27"/>
          <p:cNvSpPr/>
          <p:nvPr/>
        </p:nvSpPr>
        <p:spPr>
          <a:xfrm>
            <a:off x="3223275" y="533988"/>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214" name="Google Shape;214;p27"/>
          <p:cNvSpPr txBox="1">
            <a:spLocks noGrp="1"/>
          </p:cNvSpPr>
          <p:nvPr>
            <p:ph type="title"/>
          </p:nvPr>
        </p:nvSpPr>
        <p:spPr>
          <a:xfrm>
            <a:off x="1242300" y="862500"/>
            <a:ext cx="97074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Recommendations</a:t>
            </a:r>
          </a:p>
        </p:txBody>
      </p:sp>
      <p:sp>
        <p:nvSpPr>
          <p:cNvPr id="215" name="Google Shape;215;p27"/>
          <p:cNvSpPr txBox="1">
            <a:spLocks noGrp="1"/>
          </p:cNvSpPr>
          <p:nvPr>
            <p:ph type="subTitle" idx="1"/>
          </p:nvPr>
        </p:nvSpPr>
        <p:spPr>
          <a:xfrm>
            <a:off x="1819367" y="2006873"/>
            <a:ext cx="31362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sz="2400" b="1" dirty="0">
                <a:latin typeface="Times New Roman" panose="02020603050405020304" pitchFamily="18" charset="0"/>
                <a:cs typeface="Times New Roman" panose="02020603050405020304" pitchFamily="18" charset="0"/>
              </a:rPr>
              <a:t>Virgin Media</a:t>
            </a:r>
            <a:endParaRPr sz="2400" b="1" dirty="0">
              <a:latin typeface="Times New Roman" panose="02020603050405020304" pitchFamily="18" charset="0"/>
              <a:cs typeface="Times New Roman" panose="02020603050405020304" pitchFamily="18" charset="0"/>
            </a:endParaRPr>
          </a:p>
        </p:txBody>
      </p:sp>
      <p:sp>
        <p:nvSpPr>
          <p:cNvPr id="216" name="Google Shape;216;p27"/>
          <p:cNvSpPr txBox="1">
            <a:spLocks noGrp="1"/>
          </p:cNvSpPr>
          <p:nvPr>
            <p:ph type="subTitle" idx="2"/>
          </p:nvPr>
        </p:nvSpPr>
        <p:spPr>
          <a:xfrm>
            <a:off x="6769785" y="2006961"/>
            <a:ext cx="3136200" cy="763412"/>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sz="2400" b="1" dirty="0">
                <a:latin typeface="Times New Roman" panose="02020603050405020304" pitchFamily="18" charset="0"/>
                <a:cs typeface="Times New Roman" panose="02020603050405020304" pitchFamily="18" charset="0"/>
              </a:rPr>
              <a:t>Airbus</a:t>
            </a:r>
          </a:p>
        </p:txBody>
      </p:sp>
      <p:sp>
        <p:nvSpPr>
          <p:cNvPr id="218" name="Google Shape;218;p27"/>
          <p:cNvSpPr txBox="1">
            <a:spLocks noGrp="1"/>
          </p:cNvSpPr>
          <p:nvPr>
            <p:ph type="body" idx="4"/>
          </p:nvPr>
        </p:nvSpPr>
        <p:spPr>
          <a:xfrm>
            <a:off x="962529" y="2883375"/>
            <a:ext cx="4644187" cy="2813090"/>
          </a:xfrm>
          <a:prstGeom prst="rect">
            <a:avLst/>
          </a:prstGeom>
        </p:spPr>
        <p:txBody>
          <a:bodyPr spcFirstLastPara="1" wrap="square" lIns="121900" tIns="121900" rIns="121900" bIns="121900" anchor="t" anchorCtr="0">
            <a:noAutofit/>
          </a:bodyPr>
          <a:lstStyle/>
          <a:p>
            <a:r>
              <a:rPr lang="en-US" i="0" dirty="0">
                <a:solidFill>
                  <a:schemeClr val="bg2"/>
                </a:solidFill>
                <a:effectLst/>
                <a:latin typeface="Times New Roman" panose="02020603050405020304" pitchFamily="18" charset="0"/>
                <a:cs typeface="Times New Roman" panose="02020603050405020304" pitchFamily="18" charset="0"/>
              </a:rPr>
              <a:t>Strengthen Knowledge Sharing Culture.</a:t>
            </a:r>
          </a:p>
          <a:p>
            <a:r>
              <a:rPr lang="en-US" i="0" dirty="0">
                <a:solidFill>
                  <a:schemeClr val="bg2"/>
                </a:solidFill>
                <a:effectLst/>
                <a:latin typeface="Times New Roman" panose="02020603050405020304" pitchFamily="18" charset="0"/>
                <a:cs typeface="Times New Roman" panose="02020603050405020304" pitchFamily="18" charset="0"/>
              </a:rPr>
              <a:t>Invest in </a:t>
            </a:r>
            <a:r>
              <a:rPr lang="en-US" dirty="0">
                <a:solidFill>
                  <a:schemeClr val="bg2"/>
                </a:solidFill>
                <a:latin typeface="Times New Roman" panose="02020603050405020304" pitchFamily="18" charset="0"/>
                <a:cs typeface="Times New Roman" panose="02020603050405020304" pitchFamily="18" charset="0"/>
              </a:rPr>
              <a:t>Advanced</a:t>
            </a:r>
            <a:r>
              <a:rPr lang="en-US" i="0" dirty="0">
                <a:solidFill>
                  <a:schemeClr val="bg2"/>
                </a:solidFill>
                <a:effectLst/>
                <a:latin typeface="Times New Roman" panose="02020603050405020304" pitchFamily="18" charset="0"/>
                <a:cs typeface="Times New Roman" panose="02020603050405020304" pitchFamily="18" charset="0"/>
              </a:rPr>
              <a:t> Analytics Capabilities.</a:t>
            </a:r>
          </a:p>
          <a:p>
            <a:r>
              <a:rPr lang="en-US" i="0" dirty="0">
                <a:solidFill>
                  <a:schemeClr val="bg2"/>
                </a:solidFill>
                <a:effectLst/>
                <a:latin typeface="Times New Roman" panose="02020603050405020304" pitchFamily="18" charset="0"/>
                <a:cs typeface="Times New Roman" panose="02020603050405020304" pitchFamily="18" charset="0"/>
              </a:rPr>
              <a:t>Enhance Cybersecurity Measures.</a:t>
            </a:r>
          </a:p>
          <a:p>
            <a:r>
              <a:rPr lang="en-US" i="0" dirty="0">
                <a:solidFill>
                  <a:schemeClr val="bg2"/>
                </a:solidFill>
                <a:effectLst/>
                <a:latin typeface="Times New Roman" panose="02020603050405020304" pitchFamily="18" charset="0"/>
                <a:cs typeface="Times New Roman" panose="02020603050405020304" pitchFamily="18" charset="0"/>
              </a:rPr>
              <a:t>Integrate AI and Chatbots.</a:t>
            </a:r>
          </a:p>
          <a:p>
            <a:r>
              <a:rPr lang="en-US" i="0" dirty="0">
                <a:solidFill>
                  <a:schemeClr val="bg2"/>
                </a:solidFill>
                <a:effectLst/>
                <a:latin typeface="Times New Roman" panose="02020603050405020304" pitchFamily="18" charset="0"/>
                <a:cs typeface="Times New Roman" panose="02020603050405020304" pitchFamily="18" charset="0"/>
              </a:rPr>
              <a:t>Promote Cross-Functional Collaboration.</a:t>
            </a:r>
          </a:p>
        </p:txBody>
      </p:sp>
      <p:sp>
        <p:nvSpPr>
          <p:cNvPr id="219" name="Google Shape;219;p27"/>
          <p:cNvSpPr txBox="1">
            <a:spLocks noGrp="1"/>
          </p:cNvSpPr>
          <p:nvPr>
            <p:ph type="body" idx="5"/>
          </p:nvPr>
        </p:nvSpPr>
        <p:spPr>
          <a:xfrm>
            <a:off x="6340642" y="2850816"/>
            <a:ext cx="4235116" cy="2813090"/>
          </a:xfrm>
          <a:prstGeom prst="rect">
            <a:avLst/>
          </a:prstGeom>
        </p:spPr>
        <p:txBody>
          <a:bodyPr spcFirstLastPara="1" wrap="square" lIns="121900" tIns="121900" rIns="121900" bIns="121900" anchor="t" anchorCtr="0">
            <a:noAutofit/>
          </a:bodyPr>
          <a:lstStyle/>
          <a:p>
            <a:pPr marL="285750" indent="-285750"/>
            <a:r>
              <a:rPr lang="en-US" dirty="0">
                <a:latin typeface="Times New Roman" panose="02020603050405020304" pitchFamily="18" charset="0"/>
                <a:cs typeface="Times New Roman" panose="02020603050405020304" pitchFamily="18" charset="0"/>
              </a:rPr>
              <a:t>Establish a Global Knowledge Repository.</a:t>
            </a:r>
          </a:p>
          <a:p>
            <a:pPr marL="285750" indent="-285750"/>
            <a:r>
              <a:rPr lang="en-US" dirty="0">
                <a:latin typeface="Times New Roman" panose="02020603050405020304" pitchFamily="18" charset="0"/>
                <a:cs typeface="Times New Roman" panose="02020603050405020304" pitchFamily="18" charset="0"/>
              </a:rPr>
              <a:t>Invest in Digital Transformation.</a:t>
            </a:r>
          </a:p>
          <a:p>
            <a:pPr marL="285750" indent="-285750"/>
            <a:r>
              <a:rPr lang="en-US" dirty="0">
                <a:latin typeface="Times New Roman" panose="02020603050405020304" pitchFamily="18" charset="0"/>
                <a:cs typeface="Times New Roman" panose="02020603050405020304" pitchFamily="18" charset="0"/>
              </a:rPr>
              <a:t>Focus on Sustainability.</a:t>
            </a:r>
          </a:p>
          <a:p>
            <a:pPr marL="285750" indent="-285750"/>
            <a:r>
              <a:rPr lang="en-US" dirty="0">
                <a:latin typeface="Times New Roman" panose="02020603050405020304" pitchFamily="18" charset="0"/>
                <a:cs typeface="Times New Roman" panose="02020603050405020304" pitchFamily="18" charset="0"/>
              </a:rPr>
              <a:t>Prioritize Continuous Training and Development.</a:t>
            </a:r>
          </a:p>
          <a:p>
            <a:pPr marL="285750" indent="-285750"/>
            <a:r>
              <a:rPr lang="en-US" dirty="0">
                <a:latin typeface="Times New Roman" panose="02020603050405020304" pitchFamily="18" charset="0"/>
                <a:cs typeface="Times New Roman" panose="02020603050405020304" pitchFamily="18" charset="0"/>
              </a:rPr>
              <a:t>Implement Quality Management Systems.</a:t>
            </a:r>
          </a:p>
        </p:txBody>
      </p:sp>
    </p:spTree>
    <p:extLst>
      <p:ext uri="{BB962C8B-B14F-4D97-AF65-F5344CB8AC3E}">
        <p14:creationId xmlns:p14="http://schemas.microsoft.com/office/powerpoint/2010/main" val="2030428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27"/>
          <p:cNvSpPr/>
          <p:nvPr/>
        </p:nvSpPr>
        <p:spPr>
          <a:xfrm>
            <a:off x="3223275" y="630247"/>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214" name="Google Shape;214;p27"/>
          <p:cNvSpPr txBox="1">
            <a:spLocks noGrp="1"/>
          </p:cNvSpPr>
          <p:nvPr>
            <p:ph type="title"/>
          </p:nvPr>
        </p:nvSpPr>
        <p:spPr>
          <a:xfrm>
            <a:off x="1242300" y="958759"/>
            <a:ext cx="97074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Challenges and Limitations</a:t>
            </a:r>
          </a:p>
        </p:txBody>
      </p:sp>
      <p:sp>
        <p:nvSpPr>
          <p:cNvPr id="215" name="Google Shape;215;p27"/>
          <p:cNvSpPr txBox="1">
            <a:spLocks noGrp="1"/>
          </p:cNvSpPr>
          <p:nvPr>
            <p:ph type="subTitle" idx="1"/>
          </p:nvPr>
        </p:nvSpPr>
        <p:spPr>
          <a:xfrm>
            <a:off x="556050" y="2103129"/>
            <a:ext cx="3136200" cy="10689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sz="2400" b="1" dirty="0">
                <a:latin typeface="Times New Roman" panose="02020603050405020304" pitchFamily="18" charset="0"/>
                <a:cs typeface="Times New Roman" panose="02020603050405020304" pitchFamily="18" charset="0"/>
              </a:rPr>
              <a:t>Research Challenges</a:t>
            </a:r>
          </a:p>
        </p:txBody>
      </p:sp>
      <p:sp>
        <p:nvSpPr>
          <p:cNvPr id="216" name="Google Shape;216;p27"/>
          <p:cNvSpPr txBox="1">
            <a:spLocks noGrp="1"/>
          </p:cNvSpPr>
          <p:nvPr>
            <p:ph type="subTitle" idx="2"/>
          </p:nvPr>
        </p:nvSpPr>
        <p:spPr>
          <a:xfrm>
            <a:off x="4527951" y="2103217"/>
            <a:ext cx="3136200" cy="10689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sz="2400" b="1" dirty="0">
                <a:latin typeface="Times New Roman" panose="02020603050405020304" pitchFamily="18" charset="0"/>
                <a:cs typeface="Times New Roman" panose="02020603050405020304" pitchFamily="18" charset="0"/>
              </a:rPr>
              <a:t>Limitations</a:t>
            </a:r>
            <a:endParaRPr sz="2400" b="1" dirty="0">
              <a:latin typeface="Times New Roman" panose="02020603050405020304" pitchFamily="18" charset="0"/>
              <a:cs typeface="Times New Roman" panose="02020603050405020304" pitchFamily="18" charset="0"/>
            </a:endParaRPr>
          </a:p>
        </p:txBody>
      </p:sp>
      <p:sp>
        <p:nvSpPr>
          <p:cNvPr id="217" name="Google Shape;217;p27"/>
          <p:cNvSpPr txBox="1">
            <a:spLocks noGrp="1"/>
          </p:cNvSpPr>
          <p:nvPr>
            <p:ph type="subTitle" idx="3"/>
          </p:nvPr>
        </p:nvSpPr>
        <p:spPr>
          <a:xfrm>
            <a:off x="8499653" y="2067121"/>
            <a:ext cx="3136200" cy="10689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US" sz="2400" b="1" dirty="0">
                <a:latin typeface="Times New Roman" panose="02020603050405020304" pitchFamily="18" charset="0"/>
                <a:cs typeface="Times New Roman" panose="02020603050405020304" pitchFamily="18" charset="0"/>
              </a:rPr>
              <a:t>Impact on Recommendations</a:t>
            </a:r>
          </a:p>
        </p:txBody>
      </p:sp>
      <p:sp>
        <p:nvSpPr>
          <p:cNvPr id="218" name="Google Shape;218;p27"/>
          <p:cNvSpPr txBox="1">
            <a:spLocks noGrp="1"/>
          </p:cNvSpPr>
          <p:nvPr>
            <p:ph type="body" idx="4"/>
          </p:nvPr>
        </p:nvSpPr>
        <p:spPr>
          <a:xfrm>
            <a:off x="556050" y="3075882"/>
            <a:ext cx="3136200" cy="1759800"/>
          </a:xfrm>
          <a:prstGeom prst="rect">
            <a:avLst/>
          </a:prstGeom>
        </p:spPr>
        <p:txBody>
          <a:bodyPr spcFirstLastPara="1" wrap="square" lIns="121900" tIns="121900" rIns="121900" bIns="121900" anchor="t" anchorCtr="0">
            <a:noAutofit/>
          </a:bodyPr>
          <a:lstStyle/>
          <a:p>
            <a:pPr marL="285750" indent="-285750">
              <a:lnSpc>
                <a:spcPct val="150000"/>
              </a:lnSpc>
            </a:pPr>
            <a:r>
              <a:rPr lang="en-US" sz="1600" dirty="0"/>
              <a:t>Limited access to internal organizational data.</a:t>
            </a:r>
          </a:p>
          <a:p>
            <a:pPr marL="285750" indent="-285750">
              <a:lnSpc>
                <a:spcPct val="150000"/>
              </a:lnSpc>
            </a:pPr>
            <a:r>
              <a:rPr lang="en-US" sz="1600" dirty="0"/>
              <a:t>Information gaps due to confidentiality concerns.</a:t>
            </a:r>
            <a:endParaRPr sz="1600" dirty="0"/>
          </a:p>
        </p:txBody>
      </p:sp>
      <p:sp>
        <p:nvSpPr>
          <p:cNvPr id="219" name="Google Shape;219;p27"/>
          <p:cNvSpPr txBox="1">
            <a:spLocks noGrp="1"/>
          </p:cNvSpPr>
          <p:nvPr>
            <p:ph type="body" idx="5"/>
          </p:nvPr>
        </p:nvSpPr>
        <p:spPr>
          <a:xfrm>
            <a:off x="4391526" y="3079421"/>
            <a:ext cx="3380874" cy="1756200"/>
          </a:xfrm>
          <a:prstGeom prst="rect">
            <a:avLst/>
          </a:prstGeom>
        </p:spPr>
        <p:txBody>
          <a:bodyPr spcFirstLastPara="1" wrap="square" lIns="121900" tIns="121900" rIns="121900" bIns="121900" anchor="t" anchorCtr="0">
            <a:noAutofit/>
          </a:bodyPr>
          <a:lstStyle/>
          <a:p>
            <a:pPr marL="285750" indent="-285750">
              <a:lnSpc>
                <a:spcPct val="150000"/>
              </a:lnSpc>
            </a:pPr>
            <a:r>
              <a:rPr lang="en-US" sz="1600" dirty="0"/>
              <a:t>Time constraints for in-depth analysis (Han et al., 2010).</a:t>
            </a:r>
          </a:p>
          <a:p>
            <a:pPr marL="285750" indent="-285750">
              <a:lnSpc>
                <a:spcPct val="150000"/>
              </a:lnSpc>
            </a:pPr>
            <a:r>
              <a:rPr lang="en-US" sz="1600" dirty="0"/>
              <a:t>Potential resistance to change within organizations.</a:t>
            </a:r>
            <a:endParaRPr sz="1600" dirty="0"/>
          </a:p>
        </p:txBody>
      </p:sp>
      <p:sp>
        <p:nvSpPr>
          <p:cNvPr id="220" name="Google Shape;220;p27"/>
          <p:cNvSpPr txBox="1">
            <a:spLocks noGrp="1"/>
          </p:cNvSpPr>
          <p:nvPr>
            <p:ph type="body" idx="6"/>
          </p:nvPr>
        </p:nvSpPr>
        <p:spPr>
          <a:xfrm>
            <a:off x="8499755" y="3079421"/>
            <a:ext cx="3136200" cy="1756200"/>
          </a:xfrm>
          <a:prstGeom prst="rect">
            <a:avLst/>
          </a:prstGeom>
        </p:spPr>
        <p:txBody>
          <a:bodyPr spcFirstLastPara="1" wrap="square" lIns="121900" tIns="121900" rIns="121900" bIns="121900" anchor="t" anchorCtr="0">
            <a:noAutofit/>
          </a:bodyPr>
          <a:lstStyle/>
          <a:p>
            <a:pPr marL="285750" indent="-285750">
              <a:lnSpc>
                <a:spcPct val="150000"/>
              </a:lnSpc>
            </a:pPr>
            <a:r>
              <a:rPr lang="en-US" sz="1600" dirty="0"/>
              <a:t>Restricted data access may affect the depth of analysis.</a:t>
            </a:r>
          </a:p>
          <a:p>
            <a:pPr marL="285750" indent="-285750">
              <a:lnSpc>
                <a:spcPct val="150000"/>
              </a:lnSpc>
            </a:pPr>
            <a:r>
              <a:rPr lang="en-US" sz="1600" dirty="0"/>
              <a:t>Time constraints may impact the thoroughness of implementation.</a:t>
            </a:r>
            <a:endParaRPr sz="1600" dirty="0"/>
          </a:p>
        </p:txBody>
      </p:sp>
    </p:spTree>
    <p:extLst>
      <p:ext uri="{BB962C8B-B14F-4D97-AF65-F5344CB8AC3E}">
        <p14:creationId xmlns:p14="http://schemas.microsoft.com/office/powerpoint/2010/main" val="125729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2"/>
          <p:cNvSpPr/>
          <p:nvPr/>
        </p:nvSpPr>
        <p:spPr>
          <a:xfrm>
            <a:off x="1110375" y="429432"/>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170" name="Google Shape;170;p22"/>
          <p:cNvSpPr txBox="1">
            <a:spLocks noGrp="1"/>
          </p:cNvSpPr>
          <p:nvPr>
            <p:ph type="title"/>
          </p:nvPr>
        </p:nvSpPr>
        <p:spPr>
          <a:xfrm>
            <a:off x="1401625" y="862944"/>
            <a:ext cx="82845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b="1" dirty="0">
                <a:latin typeface="Times New Roman" panose="02020603050405020304" pitchFamily="18" charset="0"/>
                <a:cs typeface="Times New Roman" panose="02020603050405020304" pitchFamily="18" charset="0"/>
              </a:rPr>
              <a:t>Conclusion</a:t>
            </a:r>
            <a:endParaRPr b="1" dirty="0">
              <a:latin typeface="Times New Roman" panose="02020603050405020304" pitchFamily="18" charset="0"/>
              <a:cs typeface="Times New Roman" panose="02020603050405020304" pitchFamily="18" charset="0"/>
            </a:endParaRPr>
          </a:p>
        </p:txBody>
      </p:sp>
      <p:sp>
        <p:nvSpPr>
          <p:cNvPr id="171" name="Google Shape;171;p22"/>
          <p:cNvSpPr txBox="1">
            <a:spLocks noGrp="1"/>
          </p:cNvSpPr>
          <p:nvPr>
            <p:ph type="body" idx="1"/>
          </p:nvPr>
        </p:nvSpPr>
        <p:spPr>
          <a:xfrm>
            <a:off x="1845463" y="1932838"/>
            <a:ext cx="8850611" cy="2491800"/>
          </a:xfrm>
          <a:prstGeom prst="rect">
            <a:avLst/>
          </a:prstGeom>
        </p:spPr>
        <p:txBody>
          <a:bodyPr spcFirstLastPara="1" wrap="square" lIns="121900" tIns="121900" rIns="121900" bIns="121900" anchor="t" anchorCtr="0">
            <a:noAutofit/>
          </a:bodyPr>
          <a:lstStyle/>
          <a:p>
            <a:pPr marL="0" lvl="0" indent="0" algn="just" rtl="0">
              <a:spcBef>
                <a:spcPts val="0"/>
              </a:spcBef>
              <a:spcAft>
                <a:spcPts val="600"/>
              </a:spcAft>
              <a:buNone/>
            </a:pPr>
            <a:r>
              <a:rPr lang="en-US" sz="2400" dirty="0">
                <a:latin typeface="Times New Roman" panose="02020603050405020304" pitchFamily="18" charset="0"/>
                <a:cs typeface="Times New Roman" panose="02020603050405020304" pitchFamily="18" charset="0"/>
              </a:rPr>
              <a:t>Key Takeaways:</a:t>
            </a:r>
          </a:p>
          <a:p>
            <a:pPr marL="342900" lvl="0" indent="-342900" algn="just" rtl="0">
              <a:lnSpc>
                <a:spcPct val="150000"/>
              </a:lnSpc>
              <a:spcBef>
                <a:spcPts val="0"/>
              </a:spcBef>
              <a:spcAft>
                <a:spcPts val="0"/>
              </a:spcAft>
              <a:buFont typeface="Wingdings" panose="05000000000000000000" pitchFamily="2" charset="2"/>
              <a:buChar char="Ø"/>
            </a:pPr>
            <a:r>
              <a:rPr lang="en-US" sz="1700" dirty="0">
                <a:latin typeface="Times New Roman" panose="02020603050405020304" pitchFamily="18" charset="0"/>
                <a:cs typeface="Times New Roman" panose="02020603050405020304" pitchFamily="18" charset="0"/>
              </a:rPr>
              <a:t>Effective knowledge management is pivotal for Virgin Media and Airbus.</a:t>
            </a:r>
          </a:p>
          <a:p>
            <a:pPr marL="342900" lvl="0" indent="-342900" algn="just" rtl="0">
              <a:lnSpc>
                <a:spcPct val="150000"/>
              </a:lnSpc>
              <a:spcBef>
                <a:spcPts val="0"/>
              </a:spcBef>
              <a:spcAft>
                <a:spcPts val="0"/>
              </a:spcAft>
              <a:buFont typeface="Wingdings" panose="05000000000000000000" pitchFamily="2" charset="2"/>
              <a:buChar char="Ø"/>
            </a:pPr>
            <a:r>
              <a:rPr lang="en-US" sz="1700" dirty="0">
                <a:latin typeface="Times New Roman" panose="02020603050405020304" pitchFamily="18" charset="0"/>
                <a:cs typeface="Times New Roman" panose="02020603050405020304" pitchFamily="18" charset="0"/>
              </a:rPr>
              <a:t>It drives innovation, customer-centricity, and sustainability.</a:t>
            </a:r>
          </a:p>
          <a:p>
            <a:pPr marL="342900" lvl="0" indent="-342900" algn="just" rtl="0">
              <a:lnSpc>
                <a:spcPct val="150000"/>
              </a:lnSpc>
              <a:spcBef>
                <a:spcPts val="0"/>
              </a:spcBef>
              <a:spcAft>
                <a:spcPts val="0"/>
              </a:spcAft>
              <a:buFont typeface="Wingdings" panose="05000000000000000000" pitchFamily="2" charset="2"/>
              <a:buChar char="Ø"/>
            </a:pPr>
            <a:r>
              <a:rPr lang="en-US" sz="1700" dirty="0">
                <a:latin typeface="Times New Roman" panose="02020603050405020304" pitchFamily="18" charset="0"/>
                <a:cs typeface="Times New Roman" panose="02020603050405020304" pitchFamily="18" charset="0"/>
              </a:rPr>
              <a:t>The recommendations provided are actionable steps for improvement.</a:t>
            </a:r>
          </a:p>
          <a:p>
            <a:pPr marL="0" lvl="0" indent="0" algn="just" rtl="0">
              <a:lnSpc>
                <a:spcPct val="150000"/>
              </a:lnSpc>
              <a:spcBef>
                <a:spcPts val="0"/>
              </a:spcBef>
              <a:spcAft>
                <a:spcPts val="600"/>
              </a:spcAft>
              <a:buNone/>
            </a:pPr>
            <a:r>
              <a:rPr lang="en-US" sz="2400" dirty="0">
                <a:latin typeface="Times New Roman" panose="02020603050405020304" pitchFamily="18" charset="0"/>
                <a:cs typeface="Times New Roman" panose="02020603050405020304" pitchFamily="18" charset="0"/>
              </a:rPr>
              <a:t>Significance</a:t>
            </a:r>
            <a:r>
              <a:rPr lang="en-US" sz="2400" u="sng" dirty="0">
                <a:latin typeface="Times New Roman" panose="02020603050405020304" pitchFamily="18" charset="0"/>
                <a:cs typeface="Times New Roman" panose="02020603050405020304" pitchFamily="18" charset="0"/>
              </a:rPr>
              <a:t>:</a:t>
            </a:r>
          </a:p>
          <a:p>
            <a:pPr marL="342900" lvl="0" indent="-342900" algn="just" rtl="0">
              <a:lnSpc>
                <a:spcPct val="150000"/>
              </a:lnSpc>
              <a:spcBef>
                <a:spcPts val="0"/>
              </a:spcBef>
              <a:spcAft>
                <a:spcPts val="0"/>
              </a:spcAft>
              <a:buFont typeface="Wingdings" panose="05000000000000000000" pitchFamily="2" charset="2"/>
              <a:buChar char="Ø"/>
            </a:pPr>
            <a:r>
              <a:rPr lang="en-US" sz="1700" dirty="0">
                <a:latin typeface="Times New Roman" panose="02020603050405020304" pitchFamily="18" charset="0"/>
                <a:cs typeface="Times New Roman" panose="02020603050405020304" pitchFamily="18" charset="0"/>
              </a:rPr>
              <a:t>Effective knowledge management underpins adaptability in a dynamic business landscape.</a:t>
            </a:r>
          </a:p>
          <a:p>
            <a:pPr marL="342900" lvl="0" indent="-342900" algn="just" rtl="0">
              <a:lnSpc>
                <a:spcPct val="150000"/>
              </a:lnSpc>
              <a:spcBef>
                <a:spcPts val="0"/>
              </a:spcBef>
              <a:spcAft>
                <a:spcPts val="0"/>
              </a:spcAft>
              <a:buFont typeface="Wingdings" panose="05000000000000000000" pitchFamily="2" charset="2"/>
              <a:buChar char="Ø"/>
            </a:pPr>
            <a:r>
              <a:rPr lang="en-US" sz="1700" dirty="0">
                <a:latin typeface="Times New Roman" panose="02020603050405020304" pitchFamily="18" charset="0"/>
                <a:cs typeface="Times New Roman" panose="02020603050405020304" pitchFamily="18" charset="0"/>
              </a:rPr>
              <a:t>It ensures competitiveness and relevance in evolving industries.</a:t>
            </a:r>
            <a:endParaRPr sz="1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2"/>
          <p:cNvSpPr/>
          <p:nvPr/>
        </p:nvSpPr>
        <p:spPr>
          <a:xfrm>
            <a:off x="1110375" y="429432"/>
            <a:ext cx="1262400" cy="1262400"/>
          </a:xfrm>
          <a:prstGeom prst="ellipse">
            <a:avLst/>
          </a:prstGeom>
          <a:gradFill>
            <a:gsLst>
              <a:gs pos="0">
                <a:schemeClr val="accent1"/>
              </a:gs>
              <a:gs pos="52999">
                <a:schemeClr val="accent1"/>
              </a:gs>
              <a:gs pos="100000">
                <a:srgbClr val="FFFFFF">
                  <a:alpha val="196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None/>
            </a:pPr>
            <a:endParaRPr>
              <a:latin typeface="Antic Slab"/>
              <a:ea typeface="Antic Slab"/>
              <a:cs typeface="Antic Slab"/>
              <a:sym typeface="Antic Slab"/>
            </a:endParaRPr>
          </a:p>
        </p:txBody>
      </p:sp>
      <p:sp>
        <p:nvSpPr>
          <p:cNvPr id="170" name="Google Shape;170;p22"/>
          <p:cNvSpPr txBox="1">
            <a:spLocks noGrp="1"/>
          </p:cNvSpPr>
          <p:nvPr>
            <p:ph type="title"/>
          </p:nvPr>
        </p:nvSpPr>
        <p:spPr>
          <a:xfrm>
            <a:off x="1401625" y="862944"/>
            <a:ext cx="82845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dirty="0"/>
              <a:t>References</a:t>
            </a:r>
            <a:endParaRPr dirty="0"/>
          </a:p>
        </p:txBody>
      </p:sp>
      <p:sp>
        <p:nvSpPr>
          <p:cNvPr id="171" name="Google Shape;171;p22"/>
          <p:cNvSpPr txBox="1">
            <a:spLocks noGrp="1"/>
          </p:cNvSpPr>
          <p:nvPr>
            <p:ph type="body" idx="1"/>
          </p:nvPr>
        </p:nvSpPr>
        <p:spPr>
          <a:xfrm>
            <a:off x="1401625" y="1932838"/>
            <a:ext cx="9775712" cy="2491800"/>
          </a:xfrm>
          <a:prstGeom prst="rect">
            <a:avLst/>
          </a:prstGeom>
        </p:spPr>
        <p:txBody>
          <a:bodyPr spcFirstLastPara="1" wrap="square" lIns="121900" tIns="121900" rIns="121900" bIns="121900" anchor="t" anchorCtr="0">
            <a:noAutofit/>
          </a:bodyPr>
          <a:lstStyle/>
          <a:p>
            <a:pPr algn="just">
              <a:lnSpc>
                <a:spcPct val="150000"/>
              </a:lnSpc>
            </a:pPr>
            <a:r>
              <a:rPr lang="en-US" sz="1600" b="0" dirty="0">
                <a:effectLst/>
                <a:latin typeface="Times New Roman" panose="02020603050405020304" pitchFamily="18" charset="0"/>
              </a:rPr>
              <a:t>Airbus.com. (2023). </a:t>
            </a:r>
            <a:r>
              <a:rPr lang="en-US" sz="1600" b="0" i="1" dirty="0">
                <a:effectLst/>
                <a:latin typeface="Times New Roman" panose="02020603050405020304" pitchFamily="18" charset="0"/>
              </a:rPr>
              <a:t>Airbus</a:t>
            </a:r>
            <a:r>
              <a:rPr lang="en-US" sz="1600" b="0" dirty="0">
                <a:effectLst/>
                <a:latin typeface="Times New Roman" panose="02020603050405020304" pitchFamily="18" charset="0"/>
              </a:rPr>
              <a:t>. [online] Available at: https://www.airbus.com/en/newsroom/press-releases/2019-06-airbus-cyber-innovation-opens-its-cyber-innovation-hub-in-newport [Accessed 26 Oct. 2023].</a:t>
            </a:r>
          </a:p>
          <a:p>
            <a:pPr algn="just">
              <a:lnSpc>
                <a:spcPct val="150000"/>
              </a:lnSpc>
            </a:pPr>
            <a:r>
              <a:rPr lang="en-US" sz="1600" b="0" dirty="0">
                <a:effectLst/>
                <a:latin typeface="Times New Roman" panose="02020603050405020304" pitchFamily="18" charset="0"/>
              </a:rPr>
              <a:t>Han, R., Liu, Y., Wen, L. and Wang, J. (2010). Dynamically Analyzing Time Constraints in Workflow Systems with Fixed-Date Constraint. 5(1). </a:t>
            </a:r>
            <a:r>
              <a:rPr lang="en-US" sz="1600" b="0" dirty="0" err="1">
                <a:effectLst/>
                <a:latin typeface="Times New Roman" panose="02020603050405020304" pitchFamily="18" charset="0"/>
              </a:rPr>
              <a:t>doi:https</a:t>
            </a:r>
            <a:r>
              <a:rPr lang="en-US" sz="1600" b="0" dirty="0">
                <a:effectLst/>
                <a:latin typeface="Times New Roman" panose="02020603050405020304" pitchFamily="18" charset="0"/>
              </a:rPr>
              <a:t>://doi.org/10.1109/apweb.2010.36.</a:t>
            </a:r>
          </a:p>
          <a:p>
            <a:pPr algn="just">
              <a:lnSpc>
                <a:spcPct val="150000"/>
              </a:lnSpc>
            </a:pPr>
            <a:r>
              <a:rPr lang="en-US" sz="1600" b="0" dirty="0">
                <a:effectLst/>
                <a:latin typeface="Times New Roman" panose="02020603050405020304" pitchFamily="18" charset="0"/>
              </a:rPr>
              <a:t>Myers, S.C. (2019). The Capital Structure Puzzle. </a:t>
            </a:r>
            <a:r>
              <a:rPr lang="en-US" sz="1600" b="0" i="1" dirty="0">
                <a:effectLst/>
                <a:latin typeface="Times New Roman" panose="02020603050405020304" pitchFamily="18" charset="0"/>
              </a:rPr>
              <a:t>The Journal of Finance</a:t>
            </a:r>
            <a:r>
              <a:rPr lang="en-US" sz="1600" b="0" dirty="0">
                <a:effectLst/>
                <a:latin typeface="Times New Roman" panose="02020603050405020304" pitchFamily="18" charset="0"/>
              </a:rPr>
              <a:t>, [online] 39(3), pp.574–592. </a:t>
            </a:r>
            <a:r>
              <a:rPr lang="en-US" sz="1600" b="0" dirty="0" err="1">
                <a:effectLst/>
                <a:latin typeface="Times New Roman" panose="02020603050405020304" pitchFamily="18" charset="0"/>
              </a:rPr>
              <a:t>doi:https</a:t>
            </a:r>
            <a:r>
              <a:rPr lang="en-US" sz="1600" b="0" dirty="0">
                <a:effectLst/>
                <a:latin typeface="Times New Roman" panose="02020603050405020304" pitchFamily="18" charset="0"/>
              </a:rPr>
              <a:t>://doi.org/10.1111/j.1540-6261.1984.tb03646.x.</a:t>
            </a:r>
          </a:p>
          <a:p>
            <a:pPr algn="just">
              <a:lnSpc>
                <a:spcPct val="150000"/>
              </a:lnSpc>
            </a:pPr>
            <a:r>
              <a:rPr lang="en-US" sz="1600" b="0" dirty="0">
                <a:effectLst/>
                <a:latin typeface="Times New Roman" panose="02020603050405020304" pitchFamily="18" charset="0"/>
              </a:rPr>
              <a:t>Nelson, P. (2021). Information and Consumer Behavior. </a:t>
            </a:r>
            <a:r>
              <a:rPr lang="en-US" sz="1600" b="0" i="1" dirty="0">
                <a:effectLst/>
                <a:latin typeface="Times New Roman" panose="02020603050405020304" pitchFamily="18" charset="0"/>
              </a:rPr>
              <a:t>Journal of Political Economy</a:t>
            </a:r>
            <a:r>
              <a:rPr lang="en-US" sz="1600" b="0" dirty="0">
                <a:effectLst/>
                <a:latin typeface="Times New Roman" panose="02020603050405020304" pitchFamily="18" charset="0"/>
              </a:rPr>
              <a:t>, 78(2), pp.311–329. </a:t>
            </a:r>
            <a:r>
              <a:rPr lang="en-US" sz="1600" b="0" dirty="0" err="1">
                <a:effectLst/>
                <a:latin typeface="Times New Roman" panose="02020603050405020304" pitchFamily="18" charset="0"/>
              </a:rPr>
              <a:t>doi:https</a:t>
            </a:r>
            <a:r>
              <a:rPr lang="en-US" sz="1600" b="0" dirty="0">
                <a:effectLst/>
                <a:latin typeface="Times New Roman" panose="02020603050405020304" pitchFamily="18" charset="0"/>
              </a:rPr>
              <a:t>://doi.org/10.1086/259630.</a:t>
            </a:r>
          </a:p>
          <a:p>
            <a:pPr algn="just">
              <a:lnSpc>
                <a:spcPct val="150000"/>
              </a:lnSpc>
            </a:pPr>
            <a:r>
              <a:rPr lang="en-US" sz="1600" b="0" dirty="0">
                <a:effectLst/>
                <a:latin typeface="Times New Roman" panose="02020603050405020304" pitchFamily="18" charset="0"/>
              </a:rPr>
              <a:t>Stain, G. (2016). Knowledge base management system. </a:t>
            </a:r>
            <a:r>
              <a:rPr lang="en-US" sz="1600" b="0" i="1" dirty="0">
                <a:effectLst/>
                <a:latin typeface="Times New Roman" panose="02020603050405020304" pitchFamily="18" charset="0"/>
              </a:rPr>
              <a:t>Knowledge-Based Systems</a:t>
            </a:r>
            <a:r>
              <a:rPr lang="en-US" sz="1600" b="0" dirty="0">
                <a:effectLst/>
                <a:latin typeface="Times New Roman" panose="02020603050405020304" pitchFamily="18" charset="0"/>
              </a:rPr>
              <a:t>, 1(5), p.315. </a:t>
            </a:r>
            <a:r>
              <a:rPr lang="en-US" sz="1600" b="0" dirty="0" err="1">
                <a:effectLst/>
                <a:latin typeface="Times New Roman" panose="02020603050405020304" pitchFamily="18" charset="0"/>
              </a:rPr>
              <a:t>doi:https</a:t>
            </a:r>
            <a:r>
              <a:rPr lang="en-US" sz="1600" b="0" dirty="0">
                <a:effectLst/>
                <a:latin typeface="Times New Roman" panose="02020603050405020304" pitchFamily="18" charset="0"/>
              </a:rPr>
              <a:t>://doi.org/10.1016/0950-7051(88)90098-6.</a:t>
            </a:r>
          </a:p>
          <a:p>
            <a:pPr marL="0" lvl="0" indent="0" algn="just" rtl="0">
              <a:spcBef>
                <a:spcPts val="0"/>
              </a:spcBef>
              <a:spcAft>
                <a:spcPts val="600"/>
              </a:spcAft>
              <a:buNone/>
            </a:pPr>
            <a:endParaRPr sz="1600" b="0" dirty="0"/>
          </a:p>
        </p:txBody>
      </p:sp>
    </p:spTree>
    <p:extLst>
      <p:ext uri="{BB962C8B-B14F-4D97-AF65-F5344CB8AC3E}">
        <p14:creationId xmlns:p14="http://schemas.microsoft.com/office/powerpoint/2010/main" val="2531201406"/>
      </p:ext>
    </p:extLst>
  </p:cSld>
  <p:clrMapOvr>
    <a:masterClrMapping/>
  </p:clrMapOvr>
</p:sld>
</file>

<file path=ppt/theme/theme1.xml><?xml version="1.0" encoding="utf-8"?>
<a:theme xmlns:a="http://schemas.openxmlformats.org/drawingml/2006/main" name="SlidesMania">
  <a:themeElements>
    <a:clrScheme name="Simple Light">
      <a:dk1>
        <a:srgbClr val="000000"/>
      </a:dk1>
      <a:lt1>
        <a:srgbClr val="F1F1E9"/>
      </a:lt1>
      <a:dk2>
        <a:srgbClr val="000000"/>
      </a:dk2>
      <a:lt2>
        <a:srgbClr val="EEEEEE"/>
      </a:lt2>
      <a:accent1>
        <a:srgbClr val="FFD966"/>
      </a:accent1>
      <a:accent2>
        <a:srgbClr val="7B95A5"/>
      </a:accent2>
      <a:accent3>
        <a:srgbClr val="25566E"/>
      </a:accent3>
      <a:accent4>
        <a:srgbClr val="587C8E"/>
      </a:accent4>
      <a:accent5>
        <a:srgbClr val="DBA274"/>
      </a:accent5>
      <a:accent6>
        <a:srgbClr val="C26A59"/>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TotalTime>
  <Words>2232</Words>
  <Application>Microsoft Office PowerPoint</Application>
  <PresentationFormat>Widescreen</PresentationFormat>
  <Paragraphs>120</Paragraphs>
  <Slides>12</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Antic Slab</vt:lpstr>
      <vt:lpstr>Calistoga</vt:lpstr>
      <vt:lpstr>Wingdings</vt:lpstr>
      <vt:lpstr>Abril Fatface</vt:lpstr>
      <vt:lpstr>Times New Roman</vt:lpstr>
      <vt:lpstr>Aldrich</vt:lpstr>
      <vt:lpstr>Arial</vt:lpstr>
      <vt:lpstr>Calibri</vt:lpstr>
      <vt:lpstr>SlidesMania</vt:lpstr>
      <vt:lpstr>BMSW5106  Knowledge and Information Management Skills for the Workplace</vt:lpstr>
      <vt:lpstr>Introduction</vt:lpstr>
      <vt:lpstr> Key Findings - Virgin Media</vt:lpstr>
      <vt:lpstr>Key Findings - Airbus</vt:lpstr>
      <vt:lpstr>Airbus: SWOT Analysis of Knowledge Management</vt:lpstr>
      <vt:lpstr>PowerPoint Presentation</vt:lpstr>
      <vt:lpstr>Virgin Media: SWOT Analysis of Knowledge Management</vt:lpstr>
      <vt:lpstr>Similarities and Differences in Knowledge Management at Airbus and Virgin Media</vt:lpstr>
      <vt:lpstr>Recommendations</vt:lpstr>
      <vt:lpstr>Challenges and Limitations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title.</dc:title>
  <cp:lastModifiedBy>Petru Parasca</cp:lastModifiedBy>
  <cp:revision>13</cp:revision>
  <dcterms:modified xsi:type="dcterms:W3CDTF">2023-11-09T19:25:14Z</dcterms:modified>
</cp:coreProperties>
</file>