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66" r:id="rId5"/>
    <p:sldId id="258" r:id="rId6"/>
    <p:sldId id="257" r:id="rId7"/>
    <p:sldId id="259" r:id="rId8"/>
    <p:sldId id="261" r:id="rId9"/>
    <p:sldId id="260" r:id="rId10"/>
    <p:sldId id="262"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707EB15-0F2A-479B-91E7-FB9768FD85CD}">
          <p14:sldIdLst>
            <p14:sldId id="256"/>
            <p14:sldId id="263"/>
            <p14:sldId id="264"/>
            <p14:sldId id="266"/>
            <p14:sldId id="258"/>
            <p14:sldId id="257"/>
            <p14:sldId id="259"/>
            <p14:sldId id="261"/>
            <p14:sldId id="260"/>
            <p14:sldId id="262"/>
            <p14:sldId id="267"/>
            <p14:sldId id="268"/>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5"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113B3-737C-4E08-A61E-78F6AD4B29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025DED-252E-4320-A38D-AC02EED288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B6902B-836C-4DC9-8ACD-DE9288414992}"/>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5" name="Footer Placeholder 4">
            <a:extLst>
              <a:ext uri="{FF2B5EF4-FFF2-40B4-BE49-F238E27FC236}">
                <a16:creationId xmlns:a16="http://schemas.microsoft.com/office/drawing/2014/main" id="{BFC6BE4F-0DC1-4DDD-99B7-0DDB7D5C0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6F733-0AA2-4530-85E6-6BAA3064E238}"/>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2905800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AD338-DD6A-46AF-9D64-10A2F6A4E6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EEDFB-D1E6-489A-8706-5FCF9D22F9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58890-DC22-4572-BBDA-022574F2194C}"/>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5" name="Footer Placeholder 4">
            <a:extLst>
              <a:ext uri="{FF2B5EF4-FFF2-40B4-BE49-F238E27FC236}">
                <a16:creationId xmlns:a16="http://schemas.microsoft.com/office/drawing/2014/main" id="{F0D286A4-6301-487E-ADC5-AC0DB9D7C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C0850A-CAEF-4E77-8740-11D16069AE73}"/>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1059542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CBC30-F28F-4DD4-9252-3B5F8E219F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0154BA-1C9D-40A0-8D79-D0695C58B2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47BFA0-FE03-42F5-89C8-320B2D4D33FE}"/>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5" name="Footer Placeholder 4">
            <a:extLst>
              <a:ext uri="{FF2B5EF4-FFF2-40B4-BE49-F238E27FC236}">
                <a16:creationId xmlns:a16="http://schemas.microsoft.com/office/drawing/2014/main" id="{A8FCE427-64D6-4E64-A9AA-A97F73C29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2B773-5F32-4CB9-9EF1-8A01637BF91B}"/>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1525665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21FCA-967A-45AF-81AA-B46331BC49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83B553-4E74-45ED-846D-72C621E323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23493B-97FC-4ACA-8DA8-B584499C9B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843045-DF3D-4FD2-B456-F444C366F87A}"/>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6" name="Footer Placeholder 5">
            <a:extLst>
              <a:ext uri="{FF2B5EF4-FFF2-40B4-BE49-F238E27FC236}">
                <a16:creationId xmlns:a16="http://schemas.microsoft.com/office/drawing/2014/main" id="{ED07F968-70DB-4FC6-8D3A-F36B7E8FEA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289C8D-EA4F-4190-9FC1-98EAEB779519}"/>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1207224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35FC-4595-4320-8681-B68D82E8C3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BF4094-7A06-4DED-8E37-00A740246E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A2848B-F577-4357-87F4-E96185BADE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2B2785-B96B-4E86-BA3A-C1574199E0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1B6917-21DD-42CE-A219-4F8DCEE308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B96CB4-7579-4062-B233-138E2292BC1C}"/>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8" name="Footer Placeholder 7">
            <a:extLst>
              <a:ext uri="{FF2B5EF4-FFF2-40B4-BE49-F238E27FC236}">
                <a16:creationId xmlns:a16="http://schemas.microsoft.com/office/drawing/2014/main" id="{4686E62D-8C03-4D02-8460-94B4CE1AE6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8F477A-8401-42A2-B6BA-D05D4499A48E}"/>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2503856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7B4C0-4C64-435D-A95B-C0A95291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78FFDC-79A0-4602-AB47-A6354232B185}"/>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4" name="Footer Placeholder 3">
            <a:extLst>
              <a:ext uri="{FF2B5EF4-FFF2-40B4-BE49-F238E27FC236}">
                <a16:creationId xmlns:a16="http://schemas.microsoft.com/office/drawing/2014/main" id="{050F1007-A615-454B-B090-46E5C55AFA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DC475B-3001-44D5-8318-9E43C3A0F0B9}"/>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2200823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1D3697-04DB-4643-9A2F-891972B88288}"/>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3" name="Footer Placeholder 2">
            <a:extLst>
              <a:ext uri="{FF2B5EF4-FFF2-40B4-BE49-F238E27FC236}">
                <a16:creationId xmlns:a16="http://schemas.microsoft.com/office/drawing/2014/main" id="{1D0F6DAF-E0C9-4C7E-86A3-5FBE1ACC86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DE48AC-7AD6-4944-A09D-E01677ECC169}"/>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3045209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F0B54-B918-439D-9A37-AB444851CF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5F6A91-C8CA-42B0-B10B-678362B2AF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452E62-8D1F-49EE-9AEB-D855AE5ACC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D113A4-8526-4756-A16B-170B61DB6FDF}"/>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6" name="Footer Placeholder 5">
            <a:extLst>
              <a:ext uri="{FF2B5EF4-FFF2-40B4-BE49-F238E27FC236}">
                <a16:creationId xmlns:a16="http://schemas.microsoft.com/office/drawing/2014/main" id="{1E56284C-4953-467D-9E46-3D1A1103F4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F8749D-13C5-4A1D-A1ED-CF8FE7A44BEC}"/>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1080861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55F36-6DF5-4666-ADFC-06D5263408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9C4CEC-898D-47F3-A9E3-5998D1AE26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9A8068-2D8C-4666-B7F5-E2441E08D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FE0356-B772-4F7A-BA00-0E367EC11D3D}"/>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6" name="Footer Placeholder 5">
            <a:extLst>
              <a:ext uri="{FF2B5EF4-FFF2-40B4-BE49-F238E27FC236}">
                <a16:creationId xmlns:a16="http://schemas.microsoft.com/office/drawing/2014/main" id="{A788689B-6C42-48C4-BC21-4B7352AB2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15701C-604C-4A5C-8226-6D2069EAC0AE}"/>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3762534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8974-2AD2-4F58-9C06-DDA407F9BB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63DD6A-C128-48E1-A439-C07B699E53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588506-2963-4EAC-84EE-006DC5DBA350}"/>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5" name="Footer Placeholder 4">
            <a:extLst>
              <a:ext uri="{FF2B5EF4-FFF2-40B4-BE49-F238E27FC236}">
                <a16:creationId xmlns:a16="http://schemas.microsoft.com/office/drawing/2014/main" id="{C05F1121-F4FE-4707-96B2-F924C4B41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1194BF-9248-45A2-9E0E-C1F602EF7EC5}"/>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1284021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FC5F97-3B86-4ECF-82C8-C8C0DF0510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F13F73-FD71-413C-A42A-C1E59ED5FD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B8592-D98D-4628-8146-3D766597FE47}"/>
              </a:ext>
            </a:extLst>
          </p:cNvPr>
          <p:cNvSpPr>
            <a:spLocks noGrp="1"/>
          </p:cNvSpPr>
          <p:nvPr>
            <p:ph type="dt" sz="half" idx="10"/>
          </p:nvPr>
        </p:nvSpPr>
        <p:spPr/>
        <p:txBody>
          <a:bodyPr/>
          <a:lstStyle/>
          <a:p>
            <a:fld id="{5C972EA1-8E46-42AC-8E04-C1542B6BF7E3}" type="datetimeFigureOut">
              <a:rPr lang="en-GB" smtClean="0"/>
              <a:t>12/12/2021</a:t>
            </a:fld>
            <a:endParaRPr lang="en-GB"/>
          </a:p>
        </p:txBody>
      </p:sp>
      <p:sp>
        <p:nvSpPr>
          <p:cNvPr id="5" name="Footer Placeholder 4">
            <a:extLst>
              <a:ext uri="{FF2B5EF4-FFF2-40B4-BE49-F238E27FC236}">
                <a16:creationId xmlns:a16="http://schemas.microsoft.com/office/drawing/2014/main" id="{BC241D4E-735E-43DA-B6C5-584A26ECF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B7DAF-069F-4B87-AEAF-9EAEDA67EF10}"/>
              </a:ext>
            </a:extLst>
          </p:cNvPr>
          <p:cNvSpPr>
            <a:spLocks noGrp="1"/>
          </p:cNvSpPr>
          <p:nvPr>
            <p:ph type="sldNum" sz="quarter" idx="12"/>
          </p:nvPr>
        </p:nvSpPr>
        <p:spPr/>
        <p:txBody>
          <a:bodyPr/>
          <a:lstStyle/>
          <a:p>
            <a:fld id="{83D670F2-B8FD-4D9E-A1C0-B8262742F49A}" type="slidenum">
              <a:rPr lang="en-GB" smtClean="0"/>
              <a:t>‹#›</a:t>
            </a:fld>
            <a:endParaRPr lang="en-GB"/>
          </a:p>
        </p:txBody>
      </p:sp>
    </p:spTree>
    <p:extLst>
      <p:ext uri="{BB962C8B-B14F-4D97-AF65-F5344CB8AC3E}">
        <p14:creationId xmlns:p14="http://schemas.microsoft.com/office/powerpoint/2010/main" val="1220822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AB467C-2477-4084-BD3E-0D77C2D97A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DAF676-0262-44F5-8F41-783F51E98D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614812-8A25-4280-A5C6-A7ACBEB565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72EA1-8E46-42AC-8E04-C1542B6BF7E3}" type="datetimeFigureOut">
              <a:rPr lang="en-GB" smtClean="0"/>
              <a:t>12/12/2021</a:t>
            </a:fld>
            <a:endParaRPr lang="en-GB"/>
          </a:p>
        </p:txBody>
      </p:sp>
      <p:sp>
        <p:nvSpPr>
          <p:cNvPr id="5" name="Footer Placeholder 4">
            <a:extLst>
              <a:ext uri="{FF2B5EF4-FFF2-40B4-BE49-F238E27FC236}">
                <a16:creationId xmlns:a16="http://schemas.microsoft.com/office/drawing/2014/main" id="{922D82A4-8F31-4C86-8090-20E5993AFD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4E300D-9657-4E70-A73A-68FB4E025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D670F2-B8FD-4D9E-A1C0-B8262742F49A}" type="slidenum">
              <a:rPr lang="en-GB" smtClean="0"/>
              <a:t>‹#›</a:t>
            </a:fld>
            <a:endParaRPr lang="en-GB"/>
          </a:p>
        </p:txBody>
      </p:sp>
    </p:spTree>
    <p:extLst>
      <p:ext uri="{BB962C8B-B14F-4D97-AF65-F5344CB8AC3E}">
        <p14:creationId xmlns:p14="http://schemas.microsoft.com/office/powerpoint/2010/main" val="3791456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image" Target="../media/image2.jpg"/><Relationship Id="rId1" Type="http://schemas.openxmlformats.org/officeDocument/2006/relationships/slideLayout" Target="../slideLayouts/slideLayout8.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8.xml"/><Relationship Id="rId5" Type="http://schemas.openxmlformats.org/officeDocument/2006/relationships/image" Target="../media/image12.jpg"/><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9.jpg"/><Relationship Id="rId1" Type="http://schemas.openxmlformats.org/officeDocument/2006/relationships/slideLayout" Target="../slideLayouts/slideLayout8.xml"/><Relationship Id="rId5" Type="http://schemas.openxmlformats.org/officeDocument/2006/relationships/image" Target="../media/image18.jpg"/><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9.jpg"/><Relationship Id="rId1" Type="http://schemas.openxmlformats.org/officeDocument/2006/relationships/slideLayout" Target="../slideLayouts/slideLayout8.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8" Type="http://schemas.openxmlformats.org/officeDocument/2006/relationships/hyperlink" Target="https://sccm.org/getattachment/Blog/March-2020/United-States-Resource-Availability-for-COVID-19/United-States-Resource-Availability-for-COVID-19.pdf?lang=en-U" TargetMode="External"/><Relationship Id="rId13" Type="http://schemas.openxmlformats.org/officeDocument/2006/relationships/hyperlink" Target="https://scholar.google.com/scholar?q=Deployment%20of%20IT%20in%20Chinas%20fight%20against%20the%20Covid-19%20pandemic" TargetMode="External"/><Relationship Id="rId18" Type="http://schemas.openxmlformats.org/officeDocument/2006/relationships/hyperlink" Target="http://online.jcu.edu.au/blog/modern-technology-changing-healthcare" TargetMode="External"/><Relationship Id="rId3" Type="http://schemas.openxmlformats.org/officeDocument/2006/relationships/hyperlink" Target="https://doi.org/10.1002/eat.23300" TargetMode="External"/><Relationship Id="rId7" Type="http://schemas.openxmlformats.org/officeDocument/2006/relationships/hyperlink" Target="https://scholar.google.com/scholar_lookup?title=Quantifying%20SARS-CoV-2%20transmission%20suggests%20epidemic%20control%20with%20digital%20contact%20tracing&amp;publication_year=2020&amp;author=L%20Ferretti&amp;author=C%20Wymant&amp;author=M%20Kendall" TargetMode="External"/><Relationship Id="rId12" Type="http://schemas.openxmlformats.org/officeDocument/2006/relationships/hyperlink" Target="https://www.itnonline.com/article/deployment-health-it-china%E2%80%99s-fight-against-covid-19-pandemic" TargetMode="External"/><Relationship Id="rId17" Type="http://schemas.openxmlformats.org/officeDocument/2006/relationships/hyperlink" Target="https://scholar.google.com/scholar_lookup?title=Artificial%20intelligence%20vs%20COVID-19%3A%20limitations%2C%20constraints%20and%20pitfalls&amp;publication_year=2020&amp;author=W%20Naud%C3%A9" TargetMode="External"/><Relationship Id="rId2" Type="http://schemas.openxmlformats.org/officeDocument/2006/relationships/image" Target="../media/image2.jpg"/><Relationship Id="rId16" Type="http://schemas.openxmlformats.org/officeDocument/2006/relationships/hyperlink" Target="https://www.scopus.com/inward/record.url?eid=2-s2.0-85090071127&amp;partnerID=10&amp;rel=R3.0.0" TargetMode="External"/><Relationship Id="rId1" Type="http://schemas.openxmlformats.org/officeDocument/2006/relationships/slideLayout" Target="../slideLayouts/slideLayout8.xml"/><Relationship Id="rId6" Type="http://schemas.openxmlformats.org/officeDocument/2006/relationships/hyperlink" Target="https://scholar.google.com/scholar_lookup?title=A%20novel%20coronavirus%20from%20patients%20with%20pneumonia%20in%20China%2C%202019&amp;publication_year=2020&amp;author=N%20Zhu&amp;author=D%20Zhang&amp;author=W%20Wang" TargetMode="External"/><Relationship Id="rId11" Type="http://schemas.openxmlformats.org/officeDocument/2006/relationships/hyperlink" Target="https://scholar.google.com/scholar?q=Coronavirus%20resource%20center:%20COVID-19%20global%20cases" TargetMode="External"/><Relationship Id="rId5" Type="http://schemas.openxmlformats.org/officeDocument/2006/relationships/hyperlink" Target="https://www.scopus.com/inward/record.url?eid=2-s2.0-85080034896&amp;partnerID=10&amp;rel=R3.0.0" TargetMode="External"/><Relationship Id="rId15" Type="http://schemas.openxmlformats.org/officeDocument/2006/relationships/hyperlink" Target="https://scholar.google.com/scholar_lookup?title=Response%20to%20COVID-19%20in%20Taiwan%3A%20big%20data%20analytics%2C%20new%20technology%2C%20and%20proactive%20testing&amp;publication_year=2020&amp;author=J%20Wang&amp;author=CY%20Ng&amp;author=RH%20Brook" TargetMode="External"/><Relationship Id="rId10" Type="http://schemas.openxmlformats.org/officeDocument/2006/relationships/hyperlink" Target="https://coronavirus.jhu.edu/map.html" TargetMode="External"/><Relationship Id="rId4" Type="http://schemas.openxmlformats.org/officeDocument/2006/relationships/hyperlink" Target="https://doi.org/10.1056/nejmoa2001017" TargetMode="External"/><Relationship Id="rId9" Type="http://schemas.openxmlformats.org/officeDocument/2006/relationships/hyperlink" Target="https://scholar.google.com/scholar?q=US%20ICU%20availability%20for%20COVID-19" TargetMode="External"/><Relationship Id="rId14" Type="http://schemas.openxmlformats.org/officeDocument/2006/relationships/hyperlink" Target="http://dx.doi.org/10.1001/jama.2020.315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text&#10;&#10;Description automatically generated">
            <a:extLst>
              <a:ext uri="{FF2B5EF4-FFF2-40B4-BE49-F238E27FC236}">
                <a16:creationId xmlns:a16="http://schemas.microsoft.com/office/drawing/2014/main" id="{7C02D4CB-44D9-48F3-8F71-9A187C911598}"/>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4205"/>
            <a:ext cx="12192000" cy="6882205"/>
          </a:xfrm>
          <a:prstGeom prst="rect">
            <a:avLst/>
          </a:prstGeom>
        </p:spPr>
      </p:pic>
      <p:sp>
        <p:nvSpPr>
          <p:cNvPr id="7" name="Title 6">
            <a:extLst>
              <a:ext uri="{FF2B5EF4-FFF2-40B4-BE49-F238E27FC236}">
                <a16:creationId xmlns:a16="http://schemas.microsoft.com/office/drawing/2014/main" id="{6AAAF059-E5C5-4C3F-9679-A52B75746BE4}"/>
              </a:ext>
            </a:extLst>
          </p:cNvPr>
          <p:cNvSpPr>
            <a:spLocks noGrp="1"/>
          </p:cNvSpPr>
          <p:nvPr>
            <p:ph type="title"/>
          </p:nvPr>
        </p:nvSpPr>
        <p:spPr/>
        <p:txBody>
          <a:bodyPr>
            <a:normAutofit fontScale="90000"/>
          </a:bodyPr>
          <a:lstStyle/>
          <a:p>
            <a:pPr algn="ctr"/>
            <a:br>
              <a:rPr lang="en-GB" b="1" dirty="0">
                <a:latin typeface="Times New Roman" panose="02020603050405020304" pitchFamily="18" charset="0"/>
                <a:cs typeface="Times New Roman" panose="02020603050405020304" pitchFamily="18" charset="0"/>
              </a:rPr>
            </a:br>
            <a:br>
              <a:rPr lang="en-GB" b="1" dirty="0">
                <a:latin typeface="Times New Roman" panose="02020603050405020304" pitchFamily="18" charset="0"/>
                <a:cs typeface="Times New Roman" panose="02020603050405020304" pitchFamily="18" charset="0"/>
              </a:rPr>
            </a:br>
            <a:br>
              <a:rPr lang="en-GB" b="1" dirty="0">
                <a:latin typeface="Times New Roman" panose="02020603050405020304" pitchFamily="18" charset="0"/>
                <a:cs typeface="Times New Roman" panose="02020603050405020304" pitchFamily="18" charset="0"/>
              </a:rPr>
            </a:b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         </a:t>
            </a:r>
            <a:r>
              <a:rPr lang="en-GB" sz="5100" b="1" dirty="0">
                <a:latin typeface="Times New Roman" panose="02020603050405020304" pitchFamily="18" charset="0"/>
                <a:cs typeface="Times New Roman" panose="02020603050405020304" pitchFamily="18" charset="0"/>
              </a:rPr>
              <a:t>Digital Skills and Research Methods</a:t>
            </a:r>
          </a:p>
        </p:txBody>
      </p:sp>
      <p:sp>
        <p:nvSpPr>
          <p:cNvPr id="10" name="Content Placeholder 9">
            <a:extLst>
              <a:ext uri="{FF2B5EF4-FFF2-40B4-BE49-F238E27FC236}">
                <a16:creationId xmlns:a16="http://schemas.microsoft.com/office/drawing/2014/main" id="{63EE163E-A5DA-43B7-B87D-B20AED81CB7F}"/>
              </a:ext>
            </a:extLst>
          </p:cNvPr>
          <p:cNvSpPr>
            <a:spLocks noGrp="1"/>
          </p:cNvSpPr>
          <p:nvPr>
            <p:ph idx="1"/>
          </p:nvPr>
        </p:nvSpPr>
        <p:spPr/>
        <p:txBody>
          <a:bodyPr>
            <a:normAutofit fontScale="92500" lnSpcReduction="20000"/>
          </a:bodyPr>
          <a:lstStyle/>
          <a:p>
            <a:endParaRPr lang="en-GB" dirty="0"/>
          </a:p>
          <a:p>
            <a:endParaRPr lang="en-GB" dirty="0"/>
          </a:p>
          <a:p>
            <a:endParaRPr lang="en-GB" dirty="0"/>
          </a:p>
          <a:p>
            <a:pPr marL="0" indent="0">
              <a:buNone/>
            </a:pPr>
            <a:endParaRPr lang="en-GB" sz="2000" dirty="0"/>
          </a:p>
          <a:p>
            <a:pPr marL="0" indent="0">
              <a:buNone/>
            </a:pPr>
            <a:r>
              <a:rPr lang="en-GB" sz="2000" dirty="0"/>
              <a:t>Students name: </a:t>
            </a:r>
          </a:p>
          <a:p>
            <a:pPr marL="0" indent="0">
              <a:buNone/>
            </a:pPr>
            <a:r>
              <a:rPr lang="en-GB" sz="2000" b="1" dirty="0"/>
              <a:t>Roxana </a:t>
            </a:r>
            <a:r>
              <a:rPr lang="en-GB" sz="2000" b="1" dirty="0" err="1"/>
              <a:t>Grigoriu</a:t>
            </a:r>
            <a:r>
              <a:rPr lang="en-GB" sz="2000" b="1" dirty="0"/>
              <a:t> </a:t>
            </a:r>
            <a:r>
              <a:rPr lang="en-GB" sz="2000" dirty="0"/>
              <a:t>(id: 2109662) ‘’The use of contemporary technology in healthcare (diagnostic, administrative and care support’’ and ‘’The use of technology during Covid-19’’</a:t>
            </a:r>
          </a:p>
          <a:p>
            <a:pPr marL="0" indent="0">
              <a:buNone/>
            </a:pPr>
            <a:r>
              <a:rPr lang="en-GB" sz="2000" b="1" dirty="0" err="1"/>
              <a:t>Nafkot</a:t>
            </a:r>
            <a:r>
              <a:rPr lang="en-GB" sz="2000" b="1" dirty="0"/>
              <a:t> </a:t>
            </a:r>
            <a:r>
              <a:rPr lang="en-GB" sz="2000" b="1" dirty="0" err="1"/>
              <a:t>Baheta</a:t>
            </a:r>
            <a:r>
              <a:rPr lang="en-GB" sz="2000" b="1" dirty="0"/>
              <a:t> </a:t>
            </a:r>
            <a:r>
              <a:rPr lang="en-GB" sz="2000" dirty="0"/>
              <a:t>(id: 1818296) –</a:t>
            </a:r>
          </a:p>
          <a:p>
            <a:pPr marL="0" indent="0">
              <a:buNone/>
            </a:pPr>
            <a:r>
              <a:rPr lang="en-GB" sz="2000" b="1" dirty="0"/>
              <a:t>Davina </a:t>
            </a:r>
            <a:r>
              <a:rPr lang="en-GB" sz="2000" b="1" dirty="0" err="1"/>
              <a:t>Godolo</a:t>
            </a:r>
            <a:r>
              <a:rPr lang="en-GB" sz="2000" b="1" dirty="0"/>
              <a:t> </a:t>
            </a:r>
            <a:r>
              <a:rPr lang="en-GB" sz="2000" b="1" dirty="0" err="1"/>
              <a:t>Mafuani</a:t>
            </a:r>
            <a:r>
              <a:rPr lang="en-GB" sz="2000" b="1" dirty="0"/>
              <a:t> </a:t>
            </a:r>
            <a:r>
              <a:rPr lang="en-GB" sz="2000" dirty="0"/>
              <a:t>(id: 2111484) –</a:t>
            </a:r>
          </a:p>
          <a:p>
            <a:pPr marL="0" indent="0">
              <a:buNone/>
            </a:pPr>
            <a:r>
              <a:rPr lang="en-GB" sz="2000" b="1" dirty="0" err="1"/>
              <a:t>Tieah</a:t>
            </a:r>
            <a:r>
              <a:rPr lang="en-GB" sz="2000" b="1" dirty="0"/>
              <a:t> Kamara </a:t>
            </a:r>
            <a:r>
              <a:rPr lang="en-GB" sz="2000" dirty="0"/>
              <a:t>(id: 2019768) –</a:t>
            </a:r>
          </a:p>
          <a:p>
            <a:pPr marL="0" indent="0">
              <a:buNone/>
            </a:pPr>
            <a:endParaRPr lang="en-GB" sz="2000" dirty="0"/>
          </a:p>
          <a:p>
            <a:pPr marL="0" indent="0">
              <a:buNone/>
            </a:pPr>
            <a:r>
              <a:rPr lang="en-GB" sz="2000" dirty="0"/>
              <a: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1235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Effect transition="in" filter="fade">
                                      <p:cBhvr>
                                        <p:cTn id="7" dur="500"/>
                                        <p:tgtEl>
                                          <p:spTgt spid="10">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
                                            <p:txEl>
                                              <p:pRg st="5" end="5"/>
                                            </p:txEl>
                                          </p:spTgt>
                                        </p:tgtEl>
                                        <p:attrNameLst>
                                          <p:attrName>style.visibility</p:attrName>
                                        </p:attrNameLst>
                                      </p:cBhvr>
                                      <p:to>
                                        <p:strVal val="visible"/>
                                      </p:to>
                                    </p:set>
                                    <p:animEffect transition="in" filter="fade">
                                      <p:cBhvr>
                                        <p:cTn id="10" dur="500"/>
                                        <p:tgtEl>
                                          <p:spTgt spid="10">
                                            <p:txEl>
                                              <p:pRg st="5" end="5"/>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xEl>
                                              <p:pRg st="6" end="6"/>
                                            </p:txEl>
                                          </p:spTgt>
                                        </p:tgtEl>
                                        <p:attrNameLst>
                                          <p:attrName>style.visibility</p:attrName>
                                        </p:attrNameLst>
                                      </p:cBhvr>
                                      <p:to>
                                        <p:strVal val="visible"/>
                                      </p:to>
                                    </p:set>
                                    <p:animEffect transition="in" filter="fade">
                                      <p:cBhvr>
                                        <p:cTn id="13" dur="500"/>
                                        <p:tgtEl>
                                          <p:spTgt spid="10">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0">
                                            <p:txEl>
                                              <p:pRg st="7" end="7"/>
                                            </p:txEl>
                                          </p:spTgt>
                                        </p:tgtEl>
                                        <p:attrNameLst>
                                          <p:attrName>style.visibility</p:attrName>
                                        </p:attrNameLst>
                                      </p:cBhvr>
                                      <p:to>
                                        <p:strVal val="visible"/>
                                      </p:to>
                                    </p:set>
                                    <p:animEffect transition="in" filter="fade">
                                      <p:cBhvr>
                                        <p:cTn id="16" dur="500"/>
                                        <p:tgtEl>
                                          <p:spTgt spid="10">
                                            <p:txEl>
                                              <p:pRg st="7" end="7"/>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0">
                                            <p:txEl>
                                              <p:pRg st="8" end="8"/>
                                            </p:txEl>
                                          </p:spTgt>
                                        </p:tgtEl>
                                        <p:attrNameLst>
                                          <p:attrName>style.visibility</p:attrName>
                                        </p:attrNameLst>
                                      </p:cBhvr>
                                      <p:to>
                                        <p:strVal val="visible"/>
                                      </p:to>
                                    </p:set>
                                    <p:animEffect transition="in" filter="fade">
                                      <p:cBhvr>
                                        <p:cTn id="19" dur="50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stethoscope on a blue surface&#10;&#10;Description automatically generated with medium confidence">
            <a:extLst>
              <a:ext uri="{FF2B5EF4-FFF2-40B4-BE49-F238E27FC236}">
                <a16:creationId xmlns:a16="http://schemas.microsoft.com/office/drawing/2014/main" id="{70FAFF6E-9970-4616-9D25-EC9E2CE3141A}"/>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6854613"/>
          </a:xfrm>
        </p:spPr>
      </p:pic>
      <p:sp>
        <p:nvSpPr>
          <p:cNvPr id="2" name="Title 1">
            <a:extLst>
              <a:ext uri="{FF2B5EF4-FFF2-40B4-BE49-F238E27FC236}">
                <a16:creationId xmlns:a16="http://schemas.microsoft.com/office/drawing/2014/main" id="{0CCE1244-FF54-4EC8-8860-B62E9DDFF698}"/>
              </a:ext>
            </a:extLst>
          </p:cNvPr>
          <p:cNvSpPr>
            <a:spLocks noGrp="1"/>
          </p:cNvSpPr>
          <p:nvPr>
            <p:ph type="title"/>
          </p:nvPr>
        </p:nvSpPr>
        <p:spPr>
          <a:xfrm>
            <a:off x="0" y="1"/>
            <a:ext cx="12192000" cy="6858000"/>
          </a:xfrm>
        </p:spPr>
        <p:txBody>
          <a:bodyPr>
            <a:normAutofit/>
          </a:bodyPr>
          <a:lstStyle/>
          <a:p>
            <a:r>
              <a:rPr lang="en-GB" dirty="0"/>
              <a:t>Technology has significantly changed the way how health organizations operate.</a:t>
            </a:r>
            <a:br>
              <a:rPr lang="en-GB" dirty="0"/>
            </a:br>
            <a:r>
              <a:rPr lang="en-GB" dirty="0"/>
              <a:t>The relationship of users with technology differs according to their personal or professional life.</a:t>
            </a:r>
            <a:br>
              <a:rPr lang="en-GB" dirty="0"/>
            </a:br>
            <a:r>
              <a:rPr lang="en-GB" dirty="0"/>
              <a:t>I can start probably with one of the most important technology that is helping the health sector which is the </a:t>
            </a:r>
            <a:r>
              <a:rPr lang="en-GB" sz="4800" b="1" dirty="0"/>
              <a:t>Internet </a:t>
            </a:r>
            <a:br>
              <a:rPr lang="en-GB" dirty="0"/>
            </a:br>
            <a:endParaRPr lang="en-GB" dirty="0"/>
          </a:p>
        </p:txBody>
      </p:sp>
    </p:spTree>
    <p:extLst>
      <p:ext uri="{BB962C8B-B14F-4D97-AF65-F5344CB8AC3E}">
        <p14:creationId xmlns:p14="http://schemas.microsoft.com/office/powerpoint/2010/main" val="1267756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Content Placeholder 14" descr="A close-up of a stethoscope on a blue surface&#10;&#10;Description automatically generated with medium confidence">
            <a:extLst>
              <a:ext uri="{FF2B5EF4-FFF2-40B4-BE49-F238E27FC236}">
                <a16:creationId xmlns:a16="http://schemas.microsoft.com/office/drawing/2014/main" id="{C82C1AB9-4325-46FD-9180-9E0617036A64}"/>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6861387"/>
          </a:xfrm>
        </p:spPr>
      </p:pic>
      <p:sp>
        <p:nvSpPr>
          <p:cNvPr id="7" name="Title 6">
            <a:extLst>
              <a:ext uri="{FF2B5EF4-FFF2-40B4-BE49-F238E27FC236}">
                <a16:creationId xmlns:a16="http://schemas.microsoft.com/office/drawing/2014/main" id="{817630C9-270A-4F91-A241-15994F6B9F16}"/>
              </a:ext>
            </a:extLst>
          </p:cNvPr>
          <p:cNvSpPr>
            <a:spLocks noGrp="1"/>
          </p:cNvSpPr>
          <p:nvPr>
            <p:ph type="title"/>
          </p:nvPr>
        </p:nvSpPr>
        <p:spPr>
          <a:xfrm>
            <a:off x="0" y="0"/>
            <a:ext cx="12192000" cy="1463040"/>
          </a:xfrm>
        </p:spPr>
        <p:txBody>
          <a:bodyPr>
            <a:normAutofit/>
          </a:bodyPr>
          <a:lstStyle/>
          <a:p>
            <a:pPr algn="ctr"/>
            <a:r>
              <a:rPr lang="en-GB" sz="4800" b="1" dirty="0"/>
              <a:t>Telemedicine</a:t>
            </a:r>
          </a:p>
        </p:txBody>
      </p:sp>
      <p:sp>
        <p:nvSpPr>
          <p:cNvPr id="8" name="Text Placeholder 7">
            <a:extLst>
              <a:ext uri="{FF2B5EF4-FFF2-40B4-BE49-F238E27FC236}">
                <a16:creationId xmlns:a16="http://schemas.microsoft.com/office/drawing/2014/main" id="{584328E3-2CAB-42E4-858D-7813D72A6F0F}"/>
              </a:ext>
            </a:extLst>
          </p:cNvPr>
          <p:cNvSpPr>
            <a:spLocks noGrp="1"/>
          </p:cNvSpPr>
          <p:nvPr>
            <p:ph type="body" sz="half" idx="2"/>
          </p:nvPr>
        </p:nvSpPr>
        <p:spPr>
          <a:xfrm>
            <a:off x="0" y="1463040"/>
            <a:ext cx="12192000" cy="4405948"/>
          </a:xfrm>
        </p:spPr>
        <p:txBody>
          <a:bodyPr>
            <a:normAutofit/>
          </a:bodyPr>
          <a:lstStyle/>
          <a:p>
            <a:r>
              <a:rPr lang="en-GB" sz="2000" b="1" dirty="0"/>
              <a:t>We consider it as the use of medical information to improve the health of patients via electronic communication. As well as cloud storage which can make possible accessing information from anywhere via Internet.</a:t>
            </a:r>
          </a:p>
        </p:txBody>
      </p:sp>
      <p:pic>
        <p:nvPicPr>
          <p:cNvPr id="11" name="Picture 10" descr="A person wearing headphones and sitting at a desk with a computer&#10;&#10;Description automatically generated with medium confidence">
            <a:extLst>
              <a:ext uri="{FF2B5EF4-FFF2-40B4-BE49-F238E27FC236}">
                <a16:creationId xmlns:a16="http://schemas.microsoft.com/office/drawing/2014/main" id="{3AEACE8D-7E4E-410E-BA93-C441BB888C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8240" y="2164080"/>
            <a:ext cx="7122160" cy="4693920"/>
          </a:xfrm>
          <a:prstGeom prst="rect">
            <a:avLst/>
          </a:prstGeom>
        </p:spPr>
      </p:pic>
    </p:spTree>
    <p:extLst>
      <p:ext uri="{BB962C8B-B14F-4D97-AF65-F5344CB8AC3E}">
        <p14:creationId xmlns:p14="http://schemas.microsoft.com/office/powerpoint/2010/main" val="4209914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close-up of a stethoscope on a blue surface&#10;&#10;Description automatically generated with medium confidence">
            <a:extLst>
              <a:ext uri="{FF2B5EF4-FFF2-40B4-BE49-F238E27FC236}">
                <a16:creationId xmlns:a16="http://schemas.microsoft.com/office/drawing/2014/main" id="{36B4C03C-91E5-422F-8C1E-BCE793E13415}"/>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0" y="0"/>
            <a:ext cx="12192000" cy="6847840"/>
          </a:xfrm>
        </p:spPr>
      </p:pic>
      <p:sp>
        <p:nvSpPr>
          <p:cNvPr id="2" name="Title 1">
            <a:extLst>
              <a:ext uri="{FF2B5EF4-FFF2-40B4-BE49-F238E27FC236}">
                <a16:creationId xmlns:a16="http://schemas.microsoft.com/office/drawing/2014/main" id="{78D83E4F-E773-4979-B5C7-2A4EC5B91166}"/>
              </a:ext>
            </a:extLst>
          </p:cNvPr>
          <p:cNvSpPr>
            <a:spLocks noGrp="1"/>
          </p:cNvSpPr>
          <p:nvPr>
            <p:ph type="title"/>
          </p:nvPr>
        </p:nvSpPr>
        <p:spPr>
          <a:xfrm>
            <a:off x="0" y="10160"/>
            <a:ext cx="4772025" cy="978852"/>
          </a:xfrm>
        </p:spPr>
        <p:txBody>
          <a:bodyPr/>
          <a:lstStyle/>
          <a:p>
            <a:r>
              <a:rPr lang="en-GB" b="1" dirty="0"/>
              <a:t>Magnetic Resonance Imaging (MRI)</a:t>
            </a:r>
          </a:p>
        </p:txBody>
      </p:sp>
      <p:sp>
        <p:nvSpPr>
          <p:cNvPr id="4" name="Text Placeholder 3">
            <a:extLst>
              <a:ext uri="{FF2B5EF4-FFF2-40B4-BE49-F238E27FC236}">
                <a16:creationId xmlns:a16="http://schemas.microsoft.com/office/drawing/2014/main" id="{4C231BDB-A650-4AF4-96FD-760BB4DD6D6B}"/>
              </a:ext>
            </a:extLst>
          </p:cNvPr>
          <p:cNvSpPr>
            <a:spLocks noGrp="1"/>
          </p:cNvSpPr>
          <p:nvPr>
            <p:ph type="body" sz="half" idx="2"/>
          </p:nvPr>
        </p:nvSpPr>
        <p:spPr>
          <a:xfrm>
            <a:off x="0" y="1152525"/>
            <a:ext cx="4772025" cy="5695315"/>
          </a:xfrm>
        </p:spPr>
        <p:txBody>
          <a:bodyPr>
            <a:normAutofit/>
          </a:bodyPr>
          <a:lstStyle/>
          <a:p>
            <a:endParaRPr lang="en-GB" sz="3200" dirty="0"/>
          </a:p>
          <a:p>
            <a:r>
              <a:rPr lang="en-GB" sz="3200" dirty="0"/>
              <a:t>Trackers and Sensors</a:t>
            </a:r>
          </a:p>
          <a:p>
            <a:endParaRPr lang="en-GB" sz="3200" dirty="0"/>
          </a:p>
          <a:p>
            <a:r>
              <a:rPr lang="en-GB" sz="3200" dirty="0"/>
              <a:t>Virtual Reality</a:t>
            </a:r>
          </a:p>
          <a:p>
            <a:endParaRPr lang="en-GB" sz="3200" dirty="0"/>
          </a:p>
          <a:p>
            <a:r>
              <a:rPr lang="en-GB" sz="3200" dirty="0"/>
              <a:t>3D Printing</a:t>
            </a:r>
          </a:p>
          <a:p>
            <a:endParaRPr lang="en-GB" sz="3200" dirty="0"/>
          </a:p>
          <a:p>
            <a:r>
              <a:rPr lang="en-GB" sz="3200" dirty="0"/>
              <a:t>Robotics</a:t>
            </a:r>
          </a:p>
        </p:txBody>
      </p:sp>
      <p:pic>
        <p:nvPicPr>
          <p:cNvPr id="12" name="Picture 11" descr="A picture containing indoor, blue&#10;&#10;Description automatically generated">
            <a:extLst>
              <a:ext uri="{FF2B5EF4-FFF2-40B4-BE49-F238E27FC236}">
                <a16:creationId xmlns:a16="http://schemas.microsoft.com/office/drawing/2014/main" id="{B6793F7C-C041-426D-8C3C-4342603A1D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7356" y="1005840"/>
            <a:ext cx="7364644" cy="4836160"/>
          </a:xfrm>
          <a:prstGeom prst="rect">
            <a:avLst/>
          </a:prstGeom>
        </p:spPr>
      </p:pic>
      <p:pic>
        <p:nvPicPr>
          <p:cNvPr id="14" name="Picture 13" descr="Diagram&#10;&#10;Description automatically generated">
            <a:extLst>
              <a:ext uri="{FF2B5EF4-FFF2-40B4-BE49-F238E27FC236}">
                <a16:creationId xmlns:a16="http://schemas.microsoft.com/office/drawing/2014/main" id="{EC60A04A-8B12-4369-A032-DFE679BA5E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19990" y="1016000"/>
            <a:ext cx="7364644" cy="4826000"/>
          </a:xfrm>
          <a:prstGeom prst="rect">
            <a:avLst/>
          </a:prstGeom>
        </p:spPr>
      </p:pic>
      <p:pic>
        <p:nvPicPr>
          <p:cNvPr id="16" name="Picture 15" descr="A picture containing text, indoor, standing, person&#10;&#10;Description automatically generated">
            <a:extLst>
              <a:ext uri="{FF2B5EF4-FFF2-40B4-BE49-F238E27FC236}">
                <a16:creationId xmlns:a16="http://schemas.microsoft.com/office/drawing/2014/main" id="{A714D193-6B1C-4473-848B-5EEF87708E33}"/>
              </a:ext>
            </a:extLst>
          </p:cNvPr>
          <p:cNvPicPr>
            <a:picLocks noChangeAspect="1"/>
          </p:cNvPicPr>
          <p:nvPr/>
        </p:nvPicPr>
        <p:blipFill rotWithShape="1">
          <a:blip r:embed="rId5">
            <a:extLst>
              <a:ext uri="{28A0092B-C50C-407E-A947-70E740481C1C}">
                <a14:useLocalDpi xmlns:a14="http://schemas.microsoft.com/office/drawing/2010/main" val="0"/>
              </a:ext>
            </a:extLst>
          </a:blip>
          <a:srcRect l="7635" t="2606" r="-1032" b="7060"/>
          <a:stretch/>
        </p:blipFill>
        <p:spPr>
          <a:xfrm>
            <a:off x="4827356" y="1026160"/>
            <a:ext cx="7476290" cy="4826000"/>
          </a:xfrm>
          <a:prstGeom prst="rect">
            <a:avLst/>
          </a:prstGeom>
        </p:spPr>
      </p:pic>
      <p:pic>
        <p:nvPicPr>
          <p:cNvPr id="18" name="Picture 17" descr="A picture containing indoor&#10;&#10;Description automatically generated">
            <a:extLst>
              <a:ext uri="{FF2B5EF4-FFF2-40B4-BE49-F238E27FC236}">
                <a16:creationId xmlns:a16="http://schemas.microsoft.com/office/drawing/2014/main" id="{282124C3-8D92-49E8-A97F-C0757FCCFD7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51337" y="1026160"/>
            <a:ext cx="7364646" cy="4912218"/>
          </a:xfrm>
          <a:prstGeom prst="rect">
            <a:avLst/>
          </a:prstGeom>
        </p:spPr>
      </p:pic>
      <p:pic>
        <p:nvPicPr>
          <p:cNvPr id="20" name="Picture 19" descr="A picture containing person&#10;&#10;Description automatically generated">
            <a:extLst>
              <a:ext uri="{FF2B5EF4-FFF2-40B4-BE49-F238E27FC236}">
                <a16:creationId xmlns:a16="http://schemas.microsoft.com/office/drawing/2014/main" id="{9187A14E-9A77-462C-B699-5401675D70D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12624" y="1026160"/>
            <a:ext cx="7368327" cy="4912218"/>
          </a:xfrm>
          <a:prstGeom prst="rect">
            <a:avLst/>
          </a:prstGeom>
        </p:spPr>
      </p:pic>
    </p:spTree>
    <p:extLst>
      <p:ext uri="{BB962C8B-B14F-4D97-AF65-F5344CB8AC3E}">
        <p14:creationId xmlns:p14="http://schemas.microsoft.com/office/powerpoint/2010/main" val="234635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randombar(horizontal)">
                                      <p:cBhvr>
                                        <p:cTn id="27" dur="5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randombar(horizontal)">
                                      <p:cBhvr>
                                        <p:cTn id="37" dur="500"/>
                                        <p:tgtEl>
                                          <p:spTgt spid="4">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Background pattern&#10;&#10;Description automatically generated">
            <a:extLst>
              <a:ext uri="{FF2B5EF4-FFF2-40B4-BE49-F238E27FC236}">
                <a16:creationId xmlns:a16="http://schemas.microsoft.com/office/drawing/2014/main" id="{3E723459-4BF4-49A4-A196-84173957771A}"/>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967ECD8F-976F-4D94-A1C7-FA7A8EB405A1}"/>
              </a:ext>
            </a:extLst>
          </p:cNvPr>
          <p:cNvSpPr>
            <a:spLocks noGrp="1"/>
          </p:cNvSpPr>
          <p:nvPr>
            <p:ph type="title"/>
          </p:nvPr>
        </p:nvSpPr>
        <p:spPr>
          <a:xfrm>
            <a:off x="839788" y="457200"/>
            <a:ext cx="10371137" cy="847725"/>
          </a:xfrm>
        </p:spPr>
        <p:txBody>
          <a:bodyPr>
            <a:normAutofit fontScale="90000"/>
          </a:bodyPr>
          <a:lstStyle/>
          <a:p>
            <a:pPr algn="ctr"/>
            <a:r>
              <a:rPr lang="en-GB" sz="4000" dirty="0">
                <a:latin typeface="Calibri" panose="020F0502020204030204" pitchFamily="34" charset="0"/>
                <a:ea typeface="Calibri" panose="020F0502020204030204" pitchFamily="34" charset="0"/>
                <a:cs typeface="Times New Roman" panose="02020603050405020304" pitchFamily="18" charset="0"/>
              </a:rPr>
              <a:t>The u</a:t>
            </a:r>
            <a:r>
              <a:rPr lang="en-GB" sz="4000" dirty="0">
                <a:effectLst/>
                <a:latin typeface="Calibri" panose="020F0502020204030204" pitchFamily="34" charset="0"/>
                <a:ea typeface="Calibri" panose="020F0502020204030204" pitchFamily="34" charset="0"/>
                <a:cs typeface="Times New Roman" panose="02020603050405020304" pitchFamily="18" charset="0"/>
              </a:rPr>
              <a:t>se of technology during Covid-19:</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8" name="Content Placeholder 7">
            <a:extLst>
              <a:ext uri="{FF2B5EF4-FFF2-40B4-BE49-F238E27FC236}">
                <a16:creationId xmlns:a16="http://schemas.microsoft.com/office/drawing/2014/main" id="{9DD2EECF-32DA-49A2-A253-902B522506E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3166109"/>
            <a:ext cx="4286250" cy="3739516"/>
          </a:xfrm>
        </p:spPr>
      </p:pic>
      <p:sp>
        <p:nvSpPr>
          <p:cNvPr id="6" name="Text Placeholder 5">
            <a:extLst>
              <a:ext uri="{FF2B5EF4-FFF2-40B4-BE49-F238E27FC236}">
                <a16:creationId xmlns:a16="http://schemas.microsoft.com/office/drawing/2014/main" id="{02696C13-46EA-49AF-A85E-5FAD2AD456DC}"/>
              </a:ext>
            </a:extLst>
          </p:cNvPr>
          <p:cNvSpPr>
            <a:spLocks noGrp="1"/>
          </p:cNvSpPr>
          <p:nvPr>
            <p:ph type="body" sz="half" idx="2"/>
          </p:nvPr>
        </p:nvSpPr>
        <p:spPr>
          <a:xfrm>
            <a:off x="839788" y="1304925"/>
            <a:ext cx="10110152" cy="2124075"/>
          </a:xfrm>
        </p:spPr>
        <p:txBody>
          <a:bodyPr>
            <a:normAutofit fontScale="85000" lnSpcReduction="20000"/>
          </a:bodyPr>
          <a:lstStyle/>
          <a:p>
            <a:pPr algn="ctr"/>
            <a:r>
              <a:rPr lang="en-GB" sz="4600" dirty="0">
                <a:effectLst/>
                <a:latin typeface="Calibri" panose="020F0502020204030204" pitchFamily="34" charset="0"/>
                <a:ea typeface="Calibri" panose="020F0502020204030204" pitchFamily="34" charset="0"/>
                <a:cs typeface="Times New Roman" panose="02020603050405020304" pitchFamily="18" charset="0"/>
              </a:rPr>
              <a:t>March 2020 the world has stopped and started a new challenge</a:t>
            </a:r>
          </a:p>
          <a:p>
            <a:pPr algn="ctr"/>
            <a:r>
              <a:rPr lang="en-GB" sz="3200" b="1" dirty="0">
                <a:effectLst/>
                <a:latin typeface="Calibri" panose="020F0502020204030204" pitchFamily="34" charset="0"/>
                <a:ea typeface="Calibri" panose="020F0502020204030204" pitchFamily="34" charset="0"/>
                <a:cs typeface="Times New Roman" panose="02020603050405020304" pitchFamily="18" charset="0"/>
              </a:rPr>
              <a:t>COVID-19, an infectious disease caused by the novel severe acute respiratory syndrome coronavirus 2 (SARS-CoV-2), is a global pandemic.</a:t>
            </a:r>
          </a:p>
          <a:p>
            <a:pPr algn="ct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2" name="Picture 11">
            <a:extLst>
              <a:ext uri="{FF2B5EF4-FFF2-40B4-BE49-F238E27FC236}">
                <a16:creationId xmlns:a16="http://schemas.microsoft.com/office/drawing/2014/main" id="{1F2333CB-2D4A-4BD3-AFF0-E16345284B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86250" y="3166110"/>
            <a:ext cx="3909060" cy="3691890"/>
          </a:xfrm>
          <a:prstGeom prst="rect">
            <a:avLst/>
          </a:prstGeom>
        </p:spPr>
      </p:pic>
      <p:pic>
        <p:nvPicPr>
          <p:cNvPr id="14" name="Picture 13">
            <a:extLst>
              <a:ext uri="{FF2B5EF4-FFF2-40B4-BE49-F238E27FC236}">
                <a16:creationId xmlns:a16="http://schemas.microsoft.com/office/drawing/2014/main" id="{5F9D0654-C926-45C4-BD14-331067B2E1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95310" y="3166111"/>
            <a:ext cx="3996690" cy="3691890"/>
          </a:xfrm>
          <a:prstGeom prst="rect">
            <a:avLst/>
          </a:prstGeom>
        </p:spPr>
      </p:pic>
    </p:spTree>
    <p:extLst>
      <p:ext uri="{BB962C8B-B14F-4D97-AF65-F5344CB8AC3E}">
        <p14:creationId xmlns:p14="http://schemas.microsoft.com/office/powerpoint/2010/main" val="2821866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ackground pattern&#10;&#10;Description automatically generated">
            <a:extLst>
              <a:ext uri="{FF2B5EF4-FFF2-40B4-BE49-F238E27FC236}">
                <a16:creationId xmlns:a16="http://schemas.microsoft.com/office/drawing/2014/main" id="{CCA2A882-67D4-4D01-BCFE-FF4D90B4B0A1}"/>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12733"/>
            <a:ext cx="12192000" cy="6845267"/>
          </a:xfrm>
        </p:spPr>
      </p:pic>
      <p:sp>
        <p:nvSpPr>
          <p:cNvPr id="2" name="Title 1">
            <a:extLst>
              <a:ext uri="{FF2B5EF4-FFF2-40B4-BE49-F238E27FC236}">
                <a16:creationId xmlns:a16="http://schemas.microsoft.com/office/drawing/2014/main" id="{656B3443-D0DD-476D-955E-3581DB9C4E7E}"/>
              </a:ext>
            </a:extLst>
          </p:cNvPr>
          <p:cNvSpPr>
            <a:spLocks noGrp="1"/>
          </p:cNvSpPr>
          <p:nvPr>
            <p:ph type="title"/>
          </p:nvPr>
        </p:nvSpPr>
        <p:spPr>
          <a:xfrm>
            <a:off x="839788" y="457200"/>
            <a:ext cx="3932237" cy="243840"/>
          </a:xfrm>
        </p:spPr>
        <p:txBody>
          <a:bodyPr>
            <a:normAutofit fontScale="90000"/>
          </a:bodyPr>
          <a:lstStyle/>
          <a:p>
            <a:endParaRPr lang="en-GB" dirty="0"/>
          </a:p>
        </p:txBody>
      </p:sp>
      <p:sp>
        <p:nvSpPr>
          <p:cNvPr id="4" name="Text Placeholder 3">
            <a:extLst>
              <a:ext uri="{FF2B5EF4-FFF2-40B4-BE49-F238E27FC236}">
                <a16:creationId xmlns:a16="http://schemas.microsoft.com/office/drawing/2014/main" id="{DCA63910-E986-4B20-AC3C-2116CB090C1A}"/>
              </a:ext>
            </a:extLst>
          </p:cNvPr>
          <p:cNvSpPr>
            <a:spLocks noGrp="1"/>
          </p:cNvSpPr>
          <p:nvPr>
            <p:ph type="body" sz="half" idx="2"/>
          </p:nvPr>
        </p:nvSpPr>
        <p:spPr>
          <a:xfrm>
            <a:off x="0" y="782319"/>
            <a:ext cx="4638675" cy="6088397"/>
          </a:xfrm>
        </p:spPr>
        <p:txBody>
          <a:bodyPr>
            <a:normAutofit/>
          </a:bodyPr>
          <a:lstStyle/>
          <a:p>
            <a:r>
              <a:rPr lang="en-GB" sz="4000" b="1" dirty="0"/>
              <a:t>New measures introduced by governments all over the world to combat the pandemic and prevent overwhelming the health system.</a:t>
            </a:r>
          </a:p>
        </p:txBody>
      </p:sp>
      <p:pic>
        <p:nvPicPr>
          <p:cNvPr id="9" name="Picture 8" descr="Diagram&#10;&#10;Description automatically generated">
            <a:extLst>
              <a:ext uri="{FF2B5EF4-FFF2-40B4-BE49-F238E27FC236}">
                <a16:creationId xmlns:a16="http://schemas.microsoft.com/office/drawing/2014/main" id="{1D9B410D-E35C-4F9B-B125-E1FE701CA4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43425" y="-38101"/>
            <a:ext cx="7648575" cy="6883367"/>
          </a:xfrm>
          <a:prstGeom prst="rect">
            <a:avLst/>
          </a:prstGeom>
          <a:noFill/>
          <a:ln>
            <a:noFill/>
          </a:ln>
        </p:spPr>
      </p:pic>
    </p:spTree>
    <p:extLst>
      <p:ext uri="{BB962C8B-B14F-4D97-AF65-F5344CB8AC3E}">
        <p14:creationId xmlns:p14="http://schemas.microsoft.com/office/powerpoint/2010/main" val="2637828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ackground pattern&#10;&#10;Description automatically generated">
            <a:extLst>
              <a:ext uri="{FF2B5EF4-FFF2-40B4-BE49-F238E27FC236}">
                <a16:creationId xmlns:a16="http://schemas.microsoft.com/office/drawing/2014/main" id="{9FBF350E-A491-45C0-9D16-B334D9E55814}"/>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12733"/>
            <a:ext cx="12192000" cy="6845267"/>
          </a:xfrm>
        </p:spPr>
      </p:pic>
      <p:sp>
        <p:nvSpPr>
          <p:cNvPr id="2" name="Title 1">
            <a:extLst>
              <a:ext uri="{FF2B5EF4-FFF2-40B4-BE49-F238E27FC236}">
                <a16:creationId xmlns:a16="http://schemas.microsoft.com/office/drawing/2014/main" id="{23D1001D-BB50-498D-84ED-BA4277970893}"/>
              </a:ext>
            </a:extLst>
          </p:cNvPr>
          <p:cNvSpPr>
            <a:spLocks noGrp="1"/>
          </p:cNvSpPr>
          <p:nvPr>
            <p:ph type="title"/>
          </p:nvPr>
        </p:nvSpPr>
        <p:spPr>
          <a:xfrm>
            <a:off x="839788" y="457200"/>
            <a:ext cx="3932237" cy="371475"/>
          </a:xfrm>
        </p:spPr>
        <p:txBody>
          <a:bodyPr>
            <a:normAutofit fontScale="90000"/>
          </a:bodyPr>
          <a:lstStyle/>
          <a:p>
            <a:endParaRPr lang="en-GB" dirty="0"/>
          </a:p>
        </p:txBody>
      </p:sp>
      <p:sp>
        <p:nvSpPr>
          <p:cNvPr id="4" name="Text Placeholder 3">
            <a:extLst>
              <a:ext uri="{FF2B5EF4-FFF2-40B4-BE49-F238E27FC236}">
                <a16:creationId xmlns:a16="http://schemas.microsoft.com/office/drawing/2014/main" id="{6B4AF23D-BFD1-46C3-9EAA-E92F064F2F1D}"/>
              </a:ext>
            </a:extLst>
          </p:cNvPr>
          <p:cNvSpPr>
            <a:spLocks noGrp="1"/>
          </p:cNvSpPr>
          <p:nvPr>
            <p:ph type="body" sz="half" idx="2"/>
          </p:nvPr>
        </p:nvSpPr>
        <p:spPr>
          <a:xfrm>
            <a:off x="76200" y="1"/>
            <a:ext cx="12115800" cy="5868988"/>
          </a:xfrm>
        </p:spPr>
        <p:txBody>
          <a:bodyPr/>
          <a:lstStyle/>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Artificial intelligence (AI) innovative technology helpful to fight the Covid-19 pandemic</a:t>
            </a: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This technology is helpful for proper screening, tracking and predicting the current and future patient, early detection and diagnosis for infection</a:t>
            </a:r>
          </a:p>
          <a:p>
            <a:pPr>
              <a:lnSpc>
                <a:spcPct val="107000"/>
              </a:lnSpc>
              <a:spcAft>
                <a:spcPts val="800"/>
              </a:spcAft>
            </a:pPr>
            <a:endParaRPr lang="en-GB" sz="24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Tracking: mobile phones, mobile payments, </a:t>
            </a:r>
          </a:p>
          <a:p>
            <a:pPr>
              <a:lnSpc>
                <a:spcPct val="107000"/>
              </a:lnSpc>
              <a:spcAft>
                <a:spcPts val="800"/>
              </a:spcAft>
            </a:pPr>
            <a:r>
              <a:rPr lang="en-GB" sz="24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mass media, GPS, drone cameras, </a:t>
            </a:r>
          </a:p>
          <a:p>
            <a:pPr>
              <a:lnSpc>
                <a:spcPct val="107000"/>
              </a:lnSpc>
              <a:spcAft>
                <a:spcPts val="800"/>
              </a:spcAft>
            </a:pPr>
            <a:r>
              <a:rPr lang="en-GB" sz="24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health software and apps</a:t>
            </a:r>
          </a:p>
          <a:p>
            <a:pPr>
              <a:lnSpc>
                <a:spcPct val="107000"/>
              </a:lnSpc>
              <a:spcAft>
                <a:spcPts val="800"/>
              </a:spcAft>
            </a:pPr>
            <a:endParaRPr lang="en-GB" sz="24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b="1"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0" name="Picture 9" descr="A hand holding a phone&#10;&#10;Description automatically generated with low confidence">
            <a:extLst>
              <a:ext uri="{FF2B5EF4-FFF2-40B4-BE49-F238E27FC236}">
                <a16:creationId xmlns:a16="http://schemas.microsoft.com/office/drawing/2014/main" id="{E84C6239-4B71-4F52-B3D1-2A7DDAB9E4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2150" y="1866900"/>
            <a:ext cx="6419850" cy="5003832"/>
          </a:xfrm>
          <a:prstGeom prst="rect">
            <a:avLst/>
          </a:prstGeom>
        </p:spPr>
      </p:pic>
    </p:spTree>
    <p:extLst>
      <p:ext uri="{BB962C8B-B14F-4D97-AF65-F5344CB8AC3E}">
        <p14:creationId xmlns:p14="http://schemas.microsoft.com/office/powerpoint/2010/main" val="3472154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randombar(horizontal)">
                                      <p:cBhvr>
                                        <p:cTn id="7" dur="10"/>
                                        <p:tgtEl>
                                          <p:spTgt spid="4">
                                            <p:txEl>
                                              <p:pRg st="3" end="3"/>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4">
                                            <p:txEl>
                                              <p:pRg st="4" end="4"/>
                                            </p:txEl>
                                          </p:spTgt>
                                        </p:tgtEl>
                                        <p:attrNameLst>
                                          <p:attrName>style.visibility</p:attrName>
                                        </p:attrNameLst>
                                      </p:cBhvr>
                                      <p:to>
                                        <p:strVal val="visible"/>
                                      </p:to>
                                    </p:set>
                                    <p:animEffect transition="in" filter="randombar(horizontal)">
                                      <p:cBhvr>
                                        <p:cTn id="10" dur="10"/>
                                        <p:tgtEl>
                                          <p:spTgt spid="4">
                                            <p:txEl>
                                              <p:pRg st="4" end="4"/>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animEffect transition="in" filter="randombar(horizontal)">
                                      <p:cBhvr>
                                        <p:cTn id="13" dur="10"/>
                                        <p:tgtEl>
                                          <p:spTgt spid="4">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heel(1)">
                                      <p:cBhvr>
                                        <p:cTn id="18" dur="10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xit" presetSubtype="1" fill="hold" nodeType="clickEffect">
                                  <p:stCondLst>
                                    <p:cond delay="0"/>
                                  </p:stCondLst>
                                  <p:childTnLst>
                                    <p:animEffect transition="out" filter="wheel(1)">
                                      <p:cBhvr>
                                        <p:cTn id="22" dur="500"/>
                                        <p:tgtEl>
                                          <p:spTgt spid="10"/>
                                        </p:tgtEl>
                                      </p:cBhvr>
                                    </p:animEffect>
                                    <p:set>
                                      <p:cBhvr>
                                        <p:cTn id="23"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ackground pattern&#10;&#10;Description automatically generated">
            <a:extLst>
              <a:ext uri="{FF2B5EF4-FFF2-40B4-BE49-F238E27FC236}">
                <a16:creationId xmlns:a16="http://schemas.microsoft.com/office/drawing/2014/main" id="{1E48811F-2FD0-40D2-A9E8-6CF76C5F67AF}"/>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19073"/>
          </a:xfrm>
        </p:spPr>
      </p:pic>
      <p:sp>
        <p:nvSpPr>
          <p:cNvPr id="2" name="Title 1">
            <a:extLst>
              <a:ext uri="{FF2B5EF4-FFF2-40B4-BE49-F238E27FC236}">
                <a16:creationId xmlns:a16="http://schemas.microsoft.com/office/drawing/2014/main" id="{55AA02A9-7EE0-4A89-8450-8048005D8EFC}"/>
              </a:ext>
            </a:extLst>
          </p:cNvPr>
          <p:cNvSpPr>
            <a:spLocks noGrp="1"/>
          </p:cNvSpPr>
          <p:nvPr>
            <p:ph type="title"/>
          </p:nvPr>
        </p:nvSpPr>
        <p:spPr>
          <a:xfrm>
            <a:off x="95250" y="457200"/>
            <a:ext cx="12096750" cy="942975"/>
          </a:xfrm>
        </p:spPr>
        <p:txBody>
          <a:bodyPr>
            <a:normAutofit/>
          </a:bodyPr>
          <a:lstStyle/>
          <a:p>
            <a:pPr algn="ctr"/>
            <a:r>
              <a:rPr lang="en-GB" sz="2800" b="1" dirty="0">
                <a:effectLst/>
                <a:latin typeface="Calibri" panose="020F0502020204030204" pitchFamily="34" charset="0"/>
                <a:ea typeface="Calibri" panose="020F0502020204030204" pitchFamily="34" charset="0"/>
                <a:cs typeface="Times New Roman" panose="02020603050405020304" pitchFamily="18" charset="0"/>
              </a:rPr>
              <a:t>Artificial Intelligence (AI) used will help development of drugs and new vaccines </a:t>
            </a:r>
            <a:br>
              <a:rPr lang="en-GB" sz="2800" b="1" dirty="0">
                <a:effectLst/>
                <a:latin typeface="Calibri" panose="020F0502020204030204" pitchFamily="34" charset="0"/>
                <a:ea typeface="Calibri" panose="020F0502020204030204" pitchFamily="34" charset="0"/>
                <a:cs typeface="Times New Roman" panose="02020603050405020304" pitchFamily="18" charset="0"/>
              </a:rPr>
            </a:br>
            <a:endParaRPr lang="en-GB" sz="2800" b="1" dirty="0"/>
          </a:p>
        </p:txBody>
      </p:sp>
      <p:sp>
        <p:nvSpPr>
          <p:cNvPr id="4" name="Text Placeholder 3">
            <a:extLst>
              <a:ext uri="{FF2B5EF4-FFF2-40B4-BE49-F238E27FC236}">
                <a16:creationId xmlns:a16="http://schemas.microsoft.com/office/drawing/2014/main" id="{8ABF4CE8-8FBF-4A78-8C62-0EB37A679207}"/>
              </a:ext>
            </a:extLst>
          </p:cNvPr>
          <p:cNvSpPr>
            <a:spLocks noGrp="1"/>
          </p:cNvSpPr>
          <p:nvPr>
            <p:ph type="body" sz="half" idx="2"/>
          </p:nvPr>
        </p:nvSpPr>
        <p:spPr>
          <a:xfrm>
            <a:off x="0" y="2057400"/>
            <a:ext cx="12192000" cy="3811588"/>
          </a:xfrm>
        </p:spPr>
        <p:txBody>
          <a:bodyPr/>
          <a:lstStyle/>
          <a:p>
            <a:pPr algn="ctr"/>
            <a:r>
              <a:rPr lang="en-GB" sz="3200" b="1" dirty="0">
                <a:effectLst/>
                <a:latin typeface="Calibri" panose="020F0502020204030204" pitchFamily="34" charset="0"/>
                <a:ea typeface="Calibri" panose="020F0502020204030204" pitchFamily="34" charset="0"/>
                <a:cs typeface="Times New Roman" panose="02020603050405020304" pitchFamily="18" charset="0"/>
              </a:rPr>
              <a:t>Reduction of workload of healthcare workers</a:t>
            </a:r>
          </a:p>
          <a:p>
            <a:endParaRPr lang="en-GB" dirty="0"/>
          </a:p>
        </p:txBody>
      </p:sp>
      <p:pic>
        <p:nvPicPr>
          <p:cNvPr id="8" name="Picture 7">
            <a:extLst>
              <a:ext uri="{FF2B5EF4-FFF2-40B4-BE49-F238E27FC236}">
                <a16:creationId xmlns:a16="http://schemas.microsoft.com/office/drawing/2014/main" id="{987FA646-5875-4E1D-ABED-E130AC5B57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7999" y="2591214"/>
            <a:ext cx="5697061" cy="4266786"/>
          </a:xfrm>
          <a:prstGeom prst="rect">
            <a:avLst/>
          </a:prstGeom>
        </p:spPr>
      </p:pic>
    </p:spTree>
    <p:extLst>
      <p:ext uri="{BB962C8B-B14F-4D97-AF65-F5344CB8AC3E}">
        <p14:creationId xmlns:p14="http://schemas.microsoft.com/office/powerpoint/2010/main" val="108435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ackground pattern&#10;&#10;Description automatically generated">
            <a:extLst>
              <a:ext uri="{FF2B5EF4-FFF2-40B4-BE49-F238E27FC236}">
                <a16:creationId xmlns:a16="http://schemas.microsoft.com/office/drawing/2014/main" id="{7A97A0AA-1B8A-44FA-A2EE-32D7F58302E5}"/>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12733"/>
            <a:ext cx="12192000" cy="6845267"/>
          </a:xfrm>
        </p:spPr>
      </p:pic>
      <p:sp>
        <p:nvSpPr>
          <p:cNvPr id="2" name="Title 1">
            <a:extLst>
              <a:ext uri="{FF2B5EF4-FFF2-40B4-BE49-F238E27FC236}">
                <a16:creationId xmlns:a16="http://schemas.microsoft.com/office/drawing/2014/main" id="{8C71EB73-69B5-465B-9245-469E9337008E}"/>
              </a:ext>
            </a:extLst>
          </p:cNvPr>
          <p:cNvSpPr>
            <a:spLocks noGrp="1"/>
          </p:cNvSpPr>
          <p:nvPr>
            <p:ph type="title"/>
          </p:nvPr>
        </p:nvSpPr>
        <p:spPr>
          <a:xfrm>
            <a:off x="839788" y="457200"/>
            <a:ext cx="3932237" cy="790575"/>
          </a:xfrm>
        </p:spPr>
        <p:txBody>
          <a:bodyPr>
            <a:normAutofit fontScale="90000"/>
          </a:bodyPr>
          <a:lstStyle/>
          <a:p>
            <a:r>
              <a:rPr lang="en-GB" sz="3600" b="1" dirty="0">
                <a:effectLst/>
                <a:latin typeface="Calibri" panose="020F0502020204030204" pitchFamily="34" charset="0"/>
                <a:ea typeface="Calibri" panose="020F0502020204030204" pitchFamily="34" charset="0"/>
                <a:cs typeface="Times New Roman" panose="02020603050405020304" pitchFamily="18" charset="0"/>
              </a:rPr>
              <a:t>Screening:</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Text Placeholder 3">
            <a:extLst>
              <a:ext uri="{FF2B5EF4-FFF2-40B4-BE49-F238E27FC236}">
                <a16:creationId xmlns:a16="http://schemas.microsoft.com/office/drawing/2014/main" id="{4A344225-4E36-49B6-908F-64CED9235353}"/>
              </a:ext>
            </a:extLst>
          </p:cNvPr>
          <p:cNvSpPr>
            <a:spLocks noGrp="1"/>
          </p:cNvSpPr>
          <p:nvPr>
            <p:ph type="body" sz="half" idx="2"/>
          </p:nvPr>
        </p:nvSpPr>
        <p:spPr>
          <a:xfrm>
            <a:off x="839788" y="742951"/>
            <a:ext cx="3932237" cy="5126038"/>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Digital Thermometer (easy detector body temperature)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Thermal cameras (quick scanning body temperature)</a:t>
            </a:r>
          </a:p>
          <a:p>
            <a:r>
              <a:rPr lang="en-GB" sz="2800" b="1" dirty="0"/>
              <a:t>Using of telehealth:</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Audio/Video calls </a:t>
            </a:r>
            <a:r>
              <a:rPr lang="en-GB" sz="1800" dirty="0">
                <a:latin typeface="Calibri" panose="020F0502020204030204" pitchFamily="34" charset="0"/>
                <a:ea typeface="Calibri" panose="020F0502020204030204" pitchFamily="34" charset="0"/>
                <a:cs typeface="Times New Roman" panose="02020603050405020304" pitchFamily="18" charset="0"/>
              </a:rPr>
              <a:t>replacing in-person contact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8" name="Picture 7">
            <a:extLst>
              <a:ext uri="{FF2B5EF4-FFF2-40B4-BE49-F238E27FC236}">
                <a16:creationId xmlns:a16="http://schemas.microsoft.com/office/drawing/2014/main" id="{742DC93A-D99E-45DE-BB5D-64E9827DD5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4926" y="1247775"/>
            <a:ext cx="5727074" cy="3825687"/>
          </a:xfrm>
          <a:prstGeom prst="rect">
            <a:avLst/>
          </a:prstGeom>
        </p:spPr>
      </p:pic>
      <p:pic>
        <p:nvPicPr>
          <p:cNvPr id="12" name="Picture 11" descr="A group of people looking at a screen&#10;&#10;Description automatically generated with low confidence">
            <a:extLst>
              <a:ext uri="{FF2B5EF4-FFF2-40B4-BE49-F238E27FC236}">
                <a16:creationId xmlns:a16="http://schemas.microsoft.com/office/drawing/2014/main" id="{9D28D46E-ACF7-4026-AC22-72F419BC4A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3471" y="1247775"/>
            <a:ext cx="5738529" cy="3825686"/>
          </a:xfrm>
          <a:prstGeom prst="rect">
            <a:avLst/>
          </a:prstGeom>
        </p:spPr>
      </p:pic>
      <p:pic>
        <p:nvPicPr>
          <p:cNvPr id="14" name="Picture 13">
            <a:extLst>
              <a:ext uri="{FF2B5EF4-FFF2-40B4-BE49-F238E27FC236}">
                <a16:creationId xmlns:a16="http://schemas.microsoft.com/office/drawing/2014/main" id="{39F65D50-E497-4AC9-9219-B062228C22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35253" y="1247774"/>
            <a:ext cx="5756747" cy="3825686"/>
          </a:xfrm>
          <a:prstGeom prst="rect">
            <a:avLst/>
          </a:prstGeom>
        </p:spPr>
      </p:pic>
    </p:spTree>
    <p:extLst>
      <p:ext uri="{BB962C8B-B14F-4D97-AF65-F5344CB8AC3E}">
        <p14:creationId xmlns:p14="http://schemas.microsoft.com/office/powerpoint/2010/main" val="225348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randombar(horizontal)">
                                      <p:cBhvr>
                                        <p:cTn id="32" dur="500"/>
                                        <p:tgtEl>
                                          <p:spTgt spid="4">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B0AD02E8-3E79-4F34-8F96-4AA1D67A19CF}"/>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25825" y="0"/>
            <a:ext cx="12217825" cy="6858000"/>
          </a:xfrm>
        </p:spPr>
      </p:pic>
      <p:sp>
        <p:nvSpPr>
          <p:cNvPr id="2" name="Title 1">
            <a:extLst>
              <a:ext uri="{FF2B5EF4-FFF2-40B4-BE49-F238E27FC236}">
                <a16:creationId xmlns:a16="http://schemas.microsoft.com/office/drawing/2014/main" id="{A7F21E11-856A-408E-977A-F46014073D04}"/>
              </a:ext>
            </a:extLst>
          </p:cNvPr>
          <p:cNvSpPr>
            <a:spLocks noGrp="1"/>
          </p:cNvSpPr>
          <p:nvPr>
            <p:ph type="title"/>
          </p:nvPr>
        </p:nvSpPr>
        <p:spPr>
          <a:xfrm>
            <a:off x="0" y="457200"/>
            <a:ext cx="12192000" cy="895350"/>
          </a:xfrm>
        </p:spPr>
        <p:txBody>
          <a:bodyPr>
            <a:normAutofit fontScale="90000"/>
          </a:bodyPr>
          <a:lstStyle/>
          <a:p>
            <a:r>
              <a:rPr lang="en-GB" sz="4000" b="1" dirty="0"/>
              <a:t>Weaknesses of technology in healthcare:</a:t>
            </a:r>
            <a:br>
              <a:rPr lang="en-GB" dirty="0"/>
            </a:br>
            <a:endParaRPr lang="en-GB" dirty="0"/>
          </a:p>
        </p:txBody>
      </p:sp>
      <p:sp>
        <p:nvSpPr>
          <p:cNvPr id="4" name="Text Placeholder 3">
            <a:extLst>
              <a:ext uri="{FF2B5EF4-FFF2-40B4-BE49-F238E27FC236}">
                <a16:creationId xmlns:a16="http://schemas.microsoft.com/office/drawing/2014/main" id="{346E7119-DB25-4C51-9119-584ED21BEAC2}"/>
              </a:ext>
            </a:extLst>
          </p:cNvPr>
          <p:cNvSpPr>
            <a:spLocks noGrp="1"/>
          </p:cNvSpPr>
          <p:nvPr>
            <p:ph type="body" sz="half" idx="2"/>
          </p:nvPr>
        </p:nvSpPr>
        <p:spPr>
          <a:xfrm>
            <a:off x="-25824" y="1076325"/>
            <a:ext cx="4797850" cy="5669915"/>
          </a:xfrm>
        </p:spPr>
        <p:txBody>
          <a:bodyPr>
            <a:normAutofit/>
          </a:bodyPr>
          <a:lstStyle/>
          <a:p>
            <a:r>
              <a:rPr lang="en-GB" sz="2400" dirty="0"/>
              <a:t>Patient  confidentiality and vulnerability to hackers</a:t>
            </a:r>
          </a:p>
          <a:p>
            <a:endParaRPr lang="en-GB" sz="2400" dirty="0"/>
          </a:p>
          <a:p>
            <a:r>
              <a:rPr lang="en-GB" sz="2400" dirty="0"/>
              <a:t>Software failure</a:t>
            </a:r>
          </a:p>
          <a:p>
            <a:endParaRPr lang="en-GB" sz="2400" dirty="0"/>
          </a:p>
          <a:p>
            <a:r>
              <a:rPr lang="en-GB" sz="2400" dirty="0"/>
              <a:t>Mass-Media influence (sharing false information)</a:t>
            </a:r>
          </a:p>
          <a:p>
            <a:endParaRPr lang="en-GB" sz="2400" dirty="0"/>
          </a:p>
          <a:p>
            <a:r>
              <a:rPr lang="en-GB" sz="2400" dirty="0"/>
              <a:t>Lack of infrastructure </a:t>
            </a:r>
          </a:p>
          <a:p>
            <a:r>
              <a:rPr lang="en-GB" dirty="0"/>
              <a:t>	</a:t>
            </a:r>
          </a:p>
        </p:txBody>
      </p:sp>
      <p:pic>
        <p:nvPicPr>
          <p:cNvPr id="8" name="Picture 7" descr="Diagram&#10;&#10;Description automatically generated">
            <a:extLst>
              <a:ext uri="{FF2B5EF4-FFF2-40B4-BE49-F238E27FC236}">
                <a16:creationId xmlns:a16="http://schemas.microsoft.com/office/drawing/2014/main" id="{20DCC0DA-14BC-4683-B89F-B369DB756E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3760" y="1200750"/>
            <a:ext cx="6238240" cy="4820039"/>
          </a:xfrm>
          <a:prstGeom prst="rect">
            <a:avLst/>
          </a:prstGeom>
        </p:spPr>
      </p:pic>
      <p:pic>
        <p:nvPicPr>
          <p:cNvPr id="10" name="Picture 9" descr="A person using a computer&#10;&#10;Description automatically generated with medium confidence">
            <a:extLst>
              <a:ext uri="{FF2B5EF4-FFF2-40B4-BE49-F238E27FC236}">
                <a16:creationId xmlns:a16="http://schemas.microsoft.com/office/drawing/2014/main" id="{41446DE3-BE6B-4D01-9A41-C85DC2E4C1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56752" y="1200749"/>
            <a:ext cx="6235248" cy="4820039"/>
          </a:xfrm>
          <a:prstGeom prst="rect">
            <a:avLst/>
          </a:prstGeom>
        </p:spPr>
      </p:pic>
      <p:pic>
        <p:nvPicPr>
          <p:cNvPr id="12" name="Picture 11" descr="A group of people looking at their phones&#10;&#10;Description automatically generated with medium confidence">
            <a:extLst>
              <a:ext uri="{FF2B5EF4-FFF2-40B4-BE49-F238E27FC236}">
                <a16:creationId xmlns:a16="http://schemas.microsoft.com/office/drawing/2014/main" id="{49547BFA-2C57-4C70-BD98-2E31A90C24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37414" y="1200748"/>
            <a:ext cx="6280410" cy="4820038"/>
          </a:xfrm>
          <a:prstGeom prst="rect">
            <a:avLst/>
          </a:prstGeom>
        </p:spPr>
      </p:pic>
      <p:pic>
        <p:nvPicPr>
          <p:cNvPr id="14" name="Picture 13" descr="A person holding a phone&#10;&#10;Description automatically generated with low confidence">
            <a:extLst>
              <a:ext uri="{FF2B5EF4-FFF2-40B4-BE49-F238E27FC236}">
                <a16:creationId xmlns:a16="http://schemas.microsoft.com/office/drawing/2014/main" id="{D0FBA7F9-1215-426A-80BC-53A04AAFEC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37412" y="1200745"/>
            <a:ext cx="6280411" cy="4820038"/>
          </a:xfrm>
          <a:prstGeom prst="rect">
            <a:avLst/>
          </a:prstGeom>
        </p:spPr>
      </p:pic>
    </p:spTree>
    <p:extLst>
      <p:ext uri="{BB962C8B-B14F-4D97-AF65-F5344CB8AC3E}">
        <p14:creationId xmlns:p14="http://schemas.microsoft.com/office/powerpoint/2010/main" val="284523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randombar(horizontal)">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randombar(horizontal)">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stethoscope on a blue surface&#10;&#10;Description automatically generated with medium confidence">
            <a:extLst>
              <a:ext uri="{FF2B5EF4-FFF2-40B4-BE49-F238E27FC236}">
                <a16:creationId xmlns:a16="http://schemas.microsoft.com/office/drawing/2014/main" id="{02C0B870-03D8-45F9-ABB0-318F98AADC06}"/>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0" y="0"/>
            <a:ext cx="12192000" cy="6861387"/>
          </a:xfrm>
        </p:spPr>
      </p:pic>
      <p:sp>
        <p:nvSpPr>
          <p:cNvPr id="2" name="Title 1">
            <a:extLst>
              <a:ext uri="{FF2B5EF4-FFF2-40B4-BE49-F238E27FC236}">
                <a16:creationId xmlns:a16="http://schemas.microsoft.com/office/drawing/2014/main" id="{E0BDE7D7-348D-4A13-8383-BF25CAF23905}"/>
              </a:ext>
            </a:extLst>
          </p:cNvPr>
          <p:cNvSpPr>
            <a:spLocks noGrp="1"/>
          </p:cNvSpPr>
          <p:nvPr>
            <p:ph type="title"/>
          </p:nvPr>
        </p:nvSpPr>
        <p:spPr>
          <a:xfrm>
            <a:off x="0" y="0"/>
            <a:ext cx="12192000" cy="1266825"/>
          </a:xfrm>
        </p:spPr>
        <p:txBody>
          <a:bodyPr/>
          <a:lstStyle/>
          <a:p>
            <a:pPr algn="ctr"/>
            <a:r>
              <a:rPr lang="en-GB" sz="4000" b="1" dirty="0">
                <a:effectLst/>
                <a:latin typeface="Calibri" panose="020F0502020204030204" pitchFamily="34" charset="0"/>
                <a:ea typeface="Calibri" panose="020F0502020204030204" pitchFamily="34" charset="0"/>
                <a:cs typeface="Times New Roman" panose="02020603050405020304" pitchFamily="18" charset="0"/>
              </a:rPr>
              <a:t>Conclusion: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Text Placeholder 3">
            <a:extLst>
              <a:ext uri="{FF2B5EF4-FFF2-40B4-BE49-F238E27FC236}">
                <a16:creationId xmlns:a16="http://schemas.microsoft.com/office/drawing/2014/main" id="{5B86407D-B7C4-4F83-844B-1138333C7A83}"/>
              </a:ext>
            </a:extLst>
          </p:cNvPr>
          <p:cNvSpPr>
            <a:spLocks noGrp="1"/>
          </p:cNvSpPr>
          <p:nvPr>
            <p:ph type="body" sz="half" idx="2"/>
          </p:nvPr>
        </p:nvSpPr>
        <p:spPr>
          <a:xfrm>
            <a:off x="0" y="962025"/>
            <a:ext cx="12192000" cy="4906963"/>
          </a:xfrm>
        </p:spPr>
        <p:txBody>
          <a:bodyPr>
            <a:normAutofit/>
          </a:bodyPr>
          <a:lstStyle/>
          <a:p>
            <a:r>
              <a:rPr lang="en-GB" sz="2000" b="1" dirty="0">
                <a:effectLst/>
                <a:latin typeface="Calibri" panose="020F0502020204030204" pitchFamily="34" charset="0"/>
                <a:ea typeface="Calibri" panose="020F0502020204030204" pitchFamily="34" charset="0"/>
                <a:cs typeface="Times New Roman" panose="02020603050405020304" pitchFamily="18" charset="0"/>
              </a:rPr>
              <a:t>The integration of digital technology  in health care sector during Covid-19 avoided</a:t>
            </a:r>
            <a:r>
              <a:rPr lang="en-GB" sz="2000" b="1" dirty="0">
                <a:latin typeface="Calibri" panose="020F0502020204030204" pitchFamily="34" charset="0"/>
                <a:ea typeface="Calibri" panose="020F0502020204030204" pitchFamily="34" charset="0"/>
                <a:cs typeface="Times New Roman" panose="02020603050405020304" pitchFamily="18" charset="0"/>
              </a:rPr>
              <a:t> spreading the virus for catastrophic numbers and </a:t>
            </a:r>
            <a:r>
              <a:rPr lang="en-GB" sz="2000" b="1" dirty="0">
                <a:effectLst/>
                <a:latin typeface="Calibri" panose="020F0502020204030204" pitchFamily="34" charset="0"/>
                <a:ea typeface="Calibri" panose="020F0502020204030204" pitchFamily="34" charset="0"/>
                <a:cs typeface="Times New Roman" panose="02020603050405020304" pitchFamily="18" charset="0"/>
              </a:rPr>
              <a:t>maintained low mortality rates.</a:t>
            </a:r>
          </a:p>
          <a:p>
            <a:endParaRPr lang="en-GB" sz="2000" b="1" dirty="0"/>
          </a:p>
        </p:txBody>
      </p:sp>
    </p:spTree>
    <p:extLst>
      <p:ext uri="{BB962C8B-B14F-4D97-AF65-F5344CB8AC3E}">
        <p14:creationId xmlns:p14="http://schemas.microsoft.com/office/powerpoint/2010/main" val="2788703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stethoscope on a blue surface&#10;&#10;Description automatically generated with medium confidence">
            <a:extLst>
              <a:ext uri="{FF2B5EF4-FFF2-40B4-BE49-F238E27FC236}">
                <a16:creationId xmlns:a16="http://schemas.microsoft.com/office/drawing/2014/main" id="{FF9564BB-495B-4A4D-8429-FF8FA2530F2B}"/>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0" y="0"/>
            <a:ext cx="12192000" cy="6868160"/>
          </a:xfrm>
        </p:spPr>
      </p:pic>
      <p:sp>
        <p:nvSpPr>
          <p:cNvPr id="2" name="Title 1">
            <a:extLst>
              <a:ext uri="{FF2B5EF4-FFF2-40B4-BE49-F238E27FC236}">
                <a16:creationId xmlns:a16="http://schemas.microsoft.com/office/drawing/2014/main" id="{80BCBD52-DD76-4E70-86A3-CCD321E555F1}"/>
              </a:ext>
            </a:extLst>
          </p:cNvPr>
          <p:cNvSpPr>
            <a:spLocks noGrp="1"/>
          </p:cNvSpPr>
          <p:nvPr>
            <p:ph type="title"/>
          </p:nvPr>
        </p:nvSpPr>
        <p:spPr>
          <a:xfrm>
            <a:off x="0" y="0"/>
            <a:ext cx="12192000" cy="790575"/>
          </a:xfrm>
        </p:spPr>
        <p:txBody>
          <a:bodyPr/>
          <a:lstStyle/>
          <a:p>
            <a:pPr algn="ctr"/>
            <a:r>
              <a:rPr lang="en-GB" b="1" dirty="0"/>
              <a:t>References:</a:t>
            </a:r>
          </a:p>
        </p:txBody>
      </p:sp>
      <p:sp>
        <p:nvSpPr>
          <p:cNvPr id="4" name="Text Placeholder 3">
            <a:extLst>
              <a:ext uri="{FF2B5EF4-FFF2-40B4-BE49-F238E27FC236}">
                <a16:creationId xmlns:a16="http://schemas.microsoft.com/office/drawing/2014/main" id="{F5E1AE25-E027-42A8-ADFB-232FA5090D5A}"/>
              </a:ext>
            </a:extLst>
          </p:cNvPr>
          <p:cNvSpPr>
            <a:spLocks noGrp="1"/>
          </p:cNvSpPr>
          <p:nvPr>
            <p:ph type="body" sz="half" idx="2"/>
          </p:nvPr>
        </p:nvSpPr>
        <p:spPr>
          <a:xfrm>
            <a:off x="0" y="1114425"/>
            <a:ext cx="12192000" cy="5743575"/>
          </a:xfrm>
        </p:spPr>
        <p:txBody>
          <a:bodyPr>
            <a:noAutofit/>
          </a:bodyPr>
          <a:lstStyle/>
          <a:p>
            <a:pPr>
              <a:lnSpc>
                <a:spcPct val="70000"/>
              </a:lnSpc>
            </a:pPr>
            <a:r>
              <a:rPr lang="en-GB" sz="1400" dirty="0">
                <a:effectLst/>
                <a:latin typeface="Times New Roman" panose="02020603050405020304" pitchFamily="18" charset="0"/>
                <a:ea typeface="Times New Roman" panose="02020603050405020304" pitchFamily="18" charset="0"/>
              </a:rPr>
              <a:t>              Ruth Weissman,   </a:t>
            </a:r>
            <a:r>
              <a:rPr lang="en-GB" sz="1400" b="1" dirty="0">
                <a:effectLst/>
                <a:latin typeface="Times New Roman" panose="02020603050405020304" pitchFamily="18" charset="0"/>
                <a:ea typeface="Times New Roman" panose="02020603050405020304" pitchFamily="18" charset="0"/>
              </a:rPr>
              <a:t>Funding information: </a:t>
            </a:r>
            <a:r>
              <a:rPr lang="en-GB" sz="1400" dirty="0">
                <a:effectLst/>
                <a:latin typeface="Times New Roman" panose="02020603050405020304" pitchFamily="18" charset="0"/>
                <a:ea typeface="Times New Roman" panose="02020603050405020304" pitchFamily="18" charset="0"/>
              </a:rPr>
              <a:t>National Institute of Mental Health, Grant/Award Numbers: K08 MH120341, R01 MH115128   </a:t>
            </a:r>
            <a:r>
              <a:rPr lang="en-GB" sz="1400" u="sng" dirty="0">
                <a:solidFill>
                  <a:srgbClr val="0000FF"/>
                </a:solidFill>
                <a:effectLst/>
                <a:latin typeface="Times New Roman" panose="02020603050405020304" pitchFamily="18" charset="0"/>
                <a:ea typeface="Times New Roman" panose="02020603050405020304" pitchFamily="18" charset="0"/>
                <a:hlinkClick r:id="rId3"/>
              </a:rPr>
              <a:t>https://doi.org/10.1002/eat.23300</a:t>
            </a:r>
            <a:endParaRPr lang="en-GB" sz="1400" dirty="0">
              <a:effectLst/>
              <a:latin typeface="Times New Roman" panose="02020603050405020304" pitchFamily="18" charset="0"/>
              <a:ea typeface="Times New Roman" panose="02020603050405020304" pitchFamily="18" charset="0"/>
            </a:endParaRP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N Zhu, D Zhang, W Wang,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et </a:t>
            </a:r>
            <a:r>
              <a:rPr lang="en-GB" sz="1400" i="1" dirty="0" err="1">
                <a:effectLst/>
                <a:latin typeface="Times New Roman" panose="02020603050405020304" pitchFamily="18" charset="0"/>
                <a:ea typeface="Times New Roman" panose="02020603050405020304" pitchFamily="18" charset="0"/>
                <a:cs typeface="Times New Roman" panose="02020603050405020304" pitchFamily="18" charset="0"/>
              </a:rPr>
              <a:t>al.</a:t>
            </a:r>
            <a:r>
              <a:rPr lang="en-GB" sz="1400" b="1" dirty="0" err="1">
                <a:effectLst/>
                <a:latin typeface="Times New Roman" panose="02020603050405020304" pitchFamily="18" charset="0"/>
                <a:ea typeface="Times New Roman" panose="02020603050405020304" pitchFamily="18" charset="0"/>
                <a:cs typeface="Times New Roman" panose="02020603050405020304" pitchFamily="18" charset="0"/>
              </a:rPr>
              <a:t>A</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 novel coronavirus from patients with pneumonia in China, 2019</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N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Engl</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J Med, 382 (2020), pp. 727-733</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CrossRef</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View Record in </a:t>
            </a:r>
            <a:r>
              <a:rPr lang="en-GB" sz="1400" u="sng" dirty="0" err="1">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Scopus</a:t>
            </a:r>
            <a:r>
              <a:rPr lang="en-GB" sz="1400" u="sng" dirty="0" err="1">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Google</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 Scholar</a:t>
            </a:r>
            <a:endParaRPr lang="en-GB" sz="14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L Ferretti, C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Wymant</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M Kendall,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et </a:t>
            </a:r>
            <a:r>
              <a:rPr lang="en-GB" sz="1400" i="1" dirty="0" err="1">
                <a:effectLst/>
                <a:latin typeface="Times New Roman" panose="02020603050405020304" pitchFamily="18" charset="0"/>
                <a:ea typeface="Times New Roman" panose="02020603050405020304" pitchFamily="18" charset="0"/>
                <a:cs typeface="Times New Roman" panose="02020603050405020304" pitchFamily="18" charset="0"/>
              </a:rPr>
              <a:t>al.</a:t>
            </a:r>
            <a:r>
              <a:rPr lang="en-GB" sz="1400" b="1" dirty="0" err="1">
                <a:effectLst/>
                <a:latin typeface="Times New Roman" panose="02020603050405020304" pitchFamily="18" charset="0"/>
                <a:ea typeface="Times New Roman" panose="02020603050405020304" pitchFamily="18" charset="0"/>
                <a:cs typeface="Times New Roman" panose="02020603050405020304" pitchFamily="18" charset="0"/>
              </a:rPr>
              <a:t>Quantifying</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 SARS-CoV-2 transmission suggests epidemic control with digital contact </a:t>
            </a:r>
            <a:r>
              <a:rPr lang="en-GB" sz="1400" b="1" dirty="0" err="1">
                <a:effectLst/>
                <a:latin typeface="Times New Roman" panose="02020603050405020304" pitchFamily="18" charset="0"/>
                <a:ea typeface="Times New Roman" panose="02020603050405020304" pitchFamily="18" charset="0"/>
                <a:cs typeface="Times New Roman" panose="02020603050405020304" pitchFamily="18" charset="0"/>
              </a:rPr>
              <a:t>tracing</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Science</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368 (2020), Article eeba6936</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Google Scholar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Society of Critical Care Medicine</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US ICU availability for COVID-19</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https://sccm.org/getattachment/Blog/March-2020/United-States-Resource-Availability-for-COVID-19/United-States-Resource-Availability-for-COVID-19.pdf?lang=en-U</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10th Apr 2020</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Google Scholar</a:t>
            </a:r>
            <a:endParaRPr lang="en-GB" sz="14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Johns Hopkins University</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Coronavirus resource </a:t>
            </a:r>
            <a:r>
              <a:rPr lang="en-GB" sz="1400" b="1" dirty="0" err="1">
                <a:effectLst/>
                <a:latin typeface="Times New Roman" panose="02020603050405020304" pitchFamily="18" charset="0"/>
                <a:ea typeface="Times New Roman" panose="02020603050405020304" pitchFamily="18" charset="0"/>
                <a:cs typeface="Times New Roman" panose="02020603050405020304" pitchFamily="18" charset="0"/>
              </a:rPr>
              <a:t>center</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 COVID-19 global cases</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https://coronavirus.jhu.edu/map.html</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10th Apr 2020</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Google Scholar</a:t>
            </a:r>
            <a:endParaRPr lang="en-GB" sz="14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H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Zixin</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G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Qiyang</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L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Shudi</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L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Jin</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Xiong</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forecasting of Covid-19 in China</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arXiv</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(2020)</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J Liu</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Deployment of IT in China's fight against the Covid-19 pandemic</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https://www.itnonline.com/article/deployment-health-it-china%E2%80%99s-fight-against-covid-19-pandemic</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(April 2, 2020), Accessed 10th Apr 2020</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Google Scholar</a:t>
            </a:r>
            <a:endParaRPr lang="en-GB" sz="14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J Wang, CY Ng, RH Brook</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Response to COVID-19 in Taiwan: big data analytics, new technology, and proactive testing</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JAMA (2020)</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published online March 3.</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DOI:10.1001/jama.2020.3151</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Google Scholar</a:t>
            </a:r>
            <a:endParaRPr lang="en-GB" sz="14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B McCall</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COVID-19 and artificial intelligence: protecting healthcare workers and curbing the spread</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Lancet, 2 (2020), pp. e166-e167</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70000"/>
              </a:lnSpc>
              <a:spcAft>
                <a:spcPts val="8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W </a:t>
            </a:r>
            <a:r>
              <a:rPr lang="en-GB" sz="1400" dirty="0" err="1">
                <a:effectLst/>
                <a:latin typeface="Times New Roman" panose="02020603050405020304" pitchFamily="18" charset="0"/>
                <a:ea typeface="Times New Roman" panose="02020603050405020304" pitchFamily="18" charset="0"/>
                <a:cs typeface="Times New Roman" panose="02020603050405020304" pitchFamily="18" charset="0"/>
              </a:rPr>
              <a:t>Naudé</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vs COVID-19: limitations, constraints and pitfalls</a:t>
            </a:r>
            <a:r>
              <a:rPr lang="en-GB" sz="1400" b="1" dirty="0">
                <a:latin typeface="Calibri" panose="020F0502020204030204" pitchFamily="34" charset="0"/>
                <a:ea typeface="Times New Roman" panose="02020603050405020304" pitchFamily="18" charset="0"/>
                <a:cs typeface="Times New Roman" panose="02020603050405020304" pitchFamily="18" charset="0"/>
              </a:rPr>
              <a:t>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AI Soc, 28 (2020), pp. 1-5</a:t>
            </a:r>
            <a:r>
              <a:rPr lang="en-GB" sz="1400" dirty="0">
                <a:latin typeface="Calibri" panose="020F0502020204030204" pitchFamily="34" charset="0"/>
                <a:ea typeface="Times New Roman" panose="02020603050405020304" pitchFamily="18" charset="0"/>
                <a:cs typeface="Times New Roman" panose="02020603050405020304" pitchFamily="18" charset="0"/>
              </a:rPr>
              <a:t> </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View Record in </a:t>
            </a:r>
            <a:r>
              <a:rPr lang="en-GB" sz="1400" u="sng" dirty="0" err="1">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Scopus</a:t>
            </a:r>
            <a:r>
              <a:rPr lang="en-GB" sz="1400" u="sng" dirty="0" err="1">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Google</a:t>
            </a:r>
            <a:r>
              <a:rPr lang="en-GB" sz="14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 Scholar</a:t>
            </a:r>
            <a:endParaRPr lang="en-GB" sz="1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endParaRPr>
          </a:p>
          <a:p>
            <a:pPr marL="457200">
              <a:lnSpc>
                <a:spcPct val="7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James Cook University, Australia </a:t>
            </a:r>
            <a:r>
              <a:rPr lang="en-GB" sz="1400" b="1" dirty="0">
                <a:latin typeface="Times New Roman" panose="02020603050405020304" pitchFamily="18" charset="0"/>
                <a:ea typeface="Calibri" panose="020F0502020204030204" pitchFamily="34" charset="0"/>
                <a:cs typeface="Times New Roman" panose="02020603050405020304" pitchFamily="18" charset="0"/>
              </a:rPr>
              <a:t>‘’How Modern Technology is Changing Healthcare’’</a:t>
            </a:r>
            <a:r>
              <a:rPr lang="en-GB" sz="1400" dirty="0">
                <a:solidFill>
                  <a:srgbClr val="0000FF"/>
                </a:solidFill>
                <a:latin typeface="Times New Roman" panose="02020603050405020304" pitchFamily="18" charset="0"/>
                <a:ea typeface="Calibri" panose="020F0502020204030204" pitchFamily="34" charset="0"/>
                <a:cs typeface="Times New Roman" panose="02020603050405020304" pitchFamily="18" charset="0"/>
              </a:rPr>
              <a:t> </a:t>
            </a:r>
            <a:r>
              <a:rPr lang="en-GB" sz="1400" dirty="0">
                <a:latin typeface="Times New Roman" panose="02020603050405020304" pitchFamily="18" charset="0"/>
                <a:ea typeface="Calibri" panose="020F0502020204030204" pitchFamily="34" charset="0"/>
                <a:cs typeface="Times New Roman" panose="02020603050405020304" pitchFamily="18" charset="0"/>
              </a:rPr>
              <a:t>22</a:t>
            </a:r>
            <a:r>
              <a:rPr lang="en-GB" sz="1400" baseline="30000" dirty="0">
                <a:latin typeface="Times New Roman" panose="02020603050405020304" pitchFamily="18" charset="0"/>
                <a:ea typeface="Calibri" panose="020F0502020204030204" pitchFamily="34" charset="0"/>
                <a:cs typeface="Times New Roman" panose="02020603050405020304" pitchFamily="18" charset="0"/>
              </a:rPr>
              <a:t>nd</a:t>
            </a:r>
            <a:r>
              <a:rPr lang="en-GB" sz="1400" dirty="0">
                <a:latin typeface="Times New Roman" panose="02020603050405020304" pitchFamily="18" charset="0"/>
                <a:ea typeface="Calibri" panose="020F0502020204030204" pitchFamily="34" charset="0"/>
                <a:cs typeface="Times New Roman" panose="02020603050405020304" pitchFamily="18" charset="0"/>
              </a:rPr>
              <a:t> August 2021 </a:t>
            </a:r>
            <a:r>
              <a:rPr lang="en-GB" sz="1400" dirty="0">
                <a:solidFill>
                  <a:srgbClr val="0000FF"/>
                </a:solidFill>
                <a:latin typeface="Times New Roman" panose="02020603050405020304" pitchFamily="18" charset="0"/>
                <a:ea typeface="Calibri" panose="020F0502020204030204" pitchFamily="34" charset="0"/>
                <a:cs typeface="Times New Roman" panose="02020603050405020304" pitchFamily="18" charset="0"/>
                <a:hlinkClick r:id="rId18"/>
              </a:rPr>
              <a:t>http://online.jcu.edu.au/blog/modern-technology-changing-healthcare</a:t>
            </a:r>
            <a:endParaRPr lang="en-GB" sz="1400" b="1" dirty="0">
              <a:solidFill>
                <a:srgbClr val="0000FF"/>
              </a:solidFill>
              <a:latin typeface="Times New Roman" panose="02020603050405020304" pitchFamily="18" charset="0"/>
              <a:ea typeface="Calibri" panose="020F0502020204030204" pitchFamily="34" charset="0"/>
              <a:cs typeface="Times New Roman" panose="02020603050405020304" pitchFamily="18" charset="0"/>
            </a:endParaRPr>
          </a:p>
          <a:p>
            <a:pPr marL="457200">
              <a:lnSpc>
                <a:spcPct val="7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All images used from </a:t>
            </a:r>
            <a:r>
              <a:rPr lang="en-GB" sz="1400" u="sng" dirty="0">
                <a:solidFill>
                  <a:srgbClr val="0070C0"/>
                </a:solidFill>
                <a:latin typeface="Times New Roman" panose="02020603050405020304" pitchFamily="18" charset="0"/>
                <a:ea typeface="Calibri" panose="020F0502020204030204" pitchFamily="34" charset="0"/>
                <a:cs typeface="Times New Roman" panose="02020603050405020304" pitchFamily="18" charset="0"/>
              </a:rPr>
              <a:t>https://www.google.co.uk/</a:t>
            </a:r>
          </a:p>
        </p:txBody>
      </p:sp>
    </p:spTree>
    <p:extLst>
      <p:ext uri="{BB962C8B-B14F-4D97-AF65-F5344CB8AC3E}">
        <p14:creationId xmlns:p14="http://schemas.microsoft.com/office/powerpoint/2010/main" val="629557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stethoscope on a blue surface&#10;&#10;Description automatically generated with medium confidence">
            <a:extLst>
              <a:ext uri="{FF2B5EF4-FFF2-40B4-BE49-F238E27FC236}">
                <a16:creationId xmlns:a16="http://schemas.microsoft.com/office/drawing/2014/main" id="{89D753B6-4A2C-4ECB-8085-26CA1A43B41E}"/>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0" y="0"/>
            <a:ext cx="12192000" cy="6874933"/>
          </a:xfrm>
        </p:spPr>
      </p:pic>
      <p:sp>
        <p:nvSpPr>
          <p:cNvPr id="2" name="Title 1">
            <a:extLst>
              <a:ext uri="{FF2B5EF4-FFF2-40B4-BE49-F238E27FC236}">
                <a16:creationId xmlns:a16="http://schemas.microsoft.com/office/drawing/2014/main" id="{6F17ECA5-FF41-4FDC-8717-E86365349370}"/>
              </a:ext>
            </a:extLst>
          </p:cNvPr>
          <p:cNvSpPr>
            <a:spLocks noGrp="1"/>
          </p:cNvSpPr>
          <p:nvPr>
            <p:ph type="title"/>
          </p:nvPr>
        </p:nvSpPr>
        <p:spPr>
          <a:xfrm>
            <a:off x="0" y="457200"/>
            <a:ext cx="12192000" cy="1600200"/>
          </a:xfrm>
        </p:spPr>
        <p:txBody>
          <a:bodyPr>
            <a:normAutofit/>
          </a:bodyPr>
          <a:lstStyle/>
          <a:p>
            <a:pPr algn="ctr"/>
            <a:r>
              <a:rPr lang="en-GB" sz="4800" b="1" dirty="0"/>
              <a:t>THANK YOU!</a:t>
            </a:r>
          </a:p>
        </p:txBody>
      </p:sp>
      <p:sp>
        <p:nvSpPr>
          <p:cNvPr id="4" name="Text Placeholder 3">
            <a:extLst>
              <a:ext uri="{FF2B5EF4-FFF2-40B4-BE49-F238E27FC236}">
                <a16:creationId xmlns:a16="http://schemas.microsoft.com/office/drawing/2014/main" id="{8EC91FED-08A6-4F32-89EF-CA69DE6F5C4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5361986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TotalTime>
  <Words>764</Words>
  <Application>Microsoft Office PowerPoint</Application>
  <PresentationFormat>Widescreen</PresentationFormat>
  <Paragraphs>68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             Digital Skills and Research Methods</vt:lpstr>
      <vt:lpstr>Technology has significantly changed the way how health organizations operate. The relationship of users with technology differs according to their personal or professional life. I can start probably with one of the most important technology that is helping the health sector which is the Internet  </vt:lpstr>
      <vt:lpstr>Telemedicine</vt:lpstr>
      <vt:lpstr>Magnetic Resonance Imaging (MRI)</vt:lpstr>
      <vt:lpstr>The use of technology during Covid-19: </vt:lpstr>
      <vt:lpstr>PowerPoint Presentation</vt:lpstr>
      <vt:lpstr>PowerPoint Presentation</vt:lpstr>
      <vt:lpstr>Artificial Intelligence (AI) used will help development of drugs and new vaccines  </vt:lpstr>
      <vt:lpstr>Screening: </vt:lpstr>
      <vt:lpstr>Weaknesses of technology in healthcare: </vt:lpstr>
      <vt:lpstr>Conclusion: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and Research Methods</dc:title>
  <dc:creator>Iulian Halus</dc:creator>
  <cp:lastModifiedBy>Iulian Halus</cp:lastModifiedBy>
  <cp:revision>5</cp:revision>
  <dcterms:created xsi:type="dcterms:W3CDTF">2021-12-12T15:51:46Z</dcterms:created>
  <dcterms:modified xsi:type="dcterms:W3CDTF">2021-12-12T23:36:17Z</dcterms:modified>
</cp:coreProperties>
</file>