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7"/>
  </p:notesMasterIdLst>
  <p:sldIdLst>
    <p:sldId id="271" r:id="rId2"/>
    <p:sldId id="256" r:id="rId3"/>
    <p:sldId id="267" r:id="rId4"/>
    <p:sldId id="268" r:id="rId5"/>
    <p:sldId id="258" r:id="rId6"/>
    <p:sldId id="269" r:id="rId7"/>
    <p:sldId id="261" r:id="rId8"/>
    <p:sldId id="259" r:id="rId9"/>
    <p:sldId id="260" r:id="rId10"/>
    <p:sldId id="262" r:id="rId11"/>
    <p:sldId id="264" r:id="rId12"/>
    <p:sldId id="266" r:id="rId13"/>
    <p:sldId id="270" r:id="rId14"/>
    <p:sldId id="275" r:id="rId15"/>
    <p:sldId id="27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660"/>
  </p:normalViewPr>
  <p:slideViewPr>
    <p:cSldViewPr>
      <p:cViewPr varScale="1">
        <p:scale>
          <a:sx n="58" d="100"/>
          <a:sy n="58" d="100"/>
        </p:scale>
        <p:origin x="816"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693D0E-E38E-477F-B50A-1040A662C3B4}" type="datetimeFigureOut">
              <a:rPr lang="en-GB" smtClean="0"/>
              <a:pPr/>
              <a:t>16/05/2020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0A306F-DF6F-4DCC-AD68-CDF03DA1F461}" type="slidenum">
              <a:rPr lang="en-GB" smtClean="0"/>
              <a:pPr/>
              <a:t>‹#›</a:t>
            </a:fld>
            <a:endParaRPr lang="en-GB"/>
          </a:p>
        </p:txBody>
      </p:sp>
    </p:spTree>
    <p:extLst>
      <p:ext uri="{BB962C8B-B14F-4D97-AF65-F5344CB8AC3E}">
        <p14:creationId xmlns:p14="http://schemas.microsoft.com/office/powerpoint/2010/main" val="2348870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80A306F-DF6F-4DCC-AD68-CDF03DA1F461}"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Bonhams</a:t>
            </a:r>
            <a:r>
              <a:rPr lang="en-GB" sz="1200" b="0" i="0" kern="1200" baseline="0" dirty="0">
                <a:solidFill>
                  <a:schemeClr val="tx1"/>
                </a:solidFill>
                <a:latin typeface="+mn-lt"/>
                <a:ea typeface="+mn-ea"/>
                <a:cs typeface="+mn-cs"/>
              </a:rPr>
              <a:t> Auctioneers, </a:t>
            </a:r>
            <a:r>
              <a:rPr lang="en-GB" sz="1200" b="0" i="0" kern="1200" dirty="0">
                <a:solidFill>
                  <a:schemeClr val="tx1"/>
                </a:solidFill>
                <a:latin typeface="+mn-lt"/>
                <a:ea typeface="+mn-ea"/>
                <a:cs typeface="+mn-cs"/>
              </a:rPr>
              <a:t>New York,  21.09.15 - sold for $197K or £125K</a:t>
            </a:r>
            <a:endParaRPr lang="en-GB" dirty="0"/>
          </a:p>
        </p:txBody>
      </p:sp>
      <p:sp>
        <p:nvSpPr>
          <p:cNvPr id="4" name="Slide Number Placeholder 3"/>
          <p:cNvSpPr>
            <a:spLocks noGrp="1"/>
          </p:cNvSpPr>
          <p:nvPr>
            <p:ph type="sldNum" sz="quarter" idx="10"/>
          </p:nvPr>
        </p:nvSpPr>
        <p:spPr/>
        <p:txBody>
          <a:bodyPr/>
          <a:lstStyle/>
          <a:p>
            <a:fld id="{980A306F-DF6F-4DCC-AD68-CDF03DA1F461}"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his will, he donated funds for a professorship in eugenics to University College London.</a:t>
            </a:r>
          </a:p>
          <a:p>
            <a:br>
              <a:rPr lang="en-GB" sz="1200" b="0" i="0" kern="1200" dirty="0">
                <a:solidFill>
                  <a:schemeClr val="tx1"/>
                </a:solidFill>
                <a:latin typeface="+mn-lt"/>
                <a:ea typeface="+mn-ea"/>
                <a:cs typeface="+mn-cs"/>
              </a:rPr>
            </a:br>
            <a:r>
              <a:rPr lang="en-GB" dirty="0"/>
              <a:t>In his will, he donated funds for a professorship in eugenics to University College London.</a:t>
            </a:r>
          </a:p>
          <a:p>
            <a:r>
              <a:rPr lang="en-GB" sz="1200" b="0" i="0" kern="1200" dirty="0">
                <a:solidFill>
                  <a:schemeClr val="tx1"/>
                </a:solidFill>
                <a:latin typeface="+mn-lt"/>
                <a:ea typeface="+mn-ea"/>
                <a:cs typeface="+mn-cs"/>
              </a:rPr>
              <a:t>In his will, he donated funds for a professorship in eugenics to University College London. </a:t>
            </a:r>
            <a:r>
              <a:rPr lang="en-GB" sz="800" b="0" i="0" kern="1200" dirty="0">
                <a:solidFill>
                  <a:schemeClr val="tx1"/>
                </a:solidFill>
                <a:latin typeface="+mn-lt"/>
                <a:ea typeface="+mn-ea"/>
                <a:cs typeface="+mn-cs"/>
              </a:rPr>
              <a:t>http://www.biography.com/people/francis-galton-9305647#final-years.</a:t>
            </a:r>
            <a:r>
              <a:rPr lang="en-GB" sz="800" b="0" i="0" kern="1200" baseline="0" dirty="0">
                <a:solidFill>
                  <a:schemeClr val="tx1"/>
                </a:solidFill>
                <a:latin typeface="+mn-lt"/>
                <a:ea typeface="+mn-ea"/>
                <a:cs typeface="+mn-cs"/>
              </a:rPr>
              <a:t>  </a:t>
            </a:r>
          </a:p>
          <a:p>
            <a:r>
              <a:rPr lang="en-GB" sz="1200" b="0" i="0" kern="1200" dirty="0">
                <a:solidFill>
                  <a:schemeClr val="tx1"/>
                </a:solidFill>
                <a:latin typeface="+mn-lt"/>
                <a:ea typeface="+mn-ea"/>
                <a:cs typeface="+mn-cs"/>
              </a:rPr>
              <a:t>Anthropologist, Scientist, Inventor, Explorer</a:t>
            </a:r>
            <a:br>
              <a:rPr lang="en-GB" sz="1200" b="0" i="0" kern="1200" dirty="0">
                <a:solidFill>
                  <a:schemeClr val="tx1"/>
                </a:solidFill>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980A306F-DF6F-4DCC-AD68-CDF03DA1F461}"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In the early 1960s, Abraham Maslow, Carl Rogers, and several other psychologists proclaimed an alternative to the two main theories then dominating psychology (Freudian theory and behavioural theory). They called it "third force" psychology, also known as </a:t>
            </a:r>
            <a:r>
              <a:rPr lang="en-GB" sz="1200" b="0" i="1" kern="1200" dirty="0">
                <a:solidFill>
                  <a:schemeClr val="tx1"/>
                </a:solidFill>
                <a:latin typeface="+mn-lt"/>
                <a:ea typeface="+mn-ea"/>
                <a:cs typeface="+mn-cs"/>
              </a:rPr>
              <a:t>humanistic psychology</a:t>
            </a:r>
            <a:r>
              <a:rPr lang="en-GB" sz="1200" b="0" i="0" kern="1200" dirty="0">
                <a:solidFill>
                  <a:schemeClr val="tx1"/>
                </a:solidFill>
                <a:latin typeface="+mn-lt"/>
                <a:ea typeface="+mn-ea"/>
                <a:cs typeface="+mn-cs"/>
              </a:rPr>
              <a:t>. http://www.intropsych.com/ch01_psychology_and_science/third_force.html</a:t>
            </a:r>
            <a:endParaRPr lang="en-GB" dirty="0"/>
          </a:p>
        </p:txBody>
      </p:sp>
      <p:sp>
        <p:nvSpPr>
          <p:cNvPr id="4" name="Slide Number Placeholder 3"/>
          <p:cNvSpPr>
            <a:spLocks noGrp="1"/>
          </p:cNvSpPr>
          <p:nvPr>
            <p:ph type="sldNum" sz="quarter" idx="10"/>
          </p:nvPr>
        </p:nvSpPr>
        <p:spPr/>
        <p:txBody>
          <a:bodyPr/>
          <a:lstStyle/>
          <a:p>
            <a:fld id="{980A306F-DF6F-4DCC-AD68-CDF03DA1F461}"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80A306F-DF6F-4DCC-AD68-CDF03DA1F461}" type="slidenum">
              <a:rPr lang="en-GB" smtClean="0"/>
              <a:pPr/>
              <a:t>14</a:t>
            </a:fld>
            <a:endParaRPr lang="en-GB"/>
          </a:p>
        </p:txBody>
      </p:sp>
    </p:spTree>
    <p:extLst>
      <p:ext uri="{BB962C8B-B14F-4D97-AF65-F5344CB8AC3E}">
        <p14:creationId xmlns:p14="http://schemas.microsoft.com/office/powerpoint/2010/main" val="1906437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DC31A0-F8AD-409F-ADB4-63F520597BDF}" type="datetimeFigureOut">
              <a:rPr lang="en-GB" smtClean="0"/>
              <a:pPr/>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DAD9-FEAD-49A2-A316-7F2C9D9F459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DC31A0-F8AD-409F-ADB4-63F520597BDF}" type="datetimeFigureOut">
              <a:rPr lang="en-GB" smtClean="0"/>
              <a:pPr/>
              <a:t>16/05/2020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9DDAD9-FEAD-49A2-A316-7F2C9D9F459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hyperlink" Target="http://www.google.co.uk/url?sa=i&amp;source=imgres&amp;cd=&amp;cad=rja&amp;uact=8&amp;ved=0CAgQjB0wAGoVChMIrcrXiOKUyAIVwVcUCh1N_QYH&amp;url=https://en.wikipedia.org/wiki/Francis_Galton&amp;psig=AFQjCNESfeSLc5ONTsfrnW9uw2wzYIJ1HQ&amp;ust=1443359175378370"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3252837"/>
            <a:ext cx="8229600" cy="1143000"/>
          </a:xfrm>
        </p:spPr>
        <p:txBody>
          <a:bodyPr>
            <a:noAutofit/>
          </a:bodyPr>
          <a:lstStyle/>
          <a:p>
            <a:r>
              <a:rPr lang="en-GB" sz="4800" dirty="0">
                <a:solidFill>
                  <a:srgbClr val="FFC000"/>
                </a:solidFill>
              </a:rPr>
              <a:t>Seeing is Believing (HPAN4012)</a:t>
            </a:r>
            <a:br>
              <a:rPr lang="en-GB" sz="4800" dirty="0">
                <a:solidFill>
                  <a:srgbClr val="FFC000"/>
                </a:solidFill>
              </a:rPr>
            </a:br>
            <a:endParaRPr lang="en-GB" sz="4800" dirty="0">
              <a:solidFill>
                <a:srgbClr val="FFC000"/>
              </a:solidFill>
            </a:endParaRPr>
          </a:p>
        </p:txBody>
      </p:sp>
      <p:sp>
        <p:nvSpPr>
          <p:cNvPr id="3" name="Content Placeholder 2"/>
          <p:cNvSpPr>
            <a:spLocks noGrp="1"/>
          </p:cNvSpPr>
          <p:nvPr>
            <p:ph idx="1"/>
          </p:nvPr>
        </p:nvSpPr>
        <p:spPr>
          <a:xfrm>
            <a:off x="539552" y="2132856"/>
            <a:ext cx="8229600" cy="4525963"/>
          </a:xfrm>
        </p:spPr>
        <p:txBody>
          <a:bodyPr/>
          <a:lstStyle/>
          <a:p>
            <a:pPr marL="0" indent="0">
              <a:buNone/>
            </a:pPr>
            <a:endParaRPr lang="en-GB" dirty="0"/>
          </a:p>
          <a:p>
            <a:pPr marL="0" indent="0">
              <a:buNone/>
            </a:pPr>
            <a:endParaRPr lang="en-GB" dirty="0"/>
          </a:p>
        </p:txBody>
      </p:sp>
      <p:sp>
        <p:nvSpPr>
          <p:cNvPr id="4" name="TextBox 3"/>
          <p:cNvSpPr txBox="1"/>
          <p:nvPr/>
        </p:nvSpPr>
        <p:spPr>
          <a:xfrm>
            <a:off x="-108520" y="1034955"/>
            <a:ext cx="9361039" cy="369332"/>
          </a:xfrm>
          <a:prstGeom prst="rect">
            <a:avLst/>
          </a:prstGeom>
          <a:noFill/>
        </p:spPr>
        <p:txBody>
          <a:bodyPr wrap="square" rtlCol="0">
            <a:spAutoFit/>
          </a:bodyPr>
          <a:lstStyle/>
          <a:p>
            <a:r>
              <a:rPr lang="en-GB" dirty="0">
                <a:solidFill>
                  <a:srgbClr val="FFC000"/>
                </a:solidFill>
              </a:rPr>
              <a:t>________________________________________________________________________________</a:t>
            </a:r>
          </a:p>
        </p:txBody>
      </p:sp>
    </p:spTree>
    <p:extLst>
      <p:ext uri="{BB962C8B-B14F-4D97-AF65-F5344CB8AC3E}">
        <p14:creationId xmlns:p14="http://schemas.microsoft.com/office/powerpoint/2010/main" val="1174781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276872"/>
            <a:ext cx="8206680" cy="1470025"/>
          </a:xfrm>
        </p:spPr>
        <p:txBody>
          <a:bodyPr>
            <a:normAutofit fontScale="90000"/>
          </a:bodyPr>
          <a:lstStyle/>
          <a:p>
            <a:r>
              <a:rPr lang="en-GB" dirty="0">
                <a:solidFill>
                  <a:srgbClr val="FFC000"/>
                </a:solidFill>
              </a:rPr>
              <a:t>Psychology - Early History and Origins</a:t>
            </a:r>
            <a:br>
              <a:rPr lang="en-GB" dirty="0">
                <a:solidFill>
                  <a:srgbClr val="FFC000"/>
                </a:solidFill>
              </a:rPr>
            </a:br>
            <a:r>
              <a:rPr lang="en-GB" dirty="0">
                <a:solidFill>
                  <a:srgbClr val="FFC000"/>
                </a:solidFill>
              </a:rPr>
              <a:t>(Structuralism – Functionalism)</a:t>
            </a:r>
            <a:br>
              <a:rPr lang="en-GB" dirty="0">
                <a:solidFill>
                  <a:srgbClr val="FFC000"/>
                </a:solidFill>
              </a:rPr>
            </a:br>
            <a:endParaRPr lang="en-GB" dirty="0">
              <a:solidFill>
                <a:srgbClr val="FFC000"/>
              </a:solidFill>
            </a:endParaRPr>
          </a:p>
        </p:txBody>
      </p:sp>
      <p:sp>
        <p:nvSpPr>
          <p:cNvPr id="3" name="Subtitle 2"/>
          <p:cNvSpPr>
            <a:spLocks noGrp="1"/>
          </p:cNvSpPr>
          <p:nvPr>
            <p:ph type="subTitle" idx="1"/>
          </p:nvPr>
        </p:nvSpPr>
        <p:spPr>
          <a:xfrm>
            <a:off x="-396552" y="5805264"/>
            <a:ext cx="6400800" cy="1752600"/>
          </a:xfrm>
        </p:spPr>
        <p:txBody>
          <a:bodyPr>
            <a:normAutofit/>
          </a:bodyPr>
          <a:lstStyle/>
          <a:p>
            <a:r>
              <a:rPr lang="en-GB" sz="2800" dirty="0">
                <a:solidFill>
                  <a:srgbClr val="FFC000"/>
                </a:solidFill>
              </a:rPr>
              <a:t>Seeing is Believing (HPAN4012)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AutoShape 4" descr="https://upload.wikimedia.org/wikipedia/commons/7/73/Frans_Hals_-_Portret_van_Ren%C3%A9_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46" name="AutoShape 6" descr="Frans Hals - Portret van René 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48" name="AutoShape 8" descr="Frans Hals - Portret van René 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50" name="AutoShape 10" descr="Frans Hals - Portret van René 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52" name="AutoShape 12" descr="Frans Hals - Portret van René 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54" name="AutoShape 14" descr="https://upload.wikimedia.org/wikipedia/commons/7/73/Frans_Hals_-_Portret_van_Ren%C3%A9_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2" name="TextBox 11"/>
          <p:cNvSpPr txBox="1"/>
          <p:nvPr/>
        </p:nvSpPr>
        <p:spPr>
          <a:xfrm>
            <a:off x="191585" y="5949280"/>
            <a:ext cx="4320480" cy="153888"/>
          </a:xfrm>
          <a:prstGeom prst="rect">
            <a:avLst/>
          </a:prstGeom>
          <a:noFill/>
        </p:spPr>
        <p:txBody>
          <a:bodyPr wrap="square" rtlCol="0">
            <a:spAutoFit/>
          </a:bodyPr>
          <a:lstStyle/>
          <a:p>
            <a:r>
              <a:rPr lang="en-GB" sz="400" dirty="0"/>
              <a:t>“https://commons.wikimedia.org/wiki/File:Frans_Hals_-_Portret_van_Ren%C3%A9_Descartes.jpg#/media/File:Frans_Hals_-_Portret_van_Ren%C3%A9_Descartes.jpg</a:t>
            </a:r>
          </a:p>
        </p:txBody>
      </p:sp>
      <p:sp>
        <p:nvSpPr>
          <p:cNvPr id="35856" name="AutoShape 16" descr="Frans Hals - Portret van René 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58" name="AutoShape 18" descr="Frans Hals - Portret van René Descarte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5861" name="Picture 21" descr="C:\Users\rcoard\Documents\Downloads\240px-Frans_Hals_-_Portret_van_René_Descartes (1).jpg"/>
          <p:cNvPicPr>
            <a:picLocks noChangeAspect="1" noChangeArrowheads="1"/>
          </p:cNvPicPr>
          <p:nvPr/>
        </p:nvPicPr>
        <p:blipFill>
          <a:blip r:embed="rId3" cstate="print"/>
          <a:srcRect/>
          <a:stretch>
            <a:fillRect/>
          </a:stretch>
        </p:blipFill>
        <p:spPr bwMode="auto">
          <a:xfrm>
            <a:off x="307975" y="1538917"/>
            <a:ext cx="3439756" cy="4213701"/>
          </a:xfrm>
          <a:prstGeom prst="rect">
            <a:avLst/>
          </a:prstGeom>
          <a:noFill/>
          <a:ln w="12700">
            <a:solidFill>
              <a:srgbClr val="FFC000"/>
            </a:solidFill>
          </a:ln>
        </p:spPr>
      </p:pic>
      <p:sp>
        <p:nvSpPr>
          <p:cNvPr id="18" name="Rectangle 17"/>
          <p:cNvSpPr/>
          <p:nvPr/>
        </p:nvSpPr>
        <p:spPr>
          <a:xfrm>
            <a:off x="1403648" y="4941168"/>
            <a:ext cx="1900264" cy="369332"/>
          </a:xfrm>
          <a:prstGeom prst="rect">
            <a:avLst/>
          </a:prstGeom>
        </p:spPr>
        <p:txBody>
          <a:bodyPr wrap="none">
            <a:spAutoFit/>
          </a:bodyPr>
          <a:lstStyle/>
          <a:p>
            <a:r>
              <a:rPr lang="en-GB" dirty="0"/>
              <a:t>“</a:t>
            </a:r>
            <a:r>
              <a:rPr lang="en-GB" i="1" dirty="0"/>
              <a:t>Cogito ergo sum”</a:t>
            </a:r>
            <a:endParaRPr lang="en-GB" dirty="0"/>
          </a:p>
        </p:txBody>
      </p:sp>
      <p:sp>
        <p:nvSpPr>
          <p:cNvPr id="19" name="Rectangle 18"/>
          <p:cNvSpPr/>
          <p:nvPr/>
        </p:nvSpPr>
        <p:spPr>
          <a:xfrm>
            <a:off x="1115616" y="308513"/>
            <a:ext cx="6607514" cy="707886"/>
          </a:xfrm>
          <a:prstGeom prst="rect">
            <a:avLst/>
          </a:prstGeom>
        </p:spPr>
        <p:txBody>
          <a:bodyPr wrap="none">
            <a:spAutoFit/>
          </a:bodyPr>
          <a:lstStyle/>
          <a:p>
            <a:r>
              <a:rPr lang="en-GB" sz="4000" dirty="0">
                <a:solidFill>
                  <a:srgbClr val="FFC000"/>
                </a:solidFill>
                <a:latin typeface="+mj-lt"/>
              </a:rPr>
              <a:t>Early origins of </a:t>
            </a:r>
            <a:r>
              <a:rPr lang="el-GR" sz="4000" dirty="0">
                <a:solidFill>
                  <a:srgbClr val="FFC000"/>
                </a:solidFill>
                <a:latin typeface="+mj-lt"/>
              </a:rPr>
              <a:t>Ψ</a:t>
            </a:r>
            <a:r>
              <a:rPr lang="en-GB" sz="4000" dirty="0">
                <a:solidFill>
                  <a:srgbClr val="FFC000"/>
                </a:solidFill>
                <a:latin typeface="+mj-lt"/>
              </a:rPr>
              <a:t> &amp; Philosophy</a:t>
            </a:r>
          </a:p>
        </p:txBody>
      </p:sp>
      <p:sp>
        <p:nvSpPr>
          <p:cNvPr id="35863" name="AutoShape 23" descr="https://upload.wikimedia.org/wikipedia/commons/4/40/Ren%C3%A9_Descartes_i_samtal_med_Sveriges_drottning%2C_Kristina.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5865" name="AutoShape 25" descr="https://upload.wikimedia.org/wikipedia/commons/thumb/4/40/Ren%C3%A9_Descartes_i_samtal_med_Sveriges_drottning%2C_Kristina.jpg/220px-Ren%C3%A9_Descartes_i_samtal_med_Sveriges_drottning%2C_Kristina.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5866" name="Picture 26" descr="C:\Users\rcoard\Documents\Downloads\220px-René_Descartes_i_samtal_med_Sveriges_drottning,_Kristina.jpg"/>
          <p:cNvPicPr>
            <a:picLocks noChangeAspect="1" noChangeArrowheads="1"/>
          </p:cNvPicPr>
          <p:nvPr/>
        </p:nvPicPr>
        <p:blipFill>
          <a:blip r:embed="rId4" cstate="print"/>
          <a:srcRect/>
          <a:stretch>
            <a:fillRect/>
          </a:stretch>
        </p:blipFill>
        <p:spPr bwMode="auto">
          <a:xfrm>
            <a:off x="5220072" y="3788061"/>
            <a:ext cx="2794000" cy="2590800"/>
          </a:xfrm>
          <a:prstGeom prst="rect">
            <a:avLst/>
          </a:prstGeom>
          <a:noFill/>
          <a:ln w="12700">
            <a:solidFill>
              <a:srgbClr val="FFC000"/>
            </a:solidFill>
          </a:ln>
        </p:spPr>
      </p:pic>
      <p:sp>
        <p:nvSpPr>
          <p:cNvPr id="23" name="Rectangle 22"/>
          <p:cNvSpPr/>
          <p:nvPr/>
        </p:nvSpPr>
        <p:spPr>
          <a:xfrm flipV="1">
            <a:off x="4075433" y="6378861"/>
            <a:ext cx="2574032" cy="153888"/>
          </a:xfrm>
          <a:prstGeom prst="rect">
            <a:avLst/>
          </a:prstGeom>
        </p:spPr>
        <p:txBody>
          <a:bodyPr wrap="square">
            <a:spAutoFit/>
            <a:scene3d>
              <a:camera prst="orthographicFront">
                <a:rot lat="0" lon="0" rev="10799999"/>
              </a:camera>
              <a:lightRig rig="threePt" dir="t"/>
            </a:scene3d>
          </a:bodyPr>
          <a:lstStyle/>
          <a:p>
            <a:r>
              <a:rPr lang="en-GB" sz="400" dirty="0"/>
              <a:t>https://en.wikipedia.org/wiki/Ren%C3%A9_Descartes</a:t>
            </a:r>
          </a:p>
        </p:txBody>
      </p:sp>
      <p:sp>
        <p:nvSpPr>
          <p:cNvPr id="20" name="TextBox 19"/>
          <p:cNvSpPr txBox="1"/>
          <p:nvPr/>
        </p:nvSpPr>
        <p:spPr>
          <a:xfrm>
            <a:off x="4139952" y="1484784"/>
            <a:ext cx="4612673" cy="2800767"/>
          </a:xfrm>
          <a:prstGeom prst="rect">
            <a:avLst/>
          </a:prstGeom>
          <a:noFill/>
        </p:spPr>
        <p:txBody>
          <a:bodyPr wrap="none" rtlCol="0">
            <a:spAutoFit/>
          </a:bodyPr>
          <a:lstStyle/>
          <a:p>
            <a:pPr>
              <a:buFont typeface="Arial" pitchFamily="34" charset="0"/>
              <a:buChar char="•"/>
            </a:pPr>
            <a:r>
              <a:rPr lang="en-GB" sz="2800" dirty="0">
                <a:solidFill>
                  <a:srgbClr val="FFC000"/>
                </a:solidFill>
              </a:rPr>
              <a:t>Rene Descartes   (1596-1650)</a:t>
            </a:r>
          </a:p>
          <a:p>
            <a:pPr>
              <a:buFont typeface="Arial" pitchFamily="34" charset="0"/>
              <a:buChar char="•"/>
            </a:pPr>
            <a:endParaRPr lang="en-GB" sz="2800" dirty="0">
              <a:solidFill>
                <a:srgbClr val="FFC000"/>
              </a:solidFill>
            </a:endParaRPr>
          </a:p>
          <a:p>
            <a:pPr>
              <a:buFont typeface="Arial" pitchFamily="34" charset="0"/>
              <a:buChar char="•"/>
            </a:pPr>
            <a:r>
              <a:rPr lang="en-GB" sz="2800" dirty="0">
                <a:solidFill>
                  <a:srgbClr val="FFC000"/>
                </a:solidFill>
              </a:rPr>
              <a:t>Dualism</a:t>
            </a:r>
          </a:p>
          <a:p>
            <a:pPr>
              <a:buFont typeface="Arial" pitchFamily="34" charset="0"/>
              <a:buChar char="•"/>
            </a:pPr>
            <a:endParaRPr lang="en-GB" sz="2800" dirty="0">
              <a:solidFill>
                <a:srgbClr val="FFC000"/>
              </a:solidFill>
            </a:endParaRPr>
          </a:p>
          <a:p>
            <a:pPr>
              <a:buFont typeface="Arial" pitchFamily="34" charset="0"/>
              <a:buChar char="•"/>
            </a:pPr>
            <a:r>
              <a:rPr lang="en-GB" sz="2800" dirty="0">
                <a:solidFill>
                  <a:srgbClr val="FFC000"/>
                </a:solidFill>
              </a:rPr>
              <a:t> Separation of mind and body</a:t>
            </a:r>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3m7ajlsrzj92lfd1hu16hu7vc.wpengine.netdna-cdn.com/wp-content/uploads/2014/10/John-Locke-660x350-1412917543.jpg"/>
          <p:cNvPicPr>
            <a:picLocks noChangeAspect="1" noChangeArrowheads="1"/>
          </p:cNvPicPr>
          <p:nvPr/>
        </p:nvPicPr>
        <p:blipFill rotWithShape="1">
          <a:blip r:embed="rId3" cstate="print"/>
          <a:srcRect l="29228" t="2240" r="22176"/>
          <a:stretch/>
        </p:blipFill>
        <p:spPr bwMode="auto">
          <a:xfrm>
            <a:off x="611560" y="1916832"/>
            <a:ext cx="3772668" cy="4094228"/>
          </a:xfrm>
          <a:prstGeom prst="rect">
            <a:avLst/>
          </a:prstGeom>
          <a:noFill/>
          <a:ln>
            <a:solidFill>
              <a:srgbClr val="FFC000"/>
            </a:solidFill>
          </a:ln>
        </p:spPr>
      </p:pic>
      <p:sp>
        <p:nvSpPr>
          <p:cNvPr id="3" name="TextBox 2"/>
          <p:cNvSpPr txBox="1"/>
          <p:nvPr/>
        </p:nvSpPr>
        <p:spPr>
          <a:xfrm>
            <a:off x="1691680" y="158924"/>
            <a:ext cx="6120680" cy="707886"/>
          </a:xfrm>
          <a:prstGeom prst="rect">
            <a:avLst/>
          </a:prstGeom>
          <a:noFill/>
        </p:spPr>
        <p:txBody>
          <a:bodyPr wrap="square" rtlCol="0">
            <a:spAutoFit/>
          </a:bodyPr>
          <a:lstStyle/>
          <a:p>
            <a:r>
              <a:rPr lang="en-GB" sz="3200" dirty="0"/>
              <a:t> </a:t>
            </a:r>
            <a:r>
              <a:rPr lang="en-GB" sz="4000" dirty="0">
                <a:solidFill>
                  <a:srgbClr val="FFC000"/>
                </a:solidFill>
              </a:rPr>
              <a:t>John Locke (1632 – 1704)</a:t>
            </a:r>
          </a:p>
        </p:txBody>
      </p:sp>
      <p:sp>
        <p:nvSpPr>
          <p:cNvPr id="4" name="TextBox 3"/>
          <p:cNvSpPr txBox="1"/>
          <p:nvPr/>
        </p:nvSpPr>
        <p:spPr>
          <a:xfrm>
            <a:off x="4788024" y="1745862"/>
            <a:ext cx="3960440" cy="4955203"/>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FFC000"/>
                </a:solidFill>
              </a:rPr>
              <a:t>English philosopher and political theorist </a:t>
            </a:r>
          </a:p>
          <a:p>
            <a:pPr marL="285750" indent="-285750">
              <a:buFont typeface="Arial" panose="020B0604020202020204" pitchFamily="34" charset="0"/>
              <a:buChar char="•"/>
            </a:pPr>
            <a:endParaRPr lang="en-GB" sz="2800" dirty="0">
              <a:solidFill>
                <a:srgbClr val="FFC000"/>
              </a:solidFill>
            </a:endParaRPr>
          </a:p>
          <a:p>
            <a:pPr marL="285750" indent="-285750">
              <a:buFont typeface="Arial" panose="020B0604020202020204" pitchFamily="34" charset="0"/>
              <a:buChar char="•"/>
            </a:pPr>
            <a:r>
              <a:rPr lang="en-GB" sz="2800" dirty="0">
                <a:solidFill>
                  <a:srgbClr val="FFC000"/>
                </a:solidFill>
              </a:rPr>
              <a:t>Enlightenment and development of liberalism</a:t>
            </a:r>
          </a:p>
          <a:p>
            <a:pPr marL="285750" indent="-285750">
              <a:buFont typeface="Arial" panose="020B0604020202020204" pitchFamily="34" charset="0"/>
              <a:buChar char="•"/>
            </a:pPr>
            <a:endParaRPr lang="en-GB" sz="2800" dirty="0">
              <a:solidFill>
                <a:srgbClr val="FFC000"/>
              </a:solidFill>
            </a:endParaRPr>
          </a:p>
          <a:p>
            <a:pPr marL="285750" indent="-285750">
              <a:buFont typeface="Arial" panose="020B0604020202020204" pitchFamily="34" charset="0"/>
              <a:buChar char="•"/>
            </a:pPr>
            <a:r>
              <a:rPr lang="en-GB" sz="2800" dirty="0">
                <a:solidFill>
                  <a:srgbClr val="FFC000"/>
                </a:solidFill>
              </a:rPr>
              <a:t>Trained in medicine and advocate of the empirical approach</a:t>
            </a:r>
          </a:p>
          <a:p>
            <a:endParaRPr lang="en-GB" dirty="0"/>
          </a:p>
          <a:p>
            <a:endParaRPr lang="en-GB" dirty="0"/>
          </a:p>
        </p:txBody>
      </p:sp>
      <p:sp>
        <p:nvSpPr>
          <p:cNvPr id="5" name="TextBox 4"/>
          <p:cNvSpPr txBox="1"/>
          <p:nvPr/>
        </p:nvSpPr>
        <p:spPr>
          <a:xfrm>
            <a:off x="611560" y="6017411"/>
            <a:ext cx="2160240" cy="153888"/>
          </a:xfrm>
          <a:prstGeom prst="rect">
            <a:avLst/>
          </a:prstGeom>
          <a:noFill/>
        </p:spPr>
        <p:txBody>
          <a:bodyPr wrap="square" rtlCol="0">
            <a:spAutoFit/>
          </a:bodyPr>
          <a:lstStyle/>
          <a:p>
            <a:r>
              <a:rPr lang="en-GB" sz="400" dirty="0"/>
              <a:t>http://www.history.com/topics/john-locke</a:t>
            </a:r>
          </a:p>
        </p:txBody>
      </p:sp>
      <p:pic>
        <p:nvPicPr>
          <p:cNvPr id="2" name="Picture 1">
            <a:extLst>
              <a:ext uri="{FF2B5EF4-FFF2-40B4-BE49-F238E27FC236}">
                <a16:creationId xmlns:a16="http://schemas.microsoft.com/office/drawing/2014/main" id="{92BBB0D0-DF83-4788-AAA0-14505DFB0125}"/>
              </a:ext>
            </a:extLst>
          </p:cNvPr>
          <p:cNvPicPr>
            <a:picLocks noChangeAspect="1"/>
          </p:cNvPicPr>
          <p:nvPr/>
        </p:nvPicPr>
        <p:blipFill>
          <a:blip r:embed="rId4"/>
          <a:stretch>
            <a:fillRect/>
          </a:stretch>
        </p:blipFill>
        <p:spPr>
          <a:xfrm>
            <a:off x="0" y="913665"/>
            <a:ext cx="9144000" cy="4781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https://upload.wikimedia.org/wikipedia/commons/a/a3/Wundt-research-group.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1" name="Picture 3" descr="C:\Users\rcoard\Documents\Downloads\Wundt-research-group.jpg"/>
          <p:cNvPicPr>
            <a:picLocks noChangeAspect="1" noChangeArrowheads="1"/>
          </p:cNvPicPr>
          <p:nvPr/>
        </p:nvPicPr>
        <p:blipFill>
          <a:blip r:embed="rId3" cstate="print"/>
          <a:srcRect/>
          <a:stretch>
            <a:fillRect/>
          </a:stretch>
        </p:blipFill>
        <p:spPr bwMode="auto">
          <a:xfrm>
            <a:off x="4979995" y="2060848"/>
            <a:ext cx="3855458" cy="3312368"/>
          </a:xfrm>
          <a:prstGeom prst="rect">
            <a:avLst/>
          </a:prstGeom>
          <a:noFill/>
          <a:ln w="12700">
            <a:solidFill>
              <a:srgbClr val="FFC000"/>
            </a:solidFill>
          </a:ln>
        </p:spPr>
      </p:pic>
      <p:sp>
        <p:nvSpPr>
          <p:cNvPr id="7" name="TextBox 6"/>
          <p:cNvSpPr txBox="1"/>
          <p:nvPr/>
        </p:nvSpPr>
        <p:spPr>
          <a:xfrm>
            <a:off x="1619671" y="404664"/>
            <a:ext cx="6389583" cy="707886"/>
          </a:xfrm>
          <a:prstGeom prst="rect">
            <a:avLst/>
          </a:prstGeom>
          <a:noFill/>
        </p:spPr>
        <p:txBody>
          <a:bodyPr wrap="square" rtlCol="0">
            <a:spAutoFit/>
          </a:bodyPr>
          <a:lstStyle/>
          <a:p>
            <a:r>
              <a:rPr lang="en-GB" sz="4000" dirty="0">
                <a:solidFill>
                  <a:srgbClr val="FFC000"/>
                </a:solidFill>
              </a:rPr>
              <a:t>The Wundt Research Group</a:t>
            </a:r>
          </a:p>
        </p:txBody>
      </p:sp>
      <p:sp>
        <p:nvSpPr>
          <p:cNvPr id="8" name="TextBox 7"/>
          <p:cNvSpPr txBox="1"/>
          <p:nvPr/>
        </p:nvSpPr>
        <p:spPr>
          <a:xfrm>
            <a:off x="327380" y="1595021"/>
            <a:ext cx="4316628"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FFC000"/>
                </a:solidFill>
              </a:rPr>
              <a:t>Introspection</a:t>
            </a:r>
          </a:p>
          <a:p>
            <a:pPr marL="285750" indent="-285750">
              <a:buFont typeface="Arial" panose="020B0604020202020204" pitchFamily="34" charset="0"/>
              <a:buChar char="•"/>
            </a:pPr>
            <a:endParaRPr lang="en-GB" sz="2800" dirty="0">
              <a:solidFill>
                <a:srgbClr val="FFC000"/>
              </a:solidFill>
            </a:endParaRPr>
          </a:p>
          <a:p>
            <a:pPr marL="285750" indent="-285750">
              <a:buFont typeface="Arial" panose="020B0604020202020204" pitchFamily="34" charset="0"/>
              <a:buChar char="•"/>
            </a:pPr>
            <a:r>
              <a:rPr lang="en-GB" sz="2800" dirty="0">
                <a:solidFill>
                  <a:srgbClr val="FFC000"/>
                </a:solidFill>
              </a:rPr>
              <a:t>Scientific study of the human mind </a:t>
            </a:r>
          </a:p>
          <a:p>
            <a:pPr marL="285750" indent="-285750">
              <a:buFont typeface="Arial" panose="020B0604020202020204" pitchFamily="34" charset="0"/>
              <a:buChar char="•"/>
            </a:pPr>
            <a:endParaRPr lang="en-GB" sz="2800" dirty="0">
              <a:solidFill>
                <a:srgbClr val="FFC000"/>
              </a:solidFill>
            </a:endParaRPr>
          </a:p>
          <a:p>
            <a:pPr marL="285750" indent="-285750">
              <a:buFont typeface="Arial" panose="020B0604020202020204" pitchFamily="34" charset="0"/>
              <a:buChar char="•"/>
            </a:pPr>
            <a:r>
              <a:rPr lang="en-GB" sz="2800" dirty="0">
                <a:solidFill>
                  <a:srgbClr val="FFC000"/>
                </a:solidFill>
              </a:rPr>
              <a:t>Separation of ‘feelings’ into three dimensions </a:t>
            </a:r>
          </a:p>
          <a:p>
            <a:pPr marL="285750" indent="-285750">
              <a:buFont typeface="Arial" panose="020B0604020202020204" pitchFamily="34" charset="0"/>
              <a:buChar char="•"/>
            </a:pPr>
            <a:endParaRPr lang="en-GB" sz="2800" dirty="0">
              <a:solidFill>
                <a:srgbClr val="FFC000"/>
              </a:solidFill>
            </a:endParaRPr>
          </a:p>
          <a:p>
            <a:pPr marL="285750" indent="-285750">
              <a:buFont typeface="Arial" panose="020B0604020202020204" pitchFamily="34" charset="0"/>
              <a:buChar char="•"/>
            </a:pPr>
            <a:r>
              <a:rPr lang="en-GB" sz="2800" dirty="0">
                <a:solidFill>
                  <a:srgbClr val="FFC000"/>
                </a:solidFill>
              </a:rPr>
              <a:t>Examined the structure of feelings ‘structuralism</a:t>
            </a:r>
            <a:r>
              <a:rPr lang="en-GB" dirty="0">
                <a:solidFill>
                  <a:srgbClr val="FFC000"/>
                </a:solidFill>
              </a:rPr>
              <a:t>’</a:t>
            </a:r>
          </a:p>
        </p:txBody>
      </p:sp>
      <p:sp>
        <p:nvSpPr>
          <p:cNvPr id="2" name="TextBox 1"/>
          <p:cNvSpPr txBox="1"/>
          <p:nvPr/>
        </p:nvSpPr>
        <p:spPr>
          <a:xfrm>
            <a:off x="4972579" y="5492891"/>
            <a:ext cx="1935145" cy="153888"/>
          </a:xfrm>
          <a:prstGeom prst="rect">
            <a:avLst/>
          </a:prstGeom>
          <a:noFill/>
        </p:spPr>
        <p:txBody>
          <a:bodyPr wrap="none" rtlCol="0">
            <a:spAutoFit/>
          </a:bodyPr>
          <a:lstStyle/>
          <a:p>
            <a:r>
              <a:rPr lang="en-GB" sz="400" dirty="0"/>
              <a:t>https://upload.wikimedia.org/wikipedia/commons/a/a3/Wundt-research-group.jpg</a:t>
            </a:r>
          </a:p>
        </p:txBody>
      </p:sp>
      <p:pic>
        <p:nvPicPr>
          <p:cNvPr id="3" name="Picture 2">
            <a:extLst>
              <a:ext uri="{FF2B5EF4-FFF2-40B4-BE49-F238E27FC236}">
                <a16:creationId xmlns:a16="http://schemas.microsoft.com/office/drawing/2014/main" id="{C552587C-05F5-4F2F-A352-7C0C4D79DD20}"/>
              </a:ext>
            </a:extLst>
          </p:cNvPr>
          <p:cNvPicPr>
            <a:picLocks noChangeAspect="1"/>
          </p:cNvPicPr>
          <p:nvPr/>
        </p:nvPicPr>
        <p:blipFill>
          <a:blip r:embed="rId4"/>
          <a:stretch>
            <a:fillRect/>
          </a:stretch>
        </p:blipFill>
        <p:spPr>
          <a:xfrm>
            <a:off x="0" y="888583"/>
            <a:ext cx="9144000" cy="47815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97768"/>
            <a:ext cx="8229600" cy="1143000"/>
          </a:xfrm>
        </p:spPr>
        <p:txBody>
          <a:bodyPr>
            <a:normAutofit/>
          </a:bodyPr>
          <a:lstStyle/>
          <a:p>
            <a:r>
              <a:rPr lang="en-GB" sz="4000" dirty="0">
                <a:solidFill>
                  <a:srgbClr val="FFC000"/>
                </a:solidFill>
              </a:rPr>
              <a:t>Auguste Comte  (1798 – 1857)</a:t>
            </a:r>
          </a:p>
        </p:txBody>
      </p:sp>
      <p:sp>
        <p:nvSpPr>
          <p:cNvPr id="9" name="Content Placeholder 8"/>
          <p:cNvSpPr>
            <a:spLocks noGrp="1"/>
          </p:cNvSpPr>
          <p:nvPr>
            <p:ph sz="quarter" idx="4294967295"/>
          </p:nvPr>
        </p:nvSpPr>
        <p:spPr>
          <a:xfrm>
            <a:off x="4499993" y="1916832"/>
            <a:ext cx="3960440" cy="3816424"/>
          </a:xfrm>
        </p:spPr>
        <p:txBody>
          <a:bodyPr>
            <a:normAutofit lnSpcReduction="10000"/>
          </a:bodyPr>
          <a:lstStyle/>
          <a:p>
            <a:r>
              <a:rPr lang="en-GB" sz="2800" dirty="0">
                <a:solidFill>
                  <a:srgbClr val="FFC000"/>
                </a:solidFill>
              </a:rPr>
              <a:t>Study of society and originated the term "sociology" </a:t>
            </a:r>
          </a:p>
          <a:p>
            <a:endParaRPr lang="en-GB" sz="2800" dirty="0">
              <a:solidFill>
                <a:srgbClr val="FFC000"/>
              </a:solidFill>
            </a:endParaRPr>
          </a:p>
          <a:p>
            <a:r>
              <a:rPr lang="en-GB" sz="2800" dirty="0">
                <a:solidFill>
                  <a:srgbClr val="FFC000"/>
                </a:solidFill>
              </a:rPr>
              <a:t>Study of people by the methods of science</a:t>
            </a:r>
          </a:p>
          <a:p>
            <a:endParaRPr lang="en-GB" sz="2800" dirty="0">
              <a:solidFill>
                <a:srgbClr val="FFC000"/>
              </a:solidFill>
            </a:endParaRPr>
          </a:p>
          <a:p>
            <a:r>
              <a:rPr lang="en-GB" sz="2800" dirty="0">
                <a:solidFill>
                  <a:srgbClr val="FFC000"/>
                </a:solidFill>
              </a:rPr>
              <a:t>Positivism  </a:t>
            </a:r>
          </a:p>
        </p:txBody>
      </p:sp>
      <p:pic>
        <p:nvPicPr>
          <p:cNvPr id="10" name="Picture 2" descr="http://image.slidesharecdn.com/lesson1-2sociology-131017020655-phpapp02/95/lesson-1-2-sociology-12-638.jpg?cb=1381975628"/>
          <p:cNvPicPr>
            <a:picLocks noGrp="1" noChangeAspect="1" noChangeArrowheads="1"/>
          </p:cNvPicPr>
          <p:nvPr>
            <p:ph sz="half" idx="4294967295"/>
          </p:nvPr>
        </p:nvPicPr>
        <p:blipFill>
          <a:blip r:embed="rId3" cstate="print"/>
          <a:srcRect l="4086" t="18504" r="55053" b="27830"/>
          <a:stretch>
            <a:fillRect/>
          </a:stretch>
        </p:blipFill>
        <p:spPr bwMode="auto">
          <a:xfrm>
            <a:off x="683568" y="2060848"/>
            <a:ext cx="3505200" cy="3456384"/>
          </a:xfrm>
          <a:prstGeom prst="rect">
            <a:avLst/>
          </a:prstGeom>
          <a:noFill/>
          <a:ln w="12700">
            <a:solidFill>
              <a:srgbClr val="FFC000"/>
            </a:solidFill>
          </a:ln>
        </p:spPr>
      </p:pic>
      <p:pic>
        <p:nvPicPr>
          <p:cNvPr id="2" name="Picture 1">
            <a:extLst>
              <a:ext uri="{FF2B5EF4-FFF2-40B4-BE49-F238E27FC236}">
                <a16:creationId xmlns:a16="http://schemas.microsoft.com/office/drawing/2014/main" id="{09EFE24D-6922-438A-9B2B-C99752134FF4}"/>
              </a:ext>
            </a:extLst>
          </p:cNvPr>
          <p:cNvPicPr>
            <a:picLocks noChangeAspect="1"/>
          </p:cNvPicPr>
          <p:nvPr/>
        </p:nvPicPr>
        <p:blipFill>
          <a:blip r:embed="rId4"/>
          <a:stretch>
            <a:fillRect/>
          </a:stretch>
        </p:blipFill>
        <p:spPr>
          <a:xfrm>
            <a:off x="-18030" y="1022009"/>
            <a:ext cx="9144000" cy="47815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descr="https://upload.wikimedia.org/wikipedia/commons/e/ec/Francis_Galton_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5604" name="AutoShape 4" descr="Charles Darwi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5605" name="Picture 5" descr="C:\Users\rcoard\Documents\Downloads\Charles-Darwin-012.jpg"/>
          <p:cNvPicPr>
            <a:picLocks noChangeAspect="1" noChangeArrowheads="1"/>
          </p:cNvPicPr>
          <p:nvPr/>
        </p:nvPicPr>
        <p:blipFill>
          <a:blip r:embed="rId3" cstate="print"/>
          <a:srcRect l="18661"/>
          <a:stretch>
            <a:fillRect/>
          </a:stretch>
        </p:blipFill>
        <p:spPr bwMode="auto">
          <a:xfrm>
            <a:off x="1403647" y="1772816"/>
            <a:ext cx="6512899" cy="4804263"/>
          </a:xfrm>
          <a:prstGeom prst="rect">
            <a:avLst/>
          </a:prstGeom>
          <a:noFill/>
          <a:ln w="12700">
            <a:solidFill>
              <a:schemeClr val="tx1"/>
            </a:solidFill>
          </a:ln>
        </p:spPr>
      </p:pic>
      <p:sp>
        <p:nvSpPr>
          <p:cNvPr id="7" name="TextBox 6"/>
          <p:cNvSpPr txBox="1"/>
          <p:nvPr/>
        </p:nvSpPr>
        <p:spPr>
          <a:xfrm>
            <a:off x="987689" y="160337"/>
            <a:ext cx="7344816" cy="1846659"/>
          </a:xfrm>
          <a:prstGeom prst="rect">
            <a:avLst/>
          </a:prstGeom>
          <a:noFill/>
        </p:spPr>
        <p:txBody>
          <a:bodyPr wrap="square" rtlCol="0">
            <a:spAutoFit/>
          </a:bodyPr>
          <a:lstStyle/>
          <a:p>
            <a:pPr algn="ctr"/>
            <a:r>
              <a:rPr lang="en-GB" sz="4000" dirty="0">
                <a:solidFill>
                  <a:srgbClr val="FFC000"/>
                </a:solidFill>
              </a:rPr>
              <a:t>Charles Darwin  (1809 – 1882)</a:t>
            </a:r>
          </a:p>
          <a:p>
            <a:pPr algn="ctr"/>
            <a:endParaRPr lang="en-GB" sz="2800" dirty="0">
              <a:solidFill>
                <a:srgbClr val="FFC000"/>
              </a:solidFill>
            </a:endParaRPr>
          </a:p>
          <a:p>
            <a:pPr algn="ctr"/>
            <a:r>
              <a:rPr lang="en-GB" sz="2800" dirty="0">
                <a:solidFill>
                  <a:srgbClr val="FFC000"/>
                </a:solidFill>
              </a:rPr>
              <a:t>           </a:t>
            </a:r>
            <a:r>
              <a:rPr lang="en-GB" sz="2800" dirty="0">
                <a:solidFill>
                  <a:srgbClr val="FFC000"/>
                </a:solidFill>
                <a:effectLst>
                  <a:outerShdw blurRad="38100" dist="38100" dir="2700000" algn="tl">
                    <a:srgbClr val="000000">
                      <a:alpha val="43137"/>
                    </a:srgbClr>
                  </a:outerShdw>
                </a:effectLst>
              </a:rPr>
              <a:t>On the Origins of Species (1859)</a:t>
            </a:r>
          </a:p>
          <a:p>
            <a:pPr algn="ctr"/>
            <a:endParaRPr lang="en-GB" dirty="0">
              <a:solidFill>
                <a:srgbClr val="FFFF00"/>
              </a:solidFill>
            </a:endParaRPr>
          </a:p>
        </p:txBody>
      </p:sp>
      <p:pic>
        <p:nvPicPr>
          <p:cNvPr id="8194" name="Picture 2" descr="http://www.bridgemanimages.com/Media%20library/Images/News%20and%20Features/EN-US/Artist%20and%20Collection%20Highlights/story_93709.jpg"/>
          <p:cNvPicPr>
            <a:picLocks noChangeAspect="1" noChangeArrowheads="1"/>
          </p:cNvPicPr>
          <p:nvPr/>
        </p:nvPicPr>
        <p:blipFill>
          <a:blip r:embed="rId4" cstate="print"/>
          <a:srcRect/>
          <a:stretch>
            <a:fillRect/>
          </a:stretch>
        </p:blipFill>
        <p:spPr bwMode="auto">
          <a:xfrm>
            <a:off x="5385015" y="2123500"/>
            <a:ext cx="2489597" cy="1920985"/>
          </a:xfrm>
          <a:prstGeom prst="rect">
            <a:avLst/>
          </a:prstGeom>
          <a:noFill/>
        </p:spPr>
      </p:pic>
      <p:sp>
        <p:nvSpPr>
          <p:cNvPr id="9" name="Rectangle 8"/>
          <p:cNvSpPr/>
          <p:nvPr/>
        </p:nvSpPr>
        <p:spPr>
          <a:xfrm>
            <a:off x="1403647" y="6309320"/>
            <a:ext cx="3923928" cy="153888"/>
          </a:xfrm>
          <a:prstGeom prst="rect">
            <a:avLst/>
          </a:prstGeom>
        </p:spPr>
        <p:txBody>
          <a:bodyPr wrap="square">
            <a:spAutoFit/>
          </a:bodyPr>
          <a:lstStyle/>
          <a:p>
            <a:r>
              <a:rPr lang="en-GB" sz="400" dirty="0"/>
              <a:t>http://www.dailymail.co.uk/sciencetech/article-2238548/Natural-History-Museum-showcase--years.htmlimportant-treasures-new-permanent-exhibition-spanning-7-5bn</a:t>
            </a:r>
          </a:p>
        </p:txBody>
      </p:sp>
      <p:pic>
        <p:nvPicPr>
          <p:cNvPr id="2" name="Picture 1">
            <a:extLst>
              <a:ext uri="{FF2B5EF4-FFF2-40B4-BE49-F238E27FC236}">
                <a16:creationId xmlns:a16="http://schemas.microsoft.com/office/drawing/2014/main" id="{A2C3F185-FBA0-47E3-8ECC-71B2627B1F91}"/>
              </a:ext>
            </a:extLst>
          </p:cNvPr>
          <p:cNvPicPr>
            <a:picLocks noChangeAspect="1"/>
          </p:cNvPicPr>
          <p:nvPr/>
        </p:nvPicPr>
        <p:blipFill>
          <a:blip r:embed="rId5"/>
          <a:stretch>
            <a:fillRect/>
          </a:stretch>
        </p:blipFill>
        <p:spPr>
          <a:xfrm>
            <a:off x="0" y="709401"/>
            <a:ext cx="9144000" cy="47815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900" dirty="0"/>
            </a:br>
            <a:br>
              <a:rPr lang="en-GB" sz="900" dirty="0"/>
            </a:br>
            <a:br>
              <a:rPr lang="en-GB" sz="900" dirty="0"/>
            </a:br>
            <a:br>
              <a:rPr lang="en-GB" sz="900" dirty="0"/>
            </a:br>
            <a:br>
              <a:rPr lang="en-GB" sz="900" dirty="0"/>
            </a:br>
            <a:br>
              <a:rPr lang="en-GB" sz="900" dirty="0"/>
            </a:br>
            <a:endParaRPr lang="en-GB" sz="900" dirty="0"/>
          </a:p>
        </p:txBody>
      </p:sp>
      <p:pic>
        <p:nvPicPr>
          <p:cNvPr id="2050" name="Picture 2" descr="Charles Darwin's Letter on Bible, God Fetches $197,000 at Auction"/>
          <p:cNvPicPr>
            <a:picLocks noChangeAspect="1" noChangeArrowheads="1"/>
          </p:cNvPicPr>
          <p:nvPr/>
        </p:nvPicPr>
        <p:blipFill>
          <a:blip r:embed="rId3" cstate="print"/>
          <a:srcRect l="11097" r="10214" b="4918"/>
          <a:stretch>
            <a:fillRect/>
          </a:stretch>
        </p:blipFill>
        <p:spPr bwMode="auto">
          <a:xfrm>
            <a:off x="1691680" y="1268760"/>
            <a:ext cx="5616624" cy="4176464"/>
          </a:xfrm>
          <a:prstGeom prst="rect">
            <a:avLst/>
          </a:prstGeom>
          <a:noFill/>
          <a:ln w="12700">
            <a:solidFill>
              <a:srgbClr val="FFC000"/>
            </a:solidFill>
          </a:ln>
        </p:spPr>
      </p:pic>
      <p:sp>
        <p:nvSpPr>
          <p:cNvPr id="4" name="Rectangle 3"/>
          <p:cNvSpPr/>
          <p:nvPr/>
        </p:nvSpPr>
        <p:spPr>
          <a:xfrm>
            <a:off x="1667542" y="5589240"/>
            <a:ext cx="3240360" cy="153888"/>
          </a:xfrm>
          <a:prstGeom prst="rect">
            <a:avLst/>
          </a:prstGeom>
        </p:spPr>
        <p:txBody>
          <a:bodyPr wrap="square">
            <a:spAutoFit/>
          </a:bodyPr>
          <a:lstStyle/>
          <a:p>
            <a:r>
              <a:rPr lang="en-GB" sz="400" dirty="0">
                <a:ea typeface="+mj-ea"/>
                <a:cs typeface="+mj-cs"/>
              </a:rPr>
              <a:t>http://www.ndtv.com/world-news/charles-darwins-letter-on-bible-god-fetches-197-000-at-auction-1222311</a:t>
            </a:r>
            <a:endParaRPr lang="en-GB" sz="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www.unc.edu/~nielsen/soci709/m1/m1022.jpg"/>
          <p:cNvPicPr>
            <a:picLocks noChangeAspect="1" noChangeArrowheads="1"/>
          </p:cNvPicPr>
          <p:nvPr/>
        </p:nvPicPr>
        <p:blipFill>
          <a:blip r:embed="rId3" cstate="print"/>
          <a:srcRect/>
          <a:stretch>
            <a:fillRect/>
          </a:stretch>
        </p:blipFill>
        <p:spPr bwMode="auto">
          <a:xfrm>
            <a:off x="4788024" y="2428372"/>
            <a:ext cx="3606938" cy="3874120"/>
          </a:xfrm>
          <a:prstGeom prst="rect">
            <a:avLst/>
          </a:prstGeom>
          <a:noFill/>
        </p:spPr>
      </p:pic>
      <p:sp>
        <p:nvSpPr>
          <p:cNvPr id="23556" name="AutoShape 4" descr="https://upload.wikimedia.org/wikipedia/commons/e/ec/Francis_Galton_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58" name="AutoShape 6" descr="Francis Galton 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0" name="AutoShape 8" descr="Francis Galton 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2" name="AutoShape 10" descr="Francis Galton 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4" name="AutoShape 12" descr="Francis Galton 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6" name="AutoShape 14" descr="https://upload.wikimedia.org/wikipedia/commons/e/ec/Francis_Galton_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8" name="AutoShape 16" descr="https://upload.wikimedia.org/wikipedia/commons/e/ec/Francis_Galton_1850s.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3569" name="Picture 17" descr="C:\Users\rcoard\Documents\Downloads\Francis_Galton_1850s.jpg"/>
          <p:cNvPicPr>
            <a:picLocks noChangeAspect="1" noChangeArrowheads="1"/>
          </p:cNvPicPr>
          <p:nvPr/>
        </p:nvPicPr>
        <p:blipFill>
          <a:blip r:embed="rId4" cstate="print"/>
          <a:srcRect/>
          <a:stretch>
            <a:fillRect/>
          </a:stretch>
        </p:blipFill>
        <p:spPr bwMode="auto">
          <a:xfrm>
            <a:off x="755576" y="2428372"/>
            <a:ext cx="2915575" cy="3957892"/>
          </a:xfrm>
          <a:prstGeom prst="rect">
            <a:avLst/>
          </a:prstGeom>
          <a:noFill/>
        </p:spPr>
      </p:pic>
      <p:sp>
        <p:nvSpPr>
          <p:cNvPr id="12" name="Rectangle 11"/>
          <p:cNvSpPr/>
          <p:nvPr/>
        </p:nvSpPr>
        <p:spPr>
          <a:xfrm>
            <a:off x="4820546" y="6309320"/>
            <a:ext cx="1944216" cy="153888"/>
          </a:xfrm>
          <a:prstGeom prst="rect">
            <a:avLst/>
          </a:prstGeom>
        </p:spPr>
        <p:txBody>
          <a:bodyPr wrap="square">
            <a:spAutoFit/>
          </a:bodyPr>
          <a:lstStyle/>
          <a:p>
            <a:r>
              <a:rPr lang="en-GB" sz="400" u="sng" dirty="0">
                <a:hlinkClick r:id="rId5"/>
              </a:rPr>
              <a:t>en.wikipedia.org</a:t>
            </a:r>
            <a:endParaRPr lang="en-GB" sz="400" dirty="0"/>
          </a:p>
        </p:txBody>
      </p:sp>
      <p:sp>
        <p:nvSpPr>
          <p:cNvPr id="2" name="Title 1"/>
          <p:cNvSpPr>
            <a:spLocks noGrp="1"/>
          </p:cNvSpPr>
          <p:nvPr>
            <p:ph type="title"/>
          </p:nvPr>
        </p:nvSpPr>
        <p:spPr>
          <a:xfrm>
            <a:off x="1624385" y="40594"/>
            <a:ext cx="6120680" cy="1143000"/>
          </a:xfrm>
        </p:spPr>
        <p:txBody>
          <a:bodyPr>
            <a:noAutofit/>
          </a:bodyPr>
          <a:lstStyle/>
          <a:p>
            <a:r>
              <a:rPr lang="en-GB" sz="4000" dirty="0">
                <a:solidFill>
                  <a:srgbClr val="FFC000"/>
                </a:solidFill>
              </a:rPr>
              <a:t>Francis Galton (1822 – 1911)</a:t>
            </a:r>
          </a:p>
        </p:txBody>
      </p:sp>
      <p:sp>
        <p:nvSpPr>
          <p:cNvPr id="13" name="TextBox 12"/>
          <p:cNvSpPr txBox="1"/>
          <p:nvPr/>
        </p:nvSpPr>
        <p:spPr>
          <a:xfrm>
            <a:off x="1979712" y="1205607"/>
            <a:ext cx="5112568" cy="954107"/>
          </a:xfrm>
          <a:prstGeom prst="rect">
            <a:avLst/>
          </a:prstGeom>
          <a:noFill/>
        </p:spPr>
        <p:txBody>
          <a:bodyPr wrap="square" rtlCol="0">
            <a:spAutoFit/>
          </a:bodyPr>
          <a:lstStyle/>
          <a:p>
            <a:pPr algn="ctr"/>
            <a:r>
              <a:rPr lang="en-GB" sz="2800" dirty="0">
                <a:solidFill>
                  <a:srgbClr val="FFC000"/>
                </a:solidFill>
              </a:rPr>
              <a:t>Humans can be studied through the application of mathematics</a:t>
            </a:r>
          </a:p>
        </p:txBody>
      </p:sp>
      <p:pic>
        <p:nvPicPr>
          <p:cNvPr id="3" name="Picture 2">
            <a:extLst>
              <a:ext uri="{FF2B5EF4-FFF2-40B4-BE49-F238E27FC236}">
                <a16:creationId xmlns:a16="http://schemas.microsoft.com/office/drawing/2014/main" id="{761F4F76-6FF3-402B-99AF-41DA98891D01}"/>
              </a:ext>
            </a:extLst>
          </p:cNvPr>
          <p:cNvPicPr>
            <a:picLocks noChangeAspect="1"/>
          </p:cNvPicPr>
          <p:nvPr/>
        </p:nvPicPr>
        <p:blipFill>
          <a:blip r:embed="rId6"/>
          <a:stretch>
            <a:fillRect/>
          </a:stretch>
        </p:blipFill>
        <p:spPr>
          <a:xfrm>
            <a:off x="-36004" y="727451"/>
            <a:ext cx="9144000" cy="47815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01" y="1048914"/>
            <a:ext cx="8229600" cy="1143000"/>
          </a:xfrm>
        </p:spPr>
        <p:txBody>
          <a:bodyPr>
            <a:normAutofit fontScale="90000"/>
          </a:bodyPr>
          <a:lstStyle/>
          <a:p>
            <a:pPr algn="l"/>
            <a:r>
              <a:rPr lang="en-GB" dirty="0"/>
              <a:t>            </a:t>
            </a:r>
            <a:r>
              <a:rPr lang="en-GB" dirty="0">
                <a:solidFill>
                  <a:srgbClr val="FFC000"/>
                </a:solidFill>
              </a:rPr>
              <a:t>Sir Francis Galton FRS</a:t>
            </a:r>
            <a:br>
              <a:rPr lang="en-GB" sz="1300" dirty="0">
                <a:solidFill>
                  <a:srgbClr val="FFC000"/>
                </a:solidFill>
              </a:rPr>
            </a:br>
            <a:br>
              <a:rPr lang="en-GB" sz="1300" dirty="0">
                <a:solidFill>
                  <a:srgbClr val="FFC000"/>
                </a:solidFill>
              </a:rPr>
            </a:br>
            <a:br>
              <a:rPr lang="en-GB" sz="1300" dirty="0">
                <a:solidFill>
                  <a:srgbClr val="FFC000"/>
                </a:solidFill>
              </a:rPr>
            </a:br>
            <a:r>
              <a:rPr lang="en-GB" sz="3100" dirty="0">
                <a:solidFill>
                  <a:srgbClr val="FFC000"/>
                </a:solidFill>
              </a:rPr>
              <a:t>English Victorian statistician, progressive, polymath, sociologist, psychologist, anthropologist, eugenicist, tropical explorer, geographer, inventor, meteorologist, proto-geneticist and psychometrician</a:t>
            </a:r>
          </a:p>
        </p:txBody>
      </p:sp>
      <p:pic>
        <p:nvPicPr>
          <p:cNvPr id="27650" name="Picture 2" descr="http://izquotes.com/quotes-pictures/quote-we-greatly-want-a-brief-word-to-express-the-science-of-improving-stock-which-is-by-no-means-francis-galton-306166.jpg"/>
          <p:cNvPicPr>
            <a:picLocks noChangeAspect="1" noChangeArrowheads="1"/>
          </p:cNvPicPr>
          <p:nvPr/>
        </p:nvPicPr>
        <p:blipFill rotWithShape="1">
          <a:blip r:embed="rId3" cstate="print"/>
          <a:srcRect l="797" t="3307" r="1029" b="9932"/>
          <a:stretch/>
        </p:blipFill>
        <p:spPr bwMode="auto">
          <a:xfrm>
            <a:off x="736211" y="3212976"/>
            <a:ext cx="7791580" cy="3240360"/>
          </a:xfrm>
          <a:prstGeom prst="rect">
            <a:avLst/>
          </a:prstGeom>
          <a:noFill/>
          <a:ln>
            <a:solidFill>
              <a:srgbClr val="FFC000"/>
            </a:solidFill>
          </a:ln>
        </p:spPr>
      </p:pic>
      <p:pic>
        <p:nvPicPr>
          <p:cNvPr id="3" name="Picture 2">
            <a:extLst>
              <a:ext uri="{FF2B5EF4-FFF2-40B4-BE49-F238E27FC236}">
                <a16:creationId xmlns:a16="http://schemas.microsoft.com/office/drawing/2014/main" id="{FC2859D8-ED7E-4583-A15B-FA67D0A746E4}"/>
              </a:ext>
            </a:extLst>
          </p:cNvPr>
          <p:cNvPicPr>
            <a:picLocks noChangeAspect="1"/>
          </p:cNvPicPr>
          <p:nvPr/>
        </p:nvPicPr>
        <p:blipFill>
          <a:blip r:embed="rId4"/>
          <a:stretch>
            <a:fillRect/>
          </a:stretch>
        </p:blipFill>
        <p:spPr>
          <a:xfrm>
            <a:off x="-18030" y="692696"/>
            <a:ext cx="9144000" cy="47815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368" y="-84167"/>
            <a:ext cx="8291264" cy="1143000"/>
          </a:xfrm>
        </p:spPr>
        <p:txBody>
          <a:bodyPr>
            <a:normAutofit/>
          </a:bodyPr>
          <a:lstStyle/>
          <a:p>
            <a:r>
              <a:rPr lang="en-GB" sz="4000" dirty="0">
                <a:solidFill>
                  <a:srgbClr val="FFC000"/>
                </a:solidFill>
                <a:latin typeface="+mn-lt"/>
              </a:rPr>
              <a:t>William James (1842 – 1910) </a:t>
            </a:r>
          </a:p>
        </p:txBody>
      </p:sp>
      <p:pic>
        <p:nvPicPr>
          <p:cNvPr id="30722" name="Picture 2" descr="C:\Users\rcoard\Documents\Downloads\Houghton_MS_Am_1092_(1185)_-_William_James_in_Brazil,_1865.jpg"/>
          <p:cNvPicPr>
            <a:picLocks noChangeAspect="1" noChangeArrowheads="1"/>
          </p:cNvPicPr>
          <p:nvPr/>
        </p:nvPicPr>
        <p:blipFill>
          <a:blip r:embed="rId3" cstate="print"/>
          <a:srcRect/>
          <a:stretch>
            <a:fillRect/>
          </a:stretch>
        </p:blipFill>
        <p:spPr bwMode="auto">
          <a:xfrm>
            <a:off x="179512" y="1124744"/>
            <a:ext cx="3872510" cy="5411995"/>
          </a:xfrm>
          <a:prstGeom prst="rect">
            <a:avLst/>
          </a:prstGeom>
          <a:noFill/>
          <a:ln w="28575">
            <a:solidFill>
              <a:srgbClr val="FFC000"/>
            </a:solidFill>
          </a:ln>
        </p:spPr>
      </p:pic>
      <p:sp>
        <p:nvSpPr>
          <p:cNvPr id="4" name="Rectangle 3"/>
          <p:cNvSpPr/>
          <p:nvPr/>
        </p:nvSpPr>
        <p:spPr>
          <a:xfrm>
            <a:off x="251520" y="6536738"/>
            <a:ext cx="3800502" cy="215444"/>
          </a:xfrm>
          <a:prstGeom prst="rect">
            <a:avLst/>
          </a:prstGeom>
        </p:spPr>
        <p:txBody>
          <a:bodyPr wrap="square">
            <a:spAutoFit/>
          </a:bodyPr>
          <a:lstStyle/>
          <a:p>
            <a:r>
              <a:rPr lang="en-GB" sz="400" dirty="0">
                <a:ea typeface="+mj-ea"/>
                <a:cs typeface="+mj-cs"/>
              </a:rPr>
              <a:t>https://commons.wikimedia.org/wiki/File:Houghton_MS_Am_1092_(1185)_-_William_James_in_Brazil,_1865.jpg#/media/File:Houghton_MS_Am_1092_(1185)_-_William_James_in_Brazil,_1865.jpg</a:t>
            </a:r>
            <a:endParaRPr lang="en-GB" sz="400" dirty="0"/>
          </a:p>
        </p:txBody>
      </p:sp>
      <p:pic>
        <p:nvPicPr>
          <p:cNvPr id="12290" name="Picture 2" descr="William James"/>
          <p:cNvPicPr>
            <a:picLocks noChangeAspect="1" noChangeArrowheads="1"/>
          </p:cNvPicPr>
          <p:nvPr/>
        </p:nvPicPr>
        <p:blipFill>
          <a:blip r:embed="rId4" cstate="print"/>
          <a:srcRect/>
          <a:stretch>
            <a:fillRect/>
          </a:stretch>
        </p:blipFill>
        <p:spPr bwMode="auto">
          <a:xfrm>
            <a:off x="5516923" y="3429000"/>
            <a:ext cx="2162175" cy="2867025"/>
          </a:xfrm>
          <a:prstGeom prst="rect">
            <a:avLst/>
          </a:prstGeom>
          <a:noFill/>
          <a:ln>
            <a:solidFill>
              <a:srgbClr val="FFC000"/>
            </a:solidFill>
          </a:ln>
        </p:spPr>
      </p:pic>
      <p:sp>
        <p:nvSpPr>
          <p:cNvPr id="6" name="TextBox 5"/>
          <p:cNvSpPr txBox="1"/>
          <p:nvPr/>
        </p:nvSpPr>
        <p:spPr>
          <a:xfrm>
            <a:off x="2339752" y="5091281"/>
            <a:ext cx="2016224" cy="707886"/>
          </a:xfrm>
          <a:prstGeom prst="rect">
            <a:avLst/>
          </a:prstGeom>
          <a:noFill/>
        </p:spPr>
        <p:txBody>
          <a:bodyPr wrap="square" rtlCol="0">
            <a:spAutoFit/>
          </a:bodyPr>
          <a:lstStyle/>
          <a:p>
            <a:r>
              <a:rPr lang="en-GB" sz="2000" b="1" dirty="0">
                <a:solidFill>
                  <a:schemeClr val="accent1">
                    <a:lumMod val="50000"/>
                  </a:schemeClr>
                </a:solidFill>
              </a:rPr>
              <a:t>William James</a:t>
            </a:r>
          </a:p>
          <a:p>
            <a:r>
              <a:rPr lang="en-GB" sz="2000" b="1" dirty="0">
                <a:solidFill>
                  <a:schemeClr val="accent1">
                    <a:lumMod val="50000"/>
                  </a:schemeClr>
                </a:solidFill>
              </a:rPr>
              <a:t>In Brazil, 1865</a:t>
            </a:r>
          </a:p>
        </p:txBody>
      </p:sp>
      <p:sp>
        <p:nvSpPr>
          <p:cNvPr id="7" name="TextBox 6"/>
          <p:cNvSpPr txBox="1"/>
          <p:nvPr/>
        </p:nvSpPr>
        <p:spPr>
          <a:xfrm>
            <a:off x="4898700" y="1352820"/>
            <a:ext cx="4320480" cy="1815882"/>
          </a:xfrm>
          <a:prstGeom prst="rect">
            <a:avLst/>
          </a:prstGeom>
          <a:noFill/>
        </p:spPr>
        <p:txBody>
          <a:bodyPr wrap="square" rtlCol="0">
            <a:spAutoFit/>
          </a:bodyPr>
          <a:lstStyle/>
          <a:p>
            <a:r>
              <a:rPr lang="en-GB" sz="2800" b="1" dirty="0">
                <a:solidFill>
                  <a:srgbClr val="FFC000"/>
                </a:solidFill>
                <a:latin typeface="+mj-lt"/>
              </a:rPr>
              <a:t>Theory of Emotion</a:t>
            </a:r>
          </a:p>
          <a:p>
            <a:r>
              <a:rPr lang="en-GB" sz="2800" dirty="0">
                <a:solidFill>
                  <a:srgbClr val="FFC000"/>
                </a:solidFill>
              </a:rPr>
              <a:t>(See bear, run, emotions occur while/after running but</a:t>
            </a:r>
            <a:r>
              <a:rPr lang="en-GB" sz="2800" i="1" dirty="0">
                <a:solidFill>
                  <a:srgbClr val="FFC000"/>
                </a:solidFill>
              </a:rPr>
              <a:t> not </a:t>
            </a:r>
            <a:r>
              <a:rPr lang="en-GB" sz="2800" dirty="0">
                <a:solidFill>
                  <a:srgbClr val="FFC000"/>
                </a:solidFill>
              </a:rPr>
              <a:t>before running) </a:t>
            </a:r>
          </a:p>
        </p:txBody>
      </p:sp>
      <p:pic>
        <p:nvPicPr>
          <p:cNvPr id="3" name="Picture 2">
            <a:extLst>
              <a:ext uri="{FF2B5EF4-FFF2-40B4-BE49-F238E27FC236}">
                <a16:creationId xmlns:a16="http://schemas.microsoft.com/office/drawing/2014/main" id="{0C9EBD82-3075-4EB1-B887-5DB50FB973DF}"/>
              </a:ext>
            </a:extLst>
          </p:cNvPr>
          <p:cNvPicPr>
            <a:picLocks noChangeAspect="1"/>
          </p:cNvPicPr>
          <p:nvPr/>
        </p:nvPicPr>
        <p:blipFill>
          <a:blip r:embed="rId5"/>
          <a:stretch>
            <a:fillRect/>
          </a:stretch>
        </p:blipFill>
        <p:spPr>
          <a:xfrm>
            <a:off x="0" y="614367"/>
            <a:ext cx="9144000" cy="47815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372" y="374392"/>
            <a:ext cx="8219256" cy="779686"/>
          </a:xfrm>
        </p:spPr>
        <p:txBody>
          <a:bodyPr>
            <a:noAutofit/>
          </a:bodyPr>
          <a:lstStyle/>
          <a:p>
            <a:r>
              <a:rPr lang="en-GB" sz="4400" dirty="0"/>
              <a:t> </a:t>
            </a:r>
            <a:r>
              <a:rPr lang="en-GB" sz="4000" dirty="0">
                <a:solidFill>
                  <a:srgbClr val="FFC000"/>
                </a:solidFill>
              </a:rPr>
              <a:t>Schools of Thought in Psychology</a:t>
            </a:r>
          </a:p>
        </p:txBody>
      </p:sp>
      <p:pic>
        <p:nvPicPr>
          <p:cNvPr id="6" name="Content Placeholder 5" descr="psychology-symbol-1.gif"/>
          <p:cNvPicPr>
            <a:picLocks noGrp="1" noChangeAspect="1"/>
          </p:cNvPicPr>
          <p:nvPr>
            <p:ph idx="1"/>
          </p:nvPr>
        </p:nvPicPr>
        <p:blipFill>
          <a:blip r:embed="rId3" cstate="print"/>
          <a:stretch>
            <a:fillRect/>
          </a:stretch>
        </p:blipFill>
        <p:spPr>
          <a:xfrm>
            <a:off x="683568" y="2420888"/>
            <a:ext cx="3096344" cy="3039472"/>
          </a:xfrm>
          <a:ln w="28575">
            <a:solidFill>
              <a:srgbClr val="FFC000"/>
            </a:solidFill>
          </a:ln>
        </p:spPr>
      </p:pic>
      <p:sp>
        <p:nvSpPr>
          <p:cNvPr id="35842" name="AutoShape 2" descr="https://keytoann.files.wordpress.com/2010/09/psi.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 name="Text Placeholder 3"/>
          <p:cNvSpPr>
            <a:spLocks noGrp="1"/>
          </p:cNvSpPr>
          <p:nvPr>
            <p:ph type="body" sz="half" idx="2"/>
          </p:nvPr>
        </p:nvSpPr>
        <p:spPr>
          <a:xfrm>
            <a:off x="4283968" y="1556792"/>
            <a:ext cx="4690864" cy="4641379"/>
          </a:xfrm>
        </p:spPr>
        <p:txBody>
          <a:bodyPr>
            <a:normAutofit/>
          </a:bodyPr>
          <a:lstStyle/>
          <a:p>
            <a:endParaRPr lang="en-GB" sz="2800" dirty="0"/>
          </a:p>
          <a:p>
            <a:pPr>
              <a:buFont typeface="Arial" pitchFamily="34" charset="0"/>
              <a:buChar char="•"/>
            </a:pPr>
            <a:r>
              <a:rPr lang="en-GB" b="1" dirty="0"/>
              <a:t> </a:t>
            </a:r>
            <a:r>
              <a:rPr lang="en-GB" sz="2800" b="1" dirty="0">
                <a:solidFill>
                  <a:srgbClr val="FFC000"/>
                </a:solidFill>
              </a:rPr>
              <a:t>Structuralism</a:t>
            </a:r>
          </a:p>
          <a:p>
            <a:pPr>
              <a:buFont typeface="Arial" pitchFamily="34" charset="0"/>
              <a:buChar char="•"/>
            </a:pPr>
            <a:r>
              <a:rPr lang="en-GB" b="1" dirty="0">
                <a:solidFill>
                  <a:srgbClr val="FFC000"/>
                </a:solidFill>
              </a:rPr>
              <a:t> </a:t>
            </a:r>
            <a:r>
              <a:rPr lang="en-GB" sz="2800" b="1" dirty="0">
                <a:solidFill>
                  <a:srgbClr val="00B0F0"/>
                </a:solidFill>
              </a:rPr>
              <a:t>Functionalism</a:t>
            </a:r>
          </a:p>
          <a:p>
            <a:pPr>
              <a:buFont typeface="Arial" pitchFamily="34" charset="0"/>
              <a:buChar char="•"/>
            </a:pPr>
            <a:r>
              <a:rPr lang="en-GB" b="1" dirty="0">
                <a:solidFill>
                  <a:srgbClr val="FFC000"/>
                </a:solidFill>
              </a:rPr>
              <a:t> </a:t>
            </a:r>
            <a:r>
              <a:rPr lang="en-GB" sz="2800" b="1" dirty="0">
                <a:solidFill>
                  <a:srgbClr val="FFC000"/>
                </a:solidFill>
              </a:rPr>
              <a:t>Gestalt</a:t>
            </a:r>
          </a:p>
          <a:p>
            <a:pPr>
              <a:buFont typeface="Arial" pitchFamily="34" charset="0"/>
              <a:buChar char="•"/>
            </a:pPr>
            <a:r>
              <a:rPr lang="en-GB" b="1" dirty="0">
                <a:solidFill>
                  <a:srgbClr val="FFC000"/>
                </a:solidFill>
              </a:rPr>
              <a:t> </a:t>
            </a:r>
            <a:r>
              <a:rPr lang="en-GB" sz="2800" b="1" dirty="0">
                <a:solidFill>
                  <a:srgbClr val="00B0F0"/>
                </a:solidFill>
              </a:rPr>
              <a:t>Psychoanalytic</a:t>
            </a:r>
          </a:p>
          <a:p>
            <a:pPr>
              <a:buFont typeface="Arial" pitchFamily="34" charset="0"/>
              <a:buChar char="•"/>
            </a:pPr>
            <a:r>
              <a:rPr lang="en-GB" b="1" dirty="0">
                <a:solidFill>
                  <a:srgbClr val="FFC000"/>
                </a:solidFill>
              </a:rPr>
              <a:t> </a:t>
            </a:r>
            <a:r>
              <a:rPr lang="en-GB" sz="2800" b="1" dirty="0">
                <a:solidFill>
                  <a:srgbClr val="FFC000"/>
                </a:solidFill>
              </a:rPr>
              <a:t>Behaviourism</a:t>
            </a:r>
          </a:p>
          <a:p>
            <a:pPr>
              <a:buFont typeface="Arial" pitchFamily="34" charset="0"/>
              <a:buChar char="•"/>
            </a:pPr>
            <a:r>
              <a:rPr lang="en-GB" b="1" dirty="0">
                <a:solidFill>
                  <a:srgbClr val="FFC000"/>
                </a:solidFill>
              </a:rPr>
              <a:t> </a:t>
            </a:r>
            <a:r>
              <a:rPr lang="en-GB" sz="2800" b="1" dirty="0">
                <a:solidFill>
                  <a:srgbClr val="00B0F0"/>
                </a:solidFill>
              </a:rPr>
              <a:t>Humanism (The Third Force )</a:t>
            </a:r>
          </a:p>
          <a:p>
            <a:pPr>
              <a:buFont typeface="Arial" pitchFamily="34" charset="0"/>
              <a:buChar char="•"/>
            </a:pPr>
            <a:r>
              <a:rPr lang="en-GB" b="1" dirty="0">
                <a:solidFill>
                  <a:srgbClr val="FFC000"/>
                </a:solidFill>
              </a:rPr>
              <a:t> </a:t>
            </a:r>
            <a:r>
              <a:rPr lang="en-GB" sz="2800" b="1" dirty="0">
                <a:solidFill>
                  <a:srgbClr val="FFC000"/>
                </a:solidFill>
              </a:rPr>
              <a:t>Cognitive</a:t>
            </a:r>
          </a:p>
          <a:p>
            <a:endParaRPr lang="en-GB" sz="2800" dirty="0"/>
          </a:p>
        </p:txBody>
      </p:sp>
      <p:pic>
        <p:nvPicPr>
          <p:cNvPr id="3" name="Picture 2">
            <a:extLst>
              <a:ext uri="{FF2B5EF4-FFF2-40B4-BE49-F238E27FC236}">
                <a16:creationId xmlns:a16="http://schemas.microsoft.com/office/drawing/2014/main" id="{EC90B68F-B1C2-4168-ABF3-C0EA309ADD12}"/>
              </a:ext>
            </a:extLst>
          </p:cNvPr>
          <p:cNvPicPr>
            <a:picLocks noChangeAspect="1"/>
          </p:cNvPicPr>
          <p:nvPr/>
        </p:nvPicPr>
        <p:blipFill>
          <a:blip r:embed="rId4"/>
          <a:stretch>
            <a:fillRect/>
          </a:stretch>
        </p:blipFill>
        <p:spPr>
          <a:xfrm>
            <a:off x="-18030" y="1158562"/>
            <a:ext cx="9144000" cy="47815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images.sixrevisions.com/2010/08/18-04_dog.jpg"/>
          <p:cNvPicPr>
            <a:picLocks noChangeAspect="1" noChangeArrowheads="1"/>
          </p:cNvPicPr>
          <p:nvPr/>
        </p:nvPicPr>
        <p:blipFill>
          <a:blip r:embed="rId3" cstate="print"/>
          <a:srcRect/>
          <a:stretch>
            <a:fillRect/>
          </a:stretch>
        </p:blipFill>
        <p:spPr bwMode="auto">
          <a:xfrm>
            <a:off x="395536" y="1556792"/>
            <a:ext cx="2661630" cy="2126185"/>
          </a:xfrm>
          <a:prstGeom prst="rect">
            <a:avLst/>
          </a:prstGeom>
          <a:noFill/>
          <a:ln w="19050">
            <a:solidFill>
              <a:srgbClr val="FFC000"/>
            </a:solidFill>
          </a:ln>
        </p:spPr>
      </p:pic>
      <p:sp>
        <p:nvSpPr>
          <p:cNvPr id="6" name="Title 5"/>
          <p:cNvSpPr>
            <a:spLocks noGrp="1"/>
          </p:cNvSpPr>
          <p:nvPr>
            <p:ph type="title"/>
          </p:nvPr>
        </p:nvSpPr>
        <p:spPr/>
        <p:txBody>
          <a:bodyPr>
            <a:normAutofit/>
          </a:bodyPr>
          <a:lstStyle/>
          <a:p>
            <a:r>
              <a:rPr lang="en-GB" sz="4000" dirty="0">
                <a:solidFill>
                  <a:srgbClr val="FFC000"/>
                </a:solidFill>
              </a:rPr>
              <a:t>Schools of Psychology</a:t>
            </a:r>
          </a:p>
        </p:txBody>
      </p:sp>
      <p:sp>
        <p:nvSpPr>
          <p:cNvPr id="44036" name="AutoShape 4" descr="Image result for freuds couch lond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4038" name="Picture 6" descr="http://c1038.r38.cf3.rackcdn.com/group1/building7413/media/0291ks4.jpg"/>
          <p:cNvPicPr>
            <a:picLocks noChangeAspect="1" noChangeArrowheads="1"/>
          </p:cNvPicPr>
          <p:nvPr/>
        </p:nvPicPr>
        <p:blipFill>
          <a:blip r:embed="rId4" cstate="print"/>
          <a:srcRect/>
          <a:stretch>
            <a:fillRect/>
          </a:stretch>
        </p:blipFill>
        <p:spPr bwMode="auto">
          <a:xfrm>
            <a:off x="6084947" y="1556792"/>
            <a:ext cx="2661630" cy="1996224"/>
          </a:xfrm>
          <a:prstGeom prst="rect">
            <a:avLst/>
          </a:prstGeom>
          <a:noFill/>
          <a:ln w="19050">
            <a:solidFill>
              <a:srgbClr val="FFC000"/>
            </a:solidFill>
          </a:ln>
        </p:spPr>
      </p:pic>
      <p:pic>
        <p:nvPicPr>
          <p:cNvPr id="44040" name="Picture 8" descr="http://oslovet.norecopa.no/bilder/xl/32.jpg"/>
          <p:cNvPicPr>
            <a:picLocks noChangeAspect="1" noChangeArrowheads="1"/>
          </p:cNvPicPr>
          <p:nvPr/>
        </p:nvPicPr>
        <p:blipFill>
          <a:blip r:embed="rId5" cstate="print"/>
          <a:srcRect/>
          <a:stretch>
            <a:fillRect/>
          </a:stretch>
        </p:blipFill>
        <p:spPr bwMode="auto">
          <a:xfrm>
            <a:off x="395536" y="4585455"/>
            <a:ext cx="2661630" cy="1774420"/>
          </a:xfrm>
          <a:prstGeom prst="rect">
            <a:avLst/>
          </a:prstGeom>
          <a:noFill/>
          <a:ln w="19050">
            <a:solidFill>
              <a:srgbClr val="FFC000"/>
            </a:solidFill>
          </a:ln>
        </p:spPr>
      </p:pic>
      <p:sp>
        <p:nvSpPr>
          <p:cNvPr id="44042" name="AutoShape 10" descr="Image result for humanistic psycholog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4044" name="Picture 12" descr="http://union-street-health-associates.com/images/humanistic-psych-triangle.jpg"/>
          <p:cNvPicPr>
            <a:picLocks noChangeAspect="1" noChangeArrowheads="1"/>
          </p:cNvPicPr>
          <p:nvPr/>
        </p:nvPicPr>
        <p:blipFill>
          <a:blip r:embed="rId6" cstate="print"/>
          <a:srcRect/>
          <a:stretch>
            <a:fillRect/>
          </a:stretch>
        </p:blipFill>
        <p:spPr bwMode="auto">
          <a:xfrm>
            <a:off x="6086833" y="4437111"/>
            <a:ext cx="2517615" cy="1881499"/>
          </a:xfrm>
          <a:prstGeom prst="rect">
            <a:avLst/>
          </a:prstGeom>
          <a:noFill/>
          <a:ln w="19050">
            <a:solidFill>
              <a:srgbClr val="FFC000"/>
            </a:solidFill>
          </a:ln>
        </p:spPr>
      </p:pic>
      <p:pic>
        <p:nvPicPr>
          <p:cNvPr id="44046" name="Picture 14" descr="Cognitivismin a technological classroom                        KELSEY MARTIN "/>
          <p:cNvPicPr>
            <a:picLocks noChangeAspect="1" noChangeArrowheads="1"/>
          </p:cNvPicPr>
          <p:nvPr/>
        </p:nvPicPr>
        <p:blipFill>
          <a:blip r:embed="rId7" cstate="print"/>
          <a:srcRect l="34268" t="41538" r="33539" b="10001"/>
          <a:stretch>
            <a:fillRect/>
          </a:stretch>
        </p:blipFill>
        <p:spPr bwMode="auto">
          <a:xfrm>
            <a:off x="3519654" y="2240868"/>
            <a:ext cx="2104691" cy="2376264"/>
          </a:xfrm>
          <a:prstGeom prst="rect">
            <a:avLst/>
          </a:prstGeom>
          <a:noFill/>
          <a:ln w="19050">
            <a:solidFill>
              <a:srgbClr val="FFC000"/>
            </a:solid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images.sixrevisions.com/2010/08/18-04_dog.jpg"/>
          <p:cNvPicPr>
            <a:picLocks noChangeAspect="1" noChangeArrowheads="1"/>
          </p:cNvPicPr>
          <p:nvPr/>
        </p:nvPicPr>
        <p:blipFill>
          <a:blip r:embed="rId3" cstate="print"/>
          <a:srcRect/>
          <a:stretch>
            <a:fillRect/>
          </a:stretch>
        </p:blipFill>
        <p:spPr bwMode="auto">
          <a:xfrm>
            <a:off x="395536" y="1556792"/>
            <a:ext cx="2661630" cy="2126185"/>
          </a:xfrm>
          <a:prstGeom prst="rect">
            <a:avLst/>
          </a:prstGeom>
          <a:noFill/>
          <a:ln w="19050">
            <a:solidFill>
              <a:srgbClr val="FFC000"/>
            </a:solidFill>
          </a:ln>
        </p:spPr>
      </p:pic>
      <p:sp>
        <p:nvSpPr>
          <p:cNvPr id="6" name="Title 5"/>
          <p:cNvSpPr>
            <a:spLocks noGrp="1"/>
          </p:cNvSpPr>
          <p:nvPr>
            <p:ph type="title"/>
          </p:nvPr>
        </p:nvSpPr>
        <p:spPr/>
        <p:txBody>
          <a:bodyPr>
            <a:normAutofit/>
          </a:bodyPr>
          <a:lstStyle/>
          <a:p>
            <a:r>
              <a:rPr lang="en-GB" sz="4000" dirty="0">
                <a:solidFill>
                  <a:srgbClr val="FFC000"/>
                </a:solidFill>
              </a:rPr>
              <a:t>Schools of Psychology</a:t>
            </a:r>
          </a:p>
        </p:txBody>
      </p:sp>
      <p:sp>
        <p:nvSpPr>
          <p:cNvPr id="44036" name="AutoShape 4" descr="Image result for freuds couch lond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4038" name="Picture 6" descr="http://c1038.r38.cf3.rackcdn.com/group1/building7413/media/0291ks4.jpg"/>
          <p:cNvPicPr>
            <a:picLocks noChangeAspect="1" noChangeArrowheads="1"/>
          </p:cNvPicPr>
          <p:nvPr/>
        </p:nvPicPr>
        <p:blipFill>
          <a:blip r:embed="rId4" cstate="print"/>
          <a:srcRect/>
          <a:stretch>
            <a:fillRect/>
          </a:stretch>
        </p:blipFill>
        <p:spPr bwMode="auto">
          <a:xfrm>
            <a:off x="6084947" y="1556792"/>
            <a:ext cx="2661630" cy="1996224"/>
          </a:xfrm>
          <a:prstGeom prst="rect">
            <a:avLst/>
          </a:prstGeom>
          <a:noFill/>
          <a:ln w="19050">
            <a:solidFill>
              <a:srgbClr val="FFC000"/>
            </a:solidFill>
          </a:ln>
        </p:spPr>
      </p:pic>
      <p:pic>
        <p:nvPicPr>
          <p:cNvPr id="44040" name="Picture 8" descr="http://oslovet.norecopa.no/bilder/xl/32.jpg"/>
          <p:cNvPicPr>
            <a:picLocks noChangeAspect="1" noChangeArrowheads="1"/>
          </p:cNvPicPr>
          <p:nvPr/>
        </p:nvPicPr>
        <p:blipFill>
          <a:blip r:embed="rId5" cstate="print"/>
          <a:srcRect/>
          <a:stretch>
            <a:fillRect/>
          </a:stretch>
        </p:blipFill>
        <p:spPr bwMode="auto">
          <a:xfrm>
            <a:off x="395536" y="4585455"/>
            <a:ext cx="2661630" cy="1774420"/>
          </a:xfrm>
          <a:prstGeom prst="rect">
            <a:avLst/>
          </a:prstGeom>
          <a:noFill/>
          <a:ln w="19050">
            <a:solidFill>
              <a:srgbClr val="FFC000"/>
            </a:solidFill>
          </a:ln>
        </p:spPr>
      </p:pic>
      <p:sp>
        <p:nvSpPr>
          <p:cNvPr id="44042" name="AutoShape 10" descr="Image result for humanistic psycholog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4044" name="Picture 12" descr="http://union-street-health-associates.com/images/humanistic-psych-triangle.jpg"/>
          <p:cNvPicPr>
            <a:picLocks noChangeAspect="1" noChangeArrowheads="1"/>
          </p:cNvPicPr>
          <p:nvPr/>
        </p:nvPicPr>
        <p:blipFill>
          <a:blip r:embed="rId6" cstate="print"/>
          <a:srcRect/>
          <a:stretch>
            <a:fillRect/>
          </a:stretch>
        </p:blipFill>
        <p:spPr bwMode="auto">
          <a:xfrm>
            <a:off x="6086833" y="4437111"/>
            <a:ext cx="2517615" cy="1881499"/>
          </a:xfrm>
          <a:prstGeom prst="rect">
            <a:avLst/>
          </a:prstGeom>
          <a:noFill/>
          <a:ln w="19050">
            <a:solidFill>
              <a:srgbClr val="FFC000"/>
            </a:solidFill>
          </a:ln>
        </p:spPr>
      </p:pic>
      <p:pic>
        <p:nvPicPr>
          <p:cNvPr id="44046" name="Picture 14" descr="Cognitivismin a technological classroom                        KELSEY MARTIN "/>
          <p:cNvPicPr>
            <a:picLocks noChangeAspect="1" noChangeArrowheads="1"/>
          </p:cNvPicPr>
          <p:nvPr/>
        </p:nvPicPr>
        <p:blipFill>
          <a:blip r:embed="rId7" cstate="print"/>
          <a:srcRect l="34268" t="41538" r="33539" b="10001"/>
          <a:stretch>
            <a:fillRect/>
          </a:stretch>
        </p:blipFill>
        <p:spPr bwMode="auto">
          <a:xfrm>
            <a:off x="3519654" y="2240868"/>
            <a:ext cx="2104691" cy="2376264"/>
          </a:xfrm>
          <a:prstGeom prst="rect">
            <a:avLst/>
          </a:prstGeom>
          <a:noFill/>
          <a:ln w="19050">
            <a:solidFill>
              <a:srgbClr val="FFC000"/>
            </a:solidFill>
          </a:ln>
        </p:spPr>
      </p:pic>
      <p:sp>
        <p:nvSpPr>
          <p:cNvPr id="3" name="Rectangle 2">
            <a:extLst>
              <a:ext uri="{FF2B5EF4-FFF2-40B4-BE49-F238E27FC236}">
                <a16:creationId xmlns:a16="http://schemas.microsoft.com/office/drawing/2014/main" id="{A58DB326-F216-4FA9-90C8-08295F1FFFD8}"/>
              </a:ext>
            </a:extLst>
          </p:cNvPr>
          <p:cNvSpPr/>
          <p:nvPr/>
        </p:nvSpPr>
        <p:spPr>
          <a:xfrm>
            <a:off x="1302484" y="3764884"/>
            <a:ext cx="847733" cy="369332"/>
          </a:xfrm>
          <a:prstGeom prst="rect">
            <a:avLst/>
          </a:prstGeom>
        </p:spPr>
        <p:txBody>
          <a:bodyPr wrap="none">
            <a:spAutoFit/>
          </a:bodyPr>
          <a:lstStyle/>
          <a:p>
            <a:pPr lvl="0"/>
            <a:r>
              <a:rPr lang="en-GB" dirty="0">
                <a:solidFill>
                  <a:srgbClr val="FFC000"/>
                </a:solidFill>
              </a:rPr>
              <a:t>Gestalt</a:t>
            </a:r>
          </a:p>
        </p:txBody>
      </p:sp>
      <p:sp>
        <p:nvSpPr>
          <p:cNvPr id="4" name="Rectangle 3">
            <a:extLst>
              <a:ext uri="{FF2B5EF4-FFF2-40B4-BE49-F238E27FC236}">
                <a16:creationId xmlns:a16="http://schemas.microsoft.com/office/drawing/2014/main" id="{10864059-04B3-48CD-9842-A21B67D52772}"/>
              </a:ext>
            </a:extLst>
          </p:cNvPr>
          <p:cNvSpPr/>
          <p:nvPr/>
        </p:nvSpPr>
        <p:spPr>
          <a:xfrm>
            <a:off x="4041565" y="4797152"/>
            <a:ext cx="1060868" cy="369332"/>
          </a:xfrm>
          <a:prstGeom prst="rect">
            <a:avLst/>
          </a:prstGeom>
        </p:spPr>
        <p:txBody>
          <a:bodyPr wrap="none">
            <a:spAutoFit/>
          </a:bodyPr>
          <a:lstStyle/>
          <a:p>
            <a:pPr lvl="0"/>
            <a:r>
              <a:rPr lang="en-GB" dirty="0">
                <a:solidFill>
                  <a:srgbClr val="FFC000"/>
                </a:solidFill>
              </a:rPr>
              <a:t>Cognitive</a:t>
            </a:r>
          </a:p>
        </p:txBody>
      </p:sp>
      <p:sp>
        <p:nvSpPr>
          <p:cNvPr id="5" name="Rectangle 4">
            <a:extLst>
              <a:ext uri="{FF2B5EF4-FFF2-40B4-BE49-F238E27FC236}">
                <a16:creationId xmlns:a16="http://schemas.microsoft.com/office/drawing/2014/main" id="{F01308A3-1E6B-4166-967F-12C780528379}"/>
              </a:ext>
            </a:extLst>
          </p:cNvPr>
          <p:cNvSpPr/>
          <p:nvPr/>
        </p:nvSpPr>
        <p:spPr>
          <a:xfrm>
            <a:off x="6637311" y="3655042"/>
            <a:ext cx="1556901" cy="369332"/>
          </a:xfrm>
          <a:prstGeom prst="rect">
            <a:avLst/>
          </a:prstGeom>
        </p:spPr>
        <p:txBody>
          <a:bodyPr wrap="none">
            <a:spAutoFit/>
          </a:bodyPr>
          <a:lstStyle/>
          <a:p>
            <a:pPr lvl="0"/>
            <a:r>
              <a:rPr lang="en-GB" dirty="0">
                <a:solidFill>
                  <a:srgbClr val="FFC000"/>
                </a:solidFill>
              </a:rPr>
              <a:t>Psychoanalytic</a:t>
            </a:r>
          </a:p>
        </p:txBody>
      </p:sp>
      <p:sp>
        <p:nvSpPr>
          <p:cNvPr id="7" name="Rectangle 6">
            <a:extLst>
              <a:ext uri="{FF2B5EF4-FFF2-40B4-BE49-F238E27FC236}">
                <a16:creationId xmlns:a16="http://schemas.microsoft.com/office/drawing/2014/main" id="{7289287A-83B5-4654-BBF5-4BDB42A237C9}"/>
              </a:ext>
            </a:extLst>
          </p:cNvPr>
          <p:cNvSpPr/>
          <p:nvPr/>
        </p:nvSpPr>
        <p:spPr>
          <a:xfrm>
            <a:off x="995540" y="6398696"/>
            <a:ext cx="1461619" cy="369332"/>
          </a:xfrm>
          <a:prstGeom prst="rect">
            <a:avLst/>
          </a:prstGeom>
        </p:spPr>
        <p:txBody>
          <a:bodyPr wrap="none">
            <a:spAutoFit/>
          </a:bodyPr>
          <a:lstStyle/>
          <a:p>
            <a:pPr lvl="0"/>
            <a:r>
              <a:rPr lang="en-GB" dirty="0">
                <a:solidFill>
                  <a:srgbClr val="FFC000"/>
                </a:solidFill>
              </a:rPr>
              <a:t>Behaviourism</a:t>
            </a:r>
          </a:p>
        </p:txBody>
      </p:sp>
      <p:sp>
        <p:nvSpPr>
          <p:cNvPr id="8" name="Rectangle 7">
            <a:extLst>
              <a:ext uri="{FF2B5EF4-FFF2-40B4-BE49-F238E27FC236}">
                <a16:creationId xmlns:a16="http://schemas.microsoft.com/office/drawing/2014/main" id="{F41BE115-2336-48BD-98BD-9A710F2EBF6D}"/>
              </a:ext>
            </a:extLst>
          </p:cNvPr>
          <p:cNvSpPr/>
          <p:nvPr/>
        </p:nvSpPr>
        <p:spPr>
          <a:xfrm>
            <a:off x="6748361" y="6334080"/>
            <a:ext cx="1194558" cy="369332"/>
          </a:xfrm>
          <a:prstGeom prst="rect">
            <a:avLst/>
          </a:prstGeom>
        </p:spPr>
        <p:txBody>
          <a:bodyPr wrap="none">
            <a:spAutoFit/>
          </a:bodyPr>
          <a:lstStyle/>
          <a:p>
            <a:pPr lvl="0"/>
            <a:r>
              <a:rPr lang="en-GB" dirty="0">
                <a:solidFill>
                  <a:srgbClr val="FFC000"/>
                </a:solidFill>
              </a:rPr>
              <a:t>Humanism</a:t>
            </a:r>
          </a:p>
        </p:txBody>
      </p:sp>
    </p:spTree>
    <p:extLst>
      <p:ext uri="{BB962C8B-B14F-4D97-AF65-F5344CB8AC3E}">
        <p14:creationId xmlns:p14="http://schemas.microsoft.com/office/powerpoint/2010/main" val="1411007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rgbClr val="FFC000"/>
                </a:solidFill>
              </a:rPr>
              <a:t>References</a:t>
            </a:r>
          </a:p>
        </p:txBody>
      </p:sp>
      <p:sp>
        <p:nvSpPr>
          <p:cNvPr id="3" name="TextBox 2"/>
          <p:cNvSpPr txBox="1"/>
          <p:nvPr/>
        </p:nvSpPr>
        <p:spPr>
          <a:xfrm>
            <a:off x="755576" y="2564904"/>
            <a:ext cx="7704856" cy="2308324"/>
          </a:xfrm>
          <a:prstGeom prst="rect">
            <a:avLst/>
          </a:prstGeom>
          <a:noFill/>
        </p:spPr>
        <p:txBody>
          <a:bodyPr wrap="square" rtlCol="0">
            <a:spAutoFit/>
          </a:bodyPr>
          <a:lstStyle/>
          <a:p>
            <a:r>
              <a:rPr lang="en-GB" dirty="0"/>
              <a:t>A good overview of the early origins and history of psychology can be found in:</a:t>
            </a:r>
          </a:p>
          <a:p>
            <a:endParaRPr lang="en-GB" dirty="0"/>
          </a:p>
          <a:p>
            <a:endParaRPr lang="en-GB" dirty="0"/>
          </a:p>
          <a:p>
            <a:r>
              <a:rPr lang="en-GB" dirty="0"/>
              <a:t>Gross, R. (2015). </a:t>
            </a:r>
            <a:r>
              <a:rPr lang="en-GB" i="1" dirty="0"/>
              <a:t>Psychology: The Science Of Mind And Behaviour. </a:t>
            </a:r>
            <a:r>
              <a:rPr lang="en-GB" dirty="0"/>
              <a:t>London: Hodder &amp; Stoughton.</a:t>
            </a:r>
          </a:p>
          <a:p>
            <a:endParaRPr lang="en-GB" dirty="0"/>
          </a:p>
          <a:p>
            <a:r>
              <a:rPr lang="en-GB" dirty="0"/>
              <a:t>(Available online via Moodle page)</a:t>
            </a:r>
          </a:p>
          <a:p>
            <a:endParaRPr lang="en-GB" dirty="0"/>
          </a:p>
        </p:txBody>
      </p:sp>
      <p:pic>
        <p:nvPicPr>
          <p:cNvPr id="5" name="Picture 4">
            <a:extLst>
              <a:ext uri="{FF2B5EF4-FFF2-40B4-BE49-F238E27FC236}">
                <a16:creationId xmlns:a16="http://schemas.microsoft.com/office/drawing/2014/main" id="{37ED3680-D4E4-4FAF-8235-E0B97965EC5D}"/>
              </a:ext>
            </a:extLst>
          </p:cNvPr>
          <p:cNvPicPr>
            <a:picLocks noChangeAspect="1"/>
          </p:cNvPicPr>
          <p:nvPr/>
        </p:nvPicPr>
        <p:blipFill>
          <a:blip r:embed="rId2"/>
          <a:stretch>
            <a:fillRect/>
          </a:stretch>
        </p:blipFill>
        <p:spPr>
          <a:xfrm>
            <a:off x="-108520" y="1052736"/>
            <a:ext cx="9361040" cy="478156"/>
          </a:xfrm>
          <a:prstGeom prst="rect">
            <a:avLst/>
          </a:prstGeom>
        </p:spPr>
      </p:pic>
    </p:spTree>
    <p:extLst>
      <p:ext uri="{BB962C8B-B14F-4D97-AF65-F5344CB8AC3E}">
        <p14:creationId xmlns:p14="http://schemas.microsoft.com/office/powerpoint/2010/main" val="1446157106"/>
      </p:ext>
    </p:extLst>
  </p:cSld>
  <p:clrMapOvr>
    <a:masterClrMapping/>
  </p:clrMapOvr>
</p:sld>
</file>

<file path=ppt/theme/theme1.xml><?xml version="1.0" encoding="utf-8"?>
<a:theme xmlns:a="http://schemas.openxmlformats.org/drawingml/2006/main" name="Office Theme">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1595</TotalTime>
  <Words>683</Words>
  <Application>Microsoft Office PowerPoint</Application>
  <PresentationFormat>On-screen Show (4:3)</PresentationFormat>
  <Paragraphs>93</Paragraphs>
  <Slides>15</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Seeing is Believing (HPAN4012) </vt:lpstr>
      <vt:lpstr>Psychology - Early History and Origins (Structuralism – Functionalism) </vt:lpstr>
      <vt:lpstr>PowerPoint Presentation</vt:lpstr>
      <vt:lpstr>PowerPoint Presentation</vt:lpstr>
      <vt:lpstr>PowerPoint Presentation</vt:lpstr>
      <vt:lpstr>Auguste Comte  (1798 – 1857)</vt:lpstr>
      <vt:lpstr>PowerPoint Presentation</vt:lpstr>
      <vt:lpstr>      </vt:lpstr>
      <vt:lpstr>Francis Galton (1822 – 1911)</vt:lpstr>
      <vt:lpstr>            Sir Francis Galton FRS   English Victorian statistician, progressive, polymath, sociologist, psychologist, anthropologist, eugenicist, tropical explorer, geographer, inventor, meteorologist, proto-geneticist and psychometrician</vt:lpstr>
      <vt:lpstr>William James (1842 – 1910) </vt:lpstr>
      <vt:lpstr> Schools of Thought in Psychology</vt:lpstr>
      <vt:lpstr>Schools of Psychology</vt:lpstr>
      <vt:lpstr>Schools of Psychology</vt:lpstr>
      <vt:lpstr>References</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 Early History and Origins (Structuralism – Functionalism)</dc:title>
  <dc:creator>coard</dc:creator>
  <cp:lastModifiedBy>Andy Coard</cp:lastModifiedBy>
  <cp:revision>130</cp:revision>
  <dcterms:created xsi:type="dcterms:W3CDTF">2015-09-25T08:37:38Z</dcterms:created>
  <dcterms:modified xsi:type="dcterms:W3CDTF">2020-05-16T12:35:54Z</dcterms:modified>
</cp:coreProperties>
</file>