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57" r:id="rId6"/>
    <p:sldId id="266" r:id="rId7"/>
    <p:sldId id="268" r:id="rId8"/>
    <p:sldId id="261" r:id="rId9"/>
    <p:sldId id="269" r:id="rId10"/>
    <p:sldId id="270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69" autoAdjust="0"/>
    <p:restoredTop sz="89842" autoAdjust="0"/>
  </p:normalViewPr>
  <p:slideViewPr>
    <p:cSldViewPr snapToGrid="0" showGuides="1">
      <p:cViewPr varScale="1">
        <p:scale>
          <a:sx n="111" d="100"/>
          <a:sy n="111" d="100"/>
        </p:scale>
        <p:origin x="90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3774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ena Krajnakova (2309834)" userId="cba32f4b-a37f-43b9-a4c3-3a281edc460e" providerId="ADAL" clId="{A0889890-1574-FD4C-9457-2206064B48CE}"/>
    <pc:docChg chg="custSel modSld">
      <pc:chgData name="Irena Krajnakova (2309834)" userId="cba32f4b-a37f-43b9-a4c3-3a281edc460e" providerId="ADAL" clId="{A0889890-1574-FD4C-9457-2206064B48CE}" dt="2024-03-07T22:23:33.213" v="37" actId="1076"/>
      <pc:docMkLst>
        <pc:docMk/>
      </pc:docMkLst>
      <pc:sldChg chg="addSp delSp modSp mod modClrScheme chgLayout">
        <pc:chgData name="Irena Krajnakova (2309834)" userId="cba32f4b-a37f-43b9-a4c3-3a281edc460e" providerId="ADAL" clId="{A0889890-1574-FD4C-9457-2206064B48CE}" dt="2024-03-07T22:23:33.213" v="37" actId="1076"/>
        <pc:sldMkLst>
          <pc:docMk/>
          <pc:sldMk cId="1652133998" sldId="256"/>
        </pc:sldMkLst>
        <pc:spChg chg="add">
          <ac:chgData name="Irena Krajnakova (2309834)" userId="cba32f4b-a37f-43b9-a4c3-3a281edc460e" providerId="ADAL" clId="{A0889890-1574-FD4C-9457-2206064B48CE}" dt="2024-03-07T22:21:19.050" v="0" actId="139"/>
          <ac:spMkLst>
            <pc:docMk/>
            <pc:sldMk cId="1652133998" sldId="256"/>
            <ac:spMk id="2" creationId="{B753E853-89C6-01CF-6627-F14498B6BD35}"/>
          </ac:spMkLst>
        </pc:spChg>
        <pc:spChg chg="add del mod ord">
          <ac:chgData name="Irena Krajnakova (2309834)" userId="cba32f4b-a37f-43b9-a4c3-3a281edc460e" providerId="ADAL" clId="{A0889890-1574-FD4C-9457-2206064B48CE}" dt="2024-03-07T22:21:30.072" v="2" actId="478"/>
          <ac:spMkLst>
            <pc:docMk/>
            <pc:sldMk cId="1652133998" sldId="256"/>
            <ac:spMk id="3" creationId="{0424B9F0-F331-9FF4-688D-81115428562D}"/>
          </ac:spMkLst>
        </pc:spChg>
        <pc:spChg chg="add del mod ord">
          <ac:chgData name="Irena Krajnakova (2309834)" userId="cba32f4b-a37f-43b9-a4c3-3a281edc460e" providerId="ADAL" clId="{A0889890-1574-FD4C-9457-2206064B48CE}" dt="2024-03-07T22:21:32.682" v="3" actId="478"/>
          <ac:spMkLst>
            <pc:docMk/>
            <pc:sldMk cId="1652133998" sldId="256"/>
            <ac:spMk id="4" creationId="{0D176947-00B9-949A-D273-51ACE51715C3}"/>
          </ac:spMkLst>
        </pc:spChg>
        <pc:spChg chg="add mod">
          <ac:chgData name="Irena Krajnakova (2309834)" userId="cba32f4b-a37f-43b9-a4c3-3a281edc460e" providerId="ADAL" clId="{A0889890-1574-FD4C-9457-2206064B48CE}" dt="2024-03-07T22:23:33.213" v="37" actId="1076"/>
          <ac:spMkLst>
            <pc:docMk/>
            <pc:sldMk cId="1652133998" sldId="256"/>
            <ac:spMk id="5" creationId="{1297F518-5290-CC11-93DD-0CF23CBE24F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E520D69-B2A6-4651-85F3-992158983495}" type="datetime1">
              <a:rPr lang="en-GB" smtClean="0"/>
              <a:t>07/03/2024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6834459-7356-44BF-850D-8B30C4FB3B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10B0BC-5F5A-4563-8D5F-5EBE8705E78B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A3C37BE-C303-496D-B5CD-85F2937540F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dirty="0"/>
              <a:t>NOTE:</a:t>
            </a:r>
          </a:p>
          <a:p>
            <a:r>
              <a:rPr lang="en-GB" i="1" dirty="0"/>
              <a:t>To change the image on this slide, select the picture and delete it. Then click the Pictures icon in the placeholder to insert your own image.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426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3550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2311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2439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467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rtlCol="0" anchor="ctr">
            <a:normAutofit/>
          </a:bodyPr>
          <a:lstStyle>
            <a:lvl1pPr algn="l">
              <a:defRPr sz="4400" cap="all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22B4CE67-49A1-4954-B535-D011B21685D9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2EB74-D6DB-40B9-8AC8-BA8DD588C21F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rtlCol="0" anchor="ctr">
            <a:normAutofit/>
          </a:bodyPr>
          <a:lstStyle>
            <a:lvl1pPr algn="l">
              <a:defRPr sz="4400" cap="all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9" name="Instructional Text"/>
          <p:cNvSpPr/>
          <p:nvPr/>
        </p:nvSpPr>
        <p:spPr>
          <a:xfrm>
            <a:off x="12344400" y="0"/>
            <a:ext cx="1295400" cy="6858000"/>
          </a:xfrm>
          <a:prstGeom prst="roundRect">
            <a:avLst>
              <a:gd name="adj" fmla="val 9717"/>
            </a:avLst>
          </a:prstGeom>
          <a:solidFill>
            <a:srgbClr val="A6A6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rtl="0"/>
            <a:r>
              <a:rPr lang="en-GB" sz="1200" b="1" i="1" noProof="0" dirty="0">
                <a:latin typeface="Arial" pitchFamily="34" charset="0"/>
                <a:cs typeface="Arial" pitchFamily="34" charset="0"/>
              </a:rPr>
              <a:t>NOTE:</a:t>
            </a:r>
          </a:p>
          <a:p>
            <a:pPr rtl="0"/>
            <a:r>
              <a:rPr lang="en-GB" sz="1200" i="1" noProof="0" dirty="0">
                <a:latin typeface="Arial" pitchFamily="34" charset="0"/>
                <a:cs typeface="Arial" pitchFamily="34" charset="0"/>
              </a:rPr>
              <a:t>To change the image on this slide, select the picture and delete it. Then click the Pictures icon in the placeholder to insert your own image.</a:t>
            </a:r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rtlCol="0"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CBF5231-8870-441E-8E82-3BE95C2D4F16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E5344F-59C3-4858-8571-433797DFCF9E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7B145EF-5566-469D-AEC4-BEBCB09EDC55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E16BA12-8505-4D9F-A29D-C64373B3BF05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70D8CA9-C44B-4D4A-A5C1-973DB36DB758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224CF92-45F0-4F21-AF38-1A81E82CAE2B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17A61D-7B9C-429F-ACCF-69D4850EF890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B0C9D9D-358B-4B6B-9CB9-B14223D14AA3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4F5FE40-BBFB-4CB9-AAA5-59BD3AE478A7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2FEB5231-77C7-46B6-AE08-DF88FFC67703}" type="datetime1">
              <a:rPr lang="en-GB" noProof="0" smtClean="0"/>
              <a:pPr/>
              <a:t>07/03/2024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53E853-89C6-01CF-6627-F14498B6BD35}"/>
              </a:ext>
            </a:extLst>
          </p:cNvPr>
          <p:cNvSpPr txBox="1"/>
          <p:nvPr/>
        </p:nvSpPr>
        <p:spPr>
          <a:xfrm>
            <a:off x="5900234" y="252389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97F518-5290-CC11-93DD-0CF23CBE24F2}"/>
              </a:ext>
            </a:extLst>
          </p:cNvPr>
          <p:cNvSpPr txBox="1"/>
          <p:nvPr/>
        </p:nvSpPr>
        <p:spPr>
          <a:xfrm rot="10800000" flipV="1">
            <a:off x="2834267" y="3429000"/>
            <a:ext cx="796073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500" i="0" u="none" strike="noStrike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-webkit-standard"/>
              </a:rPr>
              <a:t>Speaker Notes: Possible recommendations for the retailerWilko</a:t>
            </a:r>
            <a:endParaRPr lang="en-US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03996F3-6251-3C48-7F75-54CC5650F74F}"/>
              </a:ext>
            </a:extLst>
          </p:cNvPr>
          <p:cNvSpPr txBox="1"/>
          <p:nvPr/>
        </p:nvSpPr>
        <p:spPr>
          <a:xfrm>
            <a:off x="1015999" y="1718526"/>
            <a:ext cx="100113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Introduction: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oday, we will discuss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potentialrecommendations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for Wilko, focusing on addressing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thechallenges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identified in Component 1 of our analysis.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Ourrecommendations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will be grounded in the insights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derivedfrom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both the SWOT and PESTLE analyses conducted.</a:t>
            </a:r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C0D5F5-D768-4237-4B46-9DA99D0FF01F}"/>
              </a:ext>
            </a:extLst>
          </p:cNvPr>
          <p:cNvSpPr txBox="1"/>
          <p:nvPr/>
        </p:nvSpPr>
        <p:spPr>
          <a:xfrm>
            <a:off x="1016000" y="3739882"/>
            <a:ext cx="94165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Problem Identification: 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 Component 1, we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identifiedseveral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key challenges facing Wilko, including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stiffcompetition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changing consumer preferences,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andoperational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inefficiencies. These challenges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necessitatestrategic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interventions to ensure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sustainedcompetitiveness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and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growth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 the retail landscape.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5425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148C462-C622-DDA9-ACDD-54932AD25B06}"/>
              </a:ext>
            </a:extLst>
          </p:cNvPr>
          <p:cNvSpPr txBox="1"/>
          <p:nvPr/>
        </p:nvSpPr>
        <p:spPr>
          <a:xfrm>
            <a:off x="805367" y="1450335"/>
            <a:ext cx="1084146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1. 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Diversification of Product Portfolio: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Expanding the product portfolio to include eco-friendly and sustainable products can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capitalize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ongrowing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consumer awareness and demand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forenvironmentally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responsible options.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This recommendation aligns with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theenvironmental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and social trends highlighted in thePESTLE analysis and leverages opportunities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fordifferentiation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 the market.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B907A3-14FF-F0A2-DC33-A62C3EA7B5AA}"/>
              </a:ext>
            </a:extLst>
          </p:cNvPr>
          <p:cNvSpPr txBox="1"/>
          <p:nvPr/>
        </p:nvSpPr>
        <p:spPr>
          <a:xfrm>
            <a:off x="805367" y="3429000"/>
            <a:ext cx="108414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2. 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Enhanced Digital Presence and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OmnichannelIntegration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Investing in digital platforms and enhancing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theonline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shopping experience can cater to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evolvingconsumer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behaviors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especially in the wake of theCOVID-19 pandemic.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Integrating the online and offline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channelsseamlessly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will enable Wilko to offer a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holisticshopping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experience, addressing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weaknessesidentified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 the SWOT analysis related to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digitalcapabilities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929671-1D6D-DEBF-358C-26186ED0E866}"/>
              </a:ext>
            </a:extLst>
          </p:cNvPr>
          <p:cNvSpPr txBox="1"/>
          <p:nvPr/>
        </p:nvSpPr>
        <p:spPr>
          <a:xfrm>
            <a:off x="805367" y="5103674"/>
            <a:ext cx="108414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3. 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Operational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Optimization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and Cost Efficiency: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Streamlining internal processes 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optimizingsupply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chain management can enhance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operationalefficiency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and reduce costs.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Leveraging technology and data analytics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forinventory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management and demand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forecastingcan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mitigate risks associated with overstocking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orstockouts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identified in the SWOT analysis.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9C5CDD-64D0-F180-6707-F0B0ECD8AF9F}"/>
              </a:ext>
            </a:extLst>
          </p:cNvPr>
          <p:cNvSpPr txBox="1"/>
          <p:nvPr/>
        </p:nvSpPr>
        <p:spPr>
          <a:xfrm>
            <a:off x="1037063" y="805366"/>
            <a:ext cx="4104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Recommendations: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544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7F5F352-E5D9-AAD3-8469-A2855A25879A}"/>
              </a:ext>
            </a:extLst>
          </p:cNvPr>
          <p:cNvSpPr txBox="1"/>
          <p:nvPr/>
        </p:nvSpPr>
        <p:spPr>
          <a:xfrm rot="10800000" flipV="1">
            <a:off x="1053171" y="523231"/>
            <a:ext cx="73102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Monitoring and Review: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 ensure the effectiveness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ofour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recommendations, we propose the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followingmonitoring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and review mechanisms: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990BC7-6E2C-ABD7-585B-7EF9B3741AD2}"/>
              </a:ext>
            </a:extLst>
          </p:cNvPr>
          <p:cNvSpPr txBox="1"/>
          <p:nvPr/>
        </p:nvSpPr>
        <p:spPr>
          <a:xfrm>
            <a:off x="1053171" y="1859339"/>
            <a:ext cx="47702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1. 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Performance Metrics: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Establishing key performance indicators (KPIs) aligned with each recommendation, such as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salesgrowth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customer satisfaction scores,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andoperational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efficiency metrics.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Regular tracking and analysis of these metrics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willprovide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insights into the progress and impact of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theimplemented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strategies.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0E1E1E-B6D4-9273-8BF8-ABA34FDF40C8}"/>
              </a:ext>
            </a:extLst>
          </p:cNvPr>
          <p:cNvSpPr txBox="1"/>
          <p:nvPr/>
        </p:nvSpPr>
        <p:spPr>
          <a:xfrm>
            <a:off x="5823415" y="1859340"/>
            <a:ext cx="5315414" cy="2353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2. 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Quarterly Reviews and Stakeholder Meetings: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Conducting quarterly reviews to assess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theperformance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against set KPIs and identify areas 1»improvement.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Stakeholder meetings involving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cross-functionalteams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to facilitate collaboration 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alignmenttowards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strategic goals.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647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B82C9BF-08C1-4903-931D-2BB8D68E0496}"/>
              </a:ext>
            </a:extLst>
          </p:cNvPr>
          <p:cNvSpPr txBox="1"/>
          <p:nvPr/>
        </p:nvSpPr>
        <p:spPr>
          <a:xfrm>
            <a:off x="792976" y="541454"/>
            <a:ext cx="10606048" cy="666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Communication Strategy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 Effective communication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isessential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for disseminating information 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fosteringalignment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across the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organization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We propose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thefollowing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communication channels: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256988-17C3-670C-E60C-868715CCE77E}"/>
              </a:ext>
            </a:extLst>
          </p:cNvPr>
          <p:cNvSpPr txBox="1"/>
          <p:nvPr/>
        </p:nvSpPr>
        <p:spPr>
          <a:xfrm>
            <a:off x="792976" y="2136339"/>
            <a:ext cx="109158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1. 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Internal Communication Channels: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Utilizing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internal newsletters, intranet portals,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andteam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meetings to keep employees informed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aboutstrategic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initiatives and progress updates.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Encouraging open dialogue 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feedbackmechanisms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to foster a culture of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continuousimprovement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C4E138-CDC9-E312-3857-09FCE932901D}"/>
              </a:ext>
            </a:extLst>
          </p:cNvPr>
          <p:cNvSpPr txBox="1"/>
          <p:nvPr/>
        </p:nvSpPr>
        <p:spPr>
          <a:xfrm>
            <a:off x="792976" y="3995679"/>
            <a:ext cx="113990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2. 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External Communication Platforms: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Leveraging social media channels,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pressreleases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and customer feedback mechanisms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tocommunicate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updates regarding product offerings, promotions, and sustainability initiatives.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Engaging with key stakeholders,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includingcustomers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suppliers, and community partners,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tobuild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trust and transparency.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8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8CE56E3-DEF3-6B6E-B1BD-15D4D4114E06}"/>
              </a:ext>
            </a:extLst>
          </p:cNvPr>
          <p:cNvSpPr txBox="1"/>
          <p:nvPr/>
        </p:nvSpPr>
        <p:spPr>
          <a:xfrm>
            <a:off x="681463" y="1997839"/>
            <a:ext cx="10407805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Conclusion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 In conclusion, the recommendations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outlinedaim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to address the challenges identified and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capitalize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onopportunities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for growth and innovation. By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monitoringprogress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diligently and fostering effective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communicationchannels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Wilko can navigate the evolving retail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landscapesuccessfully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Through strategic interventions aligned withSWOT and PESTLE analyses, Wilko can diversify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itsproduct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portfolio, enhance digital presence, and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optimizeoperations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Regular reviews and stakeholder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meetingsensure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alignment and agility. Internally,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transparentcommunication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fosters engagement, while externally, social media and customer feedback enhance trust.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Byembracing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innovation and sustainability, Wilko secures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itsposition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as a leader in the industry."</a:t>
            </a:r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1925495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6A65FAE-BFE3-BC3D-1A72-655E4F8A9445}"/>
              </a:ext>
            </a:extLst>
          </p:cNvPr>
          <p:cNvSpPr txBox="1"/>
          <p:nvPr/>
        </p:nvSpPr>
        <p:spPr>
          <a:xfrm>
            <a:off x="164170" y="262673"/>
            <a:ext cx="1186365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UICTFontTextStyleBody"/>
              </a:rPr>
              <a:t>1. Johnson, A. (2023). Strategies for Sustainable Growth: A Case Study of Wilko. Journal of Retail Management, 12(3), 45-58.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2. Wilson, B. (2022). Digital Transformation in Retail: Lessons from Wilko. International Journal of Business Innovation and Research, 9(2), 112-125.</a:t>
            </a:r>
            <a:endParaRPr lang="en-GB" dirty="0">
              <a:effectLst/>
              <a:latin typeface=".AppleSystemUIFont"/>
            </a:endParaRPr>
          </a:p>
          <a:p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3. Thompson, C. (2024). </a:t>
            </a:r>
            <a:r>
              <a:rPr lang="en-GB" b="0" i="0" dirty="0" err="1">
                <a:effectLst/>
                <a:latin typeface="UICTFontTextStyleBody"/>
              </a:rPr>
              <a:t>Optimizing</a:t>
            </a:r>
            <a:r>
              <a:rPr lang="en-GB" b="0" i="0" dirty="0">
                <a:effectLst/>
                <a:latin typeface="UICTFontTextStyleBody"/>
              </a:rPr>
              <a:t> Supply Chain Management: A Case Study of Wilko. Supply Chain Management Review, 18(4), 78-91.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4. Patel, R. (2023). Enhancing the </a:t>
            </a:r>
            <a:r>
              <a:rPr lang="en-GB" b="0" i="0" dirty="0" err="1">
                <a:effectLst/>
                <a:latin typeface="UICTFontTextStyleBody"/>
              </a:rPr>
              <a:t>Omnichannel</a:t>
            </a:r>
            <a:r>
              <a:rPr lang="en-GB" b="0" i="0" dirty="0">
                <a:effectLst/>
                <a:latin typeface="UICTFontTextStyleBody"/>
              </a:rPr>
              <a:t> Experience: Insights from Wilko. Journal of Marketing Technology, 7(1), 23-37.</a:t>
            </a:r>
            <a:endParaRPr lang="en-GB" dirty="0">
              <a:effectLst/>
              <a:latin typeface=".AppleSystemUIFont"/>
            </a:endParaRPr>
          </a:p>
          <a:p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5. Garcia, M. (2022). The Impact of COVID-19 on Retail: Lessons Learned from Wilko. International Journal of Retail &amp; Distribution Management, 41(5), 321-335.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6. Roberts, D. (2023). Leveraging Technology for Operational Efficiency: A Case Study of Wilko. Journal of Operations Management, 15(2), 67-81.</a:t>
            </a:r>
            <a:endParaRPr lang="en-GB" dirty="0">
              <a:effectLst/>
              <a:latin typeface=".AppleSystemUIFont"/>
            </a:endParaRPr>
          </a:p>
          <a:p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7. Brown, S. (2024). Sustainable Retailing: A Strategic Approach for Wilko. Sustainability Management Review, 6(3), 112-126.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8. Clark, E. (2022). Building a Resilient Retail Business: Insights from Wilko. Harvard Business Review, 99(6), 88-102.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9. Lewis, T. (2023). The Role of Innovation in Retail: Perspectives from Wilko. Journal of Innovation Management, 11(4), 189-203.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10. Mitchell, L. (2024). Stakeholder Engagement in Retail: Best Practices from Wilko. Corporate Social Responsibility Review, 8(2), 45-58.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85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Academic Literature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_12786043_TF03431380" id="{07BF4009-79A5-4904-9F0A-8BB88901F77F}" vid="{E001E2E9-9C41-4174-AA22-D51AC64C486F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4873beb7-5857-4685-be1f-d57550cc96cc"/>
  </ds:schemaRefs>
</ds:datastoreItem>
</file>

<file path=customXml/itemProps2.xml><?xml version="1.0" encoding="utf-8"?>
<ds:datastoreItem xmlns:ds="http://schemas.openxmlformats.org/officeDocument/2006/customXml" ds:itemID="{8CDDBB83-77C1-4099-A0AA-289882E745E2}">
  <ds:schemaRefs>
    <ds:schemaRef ds:uri="http://schemas.microsoft.com/office/2006/metadata/properties"/>
    <ds:schemaRef ds:uri="http://www.w3.org/2000/xmlns/"/>
    <ds:schemaRef ds:uri="4873beb7-5857-4685-be1f-d57550cc96cc"/>
    <ds:schemaRef ds:uri="http://www.w3.org/2001/XMLSchema-instance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187</Words>
  <Application>Microsoft Office PowerPoint</Application>
  <PresentationFormat>Widescreen</PresentationFormat>
  <Paragraphs>59</Paragraphs>
  <Slides>7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Academic Literature 16x9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Irena Krajnakova (2309834)</dc:creator>
  <cp:lastModifiedBy>Irena Krajnakova (2309834)</cp:lastModifiedBy>
  <cp:revision>3</cp:revision>
  <dcterms:created xsi:type="dcterms:W3CDTF">2024-03-07T22:00:11Z</dcterms:created>
  <dcterms:modified xsi:type="dcterms:W3CDTF">2024-03-07T22:23:51Z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