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8" r:id="rId3"/>
    <p:sldId id="260" r:id="rId4"/>
    <p:sldId id="257" r:id="rId5"/>
    <p:sldId id="264" r:id="rId6"/>
    <p:sldId id="262" r:id="rId7"/>
    <p:sldId id="261" r:id="rId8"/>
    <p:sldId id="259" r:id="rId9"/>
    <p:sldId id="270" r:id="rId10"/>
    <p:sldId id="263" r:id="rId11"/>
    <p:sldId id="271" r:id="rId12"/>
    <p:sldId id="266" r:id="rId13"/>
    <p:sldId id="265" r:id="rId14"/>
    <p:sldId id="267" r:id="rId15"/>
    <p:sldId id="268" r:id="rId16"/>
    <p:sldId id="26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2" autoAdjust="0"/>
    <p:restoredTop sz="94660"/>
  </p:normalViewPr>
  <p:slideViewPr>
    <p:cSldViewPr snapToGrid="0">
      <p:cViewPr varScale="1">
        <p:scale>
          <a:sx n="72" d="100"/>
          <a:sy n="72" d="100"/>
        </p:scale>
        <p:origin x="52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3/1/2021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58358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63456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17326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659487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406864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1125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286931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59742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3441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42552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093159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625472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411115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92376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71216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303582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3/1/2021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34160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3/1/2021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966800317"/>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vimeo.com/249690087"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1E601-42A0-471C-BAC2-9020473AEC31}"/>
              </a:ext>
            </a:extLst>
          </p:cNvPr>
          <p:cNvSpPr>
            <a:spLocks noGrp="1"/>
          </p:cNvSpPr>
          <p:nvPr>
            <p:ph type="ctrTitle"/>
          </p:nvPr>
        </p:nvSpPr>
        <p:spPr/>
        <p:txBody>
          <a:bodyPr/>
          <a:lstStyle/>
          <a:p>
            <a:r>
              <a:rPr lang="en-GB" dirty="0"/>
              <a:t>Sounding coastal change</a:t>
            </a:r>
          </a:p>
        </p:txBody>
      </p:sp>
      <p:sp>
        <p:nvSpPr>
          <p:cNvPr id="3" name="Subtitle 2">
            <a:extLst>
              <a:ext uri="{FF2B5EF4-FFF2-40B4-BE49-F238E27FC236}">
                <a16:creationId xmlns:a16="http://schemas.microsoft.com/office/drawing/2014/main" id="{850442B6-B3C3-4E49-80A7-DCBA80E635F3}"/>
              </a:ext>
            </a:extLst>
          </p:cNvPr>
          <p:cNvSpPr>
            <a:spLocks noGrp="1"/>
          </p:cNvSpPr>
          <p:nvPr>
            <p:ph type="subTitle" idx="1"/>
          </p:nvPr>
        </p:nvSpPr>
        <p:spPr/>
        <p:txBody>
          <a:bodyPr/>
          <a:lstStyle/>
          <a:p>
            <a:r>
              <a:rPr lang="en-GB" dirty="0"/>
              <a:t>Digital Humanities Example Review</a:t>
            </a:r>
          </a:p>
          <a:p>
            <a:r>
              <a:rPr lang="en-GB" dirty="0"/>
              <a:t>Feb 2021</a:t>
            </a:r>
          </a:p>
        </p:txBody>
      </p:sp>
    </p:spTree>
    <p:extLst>
      <p:ext uri="{BB962C8B-B14F-4D97-AF65-F5344CB8AC3E}">
        <p14:creationId xmlns:p14="http://schemas.microsoft.com/office/powerpoint/2010/main" val="3288816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4C3AB-0C2F-4742-A6E0-878EB16CAB3B}"/>
              </a:ext>
            </a:extLst>
          </p:cNvPr>
          <p:cNvSpPr>
            <a:spLocks noGrp="1"/>
          </p:cNvSpPr>
          <p:nvPr>
            <p:ph type="title"/>
          </p:nvPr>
        </p:nvSpPr>
        <p:spPr/>
        <p:txBody>
          <a:bodyPr/>
          <a:lstStyle/>
          <a:p>
            <a:r>
              <a:rPr lang="en-GB" dirty="0"/>
              <a:t>CONSIDERATIONS on study of sound </a:t>
            </a:r>
          </a:p>
        </p:txBody>
      </p:sp>
      <p:sp>
        <p:nvSpPr>
          <p:cNvPr id="3" name="Content Placeholder 2">
            <a:extLst>
              <a:ext uri="{FF2B5EF4-FFF2-40B4-BE49-F238E27FC236}">
                <a16:creationId xmlns:a16="http://schemas.microsoft.com/office/drawing/2014/main" id="{C90B34C8-86BE-47E1-9C67-076BDA1070AC}"/>
              </a:ext>
            </a:extLst>
          </p:cNvPr>
          <p:cNvSpPr>
            <a:spLocks noGrp="1"/>
          </p:cNvSpPr>
          <p:nvPr>
            <p:ph idx="1"/>
          </p:nvPr>
        </p:nvSpPr>
        <p:spPr>
          <a:xfrm>
            <a:off x="1141412" y="2097088"/>
            <a:ext cx="9905999" cy="4142394"/>
          </a:xfrm>
        </p:spPr>
        <p:txBody>
          <a:bodyPr>
            <a:normAutofit/>
          </a:bodyPr>
          <a:lstStyle/>
          <a:p>
            <a:pPr marL="0" marR="0" indent="0">
              <a:spcBef>
                <a:spcPts val="0"/>
              </a:spcBef>
              <a:spcAft>
                <a:spcPts val="0"/>
              </a:spcAft>
              <a:buNone/>
            </a:pPr>
            <a:r>
              <a:rPr lang="en-GB" sz="2000" dirty="0">
                <a:effectLst/>
                <a:latin typeface="Calibri" panose="020F0502020204030204" pitchFamily="34" charset="0"/>
              </a:rPr>
              <a:t>Some criteria stipulated by sound theorist Jonathan Sterne:</a:t>
            </a:r>
          </a:p>
          <a:p>
            <a:pPr>
              <a:spcBef>
                <a:spcPts val="0"/>
              </a:spcBef>
            </a:pPr>
            <a:r>
              <a:rPr lang="en-GB" sz="2000" dirty="0">
                <a:effectLst/>
                <a:latin typeface="Calibri" panose="020F0502020204030204" pitchFamily="34" charset="0"/>
              </a:rPr>
              <a:t>The purpose of digital humanities scholarship is analysis and criticism of (or in) forms </a:t>
            </a:r>
            <a:r>
              <a:rPr lang="en-GB" sz="2000" u="sng" dirty="0">
                <a:effectLst/>
                <a:latin typeface="Calibri" panose="020F0502020204030204" pitchFamily="34" charset="0"/>
              </a:rPr>
              <a:t>other than print on a page.  </a:t>
            </a:r>
          </a:p>
          <a:p>
            <a:pPr>
              <a:spcBef>
                <a:spcPts val="0"/>
              </a:spcBef>
            </a:pPr>
            <a:r>
              <a:rPr lang="en-GB" sz="2000" dirty="0">
                <a:effectLst/>
                <a:latin typeface="Calibri" panose="020F0502020204030204" pitchFamily="34" charset="0"/>
              </a:rPr>
              <a:t>For readers or listeners, </a:t>
            </a:r>
            <a:r>
              <a:rPr lang="en-GB" sz="2000" u="sng" dirty="0">
                <a:effectLst/>
                <a:latin typeface="Calibri" panose="020F0502020204030204" pitchFamily="34" charset="0"/>
              </a:rPr>
              <a:t>audio should be as seamless a part of the experience as possible</a:t>
            </a:r>
            <a:r>
              <a:rPr lang="en-GB" sz="2000" dirty="0">
                <a:effectLst/>
                <a:latin typeface="Calibri" panose="020F0502020204030204" pitchFamily="34" charset="0"/>
              </a:rPr>
              <a:t>.</a:t>
            </a:r>
          </a:p>
          <a:p>
            <a:pPr lvl="1">
              <a:spcBef>
                <a:spcPts val="0"/>
              </a:spcBef>
            </a:pPr>
            <a:r>
              <a:rPr lang="en-GB" sz="1800" dirty="0">
                <a:effectLst/>
                <a:latin typeface="Calibri" panose="020F0502020204030204" pitchFamily="34" charset="0"/>
              </a:rPr>
              <a:t>Although the web is an audio visual medium, the imaginary seamlessness of image and sound in, e.g., radio and television or the subservience of visual to auditory process in, e.g., telephony does not exist.</a:t>
            </a:r>
          </a:p>
          <a:p>
            <a:pPr>
              <a:spcBef>
                <a:spcPts val="0"/>
              </a:spcBef>
            </a:pPr>
            <a:r>
              <a:rPr lang="en-GB" sz="2000" dirty="0">
                <a:effectLst/>
                <a:latin typeface="Calibri" panose="020F0502020204030204" pitchFamily="34" charset="0"/>
              </a:rPr>
              <a:t>If a website makes a noise when you arrive it is often considered rude </a:t>
            </a:r>
          </a:p>
          <a:p>
            <a:pPr>
              <a:spcBef>
                <a:spcPts val="0"/>
              </a:spcBef>
            </a:pPr>
            <a:r>
              <a:rPr lang="en-GB" sz="2000" dirty="0">
                <a:effectLst/>
                <a:latin typeface="Calibri" panose="020F0502020204030204" pitchFamily="34" charset="0"/>
              </a:rPr>
              <a:t>Existing </a:t>
            </a:r>
            <a:r>
              <a:rPr lang="en-GB" sz="2000" u="sng" dirty="0">
                <a:effectLst/>
                <a:latin typeface="Calibri" panose="020F0502020204030204" pitchFamily="34" charset="0"/>
              </a:rPr>
              <a:t>digital humanities work has largely reproduced visualist biases </a:t>
            </a:r>
            <a:r>
              <a:rPr lang="en-GB" sz="2000" dirty="0">
                <a:effectLst/>
                <a:latin typeface="Calibri" panose="020F0502020204030204" pitchFamily="34" charset="0"/>
              </a:rPr>
              <a:t>in the humanities</a:t>
            </a:r>
          </a:p>
          <a:p>
            <a:pPr marL="0" indent="0">
              <a:buNone/>
            </a:pPr>
            <a:endParaRPr lang="en-GB" sz="1500" u="sng" dirty="0"/>
          </a:p>
          <a:p>
            <a:pPr marL="0" indent="0">
              <a:buNone/>
            </a:pPr>
            <a:r>
              <a:rPr lang="en-GB" sz="1500" dirty="0"/>
              <a:t>Ref: </a:t>
            </a:r>
            <a:r>
              <a:rPr lang="en-GB" sz="1500" u="sng" dirty="0"/>
              <a:t>https://superbon.net/2011/07/24/audio-in-digital-humanities-authorship-a-roadmap-version-0-5/</a:t>
            </a:r>
          </a:p>
        </p:txBody>
      </p:sp>
    </p:spTree>
    <p:extLst>
      <p:ext uri="{BB962C8B-B14F-4D97-AF65-F5344CB8AC3E}">
        <p14:creationId xmlns:p14="http://schemas.microsoft.com/office/powerpoint/2010/main" val="1822973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2D54F-AB7E-403E-A9E6-AB4EA0AC7D51}"/>
              </a:ext>
            </a:extLst>
          </p:cNvPr>
          <p:cNvSpPr>
            <a:spLocks noGrp="1"/>
          </p:cNvSpPr>
          <p:nvPr>
            <p:ph type="title"/>
          </p:nvPr>
        </p:nvSpPr>
        <p:spPr/>
        <p:txBody>
          <a:bodyPr/>
          <a:lstStyle/>
          <a:p>
            <a:r>
              <a:rPr lang="en-GB" dirty="0"/>
              <a:t>SOUNDING COASTAL CHANGE</a:t>
            </a:r>
          </a:p>
        </p:txBody>
      </p:sp>
      <p:sp>
        <p:nvSpPr>
          <p:cNvPr id="3" name="Content Placeholder 2">
            <a:extLst>
              <a:ext uri="{FF2B5EF4-FFF2-40B4-BE49-F238E27FC236}">
                <a16:creationId xmlns:a16="http://schemas.microsoft.com/office/drawing/2014/main" id="{A0EEACF8-D24E-4BD7-A6FD-D1F4E33FEB7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340E23F5-91E9-4BA0-8C67-1D6CFDB92673}"/>
              </a:ext>
            </a:extLst>
          </p:cNvPr>
          <p:cNvPicPr>
            <a:picLocks noChangeAspect="1"/>
          </p:cNvPicPr>
          <p:nvPr/>
        </p:nvPicPr>
        <p:blipFill rotWithShape="1">
          <a:blip r:embed="rId2"/>
          <a:srcRect t="13122" b="6032"/>
          <a:stretch/>
        </p:blipFill>
        <p:spPr>
          <a:xfrm>
            <a:off x="801345" y="1872552"/>
            <a:ext cx="10586131" cy="4833048"/>
          </a:xfrm>
          <a:prstGeom prst="rect">
            <a:avLst/>
          </a:prstGeom>
        </p:spPr>
      </p:pic>
    </p:spTree>
    <p:extLst>
      <p:ext uri="{BB962C8B-B14F-4D97-AF65-F5344CB8AC3E}">
        <p14:creationId xmlns:p14="http://schemas.microsoft.com/office/powerpoint/2010/main" val="1797600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CA450-CDF2-4966-8038-F537F472D237}"/>
              </a:ext>
            </a:extLst>
          </p:cNvPr>
          <p:cNvSpPr>
            <a:spLocks noGrp="1"/>
          </p:cNvSpPr>
          <p:nvPr>
            <p:ph type="title"/>
          </p:nvPr>
        </p:nvSpPr>
        <p:spPr/>
        <p:txBody>
          <a:bodyPr/>
          <a:lstStyle/>
          <a:p>
            <a:r>
              <a:rPr lang="en-GB" dirty="0"/>
              <a:t>objective</a:t>
            </a:r>
          </a:p>
        </p:txBody>
      </p:sp>
      <p:sp>
        <p:nvSpPr>
          <p:cNvPr id="3" name="Content Placeholder 2">
            <a:extLst>
              <a:ext uri="{FF2B5EF4-FFF2-40B4-BE49-F238E27FC236}">
                <a16:creationId xmlns:a16="http://schemas.microsoft.com/office/drawing/2014/main" id="{1CA1C3AC-C062-4C18-955A-EC088BBF8028}"/>
              </a:ext>
            </a:extLst>
          </p:cNvPr>
          <p:cNvSpPr>
            <a:spLocks noGrp="1"/>
          </p:cNvSpPr>
          <p:nvPr>
            <p:ph idx="1"/>
          </p:nvPr>
        </p:nvSpPr>
        <p:spPr>
          <a:xfrm>
            <a:off x="1141412" y="2249486"/>
            <a:ext cx="9905999" cy="3989995"/>
          </a:xfrm>
        </p:spPr>
        <p:txBody>
          <a:bodyPr>
            <a:normAutofit/>
          </a:bodyPr>
          <a:lstStyle/>
          <a:p>
            <a:r>
              <a:rPr lang="en-GB" sz="2000" dirty="0">
                <a:effectLst/>
                <a:latin typeface="Calibri" panose="020F0502020204030204" pitchFamily="34" charset="0"/>
              </a:rPr>
              <a:t>Sounding Coastal Change: </a:t>
            </a:r>
            <a:r>
              <a:rPr lang="en-GB" sz="2000" dirty="0">
                <a:latin typeface="Calibri" panose="020F0502020204030204" pitchFamily="34" charset="0"/>
              </a:rPr>
              <a:t>http://www.soundingcoastalchange.org/</a:t>
            </a:r>
          </a:p>
          <a:p>
            <a:r>
              <a:rPr lang="en-GB" sz="2000" dirty="0">
                <a:latin typeface="Calibri" panose="020F0502020204030204" pitchFamily="34" charset="0"/>
              </a:rPr>
              <a:t>A </a:t>
            </a:r>
            <a:r>
              <a:rPr lang="en-GB" sz="2000" dirty="0">
                <a:effectLst/>
                <a:latin typeface="Calibri" panose="020F0502020204030204" pitchFamily="34" charset="0"/>
              </a:rPr>
              <a:t>research project about social and environmental change in North Norfolk. </a:t>
            </a:r>
          </a:p>
          <a:p>
            <a:r>
              <a:rPr lang="en-GB" sz="2000" dirty="0">
                <a:effectLst/>
                <a:latin typeface="Calibri" panose="020F0502020204030204" pitchFamily="34" charset="0"/>
              </a:rPr>
              <a:t>The idea is to use sound, music and different kinds of listening, to explore the ways in which the coast is changing and how people's lives are changing with it</a:t>
            </a:r>
          </a:p>
          <a:p>
            <a:pPr marL="457200" lvl="1" indent="0">
              <a:buNone/>
            </a:pPr>
            <a:r>
              <a:rPr lang="en-GB" b="1" i="1" dirty="0">
                <a:solidFill>
                  <a:schemeClr val="accent6">
                    <a:lumMod val="60000"/>
                    <a:lumOff val="40000"/>
                  </a:schemeClr>
                </a:solidFill>
                <a:effectLst/>
                <a:latin typeface="Calibri" panose="020F0502020204030204" pitchFamily="34" charset="0"/>
              </a:rPr>
              <a:t>“listening favours our sense of time […] Listening is always therefore a process rather than a momentary snapshot, a temporal event in which arrangements in space unfold. Landscape too is increasingly thought of in this way” </a:t>
            </a:r>
          </a:p>
          <a:p>
            <a:pPr marL="457200" lvl="1" indent="0">
              <a:buNone/>
            </a:pPr>
            <a:r>
              <a:rPr lang="en-GB" b="1" i="1" dirty="0">
                <a:solidFill>
                  <a:schemeClr val="accent6">
                    <a:lumMod val="60000"/>
                    <a:lumOff val="40000"/>
                  </a:schemeClr>
                </a:solidFill>
                <a:effectLst/>
                <a:latin typeface="Calibri" panose="020F0502020204030204" pitchFamily="34" charset="0"/>
              </a:rPr>
              <a:t>(</a:t>
            </a:r>
            <a:r>
              <a:rPr lang="en-GB" b="1" i="1" dirty="0" err="1">
                <a:solidFill>
                  <a:schemeClr val="accent6">
                    <a:lumMod val="60000"/>
                    <a:lumOff val="40000"/>
                  </a:schemeClr>
                </a:solidFill>
                <a:effectLst/>
                <a:latin typeface="Calibri" panose="020F0502020204030204" pitchFamily="34" charset="0"/>
              </a:rPr>
              <a:t>Revill</a:t>
            </a:r>
            <a:r>
              <a:rPr lang="en-GB" b="1" i="1" dirty="0">
                <a:solidFill>
                  <a:schemeClr val="accent6">
                    <a:lumMod val="60000"/>
                    <a:lumOff val="40000"/>
                  </a:schemeClr>
                </a:solidFill>
                <a:effectLst/>
                <a:latin typeface="Calibri" panose="020F0502020204030204" pitchFamily="34" charset="0"/>
              </a:rPr>
              <a:t>, G. (2017), p.</a:t>
            </a:r>
            <a:r>
              <a:rPr lang="en-GB" b="1" i="1">
                <a:solidFill>
                  <a:schemeClr val="accent6">
                    <a:lumMod val="60000"/>
                    <a:lumOff val="40000"/>
                  </a:schemeClr>
                </a:solidFill>
                <a:effectLst/>
                <a:latin typeface="Calibri" panose="020F0502020204030204" pitchFamily="34" charset="0"/>
              </a:rPr>
              <a:t>2)</a:t>
            </a:r>
            <a:endParaRPr lang="en-GB" sz="1200" dirty="0">
              <a:solidFill>
                <a:schemeClr val="accent6">
                  <a:lumMod val="60000"/>
                  <a:lumOff val="40000"/>
                </a:schemeClr>
              </a:solidFill>
              <a:effectLst/>
              <a:latin typeface="Calibri" panose="020F0502020204030204" pitchFamily="34" charset="0"/>
            </a:endParaRPr>
          </a:p>
          <a:p>
            <a:pPr marL="457200" lvl="1" indent="0">
              <a:buNone/>
            </a:pPr>
            <a:endParaRPr lang="en-GB" sz="1200" dirty="0">
              <a:solidFill>
                <a:schemeClr val="accent6">
                  <a:lumMod val="60000"/>
                  <a:lumOff val="40000"/>
                </a:schemeClr>
              </a:solidFill>
              <a:effectLst/>
              <a:latin typeface="Calibri" panose="020F0502020204030204" pitchFamily="34" charset="0"/>
            </a:endParaRPr>
          </a:p>
          <a:p>
            <a:pPr marL="457200" lvl="1" indent="0">
              <a:buNone/>
            </a:pPr>
            <a:r>
              <a:rPr lang="en-GB" sz="1200" dirty="0">
                <a:solidFill>
                  <a:schemeClr val="accent6">
                    <a:lumMod val="60000"/>
                    <a:lumOff val="40000"/>
                  </a:schemeClr>
                </a:solidFill>
                <a:effectLst/>
                <a:latin typeface="Calibri" panose="020F0502020204030204" pitchFamily="34" charset="0"/>
              </a:rPr>
              <a:t>http://soundingcoastalchange.org/userassets/Publications/Revill%2C_George_(2017)_Landscape%2C_Music_and_Sonic_Environments.pdf</a:t>
            </a:r>
          </a:p>
        </p:txBody>
      </p:sp>
    </p:spTree>
    <p:extLst>
      <p:ext uri="{BB962C8B-B14F-4D97-AF65-F5344CB8AC3E}">
        <p14:creationId xmlns:p14="http://schemas.microsoft.com/office/powerpoint/2010/main" val="1407862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D9714-BE00-4486-BC4C-B5B9DF0E09BA}"/>
              </a:ext>
            </a:extLst>
          </p:cNvPr>
          <p:cNvSpPr>
            <a:spLocks noGrp="1"/>
          </p:cNvSpPr>
          <p:nvPr>
            <p:ph type="title"/>
          </p:nvPr>
        </p:nvSpPr>
        <p:spPr/>
        <p:txBody>
          <a:bodyPr/>
          <a:lstStyle/>
          <a:p>
            <a:r>
              <a:rPr lang="en-GB" dirty="0"/>
              <a:t>METHODS</a:t>
            </a:r>
          </a:p>
        </p:txBody>
      </p:sp>
      <p:sp>
        <p:nvSpPr>
          <p:cNvPr id="3" name="Content Placeholder 2">
            <a:extLst>
              <a:ext uri="{FF2B5EF4-FFF2-40B4-BE49-F238E27FC236}">
                <a16:creationId xmlns:a16="http://schemas.microsoft.com/office/drawing/2014/main" id="{9C4AA361-2165-405F-9711-8C7EE0C71E80}"/>
              </a:ext>
            </a:extLst>
          </p:cNvPr>
          <p:cNvSpPr>
            <a:spLocks noGrp="1"/>
          </p:cNvSpPr>
          <p:nvPr>
            <p:ph idx="1"/>
          </p:nvPr>
        </p:nvSpPr>
        <p:spPr>
          <a:xfrm>
            <a:off x="1141413" y="1770742"/>
            <a:ext cx="9905998" cy="4468739"/>
          </a:xfrm>
        </p:spPr>
        <p:txBody>
          <a:bodyPr>
            <a:noAutofit/>
          </a:bodyPr>
          <a:lstStyle/>
          <a:p>
            <a:r>
              <a:rPr lang="en-GB" sz="1400" dirty="0">
                <a:latin typeface="Calibri" panose="020F0502020204030204" pitchFamily="34" charset="0"/>
              </a:rPr>
              <a:t>Project ran from </a:t>
            </a:r>
            <a:r>
              <a:rPr lang="en-GB" sz="1400" dirty="0">
                <a:effectLst/>
                <a:latin typeface="Calibri" panose="020F0502020204030204" pitchFamily="34" charset="0"/>
              </a:rPr>
              <a:t>May 2017 - March 2019</a:t>
            </a:r>
          </a:p>
          <a:p>
            <a:r>
              <a:rPr lang="en-GB" sz="1400" dirty="0">
                <a:latin typeface="Calibri" panose="020F0502020204030204" pitchFamily="34" charset="0"/>
              </a:rPr>
              <a:t>The project involves residents, school children and young people, local interest and community groups, institutional stakeholders and their representatives, and visitors to the area. </a:t>
            </a:r>
          </a:p>
          <a:p>
            <a:r>
              <a:rPr lang="en-GB" sz="1400" dirty="0">
                <a:latin typeface="Calibri" panose="020F0502020204030204" pitchFamily="34" charset="0"/>
              </a:rPr>
              <a:t>The research team includes geographers, musician/composers and sound artists, and an art/documentary film-maker.</a:t>
            </a:r>
          </a:p>
          <a:p>
            <a:r>
              <a:rPr lang="en-GB" sz="1400" dirty="0">
                <a:latin typeface="Calibri" panose="020F0502020204030204" pitchFamily="34" charset="0"/>
              </a:rPr>
              <a:t>Various means of engagement and production:</a:t>
            </a:r>
          </a:p>
          <a:p>
            <a:pPr lvl="1"/>
            <a:r>
              <a:rPr lang="en-GB" sz="1400" dirty="0">
                <a:latin typeface="Calibri" panose="020F0502020204030204" pitchFamily="34" charset="0"/>
              </a:rPr>
              <a:t>a live broadcast as part of International Dawn Chorus Day (7 May 2017), </a:t>
            </a:r>
          </a:p>
          <a:p>
            <a:pPr lvl="1"/>
            <a:r>
              <a:rPr lang="en-GB" sz="1400" dirty="0">
                <a:latin typeface="Calibri" panose="020F0502020204030204" pitchFamily="34" charset="0"/>
              </a:rPr>
              <a:t>project launch with school workshops, sound installations in local venues, and a live performance event </a:t>
            </a:r>
          </a:p>
          <a:p>
            <a:pPr lvl="1"/>
            <a:r>
              <a:rPr lang="en-GB" sz="1400" dirty="0">
                <a:latin typeface="Calibri" panose="020F0502020204030204" pitchFamily="34" charset="0"/>
              </a:rPr>
              <a:t>creative highpoint is the spring and summer of 2018 - a series of workshops, radio broadcasts, live performances and interactive exhibitions.</a:t>
            </a:r>
          </a:p>
          <a:p>
            <a:r>
              <a:rPr lang="en-GB" sz="1600" dirty="0">
                <a:latin typeface="Calibri" panose="020F0502020204030204" pitchFamily="34" charset="0"/>
              </a:rPr>
              <a:t>Outputs: </a:t>
            </a:r>
          </a:p>
          <a:p>
            <a:pPr marL="342900" indent="-342900">
              <a:buFont typeface="+mj-lt"/>
              <a:buAutoNum type="arabicPeriod"/>
            </a:pPr>
            <a:r>
              <a:rPr lang="en-GB" sz="1400" dirty="0">
                <a:latin typeface="Calibri" panose="020F0502020204030204" pitchFamily="34" charset="0"/>
              </a:rPr>
              <a:t>publication of two free-to-download, </a:t>
            </a:r>
            <a:r>
              <a:rPr lang="en-GB" sz="1400" u="sng" dirty="0">
                <a:latin typeface="Calibri" panose="020F0502020204030204" pitchFamily="34" charset="0"/>
              </a:rPr>
              <a:t>media-rich e-books </a:t>
            </a:r>
            <a:r>
              <a:rPr lang="en-GB" sz="1400" dirty="0">
                <a:latin typeface="Calibri" panose="020F0502020204030204" pitchFamily="34" charset="0"/>
              </a:rPr>
              <a:t>about the project</a:t>
            </a:r>
          </a:p>
          <a:p>
            <a:pPr marL="342900" indent="-342900">
              <a:buFont typeface="+mj-lt"/>
              <a:buAutoNum type="arabicPeriod"/>
            </a:pPr>
            <a:r>
              <a:rPr lang="en-GB" sz="1400" dirty="0">
                <a:latin typeface="Calibri" panose="020F0502020204030204" pitchFamily="34" charset="0"/>
              </a:rPr>
              <a:t>deposits  of </a:t>
            </a:r>
            <a:r>
              <a:rPr lang="en-GB" sz="1400" b="1" dirty="0">
                <a:latin typeface="Calibri" panose="020F0502020204030204" pitchFamily="34" charset="0"/>
              </a:rPr>
              <a:t>sound works, music recordings, photography and film produced through the project are </a:t>
            </a:r>
            <a:r>
              <a:rPr lang="en-GB" sz="1400" b="1" u="sng" dirty="0">
                <a:latin typeface="Calibri" panose="020F0502020204030204" pitchFamily="34" charset="0"/>
              </a:rPr>
              <a:t>geotagged and uploaded to the sound map,</a:t>
            </a:r>
            <a:r>
              <a:rPr lang="en-GB" sz="1400" b="1" dirty="0">
                <a:latin typeface="Calibri" panose="020F0502020204030204" pitchFamily="34" charset="0"/>
              </a:rPr>
              <a:t> to both document the project as well as showcase the creations of the people we collaborate with.</a:t>
            </a:r>
          </a:p>
          <a:p>
            <a:endParaRPr lang="en-GB" sz="1400" dirty="0"/>
          </a:p>
        </p:txBody>
      </p:sp>
    </p:spTree>
    <p:extLst>
      <p:ext uri="{BB962C8B-B14F-4D97-AF65-F5344CB8AC3E}">
        <p14:creationId xmlns:p14="http://schemas.microsoft.com/office/powerpoint/2010/main" val="586946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EDEFE-D5DE-45ED-9231-83E7BABA6271}"/>
              </a:ext>
            </a:extLst>
          </p:cNvPr>
          <p:cNvSpPr>
            <a:spLocks noGrp="1"/>
          </p:cNvSpPr>
          <p:nvPr>
            <p:ph type="title"/>
          </p:nvPr>
        </p:nvSpPr>
        <p:spPr/>
        <p:txBody>
          <a:bodyPr/>
          <a:lstStyle/>
          <a:p>
            <a:r>
              <a:rPr lang="en-GB" dirty="0"/>
              <a:t>SONIC MAP</a:t>
            </a:r>
          </a:p>
        </p:txBody>
      </p:sp>
      <p:sp>
        <p:nvSpPr>
          <p:cNvPr id="3" name="Content Placeholder 2">
            <a:extLst>
              <a:ext uri="{FF2B5EF4-FFF2-40B4-BE49-F238E27FC236}">
                <a16:creationId xmlns:a16="http://schemas.microsoft.com/office/drawing/2014/main" id="{19554452-7036-4A41-871B-FB55E70FDCD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E768866-688D-4EC6-A007-76E3411A1F76}"/>
              </a:ext>
            </a:extLst>
          </p:cNvPr>
          <p:cNvPicPr>
            <a:picLocks noChangeAspect="1"/>
          </p:cNvPicPr>
          <p:nvPr/>
        </p:nvPicPr>
        <p:blipFill rotWithShape="1">
          <a:blip r:embed="rId2"/>
          <a:srcRect l="999" t="13756" b="6244"/>
          <a:stretch/>
        </p:blipFill>
        <p:spPr>
          <a:xfrm>
            <a:off x="362857" y="1625661"/>
            <a:ext cx="11466286" cy="5232339"/>
          </a:xfrm>
          <a:prstGeom prst="rect">
            <a:avLst/>
          </a:prstGeom>
        </p:spPr>
      </p:pic>
    </p:spTree>
    <p:extLst>
      <p:ext uri="{BB962C8B-B14F-4D97-AF65-F5344CB8AC3E}">
        <p14:creationId xmlns:p14="http://schemas.microsoft.com/office/powerpoint/2010/main" val="2140931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3DCD8-E083-41B9-B3E4-366C682BBC08}"/>
              </a:ext>
            </a:extLst>
          </p:cNvPr>
          <p:cNvSpPr>
            <a:spLocks noGrp="1"/>
          </p:cNvSpPr>
          <p:nvPr>
            <p:ph type="title"/>
          </p:nvPr>
        </p:nvSpPr>
        <p:spPr/>
        <p:txBody>
          <a:bodyPr/>
          <a:lstStyle/>
          <a:p>
            <a:r>
              <a:rPr lang="en-GB" dirty="0"/>
              <a:t>Sample Postcard - More water in the sea</a:t>
            </a:r>
          </a:p>
        </p:txBody>
      </p:sp>
      <p:sp>
        <p:nvSpPr>
          <p:cNvPr id="3" name="Content Placeholder 2">
            <a:extLst>
              <a:ext uri="{FF2B5EF4-FFF2-40B4-BE49-F238E27FC236}">
                <a16:creationId xmlns:a16="http://schemas.microsoft.com/office/drawing/2014/main" id="{736C3A84-3E19-4287-A9B6-E3E3A10A6670}"/>
              </a:ext>
            </a:extLst>
          </p:cNvPr>
          <p:cNvSpPr>
            <a:spLocks noGrp="1"/>
          </p:cNvSpPr>
          <p:nvPr>
            <p:ph idx="1"/>
          </p:nvPr>
        </p:nvSpPr>
        <p:spPr>
          <a:xfrm>
            <a:off x="1141412" y="2249487"/>
            <a:ext cx="10295214" cy="3541714"/>
          </a:xfrm>
        </p:spPr>
        <p:txBody>
          <a:bodyPr>
            <a:normAutofit fontScale="92500" lnSpcReduction="10000"/>
          </a:bodyPr>
          <a:lstStyle/>
          <a:p>
            <a:r>
              <a:rPr lang="en-GB" dirty="0"/>
              <a:t>Film maker responded to sonic composition of digital sound artist who composed the piece based on interviews, archival footage &amp; ‘found’ sound</a:t>
            </a:r>
            <a:endParaRPr lang="en-GB" dirty="0">
              <a:hlinkClick r:id="rId2"/>
            </a:endParaRPr>
          </a:p>
          <a:p>
            <a:r>
              <a:rPr lang="en-GB" dirty="0">
                <a:hlinkClick r:id="rId2"/>
              </a:rPr>
              <a:t>https://vimeo.com/249690087</a:t>
            </a:r>
            <a:endParaRPr lang="en-GB" dirty="0"/>
          </a:p>
          <a:p>
            <a:pPr lvl="1"/>
            <a:r>
              <a:rPr lang="en-GB" dirty="0"/>
              <a:t>@ 2m00s – 2m30s – archival interviews of impacts of previous flood</a:t>
            </a:r>
          </a:p>
          <a:p>
            <a:pPr lvl="1"/>
            <a:r>
              <a:rPr lang="en-GB" dirty="0"/>
              <a:t>@06m45s – “more water in the sea”</a:t>
            </a:r>
          </a:p>
          <a:p>
            <a:pPr lvl="1"/>
            <a:r>
              <a:rPr lang="en-GB" dirty="0"/>
              <a:t>@11m03s – plane v birds</a:t>
            </a:r>
          </a:p>
          <a:p>
            <a:r>
              <a:rPr lang="en-GB" dirty="0"/>
              <a:t>More water in the sea Location: http://www.soundingcoastalchange.org/sonicmap?id=113</a:t>
            </a:r>
          </a:p>
        </p:txBody>
      </p:sp>
    </p:spTree>
    <p:extLst>
      <p:ext uri="{BB962C8B-B14F-4D97-AF65-F5344CB8AC3E}">
        <p14:creationId xmlns:p14="http://schemas.microsoft.com/office/powerpoint/2010/main" val="3081389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CD804-3116-4B78-92B5-1FB205551F87}"/>
              </a:ext>
            </a:extLst>
          </p:cNvPr>
          <p:cNvSpPr>
            <a:spLocks noGrp="1"/>
          </p:cNvSpPr>
          <p:nvPr>
            <p:ph type="title"/>
          </p:nvPr>
        </p:nvSpPr>
        <p:spPr/>
        <p:txBody>
          <a:bodyPr/>
          <a:lstStyle/>
          <a:p>
            <a:r>
              <a:rPr lang="en-GB" dirty="0"/>
              <a:t>Big project</a:t>
            </a:r>
          </a:p>
        </p:txBody>
      </p:sp>
      <p:pic>
        <p:nvPicPr>
          <p:cNvPr id="5" name="Content Placeholder 4">
            <a:extLst>
              <a:ext uri="{FF2B5EF4-FFF2-40B4-BE49-F238E27FC236}">
                <a16:creationId xmlns:a16="http://schemas.microsoft.com/office/drawing/2014/main" id="{A2A8914D-EC17-473D-B77A-2D6F3185D98B}"/>
              </a:ext>
            </a:extLst>
          </p:cNvPr>
          <p:cNvPicPr>
            <a:picLocks noGrp="1" noChangeAspect="1"/>
          </p:cNvPicPr>
          <p:nvPr>
            <p:ph idx="1"/>
          </p:nvPr>
        </p:nvPicPr>
        <p:blipFill rotWithShape="1">
          <a:blip r:embed="rId2"/>
          <a:srcRect b="45431"/>
          <a:stretch/>
        </p:blipFill>
        <p:spPr>
          <a:xfrm>
            <a:off x="929445" y="1925023"/>
            <a:ext cx="5164967" cy="3369648"/>
          </a:xfrm>
        </p:spPr>
      </p:pic>
      <p:pic>
        <p:nvPicPr>
          <p:cNvPr id="6" name="Content Placeholder 4">
            <a:extLst>
              <a:ext uri="{FF2B5EF4-FFF2-40B4-BE49-F238E27FC236}">
                <a16:creationId xmlns:a16="http://schemas.microsoft.com/office/drawing/2014/main" id="{29D47B25-1312-44FE-B357-2F5F18021172}"/>
              </a:ext>
            </a:extLst>
          </p:cNvPr>
          <p:cNvPicPr>
            <a:picLocks noChangeAspect="1"/>
          </p:cNvPicPr>
          <p:nvPr/>
        </p:nvPicPr>
        <p:blipFill rotWithShape="1">
          <a:blip r:embed="rId2"/>
          <a:srcRect t="57594"/>
          <a:stretch/>
        </p:blipFill>
        <p:spPr>
          <a:xfrm>
            <a:off x="6306380" y="1925023"/>
            <a:ext cx="5164967" cy="2618545"/>
          </a:xfrm>
          <a:prstGeom prst="rect">
            <a:avLst/>
          </a:prstGeom>
        </p:spPr>
      </p:pic>
    </p:spTree>
    <p:extLst>
      <p:ext uri="{BB962C8B-B14F-4D97-AF65-F5344CB8AC3E}">
        <p14:creationId xmlns:p14="http://schemas.microsoft.com/office/powerpoint/2010/main" val="1451984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99CE2-94D4-49C9-855D-5DAD5C1B67F5}"/>
              </a:ext>
            </a:extLst>
          </p:cNvPr>
          <p:cNvSpPr>
            <a:spLocks noGrp="1"/>
          </p:cNvSpPr>
          <p:nvPr>
            <p:ph type="title"/>
          </p:nvPr>
        </p:nvSpPr>
        <p:spPr/>
        <p:txBody>
          <a:bodyPr/>
          <a:lstStyle/>
          <a:p>
            <a:r>
              <a:rPr lang="en-GB" dirty="0"/>
              <a:t>OBSERVATIONS</a:t>
            </a:r>
          </a:p>
        </p:txBody>
      </p:sp>
      <p:sp>
        <p:nvSpPr>
          <p:cNvPr id="3" name="Content Placeholder 2">
            <a:extLst>
              <a:ext uri="{FF2B5EF4-FFF2-40B4-BE49-F238E27FC236}">
                <a16:creationId xmlns:a16="http://schemas.microsoft.com/office/drawing/2014/main" id="{39796F93-A743-4F1B-BE50-D21A2634B0B6}"/>
              </a:ext>
            </a:extLst>
          </p:cNvPr>
          <p:cNvSpPr>
            <a:spLocks noGrp="1"/>
          </p:cNvSpPr>
          <p:nvPr>
            <p:ph idx="1"/>
          </p:nvPr>
        </p:nvSpPr>
        <p:spPr>
          <a:xfrm>
            <a:off x="1141412" y="1814286"/>
            <a:ext cx="9905999" cy="3976915"/>
          </a:xfrm>
        </p:spPr>
        <p:txBody>
          <a:bodyPr>
            <a:noAutofit/>
          </a:bodyPr>
          <a:lstStyle/>
          <a:p>
            <a:r>
              <a:rPr lang="en-GB" sz="1600" dirty="0"/>
              <a:t>Evocative + impactful</a:t>
            </a:r>
          </a:p>
          <a:p>
            <a:pPr lvl="1"/>
            <a:r>
              <a:rPr lang="en-GB" sz="1600" dirty="0"/>
              <a:t>Attempts to draw/place observer in to the research question </a:t>
            </a:r>
          </a:p>
          <a:p>
            <a:pPr lvl="1"/>
            <a:r>
              <a:rPr lang="en-GB" sz="1600" dirty="0"/>
              <a:t>Varity of content  - archival + new</a:t>
            </a:r>
          </a:p>
          <a:p>
            <a:r>
              <a:rPr lang="en-GB" sz="1600" dirty="0"/>
              <a:t>Interactive</a:t>
            </a:r>
          </a:p>
          <a:p>
            <a:pPr lvl="1"/>
            <a:r>
              <a:rPr lang="en-GB" sz="1600" dirty="0"/>
              <a:t>Uses Google maps + Street view so can position yourself in situ</a:t>
            </a:r>
          </a:p>
          <a:p>
            <a:pPr lvl="1"/>
            <a:r>
              <a:rPr lang="en-GB" sz="1600" dirty="0"/>
              <a:t>Can create/direct your own journey/navigation</a:t>
            </a:r>
          </a:p>
          <a:p>
            <a:r>
              <a:rPr lang="en-GB" sz="1600" dirty="0"/>
              <a:t>Content rich</a:t>
            </a:r>
          </a:p>
          <a:p>
            <a:pPr lvl="1"/>
            <a:r>
              <a:rPr lang="en-GB" sz="1600" dirty="0"/>
              <a:t>Multimedia</a:t>
            </a:r>
          </a:p>
          <a:p>
            <a:r>
              <a:rPr lang="en-GB" sz="1600" dirty="0"/>
              <a:t>Travels in time</a:t>
            </a:r>
          </a:p>
          <a:p>
            <a:pPr lvl="1"/>
            <a:r>
              <a:rPr lang="en-GB" sz="1600" dirty="0"/>
              <a:t>Archival footage imposed on ‘current’ images</a:t>
            </a:r>
          </a:p>
          <a:p>
            <a:pPr lvl="1"/>
            <a:r>
              <a:rPr lang="en-GB" sz="1600" dirty="0"/>
              <a:t>Dawn chorus – snapshot of bird population at a time</a:t>
            </a:r>
          </a:p>
          <a:p>
            <a:r>
              <a:rPr lang="en-GB" sz="1600" dirty="0"/>
              <a:t>Ethnographic </a:t>
            </a:r>
          </a:p>
          <a:p>
            <a:pPr lvl="1"/>
            <a:r>
              <a:rPr lang="en-GB" sz="1600" dirty="0"/>
              <a:t>Interviews, films, narratives</a:t>
            </a:r>
          </a:p>
        </p:txBody>
      </p:sp>
    </p:spTree>
    <p:extLst>
      <p:ext uri="{BB962C8B-B14F-4D97-AF65-F5344CB8AC3E}">
        <p14:creationId xmlns:p14="http://schemas.microsoft.com/office/powerpoint/2010/main" val="14248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D55AD-0FE5-4A3A-845E-DF726B0CA05E}"/>
              </a:ext>
            </a:extLst>
          </p:cNvPr>
          <p:cNvSpPr>
            <a:spLocks noGrp="1"/>
          </p:cNvSpPr>
          <p:nvPr>
            <p:ph type="title"/>
          </p:nvPr>
        </p:nvSpPr>
        <p:spPr/>
        <p:txBody>
          <a:bodyPr/>
          <a:lstStyle/>
          <a:p>
            <a:r>
              <a:rPr lang="en-GB" dirty="0"/>
              <a:t>challenges</a:t>
            </a:r>
          </a:p>
        </p:txBody>
      </p:sp>
      <p:sp>
        <p:nvSpPr>
          <p:cNvPr id="3" name="Content Placeholder 2">
            <a:extLst>
              <a:ext uri="{FF2B5EF4-FFF2-40B4-BE49-F238E27FC236}">
                <a16:creationId xmlns:a16="http://schemas.microsoft.com/office/drawing/2014/main" id="{DF1FC49B-AA5E-4D00-9E71-3FBB324E1223}"/>
              </a:ext>
            </a:extLst>
          </p:cNvPr>
          <p:cNvSpPr>
            <a:spLocks noGrp="1"/>
          </p:cNvSpPr>
          <p:nvPr>
            <p:ph idx="1"/>
          </p:nvPr>
        </p:nvSpPr>
        <p:spPr>
          <a:xfrm>
            <a:off x="986970" y="1740317"/>
            <a:ext cx="5338061" cy="4739996"/>
          </a:xfrm>
        </p:spPr>
        <p:txBody>
          <a:bodyPr>
            <a:normAutofit/>
          </a:bodyPr>
          <a:lstStyle/>
          <a:p>
            <a:r>
              <a:rPr lang="en-GB" sz="2000" dirty="0"/>
              <a:t>Page navigation is problematic </a:t>
            </a:r>
          </a:p>
          <a:p>
            <a:pPr lvl="1"/>
            <a:r>
              <a:rPr lang="en-GB" sz="1800" dirty="0"/>
              <a:t>style / content  prioritised over UI</a:t>
            </a:r>
          </a:p>
          <a:p>
            <a:r>
              <a:rPr lang="en-GB" sz="2000" dirty="0"/>
              <a:t>Related output not always available</a:t>
            </a:r>
          </a:p>
          <a:p>
            <a:pPr lvl="1"/>
            <a:r>
              <a:rPr lang="en-GB" sz="1800" dirty="0"/>
              <a:t>links not up to date</a:t>
            </a:r>
          </a:p>
          <a:p>
            <a:pPr lvl="1"/>
            <a:r>
              <a:rPr lang="en-GB" sz="1800" dirty="0"/>
              <a:t>Publications not available?</a:t>
            </a:r>
          </a:p>
          <a:p>
            <a:r>
              <a:rPr lang="en-GB" sz="2000" dirty="0"/>
              <a:t>Applicable to future research?</a:t>
            </a:r>
          </a:p>
          <a:p>
            <a:pPr lvl="1"/>
            <a:r>
              <a:rPr lang="en-GB" sz="1800" dirty="0"/>
              <a:t>Ethnography</a:t>
            </a:r>
          </a:p>
          <a:p>
            <a:pPr lvl="1"/>
            <a:r>
              <a:rPr lang="en-GB" sz="1800" dirty="0"/>
              <a:t>Dawn Chorus -&gt; bird survey</a:t>
            </a:r>
          </a:p>
          <a:p>
            <a:r>
              <a:rPr lang="en-GB" sz="2000" dirty="0"/>
              <a:t>Conclusions</a:t>
            </a:r>
          </a:p>
          <a:p>
            <a:pPr lvl="1"/>
            <a:r>
              <a:rPr lang="en-GB" sz="1800" dirty="0"/>
              <a:t>Landing page states ai of ‘thinking about the future’ – for audience to conclude?</a:t>
            </a:r>
          </a:p>
        </p:txBody>
      </p:sp>
      <p:pic>
        <p:nvPicPr>
          <p:cNvPr id="5" name="Picture 4">
            <a:extLst>
              <a:ext uri="{FF2B5EF4-FFF2-40B4-BE49-F238E27FC236}">
                <a16:creationId xmlns:a16="http://schemas.microsoft.com/office/drawing/2014/main" id="{665B2163-1B4B-4C2C-A02C-753C99011D47}"/>
              </a:ext>
            </a:extLst>
          </p:cNvPr>
          <p:cNvPicPr>
            <a:picLocks noChangeAspect="1"/>
          </p:cNvPicPr>
          <p:nvPr/>
        </p:nvPicPr>
        <p:blipFill rotWithShape="1">
          <a:blip r:embed="rId2"/>
          <a:srcRect t="15555" r="68047" b="44974"/>
          <a:stretch/>
        </p:blipFill>
        <p:spPr>
          <a:xfrm>
            <a:off x="7324499" y="2157717"/>
            <a:ext cx="3880530" cy="2706915"/>
          </a:xfrm>
          <a:prstGeom prst="rect">
            <a:avLst/>
          </a:prstGeom>
        </p:spPr>
      </p:pic>
      <p:pic>
        <p:nvPicPr>
          <p:cNvPr id="7" name="Picture 6">
            <a:extLst>
              <a:ext uri="{FF2B5EF4-FFF2-40B4-BE49-F238E27FC236}">
                <a16:creationId xmlns:a16="http://schemas.microsoft.com/office/drawing/2014/main" id="{E014CA12-D485-4CFC-B94F-826875600191}"/>
              </a:ext>
            </a:extLst>
          </p:cNvPr>
          <p:cNvPicPr>
            <a:picLocks noChangeAspect="1"/>
          </p:cNvPicPr>
          <p:nvPr/>
        </p:nvPicPr>
        <p:blipFill rotWithShape="1">
          <a:blip r:embed="rId3"/>
          <a:srcRect l="2434" t="20529" r="7812" b="10688"/>
          <a:stretch/>
        </p:blipFill>
        <p:spPr>
          <a:xfrm>
            <a:off x="6486997" y="4326238"/>
            <a:ext cx="5338062" cy="2310080"/>
          </a:xfrm>
          <a:prstGeom prst="rect">
            <a:avLst/>
          </a:prstGeom>
        </p:spPr>
      </p:pic>
    </p:spTree>
    <p:extLst>
      <p:ext uri="{BB962C8B-B14F-4D97-AF65-F5344CB8AC3E}">
        <p14:creationId xmlns:p14="http://schemas.microsoft.com/office/powerpoint/2010/main" val="4063294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CD75D8-2818-4A28-B8FA-EAEC37106754}"/>
              </a:ext>
            </a:extLst>
          </p:cNvPr>
          <p:cNvSpPr>
            <a:spLocks noGrp="1"/>
          </p:cNvSpPr>
          <p:nvPr>
            <p:ph type="title"/>
          </p:nvPr>
        </p:nvSpPr>
        <p:spPr/>
        <p:txBody>
          <a:bodyPr/>
          <a:lstStyle/>
          <a:p>
            <a:r>
              <a:rPr lang="en-GB" dirty="0"/>
              <a:t>APPENDIX – Sample images for back up</a:t>
            </a:r>
          </a:p>
        </p:txBody>
      </p:sp>
    </p:spTree>
    <p:extLst>
      <p:ext uri="{BB962C8B-B14F-4D97-AF65-F5344CB8AC3E}">
        <p14:creationId xmlns:p14="http://schemas.microsoft.com/office/powerpoint/2010/main" val="180046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AF2E0-CFF5-4D0C-90CF-D4F146A351D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19AF2BB-B096-408E-BE31-9F5096BFCF4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23E84EA-2FB2-4D4B-9355-C586A46FDFD3}"/>
              </a:ext>
            </a:extLst>
          </p:cNvPr>
          <p:cNvPicPr>
            <a:picLocks noChangeAspect="1"/>
          </p:cNvPicPr>
          <p:nvPr/>
        </p:nvPicPr>
        <p:blipFill>
          <a:blip r:embed="rId2"/>
          <a:stretch>
            <a:fillRect/>
          </a:stretch>
        </p:blipFill>
        <p:spPr>
          <a:xfrm>
            <a:off x="23812" y="0"/>
            <a:ext cx="12144375" cy="6858000"/>
          </a:xfrm>
          <a:prstGeom prst="rect">
            <a:avLst/>
          </a:prstGeom>
        </p:spPr>
      </p:pic>
    </p:spTree>
    <p:extLst>
      <p:ext uri="{BB962C8B-B14F-4D97-AF65-F5344CB8AC3E}">
        <p14:creationId xmlns:p14="http://schemas.microsoft.com/office/powerpoint/2010/main" val="3183924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EA253-58B0-4291-94CB-C9F3053F2D5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B6B4339-6549-47BC-B163-4ED73C8AEA4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8D1AB8F-26E7-4736-B7E1-14FBFBE98DFD}"/>
              </a:ext>
            </a:extLst>
          </p:cNvPr>
          <p:cNvPicPr>
            <a:picLocks noChangeAspect="1"/>
          </p:cNvPicPr>
          <p:nvPr/>
        </p:nvPicPr>
        <p:blipFill>
          <a:blip r:embed="rId2"/>
          <a:stretch>
            <a:fillRect/>
          </a:stretch>
        </p:blipFill>
        <p:spPr>
          <a:xfrm>
            <a:off x="23812" y="0"/>
            <a:ext cx="12144375" cy="6858000"/>
          </a:xfrm>
          <a:prstGeom prst="rect">
            <a:avLst/>
          </a:prstGeom>
        </p:spPr>
      </p:pic>
    </p:spTree>
    <p:extLst>
      <p:ext uri="{BB962C8B-B14F-4D97-AF65-F5344CB8AC3E}">
        <p14:creationId xmlns:p14="http://schemas.microsoft.com/office/powerpoint/2010/main" val="1147811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44B26-1C36-4517-9BAA-CEB9D6B841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0679BA0-910D-4B41-82FF-A5981E72763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97863FD-B1FD-4AE8-ADBA-76F2B0CAC5F7}"/>
              </a:ext>
            </a:extLst>
          </p:cNvPr>
          <p:cNvPicPr>
            <a:picLocks noChangeAspect="1"/>
          </p:cNvPicPr>
          <p:nvPr/>
        </p:nvPicPr>
        <p:blipFill>
          <a:blip r:embed="rId2"/>
          <a:stretch>
            <a:fillRect/>
          </a:stretch>
        </p:blipFill>
        <p:spPr>
          <a:xfrm>
            <a:off x="23812" y="0"/>
            <a:ext cx="12144375" cy="6858000"/>
          </a:xfrm>
          <a:prstGeom prst="rect">
            <a:avLst/>
          </a:prstGeom>
        </p:spPr>
      </p:pic>
    </p:spTree>
    <p:extLst>
      <p:ext uri="{BB962C8B-B14F-4D97-AF65-F5344CB8AC3E}">
        <p14:creationId xmlns:p14="http://schemas.microsoft.com/office/powerpoint/2010/main" val="34494754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CEF8E-F8BC-4F68-B094-74EA7232833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307DA9C-C92C-49EF-AA0C-399DB992443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9EB6E04-1D4A-4E54-83C2-BF9032602FC5}"/>
              </a:ext>
            </a:extLst>
          </p:cNvPr>
          <p:cNvPicPr>
            <a:picLocks noChangeAspect="1"/>
          </p:cNvPicPr>
          <p:nvPr/>
        </p:nvPicPr>
        <p:blipFill>
          <a:blip r:embed="rId2"/>
          <a:stretch>
            <a:fillRect/>
          </a:stretch>
        </p:blipFill>
        <p:spPr>
          <a:xfrm>
            <a:off x="23812" y="0"/>
            <a:ext cx="12144375" cy="6858000"/>
          </a:xfrm>
          <a:prstGeom prst="rect">
            <a:avLst/>
          </a:prstGeom>
        </p:spPr>
      </p:pic>
    </p:spTree>
    <p:extLst>
      <p:ext uri="{BB962C8B-B14F-4D97-AF65-F5344CB8AC3E}">
        <p14:creationId xmlns:p14="http://schemas.microsoft.com/office/powerpoint/2010/main" val="3451709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0D22E-C4D3-46CB-89D6-3602F49B016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25B918C-2DFA-4B54-8214-A7C9314E48E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5B8FA25-0A73-41DC-93A2-160F2D109BF8}"/>
              </a:ext>
            </a:extLst>
          </p:cNvPr>
          <p:cNvPicPr>
            <a:picLocks noChangeAspect="1"/>
          </p:cNvPicPr>
          <p:nvPr/>
        </p:nvPicPr>
        <p:blipFill>
          <a:blip r:embed="rId2"/>
          <a:stretch>
            <a:fillRect/>
          </a:stretch>
        </p:blipFill>
        <p:spPr>
          <a:xfrm>
            <a:off x="23812" y="0"/>
            <a:ext cx="12144375" cy="6858000"/>
          </a:xfrm>
          <a:prstGeom prst="rect">
            <a:avLst/>
          </a:prstGeom>
        </p:spPr>
      </p:pic>
    </p:spTree>
    <p:extLst>
      <p:ext uri="{BB962C8B-B14F-4D97-AF65-F5344CB8AC3E}">
        <p14:creationId xmlns:p14="http://schemas.microsoft.com/office/powerpoint/2010/main" val="564745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1360</TotalTime>
  <Words>691</Words>
  <Application>Microsoft Office PowerPoint</Application>
  <PresentationFormat>Widescreen</PresentationFormat>
  <Paragraphs>67</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Tw Cen MT</vt:lpstr>
      <vt:lpstr>Circuit</vt:lpstr>
      <vt:lpstr>Sounding coastal change</vt:lpstr>
      <vt:lpstr>CONSIDERATIONS on study of sound </vt:lpstr>
      <vt:lpstr>SOUNDING COASTAL CHANGE</vt:lpstr>
      <vt:lpstr>objective</vt:lpstr>
      <vt:lpstr>METHODS</vt:lpstr>
      <vt:lpstr>SONIC MAP</vt:lpstr>
      <vt:lpstr>Sample Postcard - More water in the sea</vt:lpstr>
      <vt:lpstr>Big project</vt:lpstr>
      <vt:lpstr>OBSERVATIONS</vt:lpstr>
      <vt:lpstr>challenges</vt:lpstr>
      <vt:lpstr>APPENDIX – Sample images for back up</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humanities</dc:title>
  <dc:creator>Hilary Elizabeth Sweetnam (2024458)</dc:creator>
  <cp:lastModifiedBy>Hilary Elizabeth Sweetnam</cp:lastModifiedBy>
  <cp:revision>24</cp:revision>
  <dcterms:created xsi:type="dcterms:W3CDTF">2021-02-21T11:29:43Z</dcterms:created>
  <dcterms:modified xsi:type="dcterms:W3CDTF">2021-03-01T21:24:40Z</dcterms:modified>
</cp:coreProperties>
</file>