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59" r:id="rId2"/>
  </p:sldMasterIdLst>
  <p:notesMasterIdLst>
    <p:notesMasterId r:id="rId99"/>
  </p:notesMasterIdLst>
  <p:handoutMasterIdLst>
    <p:handoutMasterId r:id="rId100"/>
  </p:handoutMasterIdLst>
  <p:sldIdLst>
    <p:sldId id="257" r:id="rId3"/>
    <p:sldId id="373" r:id="rId4"/>
    <p:sldId id="468" r:id="rId5"/>
    <p:sldId id="374" r:id="rId6"/>
    <p:sldId id="467" r:id="rId7"/>
    <p:sldId id="363" r:id="rId8"/>
    <p:sldId id="309" r:id="rId9"/>
    <p:sldId id="338" r:id="rId10"/>
    <p:sldId id="366" r:id="rId11"/>
    <p:sldId id="364" r:id="rId12"/>
    <p:sldId id="261" r:id="rId13"/>
    <p:sldId id="367" r:id="rId14"/>
    <p:sldId id="282" r:id="rId15"/>
    <p:sldId id="355" r:id="rId16"/>
    <p:sldId id="263" r:id="rId17"/>
    <p:sldId id="360" r:id="rId18"/>
    <p:sldId id="365" r:id="rId19"/>
    <p:sldId id="368" r:id="rId20"/>
    <p:sldId id="319" r:id="rId21"/>
    <p:sldId id="369" r:id="rId22"/>
    <p:sldId id="362" r:id="rId23"/>
    <p:sldId id="339" r:id="rId24"/>
    <p:sldId id="340" r:id="rId25"/>
    <p:sldId id="270" r:id="rId26"/>
    <p:sldId id="370" r:id="rId27"/>
    <p:sldId id="357" r:id="rId28"/>
    <p:sldId id="266" r:id="rId29"/>
    <p:sldId id="349" r:id="rId30"/>
    <p:sldId id="345" r:id="rId31"/>
    <p:sldId id="358" r:id="rId32"/>
    <p:sldId id="295" r:id="rId33"/>
    <p:sldId id="287" r:id="rId34"/>
    <p:sldId id="284" r:id="rId35"/>
    <p:sldId id="331" r:id="rId36"/>
    <p:sldId id="327" r:id="rId37"/>
    <p:sldId id="371" r:id="rId38"/>
    <p:sldId id="321" r:id="rId39"/>
    <p:sldId id="332" r:id="rId40"/>
    <p:sldId id="297" r:id="rId41"/>
    <p:sldId id="310" r:id="rId42"/>
    <p:sldId id="381" r:id="rId43"/>
    <p:sldId id="382" r:id="rId44"/>
    <p:sldId id="383" r:id="rId45"/>
    <p:sldId id="384" r:id="rId46"/>
    <p:sldId id="385" r:id="rId47"/>
    <p:sldId id="386" r:id="rId48"/>
    <p:sldId id="387" r:id="rId49"/>
    <p:sldId id="388" r:id="rId50"/>
    <p:sldId id="389" r:id="rId51"/>
    <p:sldId id="390" r:id="rId52"/>
    <p:sldId id="391" r:id="rId53"/>
    <p:sldId id="392" r:id="rId54"/>
    <p:sldId id="394" r:id="rId55"/>
    <p:sldId id="395" r:id="rId56"/>
    <p:sldId id="396" r:id="rId57"/>
    <p:sldId id="397" r:id="rId58"/>
    <p:sldId id="398" r:id="rId59"/>
    <p:sldId id="399" r:id="rId60"/>
    <p:sldId id="400" r:id="rId61"/>
    <p:sldId id="401" r:id="rId62"/>
    <p:sldId id="402" r:id="rId63"/>
    <p:sldId id="403" r:id="rId64"/>
    <p:sldId id="404" r:id="rId65"/>
    <p:sldId id="405" r:id="rId66"/>
    <p:sldId id="406" r:id="rId67"/>
    <p:sldId id="407" r:id="rId68"/>
    <p:sldId id="408" r:id="rId69"/>
    <p:sldId id="409" r:id="rId70"/>
    <p:sldId id="410" r:id="rId71"/>
    <p:sldId id="411" r:id="rId72"/>
    <p:sldId id="412" r:id="rId73"/>
    <p:sldId id="413" r:id="rId74"/>
    <p:sldId id="414" r:id="rId75"/>
    <p:sldId id="415" r:id="rId76"/>
    <p:sldId id="416" r:id="rId77"/>
    <p:sldId id="417" r:id="rId78"/>
    <p:sldId id="418" r:id="rId79"/>
    <p:sldId id="419" r:id="rId80"/>
    <p:sldId id="420" r:id="rId81"/>
    <p:sldId id="421" r:id="rId82"/>
    <p:sldId id="422" r:id="rId83"/>
    <p:sldId id="423" r:id="rId84"/>
    <p:sldId id="424" r:id="rId85"/>
    <p:sldId id="425" r:id="rId86"/>
    <p:sldId id="426" r:id="rId87"/>
    <p:sldId id="427" r:id="rId88"/>
    <p:sldId id="428" r:id="rId89"/>
    <p:sldId id="429" r:id="rId90"/>
    <p:sldId id="430" r:id="rId91"/>
    <p:sldId id="431" r:id="rId92"/>
    <p:sldId id="432" r:id="rId93"/>
    <p:sldId id="433" r:id="rId94"/>
    <p:sldId id="464" r:id="rId95"/>
    <p:sldId id="465" r:id="rId96"/>
    <p:sldId id="466" r:id="rId97"/>
    <p:sldId id="372" r:id="rId98"/>
  </p:sldIdLst>
  <p:sldSz cx="9144000" cy="6858000" type="screen4x3"/>
  <p:notesSz cx="6669088" cy="9753600"/>
  <p:custDataLst>
    <p:tags r:id="rId10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5C4FF"/>
    <a:srgbClr val="0070C0"/>
    <a:srgbClr val="000000"/>
    <a:srgbClr val="FF5050"/>
    <a:srgbClr val="FFFF99"/>
    <a:srgbClr val="69FFAD"/>
    <a:srgbClr val="FF0000"/>
    <a:srgbClr val="FFFF00"/>
    <a:srgbClr val="00B05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78241" autoAdjust="0"/>
  </p:normalViewPr>
  <p:slideViewPr>
    <p:cSldViewPr>
      <p:cViewPr varScale="1">
        <p:scale>
          <a:sx n="90" d="100"/>
          <a:sy n="90" d="100"/>
        </p:scale>
        <p:origin x="684" y="96"/>
      </p:cViewPr>
      <p:guideLst>
        <p:guide orient="horz" pos="2160"/>
        <p:guide pos="2880"/>
      </p:guideLst>
    </p:cSldViewPr>
  </p:slideViewPr>
  <p:notesTextViewPr>
    <p:cViewPr>
      <p:scale>
        <a:sx n="100" d="100"/>
        <a:sy n="100" d="100"/>
      </p:scale>
      <p:origin x="0" y="0"/>
    </p:cViewPr>
  </p:notesTextViewPr>
  <p:sorterViewPr>
    <p:cViewPr>
      <p:scale>
        <a:sx n="99" d="100"/>
        <a:sy n="99" d="100"/>
      </p:scale>
      <p:origin x="0" y="504"/>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slide" Target="slides/slide82.xml"/><Relationship Id="rId89" Type="http://schemas.openxmlformats.org/officeDocument/2006/relationships/slide" Target="slides/slide87.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slide" Target="slides/slide72.xml"/><Relationship Id="rId79" Type="http://schemas.openxmlformats.org/officeDocument/2006/relationships/slide" Target="slides/slide77.xml"/><Relationship Id="rId87" Type="http://schemas.openxmlformats.org/officeDocument/2006/relationships/slide" Target="slides/slide85.xml"/><Relationship Id="rId102" Type="http://schemas.openxmlformats.org/officeDocument/2006/relationships/presProps" Target="presProps.xml"/><Relationship Id="rId5" Type="http://schemas.openxmlformats.org/officeDocument/2006/relationships/slide" Target="slides/slide3.xml"/><Relationship Id="rId61" Type="http://schemas.openxmlformats.org/officeDocument/2006/relationships/slide" Target="slides/slide59.xml"/><Relationship Id="rId82" Type="http://schemas.openxmlformats.org/officeDocument/2006/relationships/slide" Target="slides/slide80.xml"/><Relationship Id="rId90" Type="http://schemas.openxmlformats.org/officeDocument/2006/relationships/slide" Target="slides/slide88.xml"/><Relationship Id="rId95" Type="http://schemas.openxmlformats.org/officeDocument/2006/relationships/slide" Target="slides/slide93.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100" Type="http://schemas.openxmlformats.org/officeDocument/2006/relationships/handoutMaster" Target="handoutMasters/handoutMaster1.xml"/><Relationship Id="rId105"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slide" Target="slides/slide78.xml"/><Relationship Id="rId85" Type="http://schemas.openxmlformats.org/officeDocument/2006/relationships/slide" Target="slides/slide83.xml"/><Relationship Id="rId93" Type="http://schemas.openxmlformats.org/officeDocument/2006/relationships/slide" Target="slides/slide91.xml"/><Relationship Id="rId98" Type="http://schemas.openxmlformats.org/officeDocument/2006/relationships/slide" Target="slides/slide9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103"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slide" Target="slides/slide81.xml"/><Relationship Id="rId88" Type="http://schemas.openxmlformats.org/officeDocument/2006/relationships/slide" Target="slides/slide86.xml"/><Relationship Id="rId91" Type="http://schemas.openxmlformats.org/officeDocument/2006/relationships/slide" Target="slides/slide89.xml"/><Relationship Id="rId96" Type="http://schemas.openxmlformats.org/officeDocument/2006/relationships/slide" Target="slides/slide94.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slide" Target="slides/slide84.xml"/><Relationship Id="rId94" Type="http://schemas.openxmlformats.org/officeDocument/2006/relationships/slide" Target="slides/slide92.xml"/><Relationship Id="rId99" Type="http://schemas.openxmlformats.org/officeDocument/2006/relationships/notesMaster" Target="notesMasters/notesMaster1.xml"/><Relationship Id="rId101" Type="http://schemas.openxmlformats.org/officeDocument/2006/relationships/tags" Target="tags/tag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10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7D60EB-DFE8-4DD8-B433-3A49DD04ED8A}" type="doc">
      <dgm:prSet loTypeId="urn:microsoft.com/office/officeart/2005/8/layout/process1" loCatId="process" qsTypeId="urn:microsoft.com/office/officeart/2005/8/quickstyle/simple1" qsCatId="simple" csTypeId="urn:microsoft.com/office/officeart/2005/8/colors/accent1_2" csCatId="accent1" phldr="1"/>
      <dgm:spPr/>
    </dgm:pt>
    <dgm:pt modelId="{1D86D6DF-CD9F-42A4-83FD-0D38A8212988}">
      <dgm:prSet phldrT="[Text]"/>
      <dgm:spPr/>
      <dgm:t>
        <a:bodyPr/>
        <a:lstStyle/>
        <a:p>
          <a:r>
            <a:rPr lang="en-GB" b="1" dirty="0" smtClean="0">
              <a:solidFill>
                <a:schemeClr val="tx2"/>
              </a:solidFill>
            </a:rPr>
            <a:t>Chapter 1</a:t>
          </a:r>
        </a:p>
        <a:p>
          <a:r>
            <a:rPr lang="en-GB" b="1" dirty="0" smtClean="0">
              <a:solidFill>
                <a:schemeClr val="tx2"/>
              </a:solidFill>
            </a:rPr>
            <a:t>Introduction Background Research question</a:t>
          </a:r>
          <a:endParaRPr lang="en-GB" b="1" dirty="0">
            <a:solidFill>
              <a:schemeClr val="tx2"/>
            </a:solidFill>
          </a:endParaRPr>
        </a:p>
      </dgm:t>
    </dgm:pt>
    <dgm:pt modelId="{A4DB24EB-B677-426E-B01B-1B064C70C402}" type="parTrans" cxnId="{DF0E9A89-8D8F-4A56-98F4-7C7BFA206693}">
      <dgm:prSet/>
      <dgm:spPr/>
      <dgm:t>
        <a:bodyPr/>
        <a:lstStyle/>
        <a:p>
          <a:endParaRPr lang="en-GB"/>
        </a:p>
      </dgm:t>
    </dgm:pt>
    <dgm:pt modelId="{6B7C929A-199B-460C-8D4C-D7562475B66A}" type="sibTrans" cxnId="{DF0E9A89-8D8F-4A56-98F4-7C7BFA206693}">
      <dgm:prSet/>
      <dgm:spPr/>
      <dgm:t>
        <a:bodyPr/>
        <a:lstStyle/>
        <a:p>
          <a:endParaRPr lang="en-GB"/>
        </a:p>
      </dgm:t>
    </dgm:pt>
    <dgm:pt modelId="{8A96B63C-6549-4E6B-8310-705936528941}">
      <dgm:prSet phldrT="[Text]"/>
      <dgm:spPr/>
      <dgm:t>
        <a:bodyPr/>
        <a:lstStyle/>
        <a:p>
          <a:r>
            <a:rPr lang="en-GB" b="1" dirty="0" smtClean="0">
              <a:solidFill>
                <a:schemeClr val="tx2"/>
              </a:solidFill>
            </a:rPr>
            <a:t>Chapter 2Model/theories</a:t>
          </a:r>
        </a:p>
        <a:p>
          <a:r>
            <a:rPr lang="en-GB" b="1" dirty="0" smtClean="0">
              <a:solidFill>
                <a:schemeClr val="tx2"/>
              </a:solidFill>
            </a:rPr>
            <a:t>What explains X?</a:t>
          </a:r>
        </a:p>
        <a:p>
          <a:r>
            <a:rPr lang="en-GB" b="1" dirty="0" smtClean="0">
              <a:solidFill>
                <a:schemeClr val="tx2"/>
              </a:solidFill>
            </a:rPr>
            <a:t>Relevant research</a:t>
          </a:r>
          <a:endParaRPr lang="en-GB" b="1" dirty="0">
            <a:solidFill>
              <a:schemeClr val="tx2"/>
            </a:solidFill>
          </a:endParaRPr>
        </a:p>
      </dgm:t>
    </dgm:pt>
    <dgm:pt modelId="{03819F48-96C8-4369-B0FA-A8C1F9B0B0A0}" type="parTrans" cxnId="{ABA5664F-DD33-4E5D-94AE-E9A1E42E0E55}">
      <dgm:prSet/>
      <dgm:spPr/>
      <dgm:t>
        <a:bodyPr/>
        <a:lstStyle/>
        <a:p>
          <a:endParaRPr lang="en-GB"/>
        </a:p>
      </dgm:t>
    </dgm:pt>
    <dgm:pt modelId="{56EB989A-EB42-4715-A13E-BAA83F4F7F8D}" type="sibTrans" cxnId="{ABA5664F-DD33-4E5D-94AE-E9A1E42E0E55}">
      <dgm:prSet/>
      <dgm:spPr/>
      <dgm:t>
        <a:bodyPr/>
        <a:lstStyle/>
        <a:p>
          <a:endParaRPr lang="en-GB"/>
        </a:p>
      </dgm:t>
    </dgm:pt>
    <dgm:pt modelId="{E43E6D1E-5C58-49A1-9577-A4573A1A72E7}">
      <dgm:prSet phldrT="[Text]"/>
      <dgm:spPr/>
      <dgm:t>
        <a:bodyPr/>
        <a:lstStyle/>
        <a:p>
          <a:r>
            <a:rPr lang="en-GB" b="1" dirty="0" smtClean="0">
              <a:solidFill>
                <a:schemeClr val="tx2"/>
              </a:solidFill>
            </a:rPr>
            <a:t>Chapter 3 Methodology of data collection</a:t>
          </a:r>
          <a:endParaRPr lang="en-GB" b="1" dirty="0">
            <a:solidFill>
              <a:schemeClr val="tx2"/>
            </a:solidFill>
          </a:endParaRPr>
        </a:p>
      </dgm:t>
    </dgm:pt>
    <dgm:pt modelId="{5D4439C0-167C-4FDC-82B5-65EF0233FBAA}" type="parTrans" cxnId="{1A5A0A1B-50EB-4ED9-9CB6-47904219CB3A}">
      <dgm:prSet/>
      <dgm:spPr/>
      <dgm:t>
        <a:bodyPr/>
        <a:lstStyle/>
        <a:p>
          <a:endParaRPr lang="en-GB"/>
        </a:p>
      </dgm:t>
    </dgm:pt>
    <dgm:pt modelId="{7015E850-2316-4BFF-81CC-0A0A8A089283}" type="sibTrans" cxnId="{1A5A0A1B-50EB-4ED9-9CB6-47904219CB3A}">
      <dgm:prSet/>
      <dgm:spPr/>
      <dgm:t>
        <a:bodyPr/>
        <a:lstStyle/>
        <a:p>
          <a:endParaRPr lang="en-GB"/>
        </a:p>
      </dgm:t>
    </dgm:pt>
    <dgm:pt modelId="{7ABF21C1-075F-4F9F-82A0-251DEA2D7FBB}">
      <dgm:prSet/>
      <dgm:spPr/>
      <dgm:t>
        <a:bodyPr/>
        <a:lstStyle/>
        <a:p>
          <a:endParaRPr lang="en-GB" dirty="0" smtClean="0"/>
        </a:p>
        <a:p>
          <a:r>
            <a:rPr lang="en-GB" b="1" dirty="0" smtClean="0">
              <a:solidFill>
                <a:schemeClr val="tx2"/>
              </a:solidFill>
            </a:rPr>
            <a:t>Chapter 5</a:t>
          </a:r>
        </a:p>
        <a:p>
          <a:r>
            <a:rPr lang="en-GB" b="1" dirty="0" smtClean="0">
              <a:solidFill>
                <a:schemeClr val="tx2"/>
              </a:solidFill>
            </a:rPr>
            <a:t>Implications of findings Contribution to body of knowledge</a:t>
          </a:r>
          <a:endParaRPr lang="en-GB" b="1" dirty="0">
            <a:solidFill>
              <a:schemeClr val="tx2"/>
            </a:solidFill>
          </a:endParaRPr>
        </a:p>
      </dgm:t>
    </dgm:pt>
    <dgm:pt modelId="{2739CFBD-1A51-4A1E-BCB6-D8DDF43E8316}" type="parTrans" cxnId="{377B4FFF-09A1-4F80-8881-FED0D67F2C9E}">
      <dgm:prSet/>
      <dgm:spPr/>
      <dgm:t>
        <a:bodyPr/>
        <a:lstStyle/>
        <a:p>
          <a:endParaRPr lang="en-GB"/>
        </a:p>
      </dgm:t>
    </dgm:pt>
    <dgm:pt modelId="{8AF0E8BB-B9BB-4C0F-9396-765F405D4917}" type="sibTrans" cxnId="{377B4FFF-09A1-4F80-8881-FED0D67F2C9E}">
      <dgm:prSet/>
      <dgm:spPr/>
      <dgm:t>
        <a:bodyPr/>
        <a:lstStyle/>
        <a:p>
          <a:endParaRPr lang="en-GB"/>
        </a:p>
      </dgm:t>
    </dgm:pt>
    <dgm:pt modelId="{0FE78E5A-E807-4123-8B86-A55B2165898A}">
      <dgm:prSet/>
      <dgm:spPr/>
      <dgm:t>
        <a:bodyPr/>
        <a:lstStyle/>
        <a:p>
          <a:r>
            <a:rPr lang="en-GB" b="1" dirty="0" smtClean="0">
              <a:solidFill>
                <a:schemeClr val="tx2"/>
              </a:solidFill>
            </a:rPr>
            <a:t>Chapter 4</a:t>
          </a:r>
        </a:p>
        <a:p>
          <a:r>
            <a:rPr lang="en-GB" b="1" dirty="0" smtClean="0">
              <a:solidFill>
                <a:schemeClr val="tx2"/>
              </a:solidFill>
            </a:rPr>
            <a:t>Analysis of data</a:t>
          </a:r>
        </a:p>
        <a:p>
          <a:r>
            <a:rPr lang="en-GB" b="1" dirty="0" smtClean="0">
              <a:solidFill>
                <a:schemeClr val="tx2"/>
              </a:solidFill>
            </a:rPr>
            <a:t>Findings</a:t>
          </a:r>
          <a:endParaRPr lang="en-GB" b="1" dirty="0">
            <a:solidFill>
              <a:schemeClr val="tx2"/>
            </a:solidFill>
          </a:endParaRPr>
        </a:p>
      </dgm:t>
    </dgm:pt>
    <dgm:pt modelId="{1C552E80-F120-4BB3-B6F6-335FE09B70F6}" type="parTrans" cxnId="{7668D9C9-B424-43D1-BDDD-7F33074E03DD}">
      <dgm:prSet/>
      <dgm:spPr/>
      <dgm:t>
        <a:bodyPr/>
        <a:lstStyle/>
        <a:p>
          <a:endParaRPr lang="en-GB"/>
        </a:p>
      </dgm:t>
    </dgm:pt>
    <dgm:pt modelId="{6CAF4798-C6A2-4295-BDDC-5DDDDDA65965}" type="sibTrans" cxnId="{7668D9C9-B424-43D1-BDDD-7F33074E03DD}">
      <dgm:prSet/>
      <dgm:spPr/>
      <dgm:t>
        <a:bodyPr/>
        <a:lstStyle/>
        <a:p>
          <a:endParaRPr lang="en-GB"/>
        </a:p>
      </dgm:t>
    </dgm:pt>
    <dgm:pt modelId="{39458F31-F832-4869-A793-BC45EC9B99D4}" type="pres">
      <dgm:prSet presAssocID="{337D60EB-DFE8-4DD8-B433-3A49DD04ED8A}" presName="Name0" presStyleCnt="0">
        <dgm:presLayoutVars>
          <dgm:dir/>
          <dgm:resizeHandles val="exact"/>
        </dgm:presLayoutVars>
      </dgm:prSet>
      <dgm:spPr/>
    </dgm:pt>
    <dgm:pt modelId="{290C66C4-6CA2-4AC3-95C2-8CDCA5E7774F}" type="pres">
      <dgm:prSet presAssocID="{1D86D6DF-CD9F-42A4-83FD-0D38A8212988}" presName="node" presStyleLbl="node1" presStyleIdx="0" presStyleCnt="5">
        <dgm:presLayoutVars>
          <dgm:bulletEnabled val="1"/>
        </dgm:presLayoutVars>
      </dgm:prSet>
      <dgm:spPr/>
      <dgm:t>
        <a:bodyPr/>
        <a:lstStyle/>
        <a:p>
          <a:endParaRPr lang="en-GB"/>
        </a:p>
      </dgm:t>
    </dgm:pt>
    <dgm:pt modelId="{3470D0F7-5628-401F-9A40-9D9ABEFDA730}" type="pres">
      <dgm:prSet presAssocID="{6B7C929A-199B-460C-8D4C-D7562475B66A}" presName="sibTrans" presStyleLbl="sibTrans2D1" presStyleIdx="0" presStyleCnt="4"/>
      <dgm:spPr/>
      <dgm:t>
        <a:bodyPr/>
        <a:lstStyle/>
        <a:p>
          <a:endParaRPr lang="en-GB"/>
        </a:p>
      </dgm:t>
    </dgm:pt>
    <dgm:pt modelId="{7E09837C-7D29-4F68-A748-F27340D4CE2B}" type="pres">
      <dgm:prSet presAssocID="{6B7C929A-199B-460C-8D4C-D7562475B66A}" presName="connectorText" presStyleLbl="sibTrans2D1" presStyleIdx="0" presStyleCnt="4"/>
      <dgm:spPr/>
      <dgm:t>
        <a:bodyPr/>
        <a:lstStyle/>
        <a:p>
          <a:endParaRPr lang="en-GB"/>
        </a:p>
      </dgm:t>
    </dgm:pt>
    <dgm:pt modelId="{70AC2DA4-25AD-44B0-B46E-F1A9FEEF679B}" type="pres">
      <dgm:prSet presAssocID="{8A96B63C-6549-4E6B-8310-705936528941}" presName="node" presStyleLbl="node1" presStyleIdx="1" presStyleCnt="5">
        <dgm:presLayoutVars>
          <dgm:bulletEnabled val="1"/>
        </dgm:presLayoutVars>
      </dgm:prSet>
      <dgm:spPr/>
      <dgm:t>
        <a:bodyPr/>
        <a:lstStyle/>
        <a:p>
          <a:endParaRPr lang="en-GB"/>
        </a:p>
      </dgm:t>
    </dgm:pt>
    <dgm:pt modelId="{2B768F89-BA7D-4FFF-92B0-7F898D86A5FF}" type="pres">
      <dgm:prSet presAssocID="{56EB989A-EB42-4715-A13E-BAA83F4F7F8D}" presName="sibTrans" presStyleLbl="sibTrans2D1" presStyleIdx="1" presStyleCnt="4"/>
      <dgm:spPr/>
      <dgm:t>
        <a:bodyPr/>
        <a:lstStyle/>
        <a:p>
          <a:endParaRPr lang="en-GB"/>
        </a:p>
      </dgm:t>
    </dgm:pt>
    <dgm:pt modelId="{E65D49F9-29B0-483E-AE77-1295155F77B0}" type="pres">
      <dgm:prSet presAssocID="{56EB989A-EB42-4715-A13E-BAA83F4F7F8D}" presName="connectorText" presStyleLbl="sibTrans2D1" presStyleIdx="1" presStyleCnt="4"/>
      <dgm:spPr/>
      <dgm:t>
        <a:bodyPr/>
        <a:lstStyle/>
        <a:p>
          <a:endParaRPr lang="en-GB"/>
        </a:p>
      </dgm:t>
    </dgm:pt>
    <dgm:pt modelId="{F658B2FD-BF4E-4177-B42B-51B81C8955C8}" type="pres">
      <dgm:prSet presAssocID="{E43E6D1E-5C58-49A1-9577-A4573A1A72E7}" presName="node" presStyleLbl="node1" presStyleIdx="2" presStyleCnt="5">
        <dgm:presLayoutVars>
          <dgm:bulletEnabled val="1"/>
        </dgm:presLayoutVars>
      </dgm:prSet>
      <dgm:spPr/>
      <dgm:t>
        <a:bodyPr/>
        <a:lstStyle/>
        <a:p>
          <a:endParaRPr lang="en-GB"/>
        </a:p>
      </dgm:t>
    </dgm:pt>
    <dgm:pt modelId="{0A1B7B23-DCFA-486E-BE5E-B53F23C1552E}" type="pres">
      <dgm:prSet presAssocID="{7015E850-2316-4BFF-81CC-0A0A8A089283}" presName="sibTrans" presStyleLbl="sibTrans2D1" presStyleIdx="2" presStyleCnt="4"/>
      <dgm:spPr/>
      <dgm:t>
        <a:bodyPr/>
        <a:lstStyle/>
        <a:p>
          <a:endParaRPr lang="en-GB"/>
        </a:p>
      </dgm:t>
    </dgm:pt>
    <dgm:pt modelId="{7B1B47B5-0F77-45F2-9085-5789BE427A2A}" type="pres">
      <dgm:prSet presAssocID="{7015E850-2316-4BFF-81CC-0A0A8A089283}" presName="connectorText" presStyleLbl="sibTrans2D1" presStyleIdx="2" presStyleCnt="4"/>
      <dgm:spPr/>
      <dgm:t>
        <a:bodyPr/>
        <a:lstStyle/>
        <a:p>
          <a:endParaRPr lang="en-GB"/>
        </a:p>
      </dgm:t>
    </dgm:pt>
    <dgm:pt modelId="{F54A6E03-1D0F-4B5C-BD1D-C66B373EEBD6}" type="pres">
      <dgm:prSet presAssocID="{0FE78E5A-E807-4123-8B86-A55B2165898A}" presName="node" presStyleLbl="node1" presStyleIdx="3" presStyleCnt="5">
        <dgm:presLayoutVars>
          <dgm:bulletEnabled val="1"/>
        </dgm:presLayoutVars>
      </dgm:prSet>
      <dgm:spPr/>
      <dgm:t>
        <a:bodyPr/>
        <a:lstStyle/>
        <a:p>
          <a:endParaRPr lang="en-GB"/>
        </a:p>
      </dgm:t>
    </dgm:pt>
    <dgm:pt modelId="{D179D487-C426-4525-9C13-2BEE29926E05}" type="pres">
      <dgm:prSet presAssocID="{6CAF4798-C6A2-4295-BDDC-5DDDDDA65965}" presName="sibTrans" presStyleLbl="sibTrans2D1" presStyleIdx="3" presStyleCnt="4"/>
      <dgm:spPr/>
      <dgm:t>
        <a:bodyPr/>
        <a:lstStyle/>
        <a:p>
          <a:endParaRPr lang="en-GB"/>
        </a:p>
      </dgm:t>
    </dgm:pt>
    <dgm:pt modelId="{7A20F605-ECEB-46A2-AABD-7EC0BE1781D2}" type="pres">
      <dgm:prSet presAssocID="{6CAF4798-C6A2-4295-BDDC-5DDDDDA65965}" presName="connectorText" presStyleLbl="sibTrans2D1" presStyleIdx="3" presStyleCnt="4"/>
      <dgm:spPr/>
      <dgm:t>
        <a:bodyPr/>
        <a:lstStyle/>
        <a:p>
          <a:endParaRPr lang="en-GB"/>
        </a:p>
      </dgm:t>
    </dgm:pt>
    <dgm:pt modelId="{7D20082B-F77D-4AE0-9D7A-BCD69924BC4C}" type="pres">
      <dgm:prSet presAssocID="{7ABF21C1-075F-4F9F-82A0-251DEA2D7FBB}" presName="node" presStyleLbl="node1" presStyleIdx="4" presStyleCnt="5">
        <dgm:presLayoutVars>
          <dgm:bulletEnabled val="1"/>
        </dgm:presLayoutVars>
      </dgm:prSet>
      <dgm:spPr/>
      <dgm:t>
        <a:bodyPr/>
        <a:lstStyle/>
        <a:p>
          <a:endParaRPr lang="en-GB"/>
        </a:p>
      </dgm:t>
    </dgm:pt>
  </dgm:ptLst>
  <dgm:cxnLst>
    <dgm:cxn modelId="{288E324C-437B-4AF6-A8F8-49388CADBC00}" type="presOf" srcId="{6B7C929A-199B-460C-8D4C-D7562475B66A}" destId="{7E09837C-7D29-4F68-A748-F27340D4CE2B}" srcOrd="1" destOrd="0" presId="urn:microsoft.com/office/officeart/2005/8/layout/process1"/>
    <dgm:cxn modelId="{7668D9C9-B424-43D1-BDDD-7F33074E03DD}" srcId="{337D60EB-DFE8-4DD8-B433-3A49DD04ED8A}" destId="{0FE78E5A-E807-4123-8B86-A55B2165898A}" srcOrd="3" destOrd="0" parTransId="{1C552E80-F120-4BB3-B6F6-335FE09B70F6}" sibTransId="{6CAF4798-C6A2-4295-BDDC-5DDDDDA65965}"/>
    <dgm:cxn modelId="{DF071D45-F6F0-4265-8EB6-7630997CF8D5}" type="presOf" srcId="{6B7C929A-199B-460C-8D4C-D7562475B66A}" destId="{3470D0F7-5628-401F-9A40-9D9ABEFDA730}" srcOrd="0" destOrd="0" presId="urn:microsoft.com/office/officeart/2005/8/layout/process1"/>
    <dgm:cxn modelId="{377B4FFF-09A1-4F80-8881-FED0D67F2C9E}" srcId="{337D60EB-DFE8-4DD8-B433-3A49DD04ED8A}" destId="{7ABF21C1-075F-4F9F-82A0-251DEA2D7FBB}" srcOrd="4" destOrd="0" parTransId="{2739CFBD-1A51-4A1E-BCB6-D8DDF43E8316}" sibTransId="{8AF0E8BB-B9BB-4C0F-9396-765F405D4917}"/>
    <dgm:cxn modelId="{8EF4491A-C94C-4ED9-8B21-052A24FD1230}" type="presOf" srcId="{6CAF4798-C6A2-4295-BDDC-5DDDDDA65965}" destId="{D179D487-C426-4525-9C13-2BEE29926E05}" srcOrd="0" destOrd="0" presId="urn:microsoft.com/office/officeart/2005/8/layout/process1"/>
    <dgm:cxn modelId="{BF0406D5-A3A8-41A2-8531-A59E2913178B}" type="presOf" srcId="{56EB989A-EB42-4715-A13E-BAA83F4F7F8D}" destId="{2B768F89-BA7D-4FFF-92B0-7F898D86A5FF}" srcOrd="0" destOrd="0" presId="urn:microsoft.com/office/officeart/2005/8/layout/process1"/>
    <dgm:cxn modelId="{6ECA081A-E1CD-4CF7-84A6-6AA5BB33991A}" type="presOf" srcId="{8A96B63C-6549-4E6B-8310-705936528941}" destId="{70AC2DA4-25AD-44B0-B46E-F1A9FEEF679B}" srcOrd="0" destOrd="0" presId="urn:microsoft.com/office/officeart/2005/8/layout/process1"/>
    <dgm:cxn modelId="{552D038F-07AE-40AB-9078-68D839EFC5EA}" type="presOf" srcId="{E43E6D1E-5C58-49A1-9577-A4573A1A72E7}" destId="{F658B2FD-BF4E-4177-B42B-51B81C8955C8}" srcOrd="0" destOrd="0" presId="urn:microsoft.com/office/officeart/2005/8/layout/process1"/>
    <dgm:cxn modelId="{508EEDB8-4804-4DE8-A40A-A11D8BCF61F3}" type="presOf" srcId="{7015E850-2316-4BFF-81CC-0A0A8A089283}" destId="{7B1B47B5-0F77-45F2-9085-5789BE427A2A}" srcOrd="1" destOrd="0" presId="urn:microsoft.com/office/officeart/2005/8/layout/process1"/>
    <dgm:cxn modelId="{ABA5664F-DD33-4E5D-94AE-E9A1E42E0E55}" srcId="{337D60EB-DFE8-4DD8-B433-3A49DD04ED8A}" destId="{8A96B63C-6549-4E6B-8310-705936528941}" srcOrd="1" destOrd="0" parTransId="{03819F48-96C8-4369-B0FA-A8C1F9B0B0A0}" sibTransId="{56EB989A-EB42-4715-A13E-BAA83F4F7F8D}"/>
    <dgm:cxn modelId="{6375198F-1BAF-4EB3-A6C2-E5E47A1739D5}" type="presOf" srcId="{6CAF4798-C6A2-4295-BDDC-5DDDDDA65965}" destId="{7A20F605-ECEB-46A2-AABD-7EC0BE1781D2}" srcOrd="1" destOrd="0" presId="urn:microsoft.com/office/officeart/2005/8/layout/process1"/>
    <dgm:cxn modelId="{CFD6F7CC-A520-4680-A694-6663F5CDE062}" type="presOf" srcId="{1D86D6DF-CD9F-42A4-83FD-0D38A8212988}" destId="{290C66C4-6CA2-4AC3-95C2-8CDCA5E7774F}" srcOrd="0" destOrd="0" presId="urn:microsoft.com/office/officeart/2005/8/layout/process1"/>
    <dgm:cxn modelId="{1A5A0A1B-50EB-4ED9-9CB6-47904219CB3A}" srcId="{337D60EB-DFE8-4DD8-B433-3A49DD04ED8A}" destId="{E43E6D1E-5C58-49A1-9577-A4573A1A72E7}" srcOrd="2" destOrd="0" parTransId="{5D4439C0-167C-4FDC-82B5-65EF0233FBAA}" sibTransId="{7015E850-2316-4BFF-81CC-0A0A8A089283}"/>
    <dgm:cxn modelId="{D23719D0-9D28-4E27-B6FC-4456C3AED338}" type="presOf" srcId="{7015E850-2316-4BFF-81CC-0A0A8A089283}" destId="{0A1B7B23-DCFA-486E-BE5E-B53F23C1552E}" srcOrd="0" destOrd="0" presId="urn:microsoft.com/office/officeart/2005/8/layout/process1"/>
    <dgm:cxn modelId="{0822D1A3-8F1F-4831-B14A-D793CF82DA4D}" type="presOf" srcId="{337D60EB-DFE8-4DD8-B433-3A49DD04ED8A}" destId="{39458F31-F832-4869-A793-BC45EC9B99D4}" srcOrd="0" destOrd="0" presId="urn:microsoft.com/office/officeart/2005/8/layout/process1"/>
    <dgm:cxn modelId="{271CCC52-417E-4AF3-B9F1-9043B3643ABF}" type="presOf" srcId="{7ABF21C1-075F-4F9F-82A0-251DEA2D7FBB}" destId="{7D20082B-F77D-4AE0-9D7A-BCD69924BC4C}" srcOrd="0" destOrd="0" presId="urn:microsoft.com/office/officeart/2005/8/layout/process1"/>
    <dgm:cxn modelId="{13970BA3-CF3A-4E01-80F5-922F306B8E21}" type="presOf" srcId="{56EB989A-EB42-4715-A13E-BAA83F4F7F8D}" destId="{E65D49F9-29B0-483E-AE77-1295155F77B0}" srcOrd="1" destOrd="0" presId="urn:microsoft.com/office/officeart/2005/8/layout/process1"/>
    <dgm:cxn modelId="{DF0E9A89-8D8F-4A56-98F4-7C7BFA206693}" srcId="{337D60EB-DFE8-4DD8-B433-3A49DD04ED8A}" destId="{1D86D6DF-CD9F-42A4-83FD-0D38A8212988}" srcOrd="0" destOrd="0" parTransId="{A4DB24EB-B677-426E-B01B-1B064C70C402}" sibTransId="{6B7C929A-199B-460C-8D4C-D7562475B66A}"/>
    <dgm:cxn modelId="{BE324AAF-9E8C-45EE-86F5-493C25AD6A92}" type="presOf" srcId="{0FE78E5A-E807-4123-8B86-A55B2165898A}" destId="{F54A6E03-1D0F-4B5C-BD1D-C66B373EEBD6}" srcOrd="0" destOrd="0" presId="urn:microsoft.com/office/officeart/2005/8/layout/process1"/>
    <dgm:cxn modelId="{61AE6CFF-858B-400D-B845-819DA7E0F22B}" type="presParOf" srcId="{39458F31-F832-4869-A793-BC45EC9B99D4}" destId="{290C66C4-6CA2-4AC3-95C2-8CDCA5E7774F}" srcOrd="0" destOrd="0" presId="urn:microsoft.com/office/officeart/2005/8/layout/process1"/>
    <dgm:cxn modelId="{F2674294-1365-4AD6-B3F2-E2877138B3F9}" type="presParOf" srcId="{39458F31-F832-4869-A793-BC45EC9B99D4}" destId="{3470D0F7-5628-401F-9A40-9D9ABEFDA730}" srcOrd="1" destOrd="0" presId="urn:microsoft.com/office/officeart/2005/8/layout/process1"/>
    <dgm:cxn modelId="{1046CC54-E918-47A6-9B7F-E2071A6F086A}" type="presParOf" srcId="{3470D0F7-5628-401F-9A40-9D9ABEFDA730}" destId="{7E09837C-7D29-4F68-A748-F27340D4CE2B}" srcOrd="0" destOrd="0" presId="urn:microsoft.com/office/officeart/2005/8/layout/process1"/>
    <dgm:cxn modelId="{86F50457-989A-4E5B-853F-A045FB5453F6}" type="presParOf" srcId="{39458F31-F832-4869-A793-BC45EC9B99D4}" destId="{70AC2DA4-25AD-44B0-B46E-F1A9FEEF679B}" srcOrd="2" destOrd="0" presId="urn:microsoft.com/office/officeart/2005/8/layout/process1"/>
    <dgm:cxn modelId="{87E4B328-EE12-413F-A104-84449163E647}" type="presParOf" srcId="{39458F31-F832-4869-A793-BC45EC9B99D4}" destId="{2B768F89-BA7D-4FFF-92B0-7F898D86A5FF}" srcOrd="3" destOrd="0" presId="urn:microsoft.com/office/officeart/2005/8/layout/process1"/>
    <dgm:cxn modelId="{5F2B9D30-2333-4A7A-BEFB-E6B4DC60B2F6}" type="presParOf" srcId="{2B768F89-BA7D-4FFF-92B0-7F898D86A5FF}" destId="{E65D49F9-29B0-483E-AE77-1295155F77B0}" srcOrd="0" destOrd="0" presId="urn:microsoft.com/office/officeart/2005/8/layout/process1"/>
    <dgm:cxn modelId="{54B23BD8-FF01-4ACD-BB5A-5519CA63C317}" type="presParOf" srcId="{39458F31-F832-4869-A793-BC45EC9B99D4}" destId="{F658B2FD-BF4E-4177-B42B-51B81C8955C8}" srcOrd="4" destOrd="0" presId="urn:microsoft.com/office/officeart/2005/8/layout/process1"/>
    <dgm:cxn modelId="{255B6602-9468-4EE2-858C-509FDFF951A1}" type="presParOf" srcId="{39458F31-F832-4869-A793-BC45EC9B99D4}" destId="{0A1B7B23-DCFA-486E-BE5E-B53F23C1552E}" srcOrd="5" destOrd="0" presId="urn:microsoft.com/office/officeart/2005/8/layout/process1"/>
    <dgm:cxn modelId="{B25322EA-3B8E-49CE-B1BF-AB38A4279EAC}" type="presParOf" srcId="{0A1B7B23-DCFA-486E-BE5E-B53F23C1552E}" destId="{7B1B47B5-0F77-45F2-9085-5789BE427A2A}" srcOrd="0" destOrd="0" presId="urn:microsoft.com/office/officeart/2005/8/layout/process1"/>
    <dgm:cxn modelId="{0C18CE9F-B739-4CB2-AE3C-206B84B1C116}" type="presParOf" srcId="{39458F31-F832-4869-A793-BC45EC9B99D4}" destId="{F54A6E03-1D0F-4B5C-BD1D-C66B373EEBD6}" srcOrd="6" destOrd="0" presId="urn:microsoft.com/office/officeart/2005/8/layout/process1"/>
    <dgm:cxn modelId="{43A86D1D-8045-4681-80D4-5FAA2528C0ED}" type="presParOf" srcId="{39458F31-F832-4869-A793-BC45EC9B99D4}" destId="{D179D487-C426-4525-9C13-2BEE29926E05}" srcOrd="7" destOrd="0" presId="urn:microsoft.com/office/officeart/2005/8/layout/process1"/>
    <dgm:cxn modelId="{E30F93B0-90E2-438A-80A2-99451E776451}" type="presParOf" srcId="{D179D487-C426-4525-9C13-2BEE29926E05}" destId="{7A20F605-ECEB-46A2-AABD-7EC0BE1781D2}" srcOrd="0" destOrd="0" presId="urn:microsoft.com/office/officeart/2005/8/layout/process1"/>
    <dgm:cxn modelId="{DAA69664-CAEE-4A2A-9610-44A477545A25}" type="presParOf" srcId="{39458F31-F832-4869-A793-BC45EC9B99D4}" destId="{7D20082B-F77D-4AE0-9D7A-BCD69924BC4C}"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04DB19-A130-45CF-9504-8371A7562815}"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951C74E9-439F-4527-ADFF-308AAF7FE998}">
      <dgm:prSet/>
      <dgm:spPr/>
      <dgm:t>
        <a:bodyPr/>
        <a:lstStyle/>
        <a:p>
          <a:r>
            <a:rPr lang="en-US" baseline="0"/>
            <a:t>Meet deadlines</a:t>
          </a:r>
          <a:endParaRPr lang="en-US"/>
        </a:p>
      </dgm:t>
    </dgm:pt>
    <dgm:pt modelId="{46DA436E-0960-4F68-8371-BCCBCB4DA20F}" type="parTrans" cxnId="{1DF2865D-B8DE-49B8-B659-D29F19F5360E}">
      <dgm:prSet/>
      <dgm:spPr/>
      <dgm:t>
        <a:bodyPr/>
        <a:lstStyle/>
        <a:p>
          <a:endParaRPr lang="en-US"/>
        </a:p>
      </dgm:t>
    </dgm:pt>
    <dgm:pt modelId="{C4F32FC8-F73D-4BCA-AE15-292A00215DB1}" type="sibTrans" cxnId="{1DF2865D-B8DE-49B8-B659-D29F19F5360E}">
      <dgm:prSet/>
      <dgm:spPr/>
      <dgm:t>
        <a:bodyPr/>
        <a:lstStyle/>
        <a:p>
          <a:endParaRPr lang="en-US"/>
        </a:p>
      </dgm:t>
    </dgm:pt>
    <dgm:pt modelId="{544A5592-FD55-4F96-B950-C80E56C906E7}">
      <dgm:prSet/>
      <dgm:spPr/>
      <dgm:t>
        <a:bodyPr/>
        <a:lstStyle/>
        <a:p>
          <a:r>
            <a:rPr lang="en-US" baseline="0"/>
            <a:t>Supervisor relationship</a:t>
          </a:r>
          <a:endParaRPr lang="en-US"/>
        </a:p>
      </dgm:t>
    </dgm:pt>
    <dgm:pt modelId="{7D4E3330-CC70-4913-B558-F80E3E815722}" type="parTrans" cxnId="{F9FF73EB-0A57-4859-B065-E2A68206BA39}">
      <dgm:prSet/>
      <dgm:spPr/>
      <dgm:t>
        <a:bodyPr/>
        <a:lstStyle/>
        <a:p>
          <a:endParaRPr lang="en-US"/>
        </a:p>
      </dgm:t>
    </dgm:pt>
    <dgm:pt modelId="{E21E291C-FB7B-42C7-8982-D6E92AF04112}" type="sibTrans" cxnId="{F9FF73EB-0A57-4859-B065-E2A68206BA39}">
      <dgm:prSet/>
      <dgm:spPr/>
      <dgm:t>
        <a:bodyPr/>
        <a:lstStyle/>
        <a:p>
          <a:endParaRPr lang="en-US"/>
        </a:p>
      </dgm:t>
    </dgm:pt>
    <dgm:pt modelId="{C10DE574-B714-472F-8AFE-BD34482B0C0E}">
      <dgm:prSet/>
      <dgm:spPr/>
      <dgm:t>
        <a:bodyPr/>
        <a:lstStyle/>
        <a:p>
          <a:r>
            <a:rPr lang="en-US" baseline="0"/>
            <a:t>Start writing early</a:t>
          </a:r>
          <a:endParaRPr lang="en-US"/>
        </a:p>
      </dgm:t>
    </dgm:pt>
    <dgm:pt modelId="{07F2A3FC-E8CD-40CB-88D5-CAC33787980E}" type="parTrans" cxnId="{2E5BA4AF-D106-487F-B6F8-2810B730F8CD}">
      <dgm:prSet/>
      <dgm:spPr/>
      <dgm:t>
        <a:bodyPr/>
        <a:lstStyle/>
        <a:p>
          <a:endParaRPr lang="en-US"/>
        </a:p>
      </dgm:t>
    </dgm:pt>
    <dgm:pt modelId="{06DEDE3E-2C7D-4A6A-8F77-619FD7188D02}" type="sibTrans" cxnId="{2E5BA4AF-D106-487F-B6F8-2810B730F8CD}">
      <dgm:prSet/>
      <dgm:spPr/>
      <dgm:t>
        <a:bodyPr/>
        <a:lstStyle/>
        <a:p>
          <a:endParaRPr lang="en-US"/>
        </a:p>
      </dgm:t>
    </dgm:pt>
    <dgm:pt modelId="{6B7FCC7E-0A97-2F49-99EF-F17888B113A6}" type="pres">
      <dgm:prSet presAssocID="{7504DB19-A130-45CF-9504-8371A7562815}" presName="vert0" presStyleCnt="0">
        <dgm:presLayoutVars>
          <dgm:dir/>
          <dgm:animOne val="branch"/>
          <dgm:animLvl val="lvl"/>
        </dgm:presLayoutVars>
      </dgm:prSet>
      <dgm:spPr/>
      <dgm:t>
        <a:bodyPr/>
        <a:lstStyle/>
        <a:p>
          <a:endParaRPr lang="en-GB"/>
        </a:p>
      </dgm:t>
    </dgm:pt>
    <dgm:pt modelId="{E21B9024-7199-AB4B-A87C-4D6F9E93AF0A}" type="pres">
      <dgm:prSet presAssocID="{951C74E9-439F-4527-ADFF-308AAF7FE998}" presName="thickLine" presStyleLbl="alignNode1" presStyleIdx="0" presStyleCnt="3"/>
      <dgm:spPr/>
    </dgm:pt>
    <dgm:pt modelId="{8CFE076D-B158-AA4A-B42F-B81EBA1D331E}" type="pres">
      <dgm:prSet presAssocID="{951C74E9-439F-4527-ADFF-308AAF7FE998}" presName="horz1" presStyleCnt="0"/>
      <dgm:spPr/>
    </dgm:pt>
    <dgm:pt modelId="{E8C507D8-5759-1E41-A84F-D7B23C08ACAC}" type="pres">
      <dgm:prSet presAssocID="{951C74E9-439F-4527-ADFF-308AAF7FE998}" presName="tx1" presStyleLbl="revTx" presStyleIdx="0" presStyleCnt="3"/>
      <dgm:spPr/>
      <dgm:t>
        <a:bodyPr/>
        <a:lstStyle/>
        <a:p>
          <a:endParaRPr lang="en-GB"/>
        </a:p>
      </dgm:t>
    </dgm:pt>
    <dgm:pt modelId="{0DB898DD-85E1-8D4F-9108-27278E7B07B2}" type="pres">
      <dgm:prSet presAssocID="{951C74E9-439F-4527-ADFF-308AAF7FE998}" presName="vert1" presStyleCnt="0"/>
      <dgm:spPr/>
    </dgm:pt>
    <dgm:pt modelId="{E2408C39-064C-0F42-8711-CD8FDD5D4811}" type="pres">
      <dgm:prSet presAssocID="{544A5592-FD55-4F96-B950-C80E56C906E7}" presName="thickLine" presStyleLbl="alignNode1" presStyleIdx="1" presStyleCnt="3"/>
      <dgm:spPr/>
    </dgm:pt>
    <dgm:pt modelId="{1E2D5A4C-F788-CC4B-9C3E-202FC4587156}" type="pres">
      <dgm:prSet presAssocID="{544A5592-FD55-4F96-B950-C80E56C906E7}" presName="horz1" presStyleCnt="0"/>
      <dgm:spPr/>
    </dgm:pt>
    <dgm:pt modelId="{B1610B65-041F-974D-817B-0B1D1D1F2F2E}" type="pres">
      <dgm:prSet presAssocID="{544A5592-FD55-4F96-B950-C80E56C906E7}" presName="tx1" presStyleLbl="revTx" presStyleIdx="1" presStyleCnt="3"/>
      <dgm:spPr/>
      <dgm:t>
        <a:bodyPr/>
        <a:lstStyle/>
        <a:p>
          <a:endParaRPr lang="en-GB"/>
        </a:p>
      </dgm:t>
    </dgm:pt>
    <dgm:pt modelId="{8951E914-193C-5C46-AEAC-0819E458B316}" type="pres">
      <dgm:prSet presAssocID="{544A5592-FD55-4F96-B950-C80E56C906E7}" presName="vert1" presStyleCnt="0"/>
      <dgm:spPr/>
    </dgm:pt>
    <dgm:pt modelId="{D6FC8C45-A99F-3449-A22E-BA83FB1B59DC}" type="pres">
      <dgm:prSet presAssocID="{C10DE574-B714-472F-8AFE-BD34482B0C0E}" presName="thickLine" presStyleLbl="alignNode1" presStyleIdx="2" presStyleCnt="3"/>
      <dgm:spPr/>
    </dgm:pt>
    <dgm:pt modelId="{75FA7008-ADB2-FB4F-9603-BA91556C17C2}" type="pres">
      <dgm:prSet presAssocID="{C10DE574-B714-472F-8AFE-BD34482B0C0E}" presName="horz1" presStyleCnt="0"/>
      <dgm:spPr/>
    </dgm:pt>
    <dgm:pt modelId="{4B7D4157-85B1-144A-B30F-86B9D8BC9020}" type="pres">
      <dgm:prSet presAssocID="{C10DE574-B714-472F-8AFE-BD34482B0C0E}" presName="tx1" presStyleLbl="revTx" presStyleIdx="2" presStyleCnt="3"/>
      <dgm:spPr/>
      <dgm:t>
        <a:bodyPr/>
        <a:lstStyle/>
        <a:p>
          <a:endParaRPr lang="en-GB"/>
        </a:p>
      </dgm:t>
    </dgm:pt>
    <dgm:pt modelId="{8E509AD5-9E0F-4845-A251-80341E0E1D1B}" type="pres">
      <dgm:prSet presAssocID="{C10DE574-B714-472F-8AFE-BD34482B0C0E}" presName="vert1" presStyleCnt="0"/>
      <dgm:spPr/>
    </dgm:pt>
  </dgm:ptLst>
  <dgm:cxnLst>
    <dgm:cxn modelId="{1DF2865D-B8DE-49B8-B659-D29F19F5360E}" srcId="{7504DB19-A130-45CF-9504-8371A7562815}" destId="{951C74E9-439F-4527-ADFF-308AAF7FE998}" srcOrd="0" destOrd="0" parTransId="{46DA436E-0960-4F68-8371-BCCBCB4DA20F}" sibTransId="{C4F32FC8-F73D-4BCA-AE15-292A00215DB1}"/>
    <dgm:cxn modelId="{2E5BA4AF-D106-487F-B6F8-2810B730F8CD}" srcId="{7504DB19-A130-45CF-9504-8371A7562815}" destId="{C10DE574-B714-472F-8AFE-BD34482B0C0E}" srcOrd="2" destOrd="0" parTransId="{07F2A3FC-E8CD-40CB-88D5-CAC33787980E}" sibTransId="{06DEDE3E-2C7D-4A6A-8F77-619FD7188D02}"/>
    <dgm:cxn modelId="{B40B10F1-CD2F-454B-8706-32462AD3C895}" type="presOf" srcId="{951C74E9-439F-4527-ADFF-308AAF7FE998}" destId="{E8C507D8-5759-1E41-A84F-D7B23C08ACAC}" srcOrd="0" destOrd="0" presId="urn:microsoft.com/office/officeart/2008/layout/LinedList"/>
    <dgm:cxn modelId="{5C249485-EE94-7D43-94FD-7AF54CDA224D}" type="presOf" srcId="{C10DE574-B714-472F-8AFE-BD34482B0C0E}" destId="{4B7D4157-85B1-144A-B30F-86B9D8BC9020}" srcOrd="0" destOrd="0" presId="urn:microsoft.com/office/officeart/2008/layout/LinedList"/>
    <dgm:cxn modelId="{E0E3CC43-7BD1-2B47-8416-D2AE00AC7BF5}" type="presOf" srcId="{544A5592-FD55-4F96-B950-C80E56C906E7}" destId="{B1610B65-041F-974D-817B-0B1D1D1F2F2E}" srcOrd="0" destOrd="0" presId="urn:microsoft.com/office/officeart/2008/layout/LinedList"/>
    <dgm:cxn modelId="{F9FF73EB-0A57-4859-B065-E2A68206BA39}" srcId="{7504DB19-A130-45CF-9504-8371A7562815}" destId="{544A5592-FD55-4F96-B950-C80E56C906E7}" srcOrd="1" destOrd="0" parTransId="{7D4E3330-CC70-4913-B558-F80E3E815722}" sibTransId="{E21E291C-FB7B-42C7-8982-D6E92AF04112}"/>
    <dgm:cxn modelId="{E539FC6D-CF70-CB4D-A4B1-69FFAE34C5D5}" type="presOf" srcId="{7504DB19-A130-45CF-9504-8371A7562815}" destId="{6B7FCC7E-0A97-2F49-99EF-F17888B113A6}" srcOrd="0" destOrd="0" presId="urn:microsoft.com/office/officeart/2008/layout/LinedList"/>
    <dgm:cxn modelId="{F6AE855C-C1B8-324B-AF45-B12D624D42D5}" type="presParOf" srcId="{6B7FCC7E-0A97-2F49-99EF-F17888B113A6}" destId="{E21B9024-7199-AB4B-A87C-4D6F9E93AF0A}" srcOrd="0" destOrd="0" presId="urn:microsoft.com/office/officeart/2008/layout/LinedList"/>
    <dgm:cxn modelId="{82D8B48E-FEFC-BA48-972B-972530E2472E}" type="presParOf" srcId="{6B7FCC7E-0A97-2F49-99EF-F17888B113A6}" destId="{8CFE076D-B158-AA4A-B42F-B81EBA1D331E}" srcOrd="1" destOrd="0" presId="urn:microsoft.com/office/officeart/2008/layout/LinedList"/>
    <dgm:cxn modelId="{5D3D2EC4-9C96-014F-B225-61EF7C02E2B3}" type="presParOf" srcId="{8CFE076D-B158-AA4A-B42F-B81EBA1D331E}" destId="{E8C507D8-5759-1E41-A84F-D7B23C08ACAC}" srcOrd="0" destOrd="0" presId="urn:microsoft.com/office/officeart/2008/layout/LinedList"/>
    <dgm:cxn modelId="{7DE6CF91-BFFF-3347-8C12-D687163B3B91}" type="presParOf" srcId="{8CFE076D-B158-AA4A-B42F-B81EBA1D331E}" destId="{0DB898DD-85E1-8D4F-9108-27278E7B07B2}" srcOrd="1" destOrd="0" presId="urn:microsoft.com/office/officeart/2008/layout/LinedList"/>
    <dgm:cxn modelId="{39C88F43-99E1-9A4C-AB3C-1E5931E27FE5}" type="presParOf" srcId="{6B7FCC7E-0A97-2F49-99EF-F17888B113A6}" destId="{E2408C39-064C-0F42-8711-CD8FDD5D4811}" srcOrd="2" destOrd="0" presId="urn:microsoft.com/office/officeart/2008/layout/LinedList"/>
    <dgm:cxn modelId="{9415C1C7-0E92-9349-9F1B-B818188E0CA0}" type="presParOf" srcId="{6B7FCC7E-0A97-2F49-99EF-F17888B113A6}" destId="{1E2D5A4C-F788-CC4B-9C3E-202FC4587156}" srcOrd="3" destOrd="0" presId="urn:microsoft.com/office/officeart/2008/layout/LinedList"/>
    <dgm:cxn modelId="{6133EE67-723A-BD4D-862E-D6574B272070}" type="presParOf" srcId="{1E2D5A4C-F788-CC4B-9C3E-202FC4587156}" destId="{B1610B65-041F-974D-817B-0B1D1D1F2F2E}" srcOrd="0" destOrd="0" presId="urn:microsoft.com/office/officeart/2008/layout/LinedList"/>
    <dgm:cxn modelId="{9F7112EA-2F03-E04A-BE64-A4C064D0CEE9}" type="presParOf" srcId="{1E2D5A4C-F788-CC4B-9C3E-202FC4587156}" destId="{8951E914-193C-5C46-AEAC-0819E458B316}" srcOrd="1" destOrd="0" presId="urn:microsoft.com/office/officeart/2008/layout/LinedList"/>
    <dgm:cxn modelId="{E922F741-8AAF-8444-8D93-4C3FB4298127}" type="presParOf" srcId="{6B7FCC7E-0A97-2F49-99EF-F17888B113A6}" destId="{D6FC8C45-A99F-3449-A22E-BA83FB1B59DC}" srcOrd="4" destOrd="0" presId="urn:microsoft.com/office/officeart/2008/layout/LinedList"/>
    <dgm:cxn modelId="{7A5961C0-CCA7-FD45-BA33-B38EBC4E2E36}" type="presParOf" srcId="{6B7FCC7E-0A97-2F49-99EF-F17888B113A6}" destId="{75FA7008-ADB2-FB4F-9603-BA91556C17C2}" srcOrd="5" destOrd="0" presId="urn:microsoft.com/office/officeart/2008/layout/LinedList"/>
    <dgm:cxn modelId="{A720B859-F0EB-2B40-AA6C-591579074596}" type="presParOf" srcId="{75FA7008-ADB2-FB4F-9603-BA91556C17C2}" destId="{4B7D4157-85B1-144A-B30F-86B9D8BC9020}" srcOrd="0" destOrd="0" presId="urn:microsoft.com/office/officeart/2008/layout/LinedList"/>
    <dgm:cxn modelId="{123DCF77-9BB0-6943-BC9A-06205D4AD8EB}" type="presParOf" srcId="{75FA7008-ADB2-FB4F-9603-BA91556C17C2}" destId="{8E509AD5-9E0F-4845-A251-80341E0E1D1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499D5B-7913-43D5-BB79-BBE8952FDE77}" type="doc">
      <dgm:prSet loTypeId="urn:microsoft.com/office/officeart/2005/8/layout/vProcess5" loCatId="process" qsTypeId="urn:microsoft.com/office/officeart/2005/8/quickstyle/simple4" qsCatId="simple" csTypeId="urn:microsoft.com/office/officeart/2005/8/colors/accent6_2" csCatId="accent6"/>
      <dgm:spPr/>
      <dgm:t>
        <a:bodyPr/>
        <a:lstStyle/>
        <a:p>
          <a:endParaRPr lang="en-US"/>
        </a:p>
      </dgm:t>
    </dgm:pt>
    <dgm:pt modelId="{7C29B247-235A-4FA6-8F0B-D30637E40ECD}">
      <dgm:prSet/>
      <dgm:spPr/>
      <dgm:t>
        <a:bodyPr/>
        <a:lstStyle/>
        <a:p>
          <a:r>
            <a:rPr lang="en-GB"/>
            <a:t>Explore what a literature review is and the purpose of it</a:t>
          </a:r>
          <a:endParaRPr lang="en-US"/>
        </a:p>
      </dgm:t>
    </dgm:pt>
    <dgm:pt modelId="{B8F294E0-404E-4A2C-AEFA-C16117C84E2D}" type="parTrans" cxnId="{4E820033-BD73-47E6-AB83-2BA3D4F9FBDC}">
      <dgm:prSet/>
      <dgm:spPr/>
      <dgm:t>
        <a:bodyPr/>
        <a:lstStyle/>
        <a:p>
          <a:endParaRPr lang="en-US"/>
        </a:p>
      </dgm:t>
    </dgm:pt>
    <dgm:pt modelId="{F52C236B-2B4C-4331-998C-A1497A5341E7}" type="sibTrans" cxnId="{4E820033-BD73-47E6-AB83-2BA3D4F9FBDC}">
      <dgm:prSet/>
      <dgm:spPr/>
      <dgm:t>
        <a:bodyPr/>
        <a:lstStyle/>
        <a:p>
          <a:endParaRPr lang="en-US"/>
        </a:p>
      </dgm:t>
    </dgm:pt>
    <dgm:pt modelId="{693DB097-8D25-491F-8FF6-FC62AEB9D08C}">
      <dgm:prSet/>
      <dgm:spPr/>
      <dgm:t>
        <a:bodyPr/>
        <a:lstStyle/>
        <a:p>
          <a:r>
            <a:rPr lang="en-GB"/>
            <a:t>Critical reading (to ensure critical writing)</a:t>
          </a:r>
          <a:endParaRPr lang="en-US"/>
        </a:p>
      </dgm:t>
    </dgm:pt>
    <dgm:pt modelId="{67624110-A4EE-4CE8-9F0F-F812437657C3}" type="parTrans" cxnId="{E3968FB4-D394-400C-916A-BB8F6249433F}">
      <dgm:prSet/>
      <dgm:spPr/>
      <dgm:t>
        <a:bodyPr/>
        <a:lstStyle/>
        <a:p>
          <a:endParaRPr lang="en-US"/>
        </a:p>
      </dgm:t>
    </dgm:pt>
    <dgm:pt modelId="{0630D95A-B08D-4D6E-BB7C-6BB6C0CA753F}" type="sibTrans" cxnId="{E3968FB4-D394-400C-916A-BB8F6249433F}">
      <dgm:prSet/>
      <dgm:spPr/>
      <dgm:t>
        <a:bodyPr/>
        <a:lstStyle/>
        <a:p>
          <a:endParaRPr lang="en-US"/>
        </a:p>
      </dgm:t>
    </dgm:pt>
    <dgm:pt modelId="{D58ECFBE-AAFD-4938-B212-64D562D772FC}">
      <dgm:prSet/>
      <dgm:spPr/>
      <dgm:t>
        <a:bodyPr/>
        <a:lstStyle/>
        <a:p>
          <a:r>
            <a:rPr lang="en-GB"/>
            <a:t>Writing the review: </a:t>
          </a:r>
          <a:endParaRPr lang="en-US"/>
        </a:p>
      </dgm:t>
    </dgm:pt>
    <dgm:pt modelId="{49428C34-0EDC-4ADC-8926-23180DF6B4CA}" type="parTrans" cxnId="{9662A0A2-378B-4EAA-9A4C-06A96D4B0953}">
      <dgm:prSet/>
      <dgm:spPr/>
      <dgm:t>
        <a:bodyPr/>
        <a:lstStyle/>
        <a:p>
          <a:endParaRPr lang="en-US"/>
        </a:p>
      </dgm:t>
    </dgm:pt>
    <dgm:pt modelId="{7627783E-6B39-4E14-A386-85AB9AD8B898}" type="sibTrans" cxnId="{9662A0A2-378B-4EAA-9A4C-06A96D4B0953}">
      <dgm:prSet/>
      <dgm:spPr/>
      <dgm:t>
        <a:bodyPr/>
        <a:lstStyle/>
        <a:p>
          <a:endParaRPr lang="en-US"/>
        </a:p>
      </dgm:t>
    </dgm:pt>
    <dgm:pt modelId="{A4497C13-28E6-4A7A-8A19-D75F8EE1DD89}">
      <dgm:prSet/>
      <dgm:spPr/>
      <dgm:t>
        <a:bodyPr/>
        <a:lstStyle/>
        <a:p>
          <a:r>
            <a:rPr lang="en-GB"/>
            <a:t>Structure </a:t>
          </a:r>
          <a:endParaRPr lang="en-US"/>
        </a:p>
      </dgm:t>
    </dgm:pt>
    <dgm:pt modelId="{BCF38DE9-B19F-4087-988A-A793FD2840FA}" type="parTrans" cxnId="{5E287A01-1180-4533-810A-FCE28BB4C5C6}">
      <dgm:prSet/>
      <dgm:spPr/>
      <dgm:t>
        <a:bodyPr/>
        <a:lstStyle/>
        <a:p>
          <a:endParaRPr lang="en-US"/>
        </a:p>
      </dgm:t>
    </dgm:pt>
    <dgm:pt modelId="{74D22970-5A8B-478D-B182-37E37C585F10}" type="sibTrans" cxnId="{5E287A01-1180-4533-810A-FCE28BB4C5C6}">
      <dgm:prSet/>
      <dgm:spPr/>
      <dgm:t>
        <a:bodyPr/>
        <a:lstStyle/>
        <a:p>
          <a:endParaRPr lang="en-US"/>
        </a:p>
      </dgm:t>
    </dgm:pt>
    <dgm:pt modelId="{590A0195-69FA-40F9-9983-44026159DAF4}">
      <dgm:prSet/>
      <dgm:spPr/>
      <dgm:t>
        <a:bodyPr/>
        <a:lstStyle/>
        <a:p>
          <a:r>
            <a:rPr lang="en-GB"/>
            <a:t>Introductions</a:t>
          </a:r>
          <a:endParaRPr lang="en-US"/>
        </a:p>
      </dgm:t>
    </dgm:pt>
    <dgm:pt modelId="{28AF5511-3E18-4306-AB54-E8A27FA3618C}" type="parTrans" cxnId="{63B24E5B-25CC-4B62-85FB-FC25320FBA60}">
      <dgm:prSet/>
      <dgm:spPr/>
      <dgm:t>
        <a:bodyPr/>
        <a:lstStyle/>
        <a:p>
          <a:endParaRPr lang="en-US"/>
        </a:p>
      </dgm:t>
    </dgm:pt>
    <dgm:pt modelId="{DAE40359-CBFA-4A2C-A953-C836623B88E8}" type="sibTrans" cxnId="{63B24E5B-25CC-4B62-85FB-FC25320FBA60}">
      <dgm:prSet/>
      <dgm:spPr/>
      <dgm:t>
        <a:bodyPr/>
        <a:lstStyle/>
        <a:p>
          <a:endParaRPr lang="en-US"/>
        </a:p>
      </dgm:t>
    </dgm:pt>
    <dgm:pt modelId="{12828D11-5095-458F-9A3F-2E12825599D7}">
      <dgm:prSet/>
      <dgm:spPr/>
      <dgm:t>
        <a:bodyPr/>
        <a:lstStyle/>
        <a:p>
          <a:r>
            <a:rPr lang="en-GB"/>
            <a:t>Conclusions </a:t>
          </a:r>
          <a:endParaRPr lang="en-US"/>
        </a:p>
      </dgm:t>
    </dgm:pt>
    <dgm:pt modelId="{6983D8E2-1E80-431A-92C6-2D37D823A157}" type="parTrans" cxnId="{6BFB8ADD-4F46-4D2D-A6B5-0B47F6CD029D}">
      <dgm:prSet/>
      <dgm:spPr/>
      <dgm:t>
        <a:bodyPr/>
        <a:lstStyle/>
        <a:p>
          <a:endParaRPr lang="en-US"/>
        </a:p>
      </dgm:t>
    </dgm:pt>
    <dgm:pt modelId="{4215E396-3578-4873-9AA1-0054A4BD9766}" type="sibTrans" cxnId="{6BFB8ADD-4F46-4D2D-A6B5-0B47F6CD029D}">
      <dgm:prSet/>
      <dgm:spPr/>
      <dgm:t>
        <a:bodyPr/>
        <a:lstStyle/>
        <a:p>
          <a:endParaRPr lang="en-US"/>
        </a:p>
      </dgm:t>
    </dgm:pt>
    <dgm:pt modelId="{F68A8B07-37E9-45DE-98E7-17DEF61C0DD5}">
      <dgm:prSet/>
      <dgm:spPr/>
      <dgm:t>
        <a:bodyPr/>
        <a:lstStyle/>
        <a:p>
          <a:r>
            <a:rPr lang="en-GB"/>
            <a:t>Critical approaches to writing </a:t>
          </a:r>
          <a:endParaRPr lang="en-US"/>
        </a:p>
      </dgm:t>
    </dgm:pt>
    <dgm:pt modelId="{98530C66-E43A-41AE-BB99-23B264E70C04}" type="parTrans" cxnId="{401B97BF-0685-4761-BFD0-707CAE4C8327}">
      <dgm:prSet/>
      <dgm:spPr/>
      <dgm:t>
        <a:bodyPr/>
        <a:lstStyle/>
        <a:p>
          <a:endParaRPr lang="en-US"/>
        </a:p>
      </dgm:t>
    </dgm:pt>
    <dgm:pt modelId="{422C83E2-6604-4F65-A0C5-8E5C9A6CA06A}" type="sibTrans" cxnId="{401B97BF-0685-4761-BFD0-707CAE4C8327}">
      <dgm:prSet/>
      <dgm:spPr/>
      <dgm:t>
        <a:bodyPr/>
        <a:lstStyle/>
        <a:p>
          <a:endParaRPr lang="en-US"/>
        </a:p>
      </dgm:t>
    </dgm:pt>
    <dgm:pt modelId="{949C5F58-4CF2-074D-910F-15474DF1AD48}" type="pres">
      <dgm:prSet presAssocID="{26499D5B-7913-43D5-BB79-BBE8952FDE77}" presName="outerComposite" presStyleCnt="0">
        <dgm:presLayoutVars>
          <dgm:chMax val="5"/>
          <dgm:dir/>
          <dgm:resizeHandles val="exact"/>
        </dgm:presLayoutVars>
      </dgm:prSet>
      <dgm:spPr/>
      <dgm:t>
        <a:bodyPr/>
        <a:lstStyle/>
        <a:p>
          <a:endParaRPr lang="en-GB"/>
        </a:p>
      </dgm:t>
    </dgm:pt>
    <dgm:pt modelId="{84079C14-6A6E-C945-A4F2-F96BA168CD2C}" type="pres">
      <dgm:prSet presAssocID="{26499D5B-7913-43D5-BB79-BBE8952FDE77}" presName="dummyMaxCanvas" presStyleCnt="0">
        <dgm:presLayoutVars/>
      </dgm:prSet>
      <dgm:spPr/>
    </dgm:pt>
    <dgm:pt modelId="{70C77A49-EB60-E94B-BB26-787D57A6DFC0}" type="pres">
      <dgm:prSet presAssocID="{26499D5B-7913-43D5-BB79-BBE8952FDE77}" presName="ThreeNodes_1" presStyleLbl="node1" presStyleIdx="0" presStyleCnt="3">
        <dgm:presLayoutVars>
          <dgm:bulletEnabled val="1"/>
        </dgm:presLayoutVars>
      </dgm:prSet>
      <dgm:spPr/>
      <dgm:t>
        <a:bodyPr/>
        <a:lstStyle/>
        <a:p>
          <a:endParaRPr lang="en-GB"/>
        </a:p>
      </dgm:t>
    </dgm:pt>
    <dgm:pt modelId="{17F93B7E-FA9C-754E-86B9-226D8F0CB286}" type="pres">
      <dgm:prSet presAssocID="{26499D5B-7913-43D5-BB79-BBE8952FDE77}" presName="ThreeNodes_2" presStyleLbl="node1" presStyleIdx="1" presStyleCnt="3">
        <dgm:presLayoutVars>
          <dgm:bulletEnabled val="1"/>
        </dgm:presLayoutVars>
      </dgm:prSet>
      <dgm:spPr/>
      <dgm:t>
        <a:bodyPr/>
        <a:lstStyle/>
        <a:p>
          <a:endParaRPr lang="en-GB"/>
        </a:p>
      </dgm:t>
    </dgm:pt>
    <dgm:pt modelId="{4B3295AF-2572-E341-B0D1-CCA0A90A68F6}" type="pres">
      <dgm:prSet presAssocID="{26499D5B-7913-43D5-BB79-BBE8952FDE77}" presName="ThreeNodes_3" presStyleLbl="node1" presStyleIdx="2" presStyleCnt="3">
        <dgm:presLayoutVars>
          <dgm:bulletEnabled val="1"/>
        </dgm:presLayoutVars>
      </dgm:prSet>
      <dgm:spPr/>
      <dgm:t>
        <a:bodyPr/>
        <a:lstStyle/>
        <a:p>
          <a:endParaRPr lang="en-GB"/>
        </a:p>
      </dgm:t>
    </dgm:pt>
    <dgm:pt modelId="{34D2E9EB-6025-4D45-9119-DA2F34C1BC11}" type="pres">
      <dgm:prSet presAssocID="{26499D5B-7913-43D5-BB79-BBE8952FDE77}" presName="ThreeConn_1-2" presStyleLbl="fgAccFollowNode1" presStyleIdx="0" presStyleCnt="2">
        <dgm:presLayoutVars>
          <dgm:bulletEnabled val="1"/>
        </dgm:presLayoutVars>
      </dgm:prSet>
      <dgm:spPr/>
      <dgm:t>
        <a:bodyPr/>
        <a:lstStyle/>
        <a:p>
          <a:endParaRPr lang="en-GB"/>
        </a:p>
      </dgm:t>
    </dgm:pt>
    <dgm:pt modelId="{62D83439-D179-0E45-8D07-BB5BEC7B26B0}" type="pres">
      <dgm:prSet presAssocID="{26499D5B-7913-43D5-BB79-BBE8952FDE77}" presName="ThreeConn_2-3" presStyleLbl="fgAccFollowNode1" presStyleIdx="1" presStyleCnt="2">
        <dgm:presLayoutVars>
          <dgm:bulletEnabled val="1"/>
        </dgm:presLayoutVars>
      </dgm:prSet>
      <dgm:spPr/>
      <dgm:t>
        <a:bodyPr/>
        <a:lstStyle/>
        <a:p>
          <a:endParaRPr lang="en-GB"/>
        </a:p>
      </dgm:t>
    </dgm:pt>
    <dgm:pt modelId="{B55DCFFA-9FF3-3044-B22B-149B4B4E6F35}" type="pres">
      <dgm:prSet presAssocID="{26499D5B-7913-43D5-BB79-BBE8952FDE77}" presName="ThreeNodes_1_text" presStyleLbl="node1" presStyleIdx="2" presStyleCnt="3">
        <dgm:presLayoutVars>
          <dgm:bulletEnabled val="1"/>
        </dgm:presLayoutVars>
      </dgm:prSet>
      <dgm:spPr/>
      <dgm:t>
        <a:bodyPr/>
        <a:lstStyle/>
        <a:p>
          <a:endParaRPr lang="en-GB"/>
        </a:p>
      </dgm:t>
    </dgm:pt>
    <dgm:pt modelId="{AB96BEA1-BE0A-6044-B8C7-ABD8A10817CD}" type="pres">
      <dgm:prSet presAssocID="{26499D5B-7913-43D5-BB79-BBE8952FDE77}" presName="ThreeNodes_2_text" presStyleLbl="node1" presStyleIdx="2" presStyleCnt="3">
        <dgm:presLayoutVars>
          <dgm:bulletEnabled val="1"/>
        </dgm:presLayoutVars>
      </dgm:prSet>
      <dgm:spPr/>
      <dgm:t>
        <a:bodyPr/>
        <a:lstStyle/>
        <a:p>
          <a:endParaRPr lang="en-GB"/>
        </a:p>
      </dgm:t>
    </dgm:pt>
    <dgm:pt modelId="{145B856E-C91E-2F44-BAB2-311BF2308B79}" type="pres">
      <dgm:prSet presAssocID="{26499D5B-7913-43D5-BB79-BBE8952FDE77}" presName="ThreeNodes_3_text" presStyleLbl="node1" presStyleIdx="2" presStyleCnt="3">
        <dgm:presLayoutVars>
          <dgm:bulletEnabled val="1"/>
        </dgm:presLayoutVars>
      </dgm:prSet>
      <dgm:spPr/>
      <dgm:t>
        <a:bodyPr/>
        <a:lstStyle/>
        <a:p>
          <a:endParaRPr lang="en-GB"/>
        </a:p>
      </dgm:t>
    </dgm:pt>
  </dgm:ptLst>
  <dgm:cxnLst>
    <dgm:cxn modelId="{F92A5B79-880F-6845-A43E-105B3968E247}" type="presOf" srcId="{590A0195-69FA-40F9-9983-44026159DAF4}" destId="{145B856E-C91E-2F44-BAB2-311BF2308B79}" srcOrd="1" destOrd="2" presId="urn:microsoft.com/office/officeart/2005/8/layout/vProcess5"/>
    <dgm:cxn modelId="{F99EC7B0-A4DE-B14A-B0DD-D8877163E772}" type="presOf" srcId="{693DB097-8D25-491F-8FF6-FC62AEB9D08C}" destId="{17F93B7E-FA9C-754E-86B9-226D8F0CB286}" srcOrd="0" destOrd="0" presId="urn:microsoft.com/office/officeart/2005/8/layout/vProcess5"/>
    <dgm:cxn modelId="{092B2907-8AB4-ED4E-ACCD-9C57C0B518CA}" type="presOf" srcId="{7C29B247-235A-4FA6-8F0B-D30637E40ECD}" destId="{B55DCFFA-9FF3-3044-B22B-149B4B4E6F35}" srcOrd="1" destOrd="0" presId="urn:microsoft.com/office/officeart/2005/8/layout/vProcess5"/>
    <dgm:cxn modelId="{524708EF-3F8C-5349-BFCB-D07C01877903}" type="presOf" srcId="{12828D11-5095-458F-9A3F-2E12825599D7}" destId="{145B856E-C91E-2F44-BAB2-311BF2308B79}" srcOrd="1" destOrd="3" presId="urn:microsoft.com/office/officeart/2005/8/layout/vProcess5"/>
    <dgm:cxn modelId="{54984B35-87B0-2342-8A14-CC31C453F038}" type="presOf" srcId="{0630D95A-B08D-4D6E-BB7C-6BB6C0CA753F}" destId="{62D83439-D179-0E45-8D07-BB5BEC7B26B0}" srcOrd="0" destOrd="0" presId="urn:microsoft.com/office/officeart/2005/8/layout/vProcess5"/>
    <dgm:cxn modelId="{0B97279E-1901-FF4C-AC55-123E49787481}" type="presOf" srcId="{693DB097-8D25-491F-8FF6-FC62AEB9D08C}" destId="{AB96BEA1-BE0A-6044-B8C7-ABD8A10817CD}" srcOrd="1" destOrd="0" presId="urn:microsoft.com/office/officeart/2005/8/layout/vProcess5"/>
    <dgm:cxn modelId="{35A9796E-75E4-7746-9907-16EA58B73169}" type="presOf" srcId="{F68A8B07-37E9-45DE-98E7-17DEF61C0DD5}" destId="{145B856E-C91E-2F44-BAB2-311BF2308B79}" srcOrd="1" destOrd="4" presId="urn:microsoft.com/office/officeart/2005/8/layout/vProcess5"/>
    <dgm:cxn modelId="{4A5F742B-CC89-D540-9593-C937BA9C806C}" type="presOf" srcId="{26499D5B-7913-43D5-BB79-BBE8952FDE77}" destId="{949C5F58-4CF2-074D-910F-15474DF1AD48}" srcOrd="0" destOrd="0" presId="urn:microsoft.com/office/officeart/2005/8/layout/vProcess5"/>
    <dgm:cxn modelId="{5E287A01-1180-4533-810A-FCE28BB4C5C6}" srcId="{D58ECFBE-AAFD-4938-B212-64D562D772FC}" destId="{A4497C13-28E6-4A7A-8A19-D75F8EE1DD89}" srcOrd="0" destOrd="0" parTransId="{BCF38DE9-B19F-4087-988A-A793FD2840FA}" sibTransId="{74D22970-5A8B-478D-B182-37E37C585F10}"/>
    <dgm:cxn modelId="{5EE63589-3399-DF47-BD6D-847D0BD6EA3B}" type="presOf" srcId="{A4497C13-28E6-4A7A-8A19-D75F8EE1DD89}" destId="{4B3295AF-2572-E341-B0D1-CCA0A90A68F6}" srcOrd="0" destOrd="1" presId="urn:microsoft.com/office/officeart/2005/8/layout/vProcess5"/>
    <dgm:cxn modelId="{401B97BF-0685-4761-BFD0-707CAE4C8327}" srcId="{D58ECFBE-AAFD-4938-B212-64D562D772FC}" destId="{F68A8B07-37E9-45DE-98E7-17DEF61C0DD5}" srcOrd="3" destOrd="0" parTransId="{98530C66-E43A-41AE-BB99-23B264E70C04}" sibTransId="{422C83E2-6604-4F65-A0C5-8E5C9A6CA06A}"/>
    <dgm:cxn modelId="{B815F2C9-9DC3-D847-8DED-313004B5F97E}" type="presOf" srcId="{D58ECFBE-AAFD-4938-B212-64D562D772FC}" destId="{145B856E-C91E-2F44-BAB2-311BF2308B79}" srcOrd="1" destOrd="0" presId="urn:microsoft.com/office/officeart/2005/8/layout/vProcess5"/>
    <dgm:cxn modelId="{B8948333-F88F-FE4E-BFA5-4F5032B15659}" type="presOf" srcId="{7C29B247-235A-4FA6-8F0B-D30637E40ECD}" destId="{70C77A49-EB60-E94B-BB26-787D57A6DFC0}" srcOrd="0" destOrd="0" presId="urn:microsoft.com/office/officeart/2005/8/layout/vProcess5"/>
    <dgm:cxn modelId="{6910CD90-247A-9043-8484-68C13DF2D931}" type="presOf" srcId="{12828D11-5095-458F-9A3F-2E12825599D7}" destId="{4B3295AF-2572-E341-B0D1-CCA0A90A68F6}" srcOrd="0" destOrd="3" presId="urn:microsoft.com/office/officeart/2005/8/layout/vProcess5"/>
    <dgm:cxn modelId="{054C4457-1C33-B542-AD27-D428F8A1060E}" type="presOf" srcId="{F52C236B-2B4C-4331-998C-A1497A5341E7}" destId="{34D2E9EB-6025-4D45-9119-DA2F34C1BC11}" srcOrd="0" destOrd="0" presId="urn:microsoft.com/office/officeart/2005/8/layout/vProcess5"/>
    <dgm:cxn modelId="{6BFB8ADD-4F46-4D2D-A6B5-0B47F6CD029D}" srcId="{D58ECFBE-AAFD-4938-B212-64D562D772FC}" destId="{12828D11-5095-458F-9A3F-2E12825599D7}" srcOrd="2" destOrd="0" parTransId="{6983D8E2-1E80-431A-92C6-2D37D823A157}" sibTransId="{4215E396-3578-4873-9AA1-0054A4BD9766}"/>
    <dgm:cxn modelId="{15A2505C-1333-BE45-B336-897DB4D473D8}" type="presOf" srcId="{F68A8B07-37E9-45DE-98E7-17DEF61C0DD5}" destId="{4B3295AF-2572-E341-B0D1-CCA0A90A68F6}" srcOrd="0" destOrd="4" presId="urn:microsoft.com/office/officeart/2005/8/layout/vProcess5"/>
    <dgm:cxn modelId="{845229BE-3263-4548-8D56-FB42D84F7ACD}" type="presOf" srcId="{A4497C13-28E6-4A7A-8A19-D75F8EE1DD89}" destId="{145B856E-C91E-2F44-BAB2-311BF2308B79}" srcOrd="1" destOrd="1" presId="urn:microsoft.com/office/officeart/2005/8/layout/vProcess5"/>
    <dgm:cxn modelId="{9662A0A2-378B-4EAA-9A4C-06A96D4B0953}" srcId="{26499D5B-7913-43D5-BB79-BBE8952FDE77}" destId="{D58ECFBE-AAFD-4938-B212-64D562D772FC}" srcOrd="2" destOrd="0" parTransId="{49428C34-0EDC-4ADC-8926-23180DF6B4CA}" sibTransId="{7627783E-6B39-4E14-A386-85AB9AD8B898}"/>
    <dgm:cxn modelId="{D4ACD213-600D-364D-8B2D-F5A7F14C072A}" type="presOf" srcId="{590A0195-69FA-40F9-9983-44026159DAF4}" destId="{4B3295AF-2572-E341-B0D1-CCA0A90A68F6}" srcOrd="0" destOrd="2" presId="urn:microsoft.com/office/officeart/2005/8/layout/vProcess5"/>
    <dgm:cxn modelId="{091D10BB-C8AB-8042-94FE-7E2147C3A4CF}" type="presOf" srcId="{D58ECFBE-AAFD-4938-B212-64D562D772FC}" destId="{4B3295AF-2572-E341-B0D1-CCA0A90A68F6}" srcOrd="0" destOrd="0" presId="urn:microsoft.com/office/officeart/2005/8/layout/vProcess5"/>
    <dgm:cxn modelId="{E3968FB4-D394-400C-916A-BB8F6249433F}" srcId="{26499D5B-7913-43D5-BB79-BBE8952FDE77}" destId="{693DB097-8D25-491F-8FF6-FC62AEB9D08C}" srcOrd="1" destOrd="0" parTransId="{67624110-A4EE-4CE8-9F0F-F812437657C3}" sibTransId="{0630D95A-B08D-4D6E-BB7C-6BB6C0CA753F}"/>
    <dgm:cxn modelId="{63B24E5B-25CC-4B62-85FB-FC25320FBA60}" srcId="{D58ECFBE-AAFD-4938-B212-64D562D772FC}" destId="{590A0195-69FA-40F9-9983-44026159DAF4}" srcOrd="1" destOrd="0" parTransId="{28AF5511-3E18-4306-AB54-E8A27FA3618C}" sibTransId="{DAE40359-CBFA-4A2C-A953-C836623B88E8}"/>
    <dgm:cxn modelId="{4E820033-BD73-47E6-AB83-2BA3D4F9FBDC}" srcId="{26499D5B-7913-43D5-BB79-BBE8952FDE77}" destId="{7C29B247-235A-4FA6-8F0B-D30637E40ECD}" srcOrd="0" destOrd="0" parTransId="{B8F294E0-404E-4A2C-AEFA-C16117C84E2D}" sibTransId="{F52C236B-2B4C-4331-998C-A1497A5341E7}"/>
    <dgm:cxn modelId="{0114B094-F15E-184B-8510-FE5C47010F2A}" type="presParOf" srcId="{949C5F58-4CF2-074D-910F-15474DF1AD48}" destId="{84079C14-6A6E-C945-A4F2-F96BA168CD2C}" srcOrd="0" destOrd="0" presId="urn:microsoft.com/office/officeart/2005/8/layout/vProcess5"/>
    <dgm:cxn modelId="{6F152CF7-3A63-BC40-A159-AE763E4DC7FA}" type="presParOf" srcId="{949C5F58-4CF2-074D-910F-15474DF1AD48}" destId="{70C77A49-EB60-E94B-BB26-787D57A6DFC0}" srcOrd="1" destOrd="0" presId="urn:microsoft.com/office/officeart/2005/8/layout/vProcess5"/>
    <dgm:cxn modelId="{C482D90A-6454-9C40-A84D-1F9D77D1D933}" type="presParOf" srcId="{949C5F58-4CF2-074D-910F-15474DF1AD48}" destId="{17F93B7E-FA9C-754E-86B9-226D8F0CB286}" srcOrd="2" destOrd="0" presId="urn:microsoft.com/office/officeart/2005/8/layout/vProcess5"/>
    <dgm:cxn modelId="{5275D84C-164C-2E4F-85D7-F13E45C8925B}" type="presParOf" srcId="{949C5F58-4CF2-074D-910F-15474DF1AD48}" destId="{4B3295AF-2572-E341-B0D1-CCA0A90A68F6}" srcOrd="3" destOrd="0" presId="urn:microsoft.com/office/officeart/2005/8/layout/vProcess5"/>
    <dgm:cxn modelId="{6E7FF057-8F27-C34E-A3CA-BA4D49E0AD85}" type="presParOf" srcId="{949C5F58-4CF2-074D-910F-15474DF1AD48}" destId="{34D2E9EB-6025-4D45-9119-DA2F34C1BC11}" srcOrd="4" destOrd="0" presId="urn:microsoft.com/office/officeart/2005/8/layout/vProcess5"/>
    <dgm:cxn modelId="{DAC08500-5D22-654B-9D9A-283F3DDE30FE}" type="presParOf" srcId="{949C5F58-4CF2-074D-910F-15474DF1AD48}" destId="{62D83439-D179-0E45-8D07-BB5BEC7B26B0}" srcOrd="5" destOrd="0" presId="urn:microsoft.com/office/officeart/2005/8/layout/vProcess5"/>
    <dgm:cxn modelId="{6D42BE0A-1132-184B-82BC-34D7041ED0F8}" type="presParOf" srcId="{949C5F58-4CF2-074D-910F-15474DF1AD48}" destId="{B55DCFFA-9FF3-3044-B22B-149B4B4E6F35}" srcOrd="6" destOrd="0" presId="urn:microsoft.com/office/officeart/2005/8/layout/vProcess5"/>
    <dgm:cxn modelId="{6D5324FA-5E71-B54A-9A98-E69F272D721F}" type="presParOf" srcId="{949C5F58-4CF2-074D-910F-15474DF1AD48}" destId="{AB96BEA1-BE0A-6044-B8C7-ABD8A10817CD}" srcOrd="7" destOrd="0" presId="urn:microsoft.com/office/officeart/2005/8/layout/vProcess5"/>
    <dgm:cxn modelId="{27DE6895-6173-CF4B-B8D6-BEEBD484176F}" type="presParOf" srcId="{949C5F58-4CF2-074D-910F-15474DF1AD48}" destId="{145B856E-C91E-2F44-BAB2-311BF2308B79}"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5CAA3C7-6B56-4238-8C29-C06517850ECD}" type="doc">
      <dgm:prSet loTypeId="urn:microsoft.com/office/officeart/2005/8/layout/pyramid3" loCatId="pyramid" qsTypeId="urn:microsoft.com/office/officeart/2005/8/quickstyle/simple3" qsCatId="simple" csTypeId="urn:microsoft.com/office/officeart/2005/8/colors/accent1_2" csCatId="accent1" phldr="1"/>
      <dgm:spPr/>
    </dgm:pt>
    <dgm:pt modelId="{C9A49D91-3E77-455D-B3FD-7ACEA2E88B07}">
      <dgm:prSet phldrT="[Text]"/>
      <dgm:spPr/>
      <dgm:t>
        <a:bodyPr/>
        <a:lstStyle/>
        <a:p>
          <a:r>
            <a:rPr lang="en-GB" dirty="0" smtClean="0"/>
            <a:t>  </a:t>
          </a:r>
          <a:endParaRPr lang="en-GB" dirty="0"/>
        </a:p>
      </dgm:t>
    </dgm:pt>
    <dgm:pt modelId="{B072C87A-2998-4FF3-9320-EAFAC663D3C4}" type="parTrans" cxnId="{25266BB1-F7E5-4362-9E65-5E5A9C47C47B}">
      <dgm:prSet/>
      <dgm:spPr/>
      <dgm:t>
        <a:bodyPr/>
        <a:lstStyle/>
        <a:p>
          <a:endParaRPr lang="en-GB"/>
        </a:p>
      </dgm:t>
    </dgm:pt>
    <dgm:pt modelId="{26E63081-1B76-4BCA-AFFD-CD70B09C6ED3}" type="sibTrans" cxnId="{25266BB1-F7E5-4362-9E65-5E5A9C47C47B}">
      <dgm:prSet/>
      <dgm:spPr/>
      <dgm:t>
        <a:bodyPr/>
        <a:lstStyle/>
        <a:p>
          <a:endParaRPr lang="en-GB"/>
        </a:p>
      </dgm:t>
    </dgm:pt>
    <dgm:pt modelId="{3E636408-C4EC-48A9-9B8D-BA0FAB2DFA28}">
      <dgm:prSet phldrT="[Text]"/>
      <dgm:spPr/>
      <dgm:t>
        <a:bodyPr/>
        <a:lstStyle/>
        <a:p>
          <a:r>
            <a:rPr lang="en-GB" dirty="0" smtClean="0"/>
            <a:t>  </a:t>
          </a:r>
          <a:endParaRPr lang="en-GB" dirty="0"/>
        </a:p>
      </dgm:t>
    </dgm:pt>
    <dgm:pt modelId="{DA235C86-38DE-4214-B6A9-7E4F50FDBEA2}" type="parTrans" cxnId="{0DA686EC-6263-438C-8CD6-0827E9990FBE}">
      <dgm:prSet/>
      <dgm:spPr/>
      <dgm:t>
        <a:bodyPr/>
        <a:lstStyle/>
        <a:p>
          <a:endParaRPr lang="en-GB"/>
        </a:p>
      </dgm:t>
    </dgm:pt>
    <dgm:pt modelId="{DB297075-F3AB-40CC-B527-93AB9223D577}" type="sibTrans" cxnId="{0DA686EC-6263-438C-8CD6-0827E9990FBE}">
      <dgm:prSet/>
      <dgm:spPr/>
      <dgm:t>
        <a:bodyPr/>
        <a:lstStyle/>
        <a:p>
          <a:endParaRPr lang="en-GB"/>
        </a:p>
      </dgm:t>
    </dgm:pt>
    <dgm:pt modelId="{F929E434-B6D9-4BA9-82FA-012C99ED479E}">
      <dgm:prSet phldrT="[Text]"/>
      <dgm:spPr/>
      <dgm:t>
        <a:bodyPr/>
        <a:lstStyle/>
        <a:p>
          <a:r>
            <a:rPr lang="en-GB" dirty="0" smtClean="0"/>
            <a:t>  </a:t>
          </a:r>
          <a:endParaRPr lang="en-GB" dirty="0"/>
        </a:p>
      </dgm:t>
    </dgm:pt>
    <dgm:pt modelId="{8E5BCADB-3B20-4735-AD51-DA6F99F67C4F}" type="parTrans" cxnId="{284BB4C0-E6E5-40F9-A63E-5D9E8AAA77C4}">
      <dgm:prSet/>
      <dgm:spPr/>
      <dgm:t>
        <a:bodyPr/>
        <a:lstStyle/>
        <a:p>
          <a:endParaRPr lang="en-GB"/>
        </a:p>
      </dgm:t>
    </dgm:pt>
    <dgm:pt modelId="{6DA50F63-5732-4750-897F-F91C073A46AB}" type="sibTrans" cxnId="{284BB4C0-E6E5-40F9-A63E-5D9E8AAA77C4}">
      <dgm:prSet/>
      <dgm:spPr/>
      <dgm:t>
        <a:bodyPr/>
        <a:lstStyle/>
        <a:p>
          <a:endParaRPr lang="en-GB"/>
        </a:p>
      </dgm:t>
    </dgm:pt>
    <dgm:pt modelId="{AD0AD120-E343-4FF6-B217-D1BBDA9BCF32}">
      <dgm:prSet phldrT="[Text]"/>
      <dgm:spPr/>
      <dgm:t>
        <a:bodyPr/>
        <a:lstStyle/>
        <a:p>
          <a:r>
            <a:rPr lang="en-GB" dirty="0" smtClean="0"/>
            <a:t>  </a:t>
          </a:r>
          <a:endParaRPr lang="en-GB" dirty="0"/>
        </a:p>
      </dgm:t>
    </dgm:pt>
    <dgm:pt modelId="{2D97DD04-43BA-462F-9014-F90D85F329F6}" type="parTrans" cxnId="{8E5200C8-5891-4C87-94AD-273D7F88CC6F}">
      <dgm:prSet/>
      <dgm:spPr/>
    </dgm:pt>
    <dgm:pt modelId="{59659740-8238-4D4B-9FEF-DE891982DEDB}" type="sibTrans" cxnId="{8E5200C8-5891-4C87-94AD-273D7F88CC6F}">
      <dgm:prSet/>
      <dgm:spPr/>
    </dgm:pt>
    <dgm:pt modelId="{437D4CE3-5E1C-409D-878A-899A76C2F8DD}" type="pres">
      <dgm:prSet presAssocID="{95CAA3C7-6B56-4238-8C29-C06517850ECD}" presName="Name0" presStyleCnt="0">
        <dgm:presLayoutVars>
          <dgm:dir/>
          <dgm:animLvl val="lvl"/>
          <dgm:resizeHandles val="exact"/>
        </dgm:presLayoutVars>
      </dgm:prSet>
      <dgm:spPr/>
    </dgm:pt>
    <dgm:pt modelId="{4B7A712E-D8E3-4AC8-AF9A-2C99E7661EA9}" type="pres">
      <dgm:prSet presAssocID="{C9A49D91-3E77-455D-B3FD-7ACEA2E88B07}" presName="Name8" presStyleCnt="0"/>
      <dgm:spPr/>
    </dgm:pt>
    <dgm:pt modelId="{6399565E-7544-4938-B9C5-8C662BBBDF65}" type="pres">
      <dgm:prSet presAssocID="{C9A49D91-3E77-455D-B3FD-7ACEA2E88B07}" presName="level" presStyleLbl="node1" presStyleIdx="0" presStyleCnt="4">
        <dgm:presLayoutVars>
          <dgm:chMax val="1"/>
          <dgm:bulletEnabled val="1"/>
        </dgm:presLayoutVars>
      </dgm:prSet>
      <dgm:spPr/>
      <dgm:t>
        <a:bodyPr/>
        <a:lstStyle/>
        <a:p>
          <a:endParaRPr lang="en-GB"/>
        </a:p>
      </dgm:t>
    </dgm:pt>
    <dgm:pt modelId="{4723BA36-ECDB-4551-8019-424542018CF5}" type="pres">
      <dgm:prSet presAssocID="{C9A49D91-3E77-455D-B3FD-7ACEA2E88B07}" presName="levelTx" presStyleLbl="revTx" presStyleIdx="0" presStyleCnt="0">
        <dgm:presLayoutVars>
          <dgm:chMax val="1"/>
          <dgm:bulletEnabled val="1"/>
        </dgm:presLayoutVars>
      </dgm:prSet>
      <dgm:spPr/>
      <dgm:t>
        <a:bodyPr/>
        <a:lstStyle/>
        <a:p>
          <a:endParaRPr lang="en-GB"/>
        </a:p>
      </dgm:t>
    </dgm:pt>
    <dgm:pt modelId="{BEAEAB82-49DF-4A0B-AA42-FC982201D060}" type="pres">
      <dgm:prSet presAssocID="{AD0AD120-E343-4FF6-B217-D1BBDA9BCF32}" presName="Name8" presStyleCnt="0"/>
      <dgm:spPr/>
    </dgm:pt>
    <dgm:pt modelId="{B1960E9B-6F5D-4CE6-8098-271C131DDAA0}" type="pres">
      <dgm:prSet presAssocID="{AD0AD120-E343-4FF6-B217-D1BBDA9BCF32}" presName="level" presStyleLbl="node1" presStyleIdx="1" presStyleCnt="4">
        <dgm:presLayoutVars>
          <dgm:chMax val="1"/>
          <dgm:bulletEnabled val="1"/>
        </dgm:presLayoutVars>
      </dgm:prSet>
      <dgm:spPr/>
      <dgm:t>
        <a:bodyPr/>
        <a:lstStyle/>
        <a:p>
          <a:endParaRPr lang="en-GB"/>
        </a:p>
      </dgm:t>
    </dgm:pt>
    <dgm:pt modelId="{0FAABD71-5FAA-41FD-A4CF-899F1291FE6E}" type="pres">
      <dgm:prSet presAssocID="{AD0AD120-E343-4FF6-B217-D1BBDA9BCF32}" presName="levelTx" presStyleLbl="revTx" presStyleIdx="0" presStyleCnt="0">
        <dgm:presLayoutVars>
          <dgm:chMax val="1"/>
          <dgm:bulletEnabled val="1"/>
        </dgm:presLayoutVars>
      </dgm:prSet>
      <dgm:spPr/>
      <dgm:t>
        <a:bodyPr/>
        <a:lstStyle/>
        <a:p>
          <a:endParaRPr lang="en-GB"/>
        </a:p>
      </dgm:t>
    </dgm:pt>
    <dgm:pt modelId="{D337B27F-DD15-4EB1-A543-C4420DEDA2C9}" type="pres">
      <dgm:prSet presAssocID="{3E636408-C4EC-48A9-9B8D-BA0FAB2DFA28}" presName="Name8" presStyleCnt="0"/>
      <dgm:spPr/>
    </dgm:pt>
    <dgm:pt modelId="{226042C6-4813-47B3-8283-FD34B582581E}" type="pres">
      <dgm:prSet presAssocID="{3E636408-C4EC-48A9-9B8D-BA0FAB2DFA28}" presName="level" presStyleLbl="node1" presStyleIdx="2" presStyleCnt="4">
        <dgm:presLayoutVars>
          <dgm:chMax val="1"/>
          <dgm:bulletEnabled val="1"/>
        </dgm:presLayoutVars>
      </dgm:prSet>
      <dgm:spPr/>
      <dgm:t>
        <a:bodyPr/>
        <a:lstStyle/>
        <a:p>
          <a:endParaRPr lang="en-GB"/>
        </a:p>
      </dgm:t>
    </dgm:pt>
    <dgm:pt modelId="{25A68EDA-1BAA-47C6-8C58-94970C643A4B}" type="pres">
      <dgm:prSet presAssocID="{3E636408-C4EC-48A9-9B8D-BA0FAB2DFA28}" presName="levelTx" presStyleLbl="revTx" presStyleIdx="0" presStyleCnt="0">
        <dgm:presLayoutVars>
          <dgm:chMax val="1"/>
          <dgm:bulletEnabled val="1"/>
        </dgm:presLayoutVars>
      </dgm:prSet>
      <dgm:spPr/>
      <dgm:t>
        <a:bodyPr/>
        <a:lstStyle/>
        <a:p>
          <a:endParaRPr lang="en-GB"/>
        </a:p>
      </dgm:t>
    </dgm:pt>
    <dgm:pt modelId="{B0708680-8D21-42D1-B9EB-93E653561CD9}" type="pres">
      <dgm:prSet presAssocID="{F929E434-B6D9-4BA9-82FA-012C99ED479E}" presName="Name8" presStyleCnt="0"/>
      <dgm:spPr/>
    </dgm:pt>
    <dgm:pt modelId="{4C225973-8C40-4762-A2F2-8D42B9856ED2}" type="pres">
      <dgm:prSet presAssocID="{F929E434-B6D9-4BA9-82FA-012C99ED479E}" presName="level" presStyleLbl="node1" presStyleIdx="3" presStyleCnt="4">
        <dgm:presLayoutVars>
          <dgm:chMax val="1"/>
          <dgm:bulletEnabled val="1"/>
        </dgm:presLayoutVars>
      </dgm:prSet>
      <dgm:spPr/>
      <dgm:t>
        <a:bodyPr/>
        <a:lstStyle/>
        <a:p>
          <a:endParaRPr lang="en-GB"/>
        </a:p>
      </dgm:t>
    </dgm:pt>
    <dgm:pt modelId="{6831276B-4B32-401D-B02B-7AA901218BE9}" type="pres">
      <dgm:prSet presAssocID="{F929E434-B6D9-4BA9-82FA-012C99ED479E}" presName="levelTx" presStyleLbl="revTx" presStyleIdx="0" presStyleCnt="0">
        <dgm:presLayoutVars>
          <dgm:chMax val="1"/>
          <dgm:bulletEnabled val="1"/>
        </dgm:presLayoutVars>
      </dgm:prSet>
      <dgm:spPr/>
      <dgm:t>
        <a:bodyPr/>
        <a:lstStyle/>
        <a:p>
          <a:endParaRPr lang="en-GB"/>
        </a:p>
      </dgm:t>
    </dgm:pt>
  </dgm:ptLst>
  <dgm:cxnLst>
    <dgm:cxn modelId="{0DA686EC-6263-438C-8CD6-0827E9990FBE}" srcId="{95CAA3C7-6B56-4238-8C29-C06517850ECD}" destId="{3E636408-C4EC-48A9-9B8D-BA0FAB2DFA28}" srcOrd="2" destOrd="0" parTransId="{DA235C86-38DE-4214-B6A9-7E4F50FDBEA2}" sibTransId="{DB297075-F3AB-40CC-B527-93AB9223D577}"/>
    <dgm:cxn modelId="{768AAA1F-842A-42EB-B8C2-AA0AF2F27E1A}" type="presOf" srcId="{AD0AD120-E343-4FF6-B217-D1BBDA9BCF32}" destId="{0FAABD71-5FAA-41FD-A4CF-899F1291FE6E}" srcOrd="1" destOrd="0" presId="urn:microsoft.com/office/officeart/2005/8/layout/pyramid3"/>
    <dgm:cxn modelId="{520B9F12-2F9D-4BDA-A9B7-BD5D3DFAD74A}" type="presOf" srcId="{95CAA3C7-6B56-4238-8C29-C06517850ECD}" destId="{437D4CE3-5E1C-409D-878A-899A76C2F8DD}" srcOrd="0" destOrd="0" presId="urn:microsoft.com/office/officeart/2005/8/layout/pyramid3"/>
    <dgm:cxn modelId="{C6D99A44-A2BF-4568-83E3-69B7C0C82CEB}" type="presOf" srcId="{C9A49D91-3E77-455D-B3FD-7ACEA2E88B07}" destId="{6399565E-7544-4938-B9C5-8C662BBBDF65}" srcOrd="0" destOrd="0" presId="urn:microsoft.com/office/officeart/2005/8/layout/pyramid3"/>
    <dgm:cxn modelId="{D785D43B-DAFC-4288-B01D-33F04921FF0E}" type="presOf" srcId="{C9A49D91-3E77-455D-B3FD-7ACEA2E88B07}" destId="{4723BA36-ECDB-4551-8019-424542018CF5}" srcOrd="1" destOrd="0" presId="urn:microsoft.com/office/officeart/2005/8/layout/pyramid3"/>
    <dgm:cxn modelId="{8E5200C8-5891-4C87-94AD-273D7F88CC6F}" srcId="{95CAA3C7-6B56-4238-8C29-C06517850ECD}" destId="{AD0AD120-E343-4FF6-B217-D1BBDA9BCF32}" srcOrd="1" destOrd="0" parTransId="{2D97DD04-43BA-462F-9014-F90D85F329F6}" sibTransId="{59659740-8238-4D4B-9FEF-DE891982DEDB}"/>
    <dgm:cxn modelId="{7575B026-48C2-41CB-B150-8702941A9029}" type="presOf" srcId="{F929E434-B6D9-4BA9-82FA-012C99ED479E}" destId="{6831276B-4B32-401D-B02B-7AA901218BE9}" srcOrd="1" destOrd="0" presId="urn:microsoft.com/office/officeart/2005/8/layout/pyramid3"/>
    <dgm:cxn modelId="{D21DDA9A-F2FA-407D-81B9-62B9E6EEBD4E}" type="presOf" srcId="{3E636408-C4EC-48A9-9B8D-BA0FAB2DFA28}" destId="{226042C6-4813-47B3-8283-FD34B582581E}" srcOrd="0" destOrd="0" presId="urn:microsoft.com/office/officeart/2005/8/layout/pyramid3"/>
    <dgm:cxn modelId="{D998324B-CAB5-48D1-B0C0-05E811642ADE}" type="presOf" srcId="{AD0AD120-E343-4FF6-B217-D1BBDA9BCF32}" destId="{B1960E9B-6F5D-4CE6-8098-271C131DDAA0}" srcOrd="0" destOrd="0" presId="urn:microsoft.com/office/officeart/2005/8/layout/pyramid3"/>
    <dgm:cxn modelId="{D1A33645-575D-4F3B-935A-C2753B543D46}" type="presOf" srcId="{F929E434-B6D9-4BA9-82FA-012C99ED479E}" destId="{4C225973-8C40-4762-A2F2-8D42B9856ED2}" srcOrd="0" destOrd="0" presId="urn:microsoft.com/office/officeart/2005/8/layout/pyramid3"/>
    <dgm:cxn modelId="{284BB4C0-E6E5-40F9-A63E-5D9E8AAA77C4}" srcId="{95CAA3C7-6B56-4238-8C29-C06517850ECD}" destId="{F929E434-B6D9-4BA9-82FA-012C99ED479E}" srcOrd="3" destOrd="0" parTransId="{8E5BCADB-3B20-4735-AD51-DA6F99F67C4F}" sibTransId="{6DA50F63-5732-4750-897F-F91C073A46AB}"/>
    <dgm:cxn modelId="{DD62F2C2-5029-467B-8EDF-A4A616DE968B}" type="presOf" srcId="{3E636408-C4EC-48A9-9B8D-BA0FAB2DFA28}" destId="{25A68EDA-1BAA-47C6-8C58-94970C643A4B}" srcOrd="1" destOrd="0" presId="urn:microsoft.com/office/officeart/2005/8/layout/pyramid3"/>
    <dgm:cxn modelId="{25266BB1-F7E5-4362-9E65-5E5A9C47C47B}" srcId="{95CAA3C7-6B56-4238-8C29-C06517850ECD}" destId="{C9A49D91-3E77-455D-B3FD-7ACEA2E88B07}" srcOrd="0" destOrd="0" parTransId="{B072C87A-2998-4FF3-9320-EAFAC663D3C4}" sibTransId="{26E63081-1B76-4BCA-AFFD-CD70B09C6ED3}"/>
    <dgm:cxn modelId="{F36CFE2A-FC3F-40F6-9B5B-465C647F105E}" type="presParOf" srcId="{437D4CE3-5E1C-409D-878A-899A76C2F8DD}" destId="{4B7A712E-D8E3-4AC8-AF9A-2C99E7661EA9}" srcOrd="0" destOrd="0" presId="urn:microsoft.com/office/officeart/2005/8/layout/pyramid3"/>
    <dgm:cxn modelId="{7606A218-FA51-49AC-B20B-76321E36A8F1}" type="presParOf" srcId="{4B7A712E-D8E3-4AC8-AF9A-2C99E7661EA9}" destId="{6399565E-7544-4938-B9C5-8C662BBBDF65}" srcOrd="0" destOrd="0" presId="urn:microsoft.com/office/officeart/2005/8/layout/pyramid3"/>
    <dgm:cxn modelId="{974F914B-834E-44FE-9EB9-7408AB261879}" type="presParOf" srcId="{4B7A712E-D8E3-4AC8-AF9A-2C99E7661EA9}" destId="{4723BA36-ECDB-4551-8019-424542018CF5}" srcOrd="1" destOrd="0" presId="urn:microsoft.com/office/officeart/2005/8/layout/pyramid3"/>
    <dgm:cxn modelId="{74C66A8F-DD49-497B-A135-3253116B3CB0}" type="presParOf" srcId="{437D4CE3-5E1C-409D-878A-899A76C2F8DD}" destId="{BEAEAB82-49DF-4A0B-AA42-FC982201D060}" srcOrd="1" destOrd="0" presId="urn:microsoft.com/office/officeart/2005/8/layout/pyramid3"/>
    <dgm:cxn modelId="{4D83A845-5798-46CB-864B-5D91A67E1A4B}" type="presParOf" srcId="{BEAEAB82-49DF-4A0B-AA42-FC982201D060}" destId="{B1960E9B-6F5D-4CE6-8098-271C131DDAA0}" srcOrd="0" destOrd="0" presId="urn:microsoft.com/office/officeart/2005/8/layout/pyramid3"/>
    <dgm:cxn modelId="{A55EAECD-5088-4483-92B1-560C41009335}" type="presParOf" srcId="{BEAEAB82-49DF-4A0B-AA42-FC982201D060}" destId="{0FAABD71-5FAA-41FD-A4CF-899F1291FE6E}" srcOrd="1" destOrd="0" presId="urn:microsoft.com/office/officeart/2005/8/layout/pyramid3"/>
    <dgm:cxn modelId="{1B564310-7F59-49A8-A8B9-9E1B6BDD2161}" type="presParOf" srcId="{437D4CE3-5E1C-409D-878A-899A76C2F8DD}" destId="{D337B27F-DD15-4EB1-A543-C4420DEDA2C9}" srcOrd="2" destOrd="0" presId="urn:microsoft.com/office/officeart/2005/8/layout/pyramid3"/>
    <dgm:cxn modelId="{20D89809-90B9-4746-8C8F-41EA788FF834}" type="presParOf" srcId="{D337B27F-DD15-4EB1-A543-C4420DEDA2C9}" destId="{226042C6-4813-47B3-8283-FD34B582581E}" srcOrd="0" destOrd="0" presId="urn:microsoft.com/office/officeart/2005/8/layout/pyramid3"/>
    <dgm:cxn modelId="{FF50F353-AF9C-4724-808B-EA0D064E1D48}" type="presParOf" srcId="{D337B27F-DD15-4EB1-A543-C4420DEDA2C9}" destId="{25A68EDA-1BAA-47C6-8C58-94970C643A4B}" srcOrd="1" destOrd="0" presId="urn:microsoft.com/office/officeart/2005/8/layout/pyramid3"/>
    <dgm:cxn modelId="{1838A24B-EC7F-460E-9F6B-605A02056CD8}" type="presParOf" srcId="{437D4CE3-5E1C-409D-878A-899A76C2F8DD}" destId="{B0708680-8D21-42D1-B9EB-93E653561CD9}" srcOrd="3" destOrd="0" presId="urn:microsoft.com/office/officeart/2005/8/layout/pyramid3"/>
    <dgm:cxn modelId="{02629FA3-9D6B-4138-91FE-C59FD13E3712}" type="presParOf" srcId="{B0708680-8D21-42D1-B9EB-93E653561CD9}" destId="{4C225973-8C40-4762-A2F2-8D42B9856ED2}" srcOrd="0" destOrd="0" presId="urn:microsoft.com/office/officeart/2005/8/layout/pyramid3"/>
    <dgm:cxn modelId="{59EE06B1-BB46-4176-AAFB-28CD0E3067BB}" type="presParOf" srcId="{B0708680-8D21-42D1-B9EB-93E653561CD9}" destId="{6831276B-4B32-401D-B02B-7AA901218BE9}" srcOrd="1" destOrd="0" presId="urn:microsoft.com/office/officeart/2005/8/layout/pyramid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4E2DA06-1CF1-4B5C-A4F5-EA6AB59ADB88}" type="doc">
      <dgm:prSet loTypeId="urn:microsoft.com/office/officeart/2005/8/layout/pyramid1" loCatId="pyramid" qsTypeId="urn:microsoft.com/office/officeart/2005/8/quickstyle/simple3" qsCatId="simple" csTypeId="urn:microsoft.com/office/officeart/2005/8/colors/accent1_2" csCatId="accent1" phldr="1"/>
      <dgm:spPr/>
    </dgm:pt>
    <dgm:pt modelId="{E88A424B-28BC-416A-9836-DAB0A7FEBD67}">
      <dgm:prSet phldrT="[Text]"/>
      <dgm:spPr/>
      <dgm:t>
        <a:bodyPr/>
        <a:lstStyle/>
        <a:p>
          <a:r>
            <a:rPr lang="en-GB" dirty="0" smtClean="0"/>
            <a:t>  </a:t>
          </a:r>
          <a:endParaRPr lang="en-GB" dirty="0"/>
        </a:p>
      </dgm:t>
    </dgm:pt>
    <dgm:pt modelId="{47745648-75C5-450B-AB04-83CE46F60A8D}" type="parTrans" cxnId="{FEF39ECC-FDAD-4531-B008-F35BC4B989D1}">
      <dgm:prSet/>
      <dgm:spPr/>
      <dgm:t>
        <a:bodyPr/>
        <a:lstStyle/>
        <a:p>
          <a:endParaRPr lang="en-GB"/>
        </a:p>
      </dgm:t>
    </dgm:pt>
    <dgm:pt modelId="{63C1555E-2B77-4A26-B31F-43136A0F3A52}" type="sibTrans" cxnId="{FEF39ECC-FDAD-4531-B008-F35BC4B989D1}">
      <dgm:prSet/>
      <dgm:spPr/>
      <dgm:t>
        <a:bodyPr/>
        <a:lstStyle/>
        <a:p>
          <a:endParaRPr lang="en-GB"/>
        </a:p>
      </dgm:t>
    </dgm:pt>
    <dgm:pt modelId="{19D057F0-7C39-419D-97E9-DE53A0DD80EB}" type="pres">
      <dgm:prSet presAssocID="{54E2DA06-1CF1-4B5C-A4F5-EA6AB59ADB88}" presName="Name0" presStyleCnt="0">
        <dgm:presLayoutVars>
          <dgm:dir/>
          <dgm:animLvl val="lvl"/>
          <dgm:resizeHandles val="exact"/>
        </dgm:presLayoutVars>
      </dgm:prSet>
      <dgm:spPr/>
    </dgm:pt>
    <dgm:pt modelId="{DB82C73E-F202-4857-A59C-56C0F2FACA90}" type="pres">
      <dgm:prSet presAssocID="{E88A424B-28BC-416A-9836-DAB0A7FEBD67}" presName="Name8" presStyleCnt="0"/>
      <dgm:spPr/>
    </dgm:pt>
    <dgm:pt modelId="{67E07D5D-67E1-4606-B455-3530110D2822}" type="pres">
      <dgm:prSet presAssocID="{E88A424B-28BC-416A-9836-DAB0A7FEBD67}" presName="level" presStyleLbl="node1" presStyleIdx="0" presStyleCnt="1" custLinFactNeighborX="875" custLinFactNeighborY="-2962">
        <dgm:presLayoutVars>
          <dgm:chMax val="1"/>
          <dgm:bulletEnabled val="1"/>
        </dgm:presLayoutVars>
      </dgm:prSet>
      <dgm:spPr/>
      <dgm:t>
        <a:bodyPr/>
        <a:lstStyle/>
        <a:p>
          <a:endParaRPr lang="en-GB"/>
        </a:p>
      </dgm:t>
    </dgm:pt>
    <dgm:pt modelId="{BC245547-F397-49A9-AE8B-3C3F8B6B49E5}" type="pres">
      <dgm:prSet presAssocID="{E88A424B-28BC-416A-9836-DAB0A7FEBD67}" presName="levelTx" presStyleLbl="revTx" presStyleIdx="0" presStyleCnt="0">
        <dgm:presLayoutVars>
          <dgm:chMax val="1"/>
          <dgm:bulletEnabled val="1"/>
        </dgm:presLayoutVars>
      </dgm:prSet>
      <dgm:spPr/>
      <dgm:t>
        <a:bodyPr/>
        <a:lstStyle/>
        <a:p>
          <a:endParaRPr lang="en-GB"/>
        </a:p>
      </dgm:t>
    </dgm:pt>
  </dgm:ptLst>
  <dgm:cxnLst>
    <dgm:cxn modelId="{74E65AE2-D2C1-4410-8AB6-CBB9C5818B5F}" type="presOf" srcId="{E88A424B-28BC-416A-9836-DAB0A7FEBD67}" destId="{BC245547-F397-49A9-AE8B-3C3F8B6B49E5}" srcOrd="1" destOrd="0" presId="urn:microsoft.com/office/officeart/2005/8/layout/pyramid1"/>
    <dgm:cxn modelId="{FEF39ECC-FDAD-4531-B008-F35BC4B989D1}" srcId="{54E2DA06-1CF1-4B5C-A4F5-EA6AB59ADB88}" destId="{E88A424B-28BC-416A-9836-DAB0A7FEBD67}" srcOrd="0" destOrd="0" parTransId="{47745648-75C5-450B-AB04-83CE46F60A8D}" sibTransId="{63C1555E-2B77-4A26-B31F-43136A0F3A52}"/>
    <dgm:cxn modelId="{56D8966A-6E9E-4E12-90E4-2D907B83E325}" type="presOf" srcId="{E88A424B-28BC-416A-9836-DAB0A7FEBD67}" destId="{67E07D5D-67E1-4606-B455-3530110D2822}" srcOrd="0" destOrd="0" presId="urn:microsoft.com/office/officeart/2005/8/layout/pyramid1"/>
    <dgm:cxn modelId="{E0CD5942-A2BA-4674-8418-4105722F1339}" type="presOf" srcId="{54E2DA06-1CF1-4B5C-A4F5-EA6AB59ADB88}" destId="{19D057F0-7C39-419D-97E9-DE53A0DD80EB}" srcOrd="0" destOrd="0" presId="urn:microsoft.com/office/officeart/2005/8/layout/pyramid1"/>
    <dgm:cxn modelId="{A0A4BDCE-C509-4C27-AF11-1939A8F94579}" type="presParOf" srcId="{19D057F0-7C39-419D-97E9-DE53A0DD80EB}" destId="{DB82C73E-F202-4857-A59C-56C0F2FACA90}" srcOrd="0" destOrd="0" presId="urn:microsoft.com/office/officeart/2005/8/layout/pyramid1"/>
    <dgm:cxn modelId="{83E208C1-96DF-46FA-931A-6220F54CE7C7}" type="presParOf" srcId="{DB82C73E-F202-4857-A59C-56C0F2FACA90}" destId="{67E07D5D-67E1-4606-B455-3530110D2822}" srcOrd="0" destOrd="0" presId="urn:microsoft.com/office/officeart/2005/8/layout/pyramid1"/>
    <dgm:cxn modelId="{29DDE2C3-DCF5-4980-B915-E4EFEE1CCE5A}" type="presParOf" srcId="{DB82C73E-F202-4857-A59C-56C0F2FACA90}" destId="{BC245547-F397-49A9-AE8B-3C3F8B6B49E5}"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F803B82-2D09-4282-97F5-E019CE69EE71}" type="doc">
      <dgm:prSet loTypeId="urn:microsoft.com/office/officeart/2005/8/layout/process1" loCatId="process" qsTypeId="urn:microsoft.com/office/officeart/2005/8/quickstyle/simple3" qsCatId="simple" csTypeId="urn:microsoft.com/office/officeart/2005/8/colors/accent1_2" csCatId="accent1" phldr="1"/>
      <dgm:spPr/>
    </dgm:pt>
    <dgm:pt modelId="{FDAC9EDC-44D5-4F4F-B097-5C5E51422DB4}">
      <dgm:prSet phldrT="[Text]"/>
      <dgm:spPr/>
      <dgm:t>
        <a:bodyPr/>
        <a:lstStyle/>
        <a:p>
          <a:r>
            <a:rPr lang="en-GB" dirty="0" smtClean="0"/>
            <a:t>Identifying</a:t>
          </a:r>
        </a:p>
        <a:p>
          <a:r>
            <a:rPr lang="en-GB" dirty="0" smtClean="0"/>
            <a:t>Describing </a:t>
          </a:r>
        </a:p>
        <a:p>
          <a:r>
            <a:rPr lang="en-GB" dirty="0" smtClean="0"/>
            <a:t>Summarising</a:t>
          </a:r>
        </a:p>
        <a:p>
          <a:endParaRPr lang="en-GB" dirty="0"/>
        </a:p>
      </dgm:t>
    </dgm:pt>
    <dgm:pt modelId="{EC22F870-613A-48FF-B8F4-7B7A08596D24}" type="parTrans" cxnId="{F2D8F951-A7B6-4E25-A8F2-6AD3540E02C7}">
      <dgm:prSet/>
      <dgm:spPr/>
      <dgm:t>
        <a:bodyPr/>
        <a:lstStyle/>
        <a:p>
          <a:endParaRPr lang="en-GB"/>
        </a:p>
      </dgm:t>
    </dgm:pt>
    <dgm:pt modelId="{F043DCB8-6243-4CB2-B051-7845F3383F7C}" type="sibTrans" cxnId="{F2D8F951-A7B6-4E25-A8F2-6AD3540E02C7}">
      <dgm:prSet/>
      <dgm:spPr/>
      <dgm:t>
        <a:bodyPr/>
        <a:lstStyle/>
        <a:p>
          <a:endParaRPr lang="en-GB"/>
        </a:p>
      </dgm:t>
    </dgm:pt>
    <dgm:pt modelId="{4090C58D-9D23-46F8-B84C-FFFFD9440D41}">
      <dgm:prSet phldrT="[Text]"/>
      <dgm:spPr/>
      <dgm:t>
        <a:bodyPr/>
        <a:lstStyle/>
        <a:p>
          <a:r>
            <a:rPr lang="en-GB" dirty="0" smtClean="0"/>
            <a:t>Recombining ideas</a:t>
          </a:r>
        </a:p>
        <a:p>
          <a:r>
            <a:rPr lang="en-GB" dirty="0" smtClean="0"/>
            <a:t>Synthesising information</a:t>
          </a:r>
        </a:p>
        <a:p>
          <a:r>
            <a:rPr lang="en-GB" dirty="0" smtClean="0"/>
            <a:t>Evaluating</a:t>
          </a:r>
        </a:p>
        <a:p>
          <a:endParaRPr lang="en-GB" dirty="0"/>
        </a:p>
      </dgm:t>
    </dgm:pt>
    <dgm:pt modelId="{F3F16463-DC60-4D4D-BCF3-8B62C652E3E5}" type="parTrans" cxnId="{F1E1D893-6CED-47A5-BFED-BCDB33C6BA61}">
      <dgm:prSet/>
      <dgm:spPr/>
      <dgm:t>
        <a:bodyPr/>
        <a:lstStyle/>
        <a:p>
          <a:endParaRPr lang="en-GB"/>
        </a:p>
      </dgm:t>
    </dgm:pt>
    <dgm:pt modelId="{2EDC4229-1AFE-4798-B843-03428A70AC3A}" type="sibTrans" cxnId="{F1E1D893-6CED-47A5-BFED-BCDB33C6BA61}">
      <dgm:prSet/>
      <dgm:spPr/>
      <dgm:t>
        <a:bodyPr/>
        <a:lstStyle/>
        <a:p>
          <a:endParaRPr lang="en-GB"/>
        </a:p>
      </dgm:t>
    </dgm:pt>
    <dgm:pt modelId="{352E7DF6-09BC-468B-8A9D-13E193505F0F}" type="pres">
      <dgm:prSet presAssocID="{DF803B82-2D09-4282-97F5-E019CE69EE71}" presName="Name0" presStyleCnt="0">
        <dgm:presLayoutVars>
          <dgm:dir/>
          <dgm:resizeHandles val="exact"/>
        </dgm:presLayoutVars>
      </dgm:prSet>
      <dgm:spPr/>
    </dgm:pt>
    <dgm:pt modelId="{329EA36C-E2D5-4F11-B180-61F78ECA8939}" type="pres">
      <dgm:prSet presAssocID="{FDAC9EDC-44D5-4F4F-B097-5C5E51422DB4}" presName="node" presStyleLbl="node1" presStyleIdx="0" presStyleCnt="2">
        <dgm:presLayoutVars>
          <dgm:bulletEnabled val="1"/>
        </dgm:presLayoutVars>
      </dgm:prSet>
      <dgm:spPr/>
      <dgm:t>
        <a:bodyPr/>
        <a:lstStyle/>
        <a:p>
          <a:endParaRPr lang="en-GB"/>
        </a:p>
      </dgm:t>
    </dgm:pt>
    <dgm:pt modelId="{C13B5ABE-9D29-4047-8EE4-2F4AE714D074}" type="pres">
      <dgm:prSet presAssocID="{F043DCB8-6243-4CB2-B051-7845F3383F7C}" presName="sibTrans" presStyleLbl="sibTrans2D1" presStyleIdx="0" presStyleCnt="1"/>
      <dgm:spPr/>
      <dgm:t>
        <a:bodyPr/>
        <a:lstStyle/>
        <a:p>
          <a:endParaRPr lang="en-GB"/>
        </a:p>
      </dgm:t>
    </dgm:pt>
    <dgm:pt modelId="{F1F7D34F-8754-42B1-847D-BAD243C7D219}" type="pres">
      <dgm:prSet presAssocID="{F043DCB8-6243-4CB2-B051-7845F3383F7C}" presName="connectorText" presStyleLbl="sibTrans2D1" presStyleIdx="0" presStyleCnt="1"/>
      <dgm:spPr/>
      <dgm:t>
        <a:bodyPr/>
        <a:lstStyle/>
        <a:p>
          <a:endParaRPr lang="en-GB"/>
        </a:p>
      </dgm:t>
    </dgm:pt>
    <dgm:pt modelId="{C6CD392A-E81F-436F-A918-94A54832BE34}" type="pres">
      <dgm:prSet presAssocID="{4090C58D-9D23-46F8-B84C-FFFFD9440D41}" presName="node" presStyleLbl="node1" presStyleIdx="1" presStyleCnt="2">
        <dgm:presLayoutVars>
          <dgm:bulletEnabled val="1"/>
        </dgm:presLayoutVars>
      </dgm:prSet>
      <dgm:spPr/>
      <dgm:t>
        <a:bodyPr/>
        <a:lstStyle/>
        <a:p>
          <a:endParaRPr lang="en-GB"/>
        </a:p>
      </dgm:t>
    </dgm:pt>
  </dgm:ptLst>
  <dgm:cxnLst>
    <dgm:cxn modelId="{F1E1D893-6CED-47A5-BFED-BCDB33C6BA61}" srcId="{DF803B82-2D09-4282-97F5-E019CE69EE71}" destId="{4090C58D-9D23-46F8-B84C-FFFFD9440D41}" srcOrd="1" destOrd="0" parTransId="{F3F16463-DC60-4D4D-BCF3-8B62C652E3E5}" sibTransId="{2EDC4229-1AFE-4798-B843-03428A70AC3A}"/>
    <dgm:cxn modelId="{49301025-9911-40AA-8B1B-E8695BC98394}" type="presOf" srcId="{F043DCB8-6243-4CB2-B051-7845F3383F7C}" destId="{C13B5ABE-9D29-4047-8EE4-2F4AE714D074}" srcOrd="0" destOrd="0" presId="urn:microsoft.com/office/officeart/2005/8/layout/process1"/>
    <dgm:cxn modelId="{ED3D3049-247E-4E5F-A071-C1C684DA328A}" type="presOf" srcId="{DF803B82-2D09-4282-97F5-E019CE69EE71}" destId="{352E7DF6-09BC-468B-8A9D-13E193505F0F}" srcOrd="0" destOrd="0" presId="urn:microsoft.com/office/officeart/2005/8/layout/process1"/>
    <dgm:cxn modelId="{B8A10D70-BC55-4C4F-82A8-6A65A03E6789}" type="presOf" srcId="{FDAC9EDC-44D5-4F4F-B097-5C5E51422DB4}" destId="{329EA36C-E2D5-4F11-B180-61F78ECA8939}" srcOrd="0" destOrd="0" presId="urn:microsoft.com/office/officeart/2005/8/layout/process1"/>
    <dgm:cxn modelId="{2F65910B-33C7-4D07-9EC0-8AE7D7BA8CFA}" type="presOf" srcId="{4090C58D-9D23-46F8-B84C-FFFFD9440D41}" destId="{C6CD392A-E81F-436F-A918-94A54832BE34}" srcOrd="0" destOrd="0" presId="urn:microsoft.com/office/officeart/2005/8/layout/process1"/>
    <dgm:cxn modelId="{95165104-EC09-4FA9-8C40-86F5941CE8A6}" type="presOf" srcId="{F043DCB8-6243-4CB2-B051-7845F3383F7C}" destId="{F1F7D34F-8754-42B1-847D-BAD243C7D219}" srcOrd="1" destOrd="0" presId="urn:microsoft.com/office/officeart/2005/8/layout/process1"/>
    <dgm:cxn modelId="{F2D8F951-A7B6-4E25-A8F2-6AD3540E02C7}" srcId="{DF803B82-2D09-4282-97F5-E019CE69EE71}" destId="{FDAC9EDC-44D5-4F4F-B097-5C5E51422DB4}" srcOrd="0" destOrd="0" parTransId="{EC22F870-613A-48FF-B8F4-7B7A08596D24}" sibTransId="{F043DCB8-6243-4CB2-B051-7845F3383F7C}"/>
    <dgm:cxn modelId="{DC31D72B-D7F3-4D56-8C8F-A1B944CCEAB8}" type="presParOf" srcId="{352E7DF6-09BC-468B-8A9D-13E193505F0F}" destId="{329EA36C-E2D5-4F11-B180-61F78ECA8939}" srcOrd="0" destOrd="0" presId="urn:microsoft.com/office/officeart/2005/8/layout/process1"/>
    <dgm:cxn modelId="{7B3BC4D2-3410-40D4-85B5-7C82364157EF}" type="presParOf" srcId="{352E7DF6-09BC-468B-8A9D-13E193505F0F}" destId="{C13B5ABE-9D29-4047-8EE4-2F4AE714D074}" srcOrd="1" destOrd="0" presId="urn:microsoft.com/office/officeart/2005/8/layout/process1"/>
    <dgm:cxn modelId="{60F0E8DB-0933-4CB1-BFEA-3D7D8F8CD2ED}" type="presParOf" srcId="{C13B5ABE-9D29-4047-8EE4-2F4AE714D074}" destId="{F1F7D34F-8754-42B1-847D-BAD243C7D219}" srcOrd="0" destOrd="0" presId="urn:microsoft.com/office/officeart/2005/8/layout/process1"/>
    <dgm:cxn modelId="{130F0934-54AB-4944-BBA3-2D563FED9C6C}" type="presParOf" srcId="{352E7DF6-09BC-468B-8A9D-13E193505F0F}" destId="{C6CD392A-E81F-436F-A918-94A54832BE34}"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EF35B79-3EF4-3448-A2B4-E25AA0D0874B}" type="doc">
      <dgm:prSet loTypeId="urn:microsoft.com/office/officeart/2005/8/layout/pyramid1" loCatId="pyramid" qsTypeId="urn:microsoft.com/office/officeart/2005/8/quickstyle/simple4" qsCatId="simple" csTypeId="urn:microsoft.com/office/officeart/2005/8/colors/accent1_2" csCatId="accent1" phldr="1"/>
      <dgm:spPr/>
    </dgm:pt>
    <dgm:pt modelId="{E86010C1-0437-CC4A-A7B2-63B46EB16567}">
      <dgm:prSet phldrT="[Text]"/>
      <dgm:spPr/>
      <dgm:t>
        <a:bodyPr/>
        <a:lstStyle/>
        <a:p>
          <a:r>
            <a:rPr lang="en-US" dirty="0" smtClean="0"/>
            <a:t>Grand theory</a:t>
          </a:r>
          <a:endParaRPr lang="en-US" dirty="0"/>
        </a:p>
      </dgm:t>
    </dgm:pt>
    <dgm:pt modelId="{6E85D34A-EBD1-8B4F-8E17-EDFA1B9FE165}" type="parTrans" cxnId="{CF8E55B8-B073-2941-81EF-3D6BC000659A}">
      <dgm:prSet/>
      <dgm:spPr/>
      <dgm:t>
        <a:bodyPr/>
        <a:lstStyle/>
        <a:p>
          <a:endParaRPr lang="en-US"/>
        </a:p>
      </dgm:t>
    </dgm:pt>
    <dgm:pt modelId="{62EBF4A5-4D9D-1049-AD1B-F374DF44048E}" type="sibTrans" cxnId="{CF8E55B8-B073-2941-81EF-3D6BC000659A}">
      <dgm:prSet/>
      <dgm:spPr/>
      <dgm:t>
        <a:bodyPr/>
        <a:lstStyle/>
        <a:p>
          <a:endParaRPr lang="en-US"/>
        </a:p>
      </dgm:t>
    </dgm:pt>
    <dgm:pt modelId="{65184F44-E8A6-4D4A-AE90-4432EE3E532D}">
      <dgm:prSet phldrT="[Text]"/>
      <dgm:spPr/>
      <dgm:t>
        <a:bodyPr/>
        <a:lstStyle/>
        <a:p>
          <a:r>
            <a:rPr lang="en-US" dirty="0" smtClean="0"/>
            <a:t>Middle-range theory</a:t>
          </a:r>
          <a:endParaRPr lang="en-US" dirty="0"/>
        </a:p>
      </dgm:t>
    </dgm:pt>
    <dgm:pt modelId="{7FB0ACCA-CE0B-1C49-9311-7C98B315DF8D}" type="parTrans" cxnId="{045AC483-B5A9-884B-99CB-CF6DE161B0BB}">
      <dgm:prSet/>
      <dgm:spPr/>
      <dgm:t>
        <a:bodyPr/>
        <a:lstStyle/>
        <a:p>
          <a:endParaRPr lang="en-US"/>
        </a:p>
      </dgm:t>
    </dgm:pt>
    <dgm:pt modelId="{82ED3363-7AEC-4247-81DD-3BF2685EAB4D}" type="sibTrans" cxnId="{045AC483-B5A9-884B-99CB-CF6DE161B0BB}">
      <dgm:prSet/>
      <dgm:spPr/>
      <dgm:t>
        <a:bodyPr/>
        <a:lstStyle/>
        <a:p>
          <a:endParaRPr lang="en-US"/>
        </a:p>
      </dgm:t>
    </dgm:pt>
    <dgm:pt modelId="{C4B04141-0660-2D4E-A82C-45137B7483DD}">
      <dgm:prSet phldrT="[Text]"/>
      <dgm:spPr/>
      <dgm:t>
        <a:bodyPr/>
        <a:lstStyle/>
        <a:p>
          <a:r>
            <a:rPr lang="en-US" dirty="0" smtClean="0"/>
            <a:t>Substantive theory</a:t>
          </a:r>
          <a:endParaRPr lang="en-US" dirty="0"/>
        </a:p>
      </dgm:t>
    </dgm:pt>
    <dgm:pt modelId="{56021A21-3B60-A74C-A048-9E40D600F305}" type="parTrans" cxnId="{C1D0A141-F95C-8842-8EDC-274CC3919E51}">
      <dgm:prSet/>
      <dgm:spPr/>
      <dgm:t>
        <a:bodyPr/>
        <a:lstStyle/>
        <a:p>
          <a:endParaRPr lang="en-US"/>
        </a:p>
      </dgm:t>
    </dgm:pt>
    <dgm:pt modelId="{9C70C696-4DE2-524C-A939-DE29E571A9B8}" type="sibTrans" cxnId="{C1D0A141-F95C-8842-8EDC-274CC3919E51}">
      <dgm:prSet/>
      <dgm:spPr/>
      <dgm:t>
        <a:bodyPr/>
        <a:lstStyle/>
        <a:p>
          <a:endParaRPr lang="en-US"/>
        </a:p>
      </dgm:t>
    </dgm:pt>
    <dgm:pt modelId="{ABEDAE5F-D5FF-3A42-BC34-B422E7C50A69}" type="pres">
      <dgm:prSet presAssocID="{DEF35B79-3EF4-3448-A2B4-E25AA0D0874B}" presName="Name0" presStyleCnt="0">
        <dgm:presLayoutVars>
          <dgm:dir/>
          <dgm:animLvl val="lvl"/>
          <dgm:resizeHandles val="exact"/>
        </dgm:presLayoutVars>
      </dgm:prSet>
      <dgm:spPr/>
    </dgm:pt>
    <dgm:pt modelId="{3194471A-A298-2448-9817-EEB480A14719}" type="pres">
      <dgm:prSet presAssocID="{E86010C1-0437-CC4A-A7B2-63B46EB16567}" presName="Name8" presStyleCnt="0"/>
      <dgm:spPr/>
    </dgm:pt>
    <dgm:pt modelId="{388EBAF0-D815-1849-9413-7EBE8A4D7997}" type="pres">
      <dgm:prSet presAssocID="{E86010C1-0437-CC4A-A7B2-63B46EB16567}" presName="level" presStyleLbl="node1" presStyleIdx="0" presStyleCnt="3">
        <dgm:presLayoutVars>
          <dgm:chMax val="1"/>
          <dgm:bulletEnabled val="1"/>
        </dgm:presLayoutVars>
      </dgm:prSet>
      <dgm:spPr/>
      <dgm:t>
        <a:bodyPr/>
        <a:lstStyle/>
        <a:p>
          <a:endParaRPr lang="en-US"/>
        </a:p>
      </dgm:t>
    </dgm:pt>
    <dgm:pt modelId="{83EBA6A4-1199-CA49-83A5-88444243AEB1}" type="pres">
      <dgm:prSet presAssocID="{E86010C1-0437-CC4A-A7B2-63B46EB16567}" presName="levelTx" presStyleLbl="revTx" presStyleIdx="0" presStyleCnt="0">
        <dgm:presLayoutVars>
          <dgm:chMax val="1"/>
          <dgm:bulletEnabled val="1"/>
        </dgm:presLayoutVars>
      </dgm:prSet>
      <dgm:spPr/>
      <dgm:t>
        <a:bodyPr/>
        <a:lstStyle/>
        <a:p>
          <a:endParaRPr lang="en-US"/>
        </a:p>
      </dgm:t>
    </dgm:pt>
    <dgm:pt modelId="{445A4AD7-05EC-D34D-9937-4B6A5227A9F4}" type="pres">
      <dgm:prSet presAssocID="{65184F44-E8A6-4D4A-AE90-4432EE3E532D}" presName="Name8" presStyleCnt="0"/>
      <dgm:spPr/>
    </dgm:pt>
    <dgm:pt modelId="{714B5689-F884-1F4D-87E7-D81D3073E97E}" type="pres">
      <dgm:prSet presAssocID="{65184F44-E8A6-4D4A-AE90-4432EE3E532D}" presName="level" presStyleLbl="node1" presStyleIdx="1" presStyleCnt="3">
        <dgm:presLayoutVars>
          <dgm:chMax val="1"/>
          <dgm:bulletEnabled val="1"/>
        </dgm:presLayoutVars>
      </dgm:prSet>
      <dgm:spPr/>
      <dgm:t>
        <a:bodyPr/>
        <a:lstStyle/>
        <a:p>
          <a:endParaRPr lang="en-US"/>
        </a:p>
      </dgm:t>
    </dgm:pt>
    <dgm:pt modelId="{F6412EC4-4E00-E04E-A916-749D6514BFFF}" type="pres">
      <dgm:prSet presAssocID="{65184F44-E8A6-4D4A-AE90-4432EE3E532D}" presName="levelTx" presStyleLbl="revTx" presStyleIdx="0" presStyleCnt="0">
        <dgm:presLayoutVars>
          <dgm:chMax val="1"/>
          <dgm:bulletEnabled val="1"/>
        </dgm:presLayoutVars>
      </dgm:prSet>
      <dgm:spPr/>
      <dgm:t>
        <a:bodyPr/>
        <a:lstStyle/>
        <a:p>
          <a:endParaRPr lang="en-US"/>
        </a:p>
      </dgm:t>
    </dgm:pt>
    <dgm:pt modelId="{DD1D0921-FE9E-F243-AA87-C553D8B4CDE3}" type="pres">
      <dgm:prSet presAssocID="{C4B04141-0660-2D4E-A82C-45137B7483DD}" presName="Name8" presStyleCnt="0"/>
      <dgm:spPr/>
    </dgm:pt>
    <dgm:pt modelId="{05501822-8865-BA44-AA57-C100DD016B58}" type="pres">
      <dgm:prSet presAssocID="{C4B04141-0660-2D4E-A82C-45137B7483DD}" presName="level" presStyleLbl="node1" presStyleIdx="2" presStyleCnt="3">
        <dgm:presLayoutVars>
          <dgm:chMax val="1"/>
          <dgm:bulletEnabled val="1"/>
        </dgm:presLayoutVars>
      </dgm:prSet>
      <dgm:spPr/>
      <dgm:t>
        <a:bodyPr/>
        <a:lstStyle/>
        <a:p>
          <a:endParaRPr lang="en-US"/>
        </a:p>
      </dgm:t>
    </dgm:pt>
    <dgm:pt modelId="{A1A5A957-17D1-A345-9111-83753B1C88F4}" type="pres">
      <dgm:prSet presAssocID="{C4B04141-0660-2D4E-A82C-45137B7483DD}" presName="levelTx" presStyleLbl="revTx" presStyleIdx="0" presStyleCnt="0">
        <dgm:presLayoutVars>
          <dgm:chMax val="1"/>
          <dgm:bulletEnabled val="1"/>
        </dgm:presLayoutVars>
      </dgm:prSet>
      <dgm:spPr/>
      <dgm:t>
        <a:bodyPr/>
        <a:lstStyle/>
        <a:p>
          <a:endParaRPr lang="en-US"/>
        </a:p>
      </dgm:t>
    </dgm:pt>
  </dgm:ptLst>
  <dgm:cxnLst>
    <dgm:cxn modelId="{CF8E55B8-B073-2941-81EF-3D6BC000659A}" srcId="{DEF35B79-3EF4-3448-A2B4-E25AA0D0874B}" destId="{E86010C1-0437-CC4A-A7B2-63B46EB16567}" srcOrd="0" destOrd="0" parTransId="{6E85D34A-EBD1-8B4F-8E17-EDFA1B9FE165}" sibTransId="{62EBF4A5-4D9D-1049-AD1B-F374DF44048E}"/>
    <dgm:cxn modelId="{8399965E-A59D-446C-B731-E39F722ED9A0}" type="presOf" srcId="{E86010C1-0437-CC4A-A7B2-63B46EB16567}" destId="{83EBA6A4-1199-CA49-83A5-88444243AEB1}" srcOrd="1" destOrd="0" presId="urn:microsoft.com/office/officeart/2005/8/layout/pyramid1"/>
    <dgm:cxn modelId="{A5A5752A-7925-405D-A7A0-CFAD03810DFE}" type="presOf" srcId="{E86010C1-0437-CC4A-A7B2-63B46EB16567}" destId="{388EBAF0-D815-1849-9413-7EBE8A4D7997}" srcOrd="0" destOrd="0" presId="urn:microsoft.com/office/officeart/2005/8/layout/pyramid1"/>
    <dgm:cxn modelId="{A1B301C4-018C-479F-AF6F-23FC18624A96}" type="presOf" srcId="{65184F44-E8A6-4D4A-AE90-4432EE3E532D}" destId="{714B5689-F884-1F4D-87E7-D81D3073E97E}" srcOrd="0" destOrd="0" presId="urn:microsoft.com/office/officeart/2005/8/layout/pyramid1"/>
    <dgm:cxn modelId="{5462C888-C011-4A2C-ADF7-3D138800884C}" type="presOf" srcId="{DEF35B79-3EF4-3448-A2B4-E25AA0D0874B}" destId="{ABEDAE5F-D5FF-3A42-BC34-B422E7C50A69}" srcOrd="0" destOrd="0" presId="urn:microsoft.com/office/officeart/2005/8/layout/pyramid1"/>
    <dgm:cxn modelId="{C1D0A141-F95C-8842-8EDC-274CC3919E51}" srcId="{DEF35B79-3EF4-3448-A2B4-E25AA0D0874B}" destId="{C4B04141-0660-2D4E-A82C-45137B7483DD}" srcOrd="2" destOrd="0" parTransId="{56021A21-3B60-A74C-A048-9E40D600F305}" sibTransId="{9C70C696-4DE2-524C-A939-DE29E571A9B8}"/>
    <dgm:cxn modelId="{045AC483-B5A9-884B-99CB-CF6DE161B0BB}" srcId="{DEF35B79-3EF4-3448-A2B4-E25AA0D0874B}" destId="{65184F44-E8A6-4D4A-AE90-4432EE3E532D}" srcOrd="1" destOrd="0" parTransId="{7FB0ACCA-CE0B-1C49-9311-7C98B315DF8D}" sibTransId="{82ED3363-7AEC-4247-81DD-3BF2685EAB4D}"/>
    <dgm:cxn modelId="{F281BE9B-397F-4B94-AB5B-62A700A982B1}" type="presOf" srcId="{C4B04141-0660-2D4E-A82C-45137B7483DD}" destId="{05501822-8865-BA44-AA57-C100DD016B58}" srcOrd="0" destOrd="0" presId="urn:microsoft.com/office/officeart/2005/8/layout/pyramid1"/>
    <dgm:cxn modelId="{3FAC03C7-0789-45B2-865C-34E42088984C}" type="presOf" srcId="{65184F44-E8A6-4D4A-AE90-4432EE3E532D}" destId="{F6412EC4-4E00-E04E-A916-749D6514BFFF}" srcOrd="1" destOrd="0" presId="urn:microsoft.com/office/officeart/2005/8/layout/pyramid1"/>
    <dgm:cxn modelId="{8C9B97C5-48D8-4555-9D10-A955D70DC549}" type="presOf" srcId="{C4B04141-0660-2D4E-A82C-45137B7483DD}" destId="{A1A5A957-17D1-A345-9111-83753B1C88F4}" srcOrd="1" destOrd="0" presId="urn:microsoft.com/office/officeart/2005/8/layout/pyramid1"/>
    <dgm:cxn modelId="{6411379D-D9E6-4566-9B87-57B799A2756B}" type="presParOf" srcId="{ABEDAE5F-D5FF-3A42-BC34-B422E7C50A69}" destId="{3194471A-A298-2448-9817-EEB480A14719}" srcOrd="0" destOrd="0" presId="urn:microsoft.com/office/officeart/2005/8/layout/pyramid1"/>
    <dgm:cxn modelId="{4EDFB4CF-CEFB-4755-BCDB-5E0E373E85C9}" type="presParOf" srcId="{3194471A-A298-2448-9817-EEB480A14719}" destId="{388EBAF0-D815-1849-9413-7EBE8A4D7997}" srcOrd="0" destOrd="0" presId="urn:microsoft.com/office/officeart/2005/8/layout/pyramid1"/>
    <dgm:cxn modelId="{5775718E-E943-4C8D-AB61-F86052A84E12}" type="presParOf" srcId="{3194471A-A298-2448-9817-EEB480A14719}" destId="{83EBA6A4-1199-CA49-83A5-88444243AEB1}" srcOrd="1" destOrd="0" presId="urn:microsoft.com/office/officeart/2005/8/layout/pyramid1"/>
    <dgm:cxn modelId="{AAAF3822-E9A1-4796-9862-85411144484B}" type="presParOf" srcId="{ABEDAE5F-D5FF-3A42-BC34-B422E7C50A69}" destId="{445A4AD7-05EC-D34D-9937-4B6A5227A9F4}" srcOrd="1" destOrd="0" presId="urn:microsoft.com/office/officeart/2005/8/layout/pyramid1"/>
    <dgm:cxn modelId="{E87444B1-7532-4947-8D9A-BCD69AC0332E}" type="presParOf" srcId="{445A4AD7-05EC-D34D-9937-4B6A5227A9F4}" destId="{714B5689-F884-1F4D-87E7-D81D3073E97E}" srcOrd="0" destOrd="0" presId="urn:microsoft.com/office/officeart/2005/8/layout/pyramid1"/>
    <dgm:cxn modelId="{D1B66AE2-98B2-4826-904A-38CF4F2C4B0F}" type="presParOf" srcId="{445A4AD7-05EC-D34D-9937-4B6A5227A9F4}" destId="{F6412EC4-4E00-E04E-A916-749D6514BFFF}" srcOrd="1" destOrd="0" presId="urn:microsoft.com/office/officeart/2005/8/layout/pyramid1"/>
    <dgm:cxn modelId="{4AAAA641-4B86-4FDB-A6E6-333DD39E666C}" type="presParOf" srcId="{ABEDAE5F-D5FF-3A42-BC34-B422E7C50A69}" destId="{DD1D0921-FE9E-F243-AA87-C553D8B4CDE3}" srcOrd="2" destOrd="0" presId="urn:microsoft.com/office/officeart/2005/8/layout/pyramid1"/>
    <dgm:cxn modelId="{EAF23AE5-AC3A-404F-A5E2-E924218DE096}" type="presParOf" srcId="{DD1D0921-FE9E-F243-AA87-C553D8B4CDE3}" destId="{05501822-8865-BA44-AA57-C100DD016B58}" srcOrd="0" destOrd="0" presId="urn:microsoft.com/office/officeart/2005/8/layout/pyramid1"/>
    <dgm:cxn modelId="{6FE4AF0F-39E0-4CFC-AD18-BCE1268EAADC}" type="presParOf" srcId="{DD1D0921-FE9E-F243-AA87-C553D8B4CDE3}" destId="{A1A5A957-17D1-A345-9111-83753B1C88F4}"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0C66C4-6CA2-4AC3-95C2-8CDCA5E7774F}">
      <dsp:nvSpPr>
        <dsp:cNvPr id="0" name=""/>
        <dsp:cNvSpPr/>
      </dsp:nvSpPr>
      <dsp:spPr>
        <a:xfrm>
          <a:off x="4447" y="1720546"/>
          <a:ext cx="1378728" cy="1500074"/>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1" kern="1200" dirty="0" smtClean="0">
              <a:solidFill>
                <a:schemeClr val="tx2"/>
              </a:solidFill>
            </a:rPr>
            <a:t>Chapter 1</a:t>
          </a:r>
        </a:p>
        <a:p>
          <a:pPr lvl="0" algn="ctr" defTabSz="577850">
            <a:lnSpc>
              <a:spcPct val="90000"/>
            </a:lnSpc>
            <a:spcBef>
              <a:spcPct val="0"/>
            </a:spcBef>
            <a:spcAft>
              <a:spcPct val="35000"/>
            </a:spcAft>
          </a:pPr>
          <a:r>
            <a:rPr lang="en-GB" sz="1300" b="1" kern="1200" dirty="0" smtClean="0">
              <a:solidFill>
                <a:schemeClr val="tx2"/>
              </a:solidFill>
            </a:rPr>
            <a:t>Introduction Background Research question</a:t>
          </a:r>
          <a:endParaRPr lang="en-GB" sz="1300" b="1" kern="1200" dirty="0">
            <a:solidFill>
              <a:schemeClr val="tx2"/>
            </a:solidFill>
          </a:endParaRPr>
        </a:p>
      </dsp:txBody>
      <dsp:txXfrm>
        <a:off x="44829" y="1760928"/>
        <a:ext cx="1297964" cy="1419310"/>
      </dsp:txXfrm>
    </dsp:sp>
    <dsp:sp modelId="{3470D0F7-5628-401F-9A40-9D9ABEFDA730}">
      <dsp:nvSpPr>
        <dsp:cNvPr id="0" name=""/>
        <dsp:cNvSpPr/>
      </dsp:nvSpPr>
      <dsp:spPr>
        <a:xfrm>
          <a:off x="152104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GB" sz="1100" kern="1200"/>
        </a:p>
      </dsp:txBody>
      <dsp:txXfrm>
        <a:off x="1521049" y="2368006"/>
        <a:ext cx="204603" cy="205154"/>
      </dsp:txXfrm>
    </dsp:sp>
    <dsp:sp modelId="{70AC2DA4-25AD-44B0-B46E-F1A9FEEF679B}">
      <dsp:nvSpPr>
        <dsp:cNvPr id="0" name=""/>
        <dsp:cNvSpPr/>
      </dsp:nvSpPr>
      <dsp:spPr>
        <a:xfrm>
          <a:off x="1934667" y="1720546"/>
          <a:ext cx="1378728" cy="1500074"/>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1" kern="1200" dirty="0" smtClean="0">
              <a:solidFill>
                <a:schemeClr val="tx2"/>
              </a:solidFill>
            </a:rPr>
            <a:t>Chapter 2Model/theories</a:t>
          </a:r>
        </a:p>
        <a:p>
          <a:pPr lvl="0" algn="ctr" defTabSz="577850">
            <a:lnSpc>
              <a:spcPct val="90000"/>
            </a:lnSpc>
            <a:spcBef>
              <a:spcPct val="0"/>
            </a:spcBef>
            <a:spcAft>
              <a:spcPct val="35000"/>
            </a:spcAft>
          </a:pPr>
          <a:r>
            <a:rPr lang="en-GB" sz="1300" b="1" kern="1200" dirty="0" smtClean="0">
              <a:solidFill>
                <a:schemeClr val="tx2"/>
              </a:solidFill>
            </a:rPr>
            <a:t>What explains X?</a:t>
          </a:r>
        </a:p>
        <a:p>
          <a:pPr lvl="0" algn="ctr" defTabSz="577850">
            <a:lnSpc>
              <a:spcPct val="90000"/>
            </a:lnSpc>
            <a:spcBef>
              <a:spcPct val="0"/>
            </a:spcBef>
            <a:spcAft>
              <a:spcPct val="35000"/>
            </a:spcAft>
          </a:pPr>
          <a:r>
            <a:rPr lang="en-GB" sz="1300" b="1" kern="1200" dirty="0" smtClean="0">
              <a:solidFill>
                <a:schemeClr val="tx2"/>
              </a:solidFill>
            </a:rPr>
            <a:t>Relevant research</a:t>
          </a:r>
          <a:endParaRPr lang="en-GB" sz="1300" b="1" kern="1200" dirty="0">
            <a:solidFill>
              <a:schemeClr val="tx2"/>
            </a:solidFill>
          </a:endParaRPr>
        </a:p>
      </dsp:txBody>
      <dsp:txXfrm>
        <a:off x="1975049" y="1760928"/>
        <a:ext cx="1297964" cy="1419310"/>
      </dsp:txXfrm>
    </dsp:sp>
    <dsp:sp modelId="{2B768F89-BA7D-4FFF-92B0-7F898D86A5FF}">
      <dsp:nvSpPr>
        <dsp:cNvPr id="0" name=""/>
        <dsp:cNvSpPr/>
      </dsp:nvSpPr>
      <dsp:spPr>
        <a:xfrm>
          <a:off x="345126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GB" sz="1100" kern="1200"/>
        </a:p>
      </dsp:txBody>
      <dsp:txXfrm>
        <a:off x="3451269" y="2368006"/>
        <a:ext cx="204603" cy="205154"/>
      </dsp:txXfrm>
    </dsp:sp>
    <dsp:sp modelId="{F658B2FD-BF4E-4177-B42B-51B81C8955C8}">
      <dsp:nvSpPr>
        <dsp:cNvPr id="0" name=""/>
        <dsp:cNvSpPr/>
      </dsp:nvSpPr>
      <dsp:spPr>
        <a:xfrm>
          <a:off x="3864887" y="1720546"/>
          <a:ext cx="1378728" cy="1500074"/>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1" kern="1200" dirty="0" smtClean="0">
              <a:solidFill>
                <a:schemeClr val="tx2"/>
              </a:solidFill>
            </a:rPr>
            <a:t>Chapter 3 Methodology of data collection</a:t>
          </a:r>
          <a:endParaRPr lang="en-GB" sz="1300" b="1" kern="1200" dirty="0">
            <a:solidFill>
              <a:schemeClr val="tx2"/>
            </a:solidFill>
          </a:endParaRPr>
        </a:p>
      </dsp:txBody>
      <dsp:txXfrm>
        <a:off x="3905269" y="1760928"/>
        <a:ext cx="1297964" cy="1419310"/>
      </dsp:txXfrm>
    </dsp:sp>
    <dsp:sp modelId="{0A1B7B23-DCFA-486E-BE5E-B53F23C1552E}">
      <dsp:nvSpPr>
        <dsp:cNvPr id="0" name=""/>
        <dsp:cNvSpPr/>
      </dsp:nvSpPr>
      <dsp:spPr>
        <a:xfrm>
          <a:off x="538148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GB" sz="1100" kern="1200"/>
        </a:p>
      </dsp:txBody>
      <dsp:txXfrm>
        <a:off x="5381489" y="2368006"/>
        <a:ext cx="204603" cy="205154"/>
      </dsp:txXfrm>
    </dsp:sp>
    <dsp:sp modelId="{F54A6E03-1D0F-4B5C-BD1D-C66B373EEBD6}">
      <dsp:nvSpPr>
        <dsp:cNvPr id="0" name=""/>
        <dsp:cNvSpPr/>
      </dsp:nvSpPr>
      <dsp:spPr>
        <a:xfrm>
          <a:off x="5795107" y="1720546"/>
          <a:ext cx="1378728" cy="1500074"/>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1" kern="1200" dirty="0" smtClean="0">
              <a:solidFill>
                <a:schemeClr val="tx2"/>
              </a:solidFill>
            </a:rPr>
            <a:t>Chapter 4</a:t>
          </a:r>
        </a:p>
        <a:p>
          <a:pPr lvl="0" algn="ctr" defTabSz="577850">
            <a:lnSpc>
              <a:spcPct val="90000"/>
            </a:lnSpc>
            <a:spcBef>
              <a:spcPct val="0"/>
            </a:spcBef>
            <a:spcAft>
              <a:spcPct val="35000"/>
            </a:spcAft>
          </a:pPr>
          <a:r>
            <a:rPr lang="en-GB" sz="1300" b="1" kern="1200" dirty="0" smtClean="0">
              <a:solidFill>
                <a:schemeClr val="tx2"/>
              </a:solidFill>
            </a:rPr>
            <a:t>Analysis of data</a:t>
          </a:r>
        </a:p>
        <a:p>
          <a:pPr lvl="0" algn="ctr" defTabSz="577850">
            <a:lnSpc>
              <a:spcPct val="90000"/>
            </a:lnSpc>
            <a:spcBef>
              <a:spcPct val="0"/>
            </a:spcBef>
            <a:spcAft>
              <a:spcPct val="35000"/>
            </a:spcAft>
          </a:pPr>
          <a:r>
            <a:rPr lang="en-GB" sz="1300" b="1" kern="1200" dirty="0" smtClean="0">
              <a:solidFill>
                <a:schemeClr val="tx2"/>
              </a:solidFill>
            </a:rPr>
            <a:t>Findings</a:t>
          </a:r>
          <a:endParaRPr lang="en-GB" sz="1300" b="1" kern="1200" dirty="0">
            <a:solidFill>
              <a:schemeClr val="tx2"/>
            </a:solidFill>
          </a:endParaRPr>
        </a:p>
      </dsp:txBody>
      <dsp:txXfrm>
        <a:off x="5835489" y="1760928"/>
        <a:ext cx="1297964" cy="1419310"/>
      </dsp:txXfrm>
    </dsp:sp>
    <dsp:sp modelId="{D179D487-C426-4525-9C13-2BEE29926E05}">
      <dsp:nvSpPr>
        <dsp:cNvPr id="0" name=""/>
        <dsp:cNvSpPr/>
      </dsp:nvSpPr>
      <dsp:spPr>
        <a:xfrm>
          <a:off x="731170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GB" sz="1100" kern="1200"/>
        </a:p>
      </dsp:txBody>
      <dsp:txXfrm>
        <a:off x="7311709" y="2368006"/>
        <a:ext cx="204603" cy="205154"/>
      </dsp:txXfrm>
    </dsp:sp>
    <dsp:sp modelId="{7D20082B-F77D-4AE0-9D7A-BCD69924BC4C}">
      <dsp:nvSpPr>
        <dsp:cNvPr id="0" name=""/>
        <dsp:cNvSpPr/>
      </dsp:nvSpPr>
      <dsp:spPr>
        <a:xfrm>
          <a:off x="7725327" y="1720546"/>
          <a:ext cx="1378728" cy="1500074"/>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endParaRPr lang="en-GB" sz="1300" kern="1200" dirty="0" smtClean="0"/>
        </a:p>
        <a:p>
          <a:pPr lvl="0" algn="ctr" defTabSz="577850">
            <a:lnSpc>
              <a:spcPct val="90000"/>
            </a:lnSpc>
            <a:spcBef>
              <a:spcPct val="0"/>
            </a:spcBef>
            <a:spcAft>
              <a:spcPct val="35000"/>
            </a:spcAft>
          </a:pPr>
          <a:r>
            <a:rPr lang="en-GB" sz="1300" b="1" kern="1200" dirty="0" smtClean="0">
              <a:solidFill>
                <a:schemeClr val="tx2"/>
              </a:solidFill>
            </a:rPr>
            <a:t>Chapter 5</a:t>
          </a:r>
        </a:p>
        <a:p>
          <a:pPr lvl="0" algn="ctr" defTabSz="577850">
            <a:lnSpc>
              <a:spcPct val="90000"/>
            </a:lnSpc>
            <a:spcBef>
              <a:spcPct val="0"/>
            </a:spcBef>
            <a:spcAft>
              <a:spcPct val="35000"/>
            </a:spcAft>
          </a:pPr>
          <a:r>
            <a:rPr lang="en-GB" sz="1300" b="1" kern="1200" dirty="0" smtClean="0">
              <a:solidFill>
                <a:schemeClr val="tx2"/>
              </a:solidFill>
            </a:rPr>
            <a:t>Implications of findings Contribution to body of knowledge</a:t>
          </a:r>
          <a:endParaRPr lang="en-GB" sz="1300" b="1" kern="1200" dirty="0">
            <a:solidFill>
              <a:schemeClr val="tx2"/>
            </a:solidFill>
          </a:endParaRPr>
        </a:p>
      </dsp:txBody>
      <dsp:txXfrm>
        <a:off x="7765709" y="1760928"/>
        <a:ext cx="1297964" cy="1419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1B9024-7199-AB4B-A87C-4D6F9E93AF0A}">
      <dsp:nvSpPr>
        <dsp:cNvPr id="0" name=""/>
        <dsp:cNvSpPr/>
      </dsp:nvSpPr>
      <dsp:spPr>
        <a:xfrm>
          <a:off x="0" y="2723"/>
          <a:ext cx="4879728" cy="0"/>
        </a:xfrm>
        <a:prstGeom prst="line">
          <a:avLst/>
        </a:prstGeom>
        <a:solidFill>
          <a:schemeClr val="accent5">
            <a:hueOff val="0"/>
            <a:satOff val="0"/>
            <a:lumOff val="0"/>
            <a:alphaOff val="0"/>
          </a:schemeClr>
        </a:solidFill>
        <a:ln w="34925" cap="flat" cmpd="sng" algn="in">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C507D8-5759-1E41-A84F-D7B23C08ACAC}">
      <dsp:nvSpPr>
        <dsp:cNvPr id="0" name=""/>
        <dsp:cNvSpPr/>
      </dsp:nvSpPr>
      <dsp:spPr>
        <a:xfrm>
          <a:off x="0" y="2723"/>
          <a:ext cx="4879728" cy="1857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lvl="0" algn="l" defTabSz="2444750">
            <a:lnSpc>
              <a:spcPct val="90000"/>
            </a:lnSpc>
            <a:spcBef>
              <a:spcPct val="0"/>
            </a:spcBef>
            <a:spcAft>
              <a:spcPct val="35000"/>
            </a:spcAft>
          </a:pPr>
          <a:r>
            <a:rPr lang="en-US" sz="5500" kern="1200" baseline="0"/>
            <a:t>Meet deadlines</a:t>
          </a:r>
          <a:endParaRPr lang="en-US" sz="5500" kern="1200"/>
        </a:p>
      </dsp:txBody>
      <dsp:txXfrm>
        <a:off x="0" y="2723"/>
        <a:ext cx="4879728" cy="1857464"/>
      </dsp:txXfrm>
    </dsp:sp>
    <dsp:sp modelId="{E2408C39-064C-0F42-8711-CD8FDD5D4811}">
      <dsp:nvSpPr>
        <dsp:cNvPr id="0" name=""/>
        <dsp:cNvSpPr/>
      </dsp:nvSpPr>
      <dsp:spPr>
        <a:xfrm>
          <a:off x="0" y="1860187"/>
          <a:ext cx="4879728" cy="0"/>
        </a:xfrm>
        <a:prstGeom prst="line">
          <a:avLst/>
        </a:prstGeom>
        <a:solidFill>
          <a:schemeClr val="accent5">
            <a:hueOff val="8913275"/>
            <a:satOff val="-23652"/>
            <a:lumOff val="-1275"/>
            <a:alphaOff val="0"/>
          </a:schemeClr>
        </a:solidFill>
        <a:ln w="34925" cap="flat" cmpd="sng" algn="in">
          <a:solidFill>
            <a:schemeClr val="accent5">
              <a:hueOff val="8913275"/>
              <a:satOff val="-23652"/>
              <a:lumOff val="-127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610B65-041F-974D-817B-0B1D1D1F2F2E}">
      <dsp:nvSpPr>
        <dsp:cNvPr id="0" name=""/>
        <dsp:cNvSpPr/>
      </dsp:nvSpPr>
      <dsp:spPr>
        <a:xfrm>
          <a:off x="0" y="1860187"/>
          <a:ext cx="4879728" cy="1857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lvl="0" algn="l" defTabSz="2444750">
            <a:lnSpc>
              <a:spcPct val="90000"/>
            </a:lnSpc>
            <a:spcBef>
              <a:spcPct val="0"/>
            </a:spcBef>
            <a:spcAft>
              <a:spcPct val="35000"/>
            </a:spcAft>
          </a:pPr>
          <a:r>
            <a:rPr lang="en-US" sz="5500" kern="1200" baseline="0"/>
            <a:t>Supervisor relationship</a:t>
          </a:r>
          <a:endParaRPr lang="en-US" sz="5500" kern="1200"/>
        </a:p>
      </dsp:txBody>
      <dsp:txXfrm>
        <a:off x="0" y="1860187"/>
        <a:ext cx="4879728" cy="1857464"/>
      </dsp:txXfrm>
    </dsp:sp>
    <dsp:sp modelId="{D6FC8C45-A99F-3449-A22E-BA83FB1B59DC}">
      <dsp:nvSpPr>
        <dsp:cNvPr id="0" name=""/>
        <dsp:cNvSpPr/>
      </dsp:nvSpPr>
      <dsp:spPr>
        <a:xfrm>
          <a:off x="0" y="3717652"/>
          <a:ext cx="4879728" cy="0"/>
        </a:xfrm>
        <a:prstGeom prst="line">
          <a:avLst/>
        </a:prstGeom>
        <a:solidFill>
          <a:schemeClr val="accent5">
            <a:hueOff val="17826550"/>
            <a:satOff val="-47304"/>
            <a:lumOff val="-2550"/>
            <a:alphaOff val="0"/>
          </a:schemeClr>
        </a:solidFill>
        <a:ln w="34925" cap="flat" cmpd="sng" algn="in">
          <a:solidFill>
            <a:schemeClr val="accent5">
              <a:hueOff val="17826550"/>
              <a:satOff val="-47304"/>
              <a:lumOff val="-255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7D4157-85B1-144A-B30F-86B9D8BC9020}">
      <dsp:nvSpPr>
        <dsp:cNvPr id="0" name=""/>
        <dsp:cNvSpPr/>
      </dsp:nvSpPr>
      <dsp:spPr>
        <a:xfrm>
          <a:off x="0" y="3717652"/>
          <a:ext cx="4879728" cy="1857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lvl="0" algn="l" defTabSz="2444750">
            <a:lnSpc>
              <a:spcPct val="90000"/>
            </a:lnSpc>
            <a:spcBef>
              <a:spcPct val="0"/>
            </a:spcBef>
            <a:spcAft>
              <a:spcPct val="35000"/>
            </a:spcAft>
          </a:pPr>
          <a:r>
            <a:rPr lang="en-US" sz="5500" kern="1200" baseline="0"/>
            <a:t>Start writing early</a:t>
          </a:r>
          <a:endParaRPr lang="en-US" sz="5500" kern="1200"/>
        </a:p>
      </dsp:txBody>
      <dsp:txXfrm>
        <a:off x="0" y="3717652"/>
        <a:ext cx="4879728" cy="18574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C77A49-EB60-E94B-BB26-787D57A6DFC0}">
      <dsp:nvSpPr>
        <dsp:cNvPr id="0" name=""/>
        <dsp:cNvSpPr/>
      </dsp:nvSpPr>
      <dsp:spPr>
        <a:xfrm>
          <a:off x="0" y="0"/>
          <a:ext cx="4147768" cy="1673352"/>
        </a:xfrm>
        <a:prstGeom prst="roundRect">
          <a:avLst>
            <a:gd name="adj" fmla="val 10000"/>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GB" sz="1900" kern="1200"/>
            <a:t>Explore what a literature review is and the purpose of it</a:t>
          </a:r>
          <a:endParaRPr lang="en-US" sz="1900" kern="1200"/>
        </a:p>
      </dsp:txBody>
      <dsp:txXfrm>
        <a:off x="49011" y="49011"/>
        <a:ext cx="2342091" cy="1575330"/>
      </dsp:txXfrm>
    </dsp:sp>
    <dsp:sp modelId="{17F93B7E-FA9C-754E-86B9-226D8F0CB286}">
      <dsp:nvSpPr>
        <dsp:cNvPr id="0" name=""/>
        <dsp:cNvSpPr/>
      </dsp:nvSpPr>
      <dsp:spPr>
        <a:xfrm>
          <a:off x="365979" y="1952244"/>
          <a:ext cx="4147768" cy="1673352"/>
        </a:xfrm>
        <a:prstGeom prst="roundRect">
          <a:avLst>
            <a:gd name="adj" fmla="val 10000"/>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GB" sz="1900" kern="1200"/>
            <a:t>Critical reading (to ensure critical writing)</a:t>
          </a:r>
          <a:endParaRPr lang="en-US" sz="1900" kern="1200"/>
        </a:p>
      </dsp:txBody>
      <dsp:txXfrm>
        <a:off x="414990" y="2001255"/>
        <a:ext cx="2596088" cy="1575330"/>
      </dsp:txXfrm>
    </dsp:sp>
    <dsp:sp modelId="{4B3295AF-2572-E341-B0D1-CCA0A90A68F6}">
      <dsp:nvSpPr>
        <dsp:cNvPr id="0" name=""/>
        <dsp:cNvSpPr/>
      </dsp:nvSpPr>
      <dsp:spPr>
        <a:xfrm>
          <a:off x="731959" y="3904488"/>
          <a:ext cx="4147768" cy="1673352"/>
        </a:xfrm>
        <a:prstGeom prst="roundRect">
          <a:avLst>
            <a:gd name="adj" fmla="val 10000"/>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GB" sz="1900" kern="1200"/>
            <a:t>Writing the review: </a:t>
          </a:r>
          <a:endParaRPr lang="en-US" sz="1900" kern="1200"/>
        </a:p>
        <a:p>
          <a:pPr marL="114300" lvl="1" indent="-114300" algn="l" defTabSz="666750">
            <a:lnSpc>
              <a:spcPct val="90000"/>
            </a:lnSpc>
            <a:spcBef>
              <a:spcPct val="0"/>
            </a:spcBef>
            <a:spcAft>
              <a:spcPct val="15000"/>
            </a:spcAft>
            <a:buChar char="••"/>
          </a:pPr>
          <a:r>
            <a:rPr lang="en-GB" sz="1500" kern="1200"/>
            <a:t>Structure </a:t>
          </a:r>
          <a:endParaRPr lang="en-US" sz="1500" kern="1200"/>
        </a:p>
        <a:p>
          <a:pPr marL="114300" lvl="1" indent="-114300" algn="l" defTabSz="666750">
            <a:lnSpc>
              <a:spcPct val="90000"/>
            </a:lnSpc>
            <a:spcBef>
              <a:spcPct val="0"/>
            </a:spcBef>
            <a:spcAft>
              <a:spcPct val="15000"/>
            </a:spcAft>
            <a:buChar char="••"/>
          </a:pPr>
          <a:r>
            <a:rPr lang="en-GB" sz="1500" kern="1200"/>
            <a:t>Introductions</a:t>
          </a:r>
          <a:endParaRPr lang="en-US" sz="1500" kern="1200"/>
        </a:p>
        <a:p>
          <a:pPr marL="114300" lvl="1" indent="-114300" algn="l" defTabSz="666750">
            <a:lnSpc>
              <a:spcPct val="90000"/>
            </a:lnSpc>
            <a:spcBef>
              <a:spcPct val="0"/>
            </a:spcBef>
            <a:spcAft>
              <a:spcPct val="15000"/>
            </a:spcAft>
            <a:buChar char="••"/>
          </a:pPr>
          <a:r>
            <a:rPr lang="en-GB" sz="1500" kern="1200"/>
            <a:t>Conclusions </a:t>
          </a:r>
          <a:endParaRPr lang="en-US" sz="1500" kern="1200"/>
        </a:p>
        <a:p>
          <a:pPr marL="114300" lvl="1" indent="-114300" algn="l" defTabSz="666750">
            <a:lnSpc>
              <a:spcPct val="90000"/>
            </a:lnSpc>
            <a:spcBef>
              <a:spcPct val="0"/>
            </a:spcBef>
            <a:spcAft>
              <a:spcPct val="15000"/>
            </a:spcAft>
            <a:buChar char="••"/>
          </a:pPr>
          <a:r>
            <a:rPr lang="en-GB" sz="1500" kern="1200"/>
            <a:t>Critical approaches to writing </a:t>
          </a:r>
          <a:endParaRPr lang="en-US" sz="1500" kern="1200"/>
        </a:p>
      </dsp:txBody>
      <dsp:txXfrm>
        <a:off x="780970" y="3953499"/>
        <a:ext cx="2596088" cy="1575330"/>
      </dsp:txXfrm>
    </dsp:sp>
    <dsp:sp modelId="{34D2E9EB-6025-4D45-9119-DA2F34C1BC11}">
      <dsp:nvSpPr>
        <dsp:cNvPr id="0" name=""/>
        <dsp:cNvSpPr/>
      </dsp:nvSpPr>
      <dsp:spPr>
        <a:xfrm>
          <a:off x="3060090" y="1268958"/>
          <a:ext cx="1087678" cy="1087678"/>
        </a:xfrm>
        <a:prstGeom prst="downArrow">
          <a:avLst>
            <a:gd name="adj1" fmla="val 55000"/>
            <a:gd name="adj2" fmla="val 45000"/>
          </a:avLst>
        </a:prstGeom>
        <a:solidFill>
          <a:schemeClr val="accent6">
            <a:alpha val="90000"/>
            <a:tint val="40000"/>
            <a:hueOff val="0"/>
            <a:satOff val="0"/>
            <a:lumOff val="0"/>
            <a:alphaOff val="0"/>
          </a:schemeClr>
        </a:solidFill>
        <a:ln w="6350" cap="flat" cmpd="sng" algn="in">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3304818" y="1268958"/>
        <a:ext cx="598222" cy="818478"/>
      </dsp:txXfrm>
    </dsp:sp>
    <dsp:sp modelId="{62D83439-D179-0E45-8D07-BB5BEC7B26B0}">
      <dsp:nvSpPr>
        <dsp:cNvPr id="0" name=""/>
        <dsp:cNvSpPr/>
      </dsp:nvSpPr>
      <dsp:spPr>
        <a:xfrm>
          <a:off x="3426069" y="3210046"/>
          <a:ext cx="1087678" cy="1087678"/>
        </a:xfrm>
        <a:prstGeom prst="downArrow">
          <a:avLst>
            <a:gd name="adj1" fmla="val 55000"/>
            <a:gd name="adj2" fmla="val 45000"/>
          </a:avLst>
        </a:prstGeom>
        <a:solidFill>
          <a:schemeClr val="accent6">
            <a:alpha val="90000"/>
            <a:tint val="40000"/>
            <a:hueOff val="0"/>
            <a:satOff val="0"/>
            <a:lumOff val="0"/>
            <a:alphaOff val="0"/>
          </a:schemeClr>
        </a:solidFill>
        <a:ln w="6350" cap="flat" cmpd="sng" algn="in">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3670797" y="3210046"/>
        <a:ext cx="598222" cy="8184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99565E-7544-4938-B9C5-8C662BBBDF65}">
      <dsp:nvSpPr>
        <dsp:cNvPr id="0" name=""/>
        <dsp:cNvSpPr/>
      </dsp:nvSpPr>
      <dsp:spPr>
        <a:xfrm rot="10800000">
          <a:off x="0" y="0"/>
          <a:ext cx="4038600" cy="1131490"/>
        </a:xfrm>
        <a:prstGeom prst="trapezoid">
          <a:avLst>
            <a:gd name="adj" fmla="val 44616"/>
          </a:avLst>
        </a:prstGeom>
        <a:gradFill rotWithShape="0">
          <a:gsLst>
            <a:gs pos="0">
              <a:schemeClr val="accent1">
                <a:hueOff val="0"/>
                <a:satOff val="0"/>
                <a:lumOff val="0"/>
                <a:alphaOff val="0"/>
                <a:tint val="67000"/>
                <a:satMod val="105000"/>
                <a:lumMod val="110000"/>
              </a:schemeClr>
            </a:gs>
            <a:gs pos="50000">
              <a:schemeClr val="accent1">
                <a:hueOff val="0"/>
                <a:satOff val="0"/>
                <a:lumOff val="0"/>
                <a:alphaOff val="0"/>
                <a:tint val="73000"/>
                <a:satMod val="103000"/>
                <a:lumMod val="105000"/>
              </a:schemeClr>
            </a:gs>
            <a:gs pos="100000">
              <a:schemeClr val="accent1">
                <a:hueOff val="0"/>
                <a:satOff val="0"/>
                <a:lumOff val="0"/>
                <a:alphaOff val="0"/>
                <a:tint val="81000"/>
                <a:satMod val="109000"/>
                <a:lumMod val="105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r>
            <a:rPr lang="en-GB" sz="6500" kern="1200" dirty="0" smtClean="0"/>
            <a:t>  </a:t>
          </a:r>
          <a:endParaRPr lang="en-GB" sz="6500" kern="1200" dirty="0"/>
        </a:p>
      </dsp:txBody>
      <dsp:txXfrm rot="-10800000">
        <a:off x="706754" y="0"/>
        <a:ext cx="2625090" cy="1131490"/>
      </dsp:txXfrm>
    </dsp:sp>
    <dsp:sp modelId="{B1960E9B-6F5D-4CE6-8098-271C131DDAA0}">
      <dsp:nvSpPr>
        <dsp:cNvPr id="0" name=""/>
        <dsp:cNvSpPr/>
      </dsp:nvSpPr>
      <dsp:spPr>
        <a:xfrm rot="10800000">
          <a:off x="504824" y="1131490"/>
          <a:ext cx="3028950" cy="1131490"/>
        </a:xfrm>
        <a:prstGeom prst="trapezoid">
          <a:avLst>
            <a:gd name="adj" fmla="val 44616"/>
          </a:avLst>
        </a:prstGeom>
        <a:gradFill rotWithShape="0">
          <a:gsLst>
            <a:gs pos="0">
              <a:schemeClr val="accent1">
                <a:hueOff val="0"/>
                <a:satOff val="0"/>
                <a:lumOff val="0"/>
                <a:alphaOff val="0"/>
                <a:tint val="67000"/>
                <a:satMod val="105000"/>
                <a:lumMod val="110000"/>
              </a:schemeClr>
            </a:gs>
            <a:gs pos="50000">
              <a:schemeClr val="accent1">
                <a:hueOff val="0"/>
                <a:satOff val="0"/>
                <a:lumOff val="0"/>
                <a:alphaOff val="0"/>
                <a:tint val="73000"/>
                <a:satMod val="103000"/>
                <a:lumMod val="105000"/>
              </a:schemeClr>
            </a:gs>
            <a:gs pos="100000">
              <a:schemeClr val="accent1">
                <a:hueOff val="0"/>
                <a:satOff val="0"/>
                <a:lumOff val="0"/>
                <a:alphaOff val="0"/>
                <a:tint val="81000"/>
                <a:satMod val="109000"/>
                <a:lumMod val="105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r>
            <a:rPr lang="en-GB" sz="6500" kern="1200" dirty="0" smtClean="0"/>
            <a:t>  </a:t>
          </a:r>
          <a:endParaRPr lang="en-GB" sz="6500" kern="1200" dirty="0"/>
        </a:p>
      </dsp:txBody>
      <dsp:txXfrm rot="-10800000">
        <a:off x="1034891" y="1131490"/>
        <a:ext cx="1968817" cy="1131490"/>
      </dsp:txXfrm>
    </dsp:sp>
    <dsp:sp modelId="{226042C6-4813-47B3-8283-FD34B582581E}">
      <dsp:nvSpPr>
        <dsp:cNvPr id="0" name=""/>
        <dsp:cNvSpPr/>
      </dsp:nvSpPr>
      <dsp:spPr>
        <a:xfrm rot="10800000">
          <a:off x="1009649" y="2262981"/>
          <a:ext cx="2019300" cy="1131490"/>
        </a:xfrm>
        <a:prstGeom prst="trapezoid">
          <a:avLst>
            <a:gd name="adj" fmla="val 44616"/>
          </a:avLst>
        </a:prstGeom>
        <a:gradFill rotWithShape="0">
          <a:gsLst>
            <a:gs pos="0">
              <a:schemeClr val="accent1">
                <a:hueOff val="0"/>
                <a:satOff val="0"/>
                <a:lumOff val="0"/>
                <a:alphaOff val="0"/>
                <a:tint val="67000"/>
                <a:satMod val="105000"/>
                <a:lumMod val="110000"/>
              </a:schemeClr>
            </a:gs>
            <a:gs pos="50000">
              <a:schemeClr val="accent1">
                <a:hueOff val="0"/>
                <a:satOff val="0"/>
                <a:lumOff val="0"/>
                <a:alphaOff val="0"/>
                <a:tint val="73000"/>
                <a:satMod val="103000"/>
                <a:lumMod val="105000"/>
              </a:schemeClr>
            </a:gs>
            <a:gs pos="100000">
              <a:schemeClr val="accent1">
                <a:hueOff val="0"/>
                <a:satOff val="0"/>
                <a:lumOff val="0"/>
                <a:alphaOff val="0"/>
                <a:tint val="81000"/>
                <a:satMod val="109000"/>
                <a:lumMod val="105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r>
            <a:rPr lang="en-GB" sz="6500" kern="1200" dirty="0" smtClean="0"/>
            <a:t>  </a:t>
          </a:r>
          <a:endParaRPr lang="en-GB" sz="6500" kern="1200" dirty="0"/>
        </a:p>
      </dsp:txBody>
      <dsp:txXfrm rot="-10800000">
        <a:off x="1363027" y="2262981"/>
        <a:ext cx="1312545" cy="1131490"/>
      </dsp:txXfrm>
    </dsp:sp>
    <dsp:sp modelId="{4C225973-8C40-4762-A2F2-8D42B9856ED2}">
      <dsp:nvSpPr>
        <dsp:cNvPr id="0" name=""/>
        <dsp:cNvSpPr/>
      </dsp:nvSpPr>
      <dsp:spPr>
        <a:xfrm rot="10800000">
          <a:off x="1514475" y="3394472"/>
          <a:ext cx="1009650" cy="1131490"/>
        </a:xfrm>
        <a:prstGeom prst="trapezoid">
          <a:avLst>
            <a:gd name="adj" fmla="val 50000"/>
          </a:avLst>
        </a:prstGeom>
        <a:gradFill rotWithShape="0">
          <a:gsLst>
            <a:gs pos="0">
              <a:schemeClr val="accent1">
                <a:hueOff val="0"/>
                <a:satOff val="0"/>
                <a:lumOff val="0"/>
                <a:alphaOff val="0"/>
                <a:tint val="67000"/>
                <a:satMod val="105000"/>
                <a:lumMod val="110000"/>
              </a:schemeClr>
            </a:gs>
            <a:gs pos="50000">
              <a:schemeClr val="accent1">
                <a:hueOff val="0"/>
                <a:satOff val="0"/>
                <a:lumOff val="0"/>
                <a:alphaOff val="0"/>
                <a:tint val="73000"/>
                <a:satMod val="103000"/>
                <a:lumMod val="105000"/>
              </a:schemeClr>
            </a:gs>
            <a:gs pos="100000">
              <a:schemeClr val="accent1">
                <a:hueOff val="0"/>
                <a:satOff val="0"/>
                <a:lumOff val="0"/>
                <a:alphaOff val="0"/>
                <a:tint val="81000"/>
                <a:satMod val="109000"/>
                <a:lumMod val="105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r>
            <a:rPr lang="en-GB" sz="6500" kern="1200" dirty="0" smtClean="0"/>
            <a:t>  </a:t>
          </a:r>
          <a:endParaRPr lang="en-GB" sz="6500" kern="1200" dirty="0"/>
        </a:p>
      </dsp:txBody>
      <dsp:txXfrm rot="-10800000">
        <a:off x="1514475" y="3394472"/>
        <a:ext cx="1009650" cy="11314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E07D5D-67E1-4606-B455-3530110D2822}">
      <dsp:nvSpPr>
        <dsp:cNvPr id="0" name=""/>
        <dsp:cNvSpPr/>
      </dsp:nvSpPr>
      <dsp:spPr>
        <a:xfrm>
          <a:off x="0" y="0"/>
          <a:ext cx="8229600" cy="4525963"/>
        </a:xfrm>
        <a:prstGeom prst="trapezoid">
          <a:avLst>
            <a:gd name="adj" fmla="val 90915"/>
          </a:avLst>
        </a:prstGeom>
        <a:gradFill rotWithShape="0">
          <a:gsLst>
            <a:gs pos="0">
              <a:schemeClr val="accent1">
                <a:hueOff val="0"/>
                <a:satOff val="0"/>
                <a:lumOff val="0"/>
                <a:alphaOff val="0"/>
                <a:tint val="67000"/>
                <a:satMod val="105000"/>
                <a:lumMod val="110000"/>
              </a:schemeClr>
            </a:gs>
            <a:gs pos="50000">
              <a:schemeClr val="accent1">
                <a:hueOff val="0"/>
                <a:satOff val="0"/>
                <a:lumOff val="0"/>
                <a:alphaOff val="0"/>
                <a:tint val="73000"/>
                <a:satMod val="103000"/>
                <a:lumMod val="105000"/>
              </a:schemeClr>
            </a:gs>
            <a:gs pos="100000">
              <a:schemeClr val="accent1">
                <a:hueOff val="0"/>
                <a:satOff val="0"/>
                <a:lumOff val="0"/>
                <a:alphaOff val="0"/>
                <a:tint val="81000"/>
                <a:satMod val="109000"/>
                <a:lumMod val="105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r>
            <a:rPr lang="en-GB" sz="6500" kern="1200" dirty="0" smtClean="0"/>
            <a:t>  </a:t>
          </a:r>
          <a:endParaRPr lang="en-GB" sz="6500" kern="1200" dirty="0"/>
        </a:p>
      </dsp:txBody>
      <dsp:txXfrm>
        <a:off x="0" y="0"/>
        <a:ext cx="8229600" cy="45259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9EA36C-E2D5-4F11-B180-61F78ECA8939}">
      <dsp:nvSpPr>
        <dsp:cNvPr id="0" name=""/>
        <dsp:cNvSpPr/>
      </dsp:nvSpPr>
      <dsp:spPr>
        <a:xfrm>
          <a:off x="1256" y="96367"/>
          <a:ext cx="2679109" cy="1607465"/>
        </a:xfrm>
        <a:prstGeom prst="roundRect">
          <a:avLst>
            <a:gd name="adj" fmla="val 10000"/>
          </a:avLst>
        </a:prstGeom>
        <a:gradFill rotWithShape="0">
          <a:gsLst>
            <a:gs pos="0">
              <a:schemeClr val="accent1">
                <a:hueOff val="0"/>
                <a:satOff val="0"/>
                <a:lumOff val="0"/>
                <a:alphaOff val="0"/>
                <a:tint val="67000"/>
                <a:satMod val="105000"/>
                <a:lumMod val="110000"/>
              </a:schemeClr>
            </a:gs>
            <a:gs pos="50000">
              <a:schemeClr val="accent1">
                <a:hueOff val="0"/>
                <a:satOff val="0"/>
                <a:lumOff val="0"/>
                <a:alphaOff val="0"/>
                <a:tint val="73000"/>
                <a:satMod val="103000"/>
                <a:lumMod val="105000"/>
              </a:schemeClr>
            </a:gs>
            <a:gs pos="100000">
              <a:schemeClr val="accent1">
                <a:hueOff val="0"/>
                <a:satOff val="0"/>
                <a:lumOff val="0"/>
                <a:alphaOff val="0"/>
                <a:tint val="81000"/>
                <a:satMod val="109000"/>
                <a:lumMod val="105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Identifying</a:t>
          </a:r>
        </a:p>
        <a:p>
          <a:pPr lvl="0" algn="ctr" defTabSz="800100">
            <a:lnSpc>
              <a:spcPct val="90000"/>
            </a:lnSpc>
            <a:spcBef>
              <a:spcPct val="0"/>
            </a:spcBef>
            <a:spcAft>
              <a:spcPct val="35000"/>
            </a:spcAft>
          </a:pPr>
          <a:r>
            <a:rPr lang="en-GB" sz="1800" kern="1200" dirty="0" smtClean="0"/>
            <a:t>Describing </a:t>
          </a:r>
        </a:p>
        <a:p>
          <a:pPr lvl="0" algn="ctr" defTabSz="800100">
            <a:lnSpc>
              <a:spcPct val="90000"/>
            </a:lnSpc>
            <a:spcBef>
              <a:spcPct val="0"/>
            </a:spcBef>
            <a:spcAft>
              <a:spcPct val="35000"/>
            </a:spcAft>
          </a:pPr>
          <a:r>
            <a:rPr lang="en-GB" sz="1800" kern="1200" dirty="0" smtClean="0"/>
            <a:t>Summarising</a:t>
          </a:r>
        </a:p>
        <a:p>
          <a:pPr lvl="0" algn="ctr" defTabSz="800100">
            <a:lnSpc>
              <a:spcPct val="90000"/>
            </a:lnSpc>
            <a:spcBef>
              <a:spcPct val="0"/>
            </a:spcBef>
            <a:spcAft>
              <a:spcPct val="35000"/>
            </a:spcAft>
          </a:pPr>
          <a:endParaRPr lang="en-GB" sz="1800" kern="1200" dirty="0"/>
        </a:p>
      </dsp:txBody>
      <dsp:txXfrm>
        <a:off x="48337" y="143448"/>
        <a:ext cx="2584947" cy="1513303"/>
      </dsp:txXfrm>
    </dsp:sp>
    <dsp:sp modelId="{C13B5ABE-9D29-4047-8EE4-2F4AE714D074}">
      <dsp:nvSpPr>
        <dsp:cNvPr id="0" name=""/>
        <dsp:cNvSpPr/>
      </dsp:nvSpPr>
      <dsp:spPr>
        <a:xfrm>
          <a:off x="2948277" y="567890"/>
          <a:ext cx="567971" cy="664419"/>
        </a:xfrm>
        <a:prstGeom prst="rightArrow">
          <a:avLst>
            <a:gd name="adj1" fmla="val 60000"/>
            <a:gd name="adj2" fmla="val 50000"/>
          </a:avLst>
        </a:prstGeom>
        <a:gradFill rotWithShape="0">
          <a:gsLst>
            <a:gs pos="0">
              <a:schemeClr val="accent1">
                <a:tint val="60000"/>
                <a:hueOff val="0"/>
                <a:satOff val="0"/>
                <a:lumOff val="0"/>
                <a:alphaOff val="0"/>
                <a:tint val="67000"/>
                <a:satMod val="105000"/>
                <a:lumMod val="110000"/>
              </a:schemeClr>
            </a:gs>
            <a:gs pos="50000">
              <a:schemeClr val="accent1">
                <a:tint val="60000"/>
                <a:hueOff val="0"/>
                <a:satOff val="0"/>
                <a:lumOff val="0"/>
                <a:alphaOff val="0"/>
                <a:tint val="73000"/>
                <a:satMod val="103000"/>
                <a:lumMod val="105000"/>
              </a:schemeClr>
            </a:gs>
            <a:gs pos="100000">
              <a:schemeClr val="accent1">
                <a:tint val="60000"/>
                <a:hueOff val="0"/>
                <a:satOff val="0"/>
                <a:lumOff val="0"/>
                <a:alphaOff val="0"/>
                <a:tint val="81000"/>
                <a:satMod val="109000"/>
                <a:lumMod val="105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2948277" y="700774"/>
        <a:ext cx="397580" cy="398651"/>
      </dsp:txXfrm>
    </dsp:sp>
    <dsp:sp modelId="{C6CD392A-E81F-436F-A918-94A54832BE34}">
      <dsp:nvSpPr>
        <dsp:cNvPr id="0" name=""/>
        <dsp:cNvSpPr/>
      </dsp:nvSpPr>
      <dsp:spPr>
        <a:xfrm>
          <a:off x="3752009" y="96367"/>
          <a:ext cx="2679109" cy="1607465"/>
        </a:xfrm>
        <a:prstGeom prst="roundRect">
          <a:avLst>
            <a:gd name="adj" fmla="val 10000"/>
          </a:avLst>
        </a:prstGeom>
        <a:gradFill rotWithShape="0">
          <a:gsLst>
            <a:gs pos="0">
              <a:schemeClr val="accent1">
                <a:hueOff val="0"/>
                <a:satOff val="0"/>
                <a:lumOff val="0"/>
                <a:alphaOff val="0"/>
                <a:tint val="67000"/>
                <a:satMod val="105000"/>
                <a:lumMod val="110000"/>
              </a:schemeClr>
            </a:gs>
            <a:gs pos="50000">
              <a:schemeClr val="accent1">
                <a:hueOff val="0"/>
                <a:satOff val="0"/>
                <a:lumOff val="0"/>
                <a:alphaOff val="0"/>
                <a:tint val="73000"/>
                <a:satMod val="103000"/>
                <a:lumMod val="105000"/>
              </a:schemeClr>
            </a:gs>
            <a:gs pos="100000">
              <a:schemeClr val="accent1">
                <a:hueOff val="0"/>
                <a:satOff val="0"/>
                <a:lumOff val="0"/>
                <a:alphaOff val="0"/>
                <a:tint val="81000"/>
                <a:satMod val="109000"/>
                <a:lumMod val="105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Recombining ideas</a:t>
          </a:r>
        </a:p>
        <a:p>
          <a:pPr lvl="0" algn="ctr" defTabSz="800100">
            <a:lnSpc>
              <a:spcPct val="90000"/>
            </a:lnSpc>
            <a:spcBef>
              <a:spcPct val="0"/>
            </a:spcBef>
            <a:spcAft>
              <a:spcPct val="35000"/>
            </a:spcAft>
          </a:pPr>
          <a:r>
            <a:rPr lang="en-GB" sz="1800" kern="1200" dirty="0" smtClean="0"/>
            <a:t>Synthesising information</a:t>
          </a:r>
        </a:p>
        <a:p>
          <a:pPr lvl="0" algn="ctr" defTabSz="800100">
            <a:lnSpc>
              <a:spcPct val="90000"/>
            </a:lnSpc>
            <a:spcBef>
              <a:spcPct val="0"/>
            </a:spcBef>
            <a:spcAft>
              <a:spcPct val="35000"/>
            </a:spcAft>
          </a:pPr>
          <a:r>
            <a:rPr lang="en-GB" sz="1800" kern="1200" dirty="0" smtClean="0"/>
            <a:t>Evaluating</a:t>
          </a:r>
        </a:p>
        <a:p>
          <a:pPr lvl="0" algn="ctr" defTabSz="800100">
            <a:lnSpc>
              <a:spcPct val="90000"/>
            </a:lnSpc>
            <a:spcBef>
              <a:spcPct val="0"/>
            </a:spcBef>
            <a:spcAft>
              <a:spcPct val="35000"/>
            </a:spcAft>
          </a:pPr>
          <a:endParaRPr lang="en-GB" sz="1800" kern="1200" dirty="0"/>
        </a:p>
      </dsp:txBody>
      <dsp:txXfrm>
        <a:off x="3799090" y="143448"/>
        <a:ext cx="2584947" cy="151330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8EBAF0-D815-1849-9413-7EBE8A4D7997}">
      <dsp:nvSpPr>
        <dsp:cNvPr id="0" name=""/>
        <dsp:cNvSpPr/>
      </dsp:nvSpPr>
      <dsp:spPr>
        <a:xfrm>
          <a:off x="2703689" y="0"/>
          <a:ext cx="2703688" cy="1656644"/>
        </a:xfrm>
        <a:prstGeom prst="trapezoid">
          <a:avLst>
            <a:gd name="adj" fmla="val 81601"/>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3500" tIns="63500" rIns="63500" bIns="63500" numCol="1" spcCol="1270" anchor="ctr" anchorCtr="0">
          <a:noAutofit/>
        </a:bodyPr>
        <a:lstStyle/>
        <a:p>
          <a:pPr lvl="0" algn="ctr" defTabSz="2222500">
            <a:lnSpc>
              <a:spcPct val="90000"/>
            </a:lnSpc>
            <a:spcBef>
              <a:spcPct val="0"/>
            </a:spcBef>
            <a:spcAft>
              <a:spcPct val="35000"/>
            </a:spcAft>
          </a:pPr>
          <a:r>
            <a:rPr lang="en-US" sz="5000" kern="1200" dirty="0" smtClean="0"/>
            <a:t>Grand theory</a:t>
          </a:r>
          <a:endParaRPr lang="en-US" sz="5000" kern="1200" dirty="0"/>
        </a:p>
      </dsp:txBody>
      <dsp:txXfrm>
        <a:off x="2703689" y="0"/>
        <a:ext cx="2703688" cy="1656644"/>
      </dsp:txXfrm>
    </dsp:sp>
    <dsp:sp modelId="{714B5689-F884-1F4D-87E7-D81D3073E97E}">
      <dsp:nvSpPr>
        <dsp:cNvPr id="0" name=""/>
        <dsp:cNvSpPr/>
      </dsp:nvSpPr>
      <dsp:spPr>
        <a:xfrm>
          <a:off x="1351844" y="1656644"/>
          <a:ext cx="5407377" cy="1656644"/>
        </a:xfrm>
        <a:prstGeom prst="trapezoid">
          <a:avLst>
            <a:gd name="adj" fmla="val 81601"/>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3500" tIns="63500" rIns="63500" bIns="63500" numCol="1" spcCol="1270" anchor="ctr" anchorCtr="0">
          <a:noAutofit/>
        </a:bodyPr>
        <a:lstStyle/>
        <a:p>
          <a:pPr lvl="0" algn="ctr" defTabSz="2222500">
            <a:lnSpc>
              <a:spcPct val="90000"/>
            </a:lnSpc>
            <a:spcBef>
              <a:spcPct val="0"/>
            </a:spcBef>
            <a:spcAft>
              <a:spcPct val="35000"/>
            </a:spcAft>
          </a:pPr>
          <a:r>
            <a:rPr lang="en-US" sz="5000" kern="1200" dirty="0" smtClean="0"/>
            <a:t>Middle-range theory</a:t>
          </a:r>
          <a:endParaRPr lang="en-US" sz="5000" kern="1200" dirty="0"/>
        </a:p>
      </dsp:txBody>
      <dsp:txXfrm>
        <a:off x="2298135" y="1656644"/>
        <a:ext cx="3514795" cy="1656644"/>
      </dsp:txXfrm>
    </dsp:sp>
    <dsp:sp modelId="{05501822-8865-BA44-AA57-C100DD016B58}">
      <dsp:nvSpPr>
        <dsp:cNvPr id="0" name=""/>
        <dsp:cNvSpPr/>
      </dsp:nvSpPr>
      <dsp:spPr>
        <a:xfrm>
          <a:off x="0" y="3313289"/>
          <a:ext cx="8111067" cy="1656644"/>
        </a:xfrm>
        <a:prstGeom prst="trapezoid">
          <a:avLst>
            <a:gd name="adj" fmla="val 81601"/>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3500" tIns="63500" rIns="63500" bIns="63500" numCol="1" spcCol="1270" anchor="ctr" anchorCtr="0">
          <a:noAutofit/>
        </a:bodyPr>
        <a:lstStyle/>
        <a:p>
          <a:pPr lvl="0" algn="ctr" defTabSz="2222500">
            <a:lnSpc>
              <a:spcPct val="90000"/>
            </a:lnSpc>
            <a:spcBef>
              <a:spcPct val="0"/>
            </a:spcBef>
            <a:spcAft>
              <a:spcPct val="35000"/>
            </a:spcAft>
          </a:pPr>
          <a:r>
            <a:rPr lang="en-US" sz="5000" kern="1200" dirty="0" smtClean="0"/>
            <a:t>Substantive theory</a:t>
          </a:r>
          <a:endParaRPr lang="en-US" sz="5000" kern="1200" dirty="0"/>
        </a:p>
      </dsp:txBody>
      <dsp:txXfrm>
        <a:off x="1419436" y="3313289"/>
        <a:ext cx="5272193" cy="1656644"/>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149"/>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6866" y="0"/>
            <a:ext cx="2890665" cy="488149"/>
          </a:xfrm>
          <a:prstGeom prst="rect">
            <a:avLst/>
          </a:prstGeom>
        </p:spPr>
        <p:txBody>
          <a:bodyPr vert="horz" lIns="89785" tIns="44892" rIns="89785" bIns="44892" rtlCol="0"/>
          <a:lstStyle>
            <a:lvl1pPr algn="r">
              <a:defRPr sz="1200"/>
            </a:lvl1pPr>
          </a:lstStyle>
          <a:p>
            <a:fld id="{C764AFDD-7D52-4AE8-A7E5-B869E58DA096}" type="datetimeFigureOut">
              <a:rPr lang="en-GB" smtClean="0"/>
              <a:pPr/>
              <a:t>05/06/2018</a:t>
            </a:fld>
            <a:endParaRPr lang="en-GB"/>
          </a:p>
        </p:txBody>
      </p:sp>
      <p:sp>
        <p:nvSpPr>
          <p:cNvPr id="4" name="Footer Placeholder 3"/>
          <p:cNvSpPr>
            <a:spLocks noGrp="1"/>
          </p:cNvSpPr>
          <p:nvPr>
            <p:ph type="ftr" sz="quarter" idx="2"/>
          </p:nvPr>
        </p:nvSpPr>
        <p:spPr>
          <a:xfrm>
            <a:off x="0" y="9263892"/>
            <a:ext cx="2890665" cy="488149"/>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6866" y="9263892"/>
            <a:ext cx="2890665" cy="488149"/>
          </a:xfrm>
          <a:prstGeom prst="rect">
            <a:avLst/>
          </a:prstGeom>
        </p:spPr>
        <p:txBody>
          <a:bodyPr vert="horz" lIns="89785" tIns="44892" rIns="89785" bIns="44892" rtlCol="0" anchor="b"/>
          <a:lstStyle>
            <a:lvl1pPr algn="r">
              <a:defRPr sz="1200"/>
            </a:lvl1pPr>
          </a:lstStyle>
          <a:p>
            <a:fld id="{28F2A700-5858-4C7B-81DF-21813DAADD65}" type="slidenum">
              <a:rPr lang="en-GB" smtClean="0"/>
              <a:pPr/>
              <a:t>‹#›</a:t>
            </a:fld>
            <a:endParaRPr lang="en-GB"/>
          </a:p>
        </p:txBody>
      </p:sp>
    </p:spTree>
    <p:extLst>
      <p:ext uri="{BB962C8B-B14F-4D97-AF65-F5344CB8AC3E}">
        <p14:creationId xmlns:p14="http://schemas.microsoft.com/office/powerpoint/2010/main" val="33313170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8" y="0"/>
            <a:ext cx="2889938" cy="487680"/>
          </a:xfrm>
          <a:prstGeom prst="rect">
            <a:avLst/>
          </a:prstGeom>
        </p:spPr>
        <p:txBody>
          <a:bodyPr vert="horz" lIns="89785" tIns="44892" rIns="89785" bIns="44892" rtlCol="0"/>
          <a:lstStyle>
            <a:lvl1pPr algn="r">
              <a:defRPr sz="1200"/>
            </a:lvl1pPr>
          </a:lstStyle>
          <a:p>
            <a:fld id="{6184543B-E4CA-4D25-8D0F-B91F20C9687B}" type="datetimeFigureOut">
              <a:rPr lang="en-GB" smtClean="0"/>
              <a:pPr/>
              <a:t>05/06/2018</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1"/>
            <a:ext cx="5335270" cy="4389120"/>
          </a:xfrm>
          <a:prstGeom prst="rect">
            <a:avLst/>
          </a:prstGeom>
        </p:spPr>
        <p:txBody>
          <a:bodyPr vert="horz" lIns="89785" tIns="44892" rIns="89785" bIns="44892"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8"/>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8" y="9264228"/>
            <a:ext cx="2889938" cy="487680"/>
          </a:xfrm>
          <a:prstGeom prst="rect">
            <a:avLst/>
          </a:prstGeom>
        </p:spPr>
        <p:txBody>
          <a:bodyPr vert="horz" lIns="89785" tIns="44892" rIns="89785" bIns="44892" rtlCol="0" anchor="b"/>
          <a:lstStyle>
            <a:lvl1pPr algn="r">
              <a:defRPr sz="1200"/>
            </a:lvl1pPr>
          </a:lstStyle>
          <a:p>
            <a:fld id="{C6E1BDCB-C195-4A45-974F-E6DDB024ACAF}" type="slidenum">
              <a:rPr lang="en-GB" smtClean="0"/>
              <a:pPr/>
              <a:t>‹#›</a:t>
            </a:fld>
            <a:endParaRPr lang="en-GB"/>
          </a:p>
        </p:txBody>
      </p:sp>
    </p:spTree>
    <p:extLst>
      <p:ext uri="{BB962C8B-B14F-4D97-AF65-F5344CB8AC3E}">
        <p14:creationId xmlns:p14="http://schemas.microsoft.com/office/powerpoint/2010/main" val="22464847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dirty="0"/>
              <a:t>The purpose: It is important to remember that your research, or indeed any research, does not operate within a vacuum but instead build on previous findings in your field. A literature review therefore, states what the current state of research is in your chosen field and how your research fits in to this. It also provides evidence that you may need later on in your dissertation to help explain your findings and generate discussion. </a:t>
            </a:r>
            <a:endParaRPr lang="en-GB" dirty="0"/>
          </a:p>
          <a:p>
            <a:r>
              <a:rPr lang="en-GB" dirty="0"/>
              <a:t>Take a critical view: Doing a review therefore, requires more than just finding the relevant information but requires you to take a critical view. This will allow you to create an argument that leads to the exposure of a research problem.</a:t>
            </a:r>
            <a:br>
              <a:rPr lang="en-GB" dirty="0"/>
            </a:br>
            <a:r>
              <a:rPr lang="en-GB" dirty="0"/>
              <a:t>In many ways creating a literature review is similar to doing a jigsaw puzzle. When critically evaluating the research you will need to consider how all the pieces of the puzzle fit together to present the bigger picture and identify any missing gaps and therefore determining how your research fits in. </a:t>
            </a:r>
            <a:endParaRPr lang="en-GB" dirty="0"/>
          </a:p>
          <a:p>
            <a:r>
              <a:rPr lang="en-GB" dirty="0"/>
              <a:t>A 5 step plan: To create a literature review for your topic, follow this 5 step plan: </a:t>
            </a:r>
            <a:endParaRPr lang="en-GB" dirty="0"/>
          </a:p>
          <a:p>
            <a:r>
              <a:rPr lang="en-GB" dirty="0"/>
              <a:t>Step </a:t>
            </a:r>
            <a:r>
              <a:rPr lang="en-GB" dirty="0"/>
              <a:t>1 Define the problem. You need to firstly define the topic of your study and then consider the sub topics within it that you would like to explore. For instance, I might be interested in the impact that giving reward stickers has on children’s performance. I may then wish to look for literature on: rewards and how it links to performance; theories on how children are motivated; and look for definitions of performance and how it is measured. Thinking through these concepts will help you with the next stage </a:t>
            </a:r>
            <a:endParaRPr lang="en-GB" dirty="0"/>
          </a:p>
          <a:p>
            <a:r>
              <a:rPr lang="en-GB" dirty="0"/>
              <a:t>Step 2 Find the research and read critically. You are now ready to start the research. Using the definitions of the problem that you have identified, you could start your search by looking at the library catalogue using some of these key words. Once you have a number of articles, you need to be able to derive from them the information that you need for your literature review. Consider what their key findings are and whether the evidence it offers confirms your view or provides a counter argument. It’s important at this stage that you take clear and effective notes. Carefully note the reference and page numbers, as you will need to refer back to these later </a:t>
            </a:r>
            <a:endParaRPr lang="en-GB" dirty="0"/>
          </a:p>
          <a:p>
            <a:r>
              <a:rPr lang="en-GB" dirty="0"/>
              <a:t>Step 3 Organise and theme. A literature review is not simply a list of all the research you have found but is written in themes. Hopefully, you will have spotted a number of themes as you have been reading and taking notes from your research. These themes can provide headings within your review. In my original example I may for instance notice these emerging themes through my reading. You will need to be able to be selective here and discount some articles that don’t fit into your major themes. </a:t>
            </a:r>
            <a:endParaRPr lang="en-GB" dirty="0"/>
          </a:p>
          <a:p>
            <a:r>
              <a:rPr lang="en-GB" dirty="0"/>
              <a:t>Step 4 Structure. Now you have your main themes for your literature review you will need to decide on your structure. One way to approach this would be to start with the broader themes and move to those that overlap more closely with your study – hence providing evidence for the need for your research. </a:t>
            </a:r>
            <a:endParaRPr lang="en-GB" dirty="0"/>
          </a:p>
          <a:p>
            <a:r>
              <a:rPr lang="en-GB" dirty="0"/>
              <a:t>Step 5 Write up. As with all good writing you need a structure to your literature review. This will include an introduction, main body and conclusion.</a:t>
            </a:r>
            <a:br>
              <a:rPr lang="en-GB" dirty="0"/>
            </a:br>
            <a:r>
              <a:rPr lang="en-GB" dirty="0"/>
              <a:t>Your introduction should explain the broad context of your research area, the main topics that you have chosen to investigate and an idea of how you have structured your review. </a:t>
            </a:r>
            <a:endParaRPr lang="en-GB" dirty="0"/>
          </a:p>
          <a:p>
            <a:r>
              <a:rPr lang="en-GB" dirty="0"/>
              <a:t>The main body: Following from point 4 this would be an analysis of the literature theme by theme showing how your research builds from what has come before. As mentioned, you might like to start on broader themes moving through to those most directly related to your study. </a:t>
            </a:r>
            <a:endParaRPr lang="en-GB" dirty="0"/>
          </a:p>
          <a:p>
            <a:r>
              <a:rPr lang="en-GB" dirty="0"/>
              <a:t>©University of Reading 2016 </a:t>
            </a:r>
            <a:r>
              <a:rPr lang="en-GB" dirty="0" err="1"/>
              <a:t>www.reading.ac.uk</a:t>
            </a:r>
            <a:r>
              <a:rPr lang="en-GB" dirty="0"/>
              <a:t>/</a:t>
            </a:r>
            <a:r>
              <a:rPr lang="en-GB" dirty="0" err="1"/>
              <a:t>studyadvice</a:t>
            </a:r>
            <a:r>
              <a:rPr lang="en-GB" dirty="0"/>
              <a:t> Page 2 </a:t>
            </a:r>
            <a:endParaRPr lang="en-GB" dirty="0"/>
          </a:p>
          <a:p>
            <a:r>
              <a:rPr lang="en-GB" dirty="0"/>
              <a:t>And finally your conclusion should summarise the state of research in your field, identify any gaps in knowledge and show how your investigation is going to address these gaps. </a:t>
            </a:r>
            <a:endParaRPr lang="en-GB" dirty="0"/>
          </a:p>
          <a:p>
            <a:endParaRPr lang="en-US"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1</a:t>
            </a:fld>
            <a:endParaRPr lang="en-GB"/>
          </a:p>
        </p:txBody>
      </p:sp>
    </p:spTree>
    <p:extLst>
      <p:ext uri="{BB962C8B-B14F-4D97-AF65-F5344CB8AC3E}">
        <p14:creationId xmlns:p14="http://schemas.microsoft.com/office/powerpoint/2010/main" val="2476003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9</a:t>
            </a:fld>
            <a:endParaRPr lang="en-GB"/>
          </a:p>
        </p:txBody>
      </p:sp>
    </p:spTree>
    <p:extLst>
      <p:ext uri="{BB962C8B-B14F-4D97-AF65-F5344CB8AC3E}">
        <p14:creationId xmlns:p14="http://schemas.microsoft.com/office/powerpoint/2010/main" val="19621681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10</a:t>
            </a:fld>
            <a:endParaRPr lang="en-GB"/>
          </a:p>
        </p:txBody>
      </p:sp>
    </p:spTree>
    <p:extLst>
      <p:ext uri="{BB962C8B-B14F-4D97-AF65-F5344CB8AC3E}">
        <p14:creationId xmlns:p14="http://schemas.microsoft.com/office/powerpoint/2010/main" val="1774169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11</a:t>
            </a:fld>
            <a:endParaRPr lang="en-GB"/>
          </a:p>
        </p:txBody>
      </p:sp>
    </p:spTree>
    <p:extLst>
      <p:ext uri="{BB962C8B-B14F-4D97-AF65-F5344CB8AC3E}">
        <p14:creationId xmlns:p14="http://schemas.microsoft.com/office/powerpoint/2010/main" val="29011365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897849">
              <a:defRPr/>
            </a:pPr>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13</a:t>
            </a:fld>
            <a:endParaRPr lang="en-GB"/>
          </a:p>
        </p:txBody>
      </p:sp>
    </p:spTree>
    <p:extLst>
      <p:ext uri="{BB962C8B-B14F-4D97-AF65-F5344CB8AC3E}">
        <p14:creationId xmlns:p14="http://schemas.microsoft.com/office/powerpoint/2010/main" val="37162777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14</a:t>
            </a:fld>
            <a:endParaRPr lang="en-GB"/>
          </a:p>
        </p:txBody>
      </p:sp>
    </p:spTree>
    <p:extLst>
      <p:ext uri="{BB962C8B-B14F-4D97-AF65-F5344CB8AC3E}">
        <p14:creationId xmlns:p14="http://schemas.microsoft.com/office/powerpoint/2010/main" val="3852413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15</a:t>
            </a:fld>
            <a:endParaRPr lang="en-GB"/>
          </a:p>
        </p:txBody>
      </p:sp>
    </p:spTree>
    <p:extLst>
      <p:ext uri="{BB962C8B-B14F-4D97-AF65-F5344CB8AC3E}">
        <p14:creationId xmlns:p14="http://schemas.microsoft.com/office/powerpoint/2010/main" val="20631855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Group research studies and other types of literature (reviews, theoretical articles, case studies, etc.) according to common denominators such as qualitative versus quantitative approaches, conclusions of authors, specific purpose or objective, chronology, etc. </a:t>
            </a:r>
          </a:p>
          <a:p>
            <a:r>
              <a:rPr lang="en-GB" dirty="0"/>
              <a:t>Summarize individual studies or articles with as much or as little detail as each merits according to its comparative importance in the literature, remembering that space (length) denotes significance. </a:t>
            </a:r>
          </a:p>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19</a:t>
            </a:fld>
            <a:endParaRPr lang="en-GB"/>
          </a:p>
        </p:txBody>
      </p:sp>
    </p:spTree>
    <p:extLst>
      <p:ext uri="{BB962C8B-B14F-4D97-AF65-F5344CB8AC3E}">
        <p14:creationId xmlns:p14="http://schemas.microsoft.com/office/powerpoint/2010/main" val="36893190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897849" fontAlgn="base">
              <a:spcBef>
                <a:spcPct val="20000"/>
              </a:spcBef>
              <a:spcAft>
                <a:spcPct val="0"/>
              </a:spcAft>
            </a:pPr>
            <a:r>
              <a:rPr lang="en-GB" dirty="0">
                <a:latin typeface="Arial" charset="0"/>
              </a:rPr>
              <a:t>What is the big picture? When reading for your review you’re trying to identify links between papers. Not just reviewing each paper separately. What’s the story? The overview in your topic?</a:t>
            </a:r>
          </a:p>
          <a:p>
            <a:pPr defTabSz="897849" fontAlgn="base">
              <a:spcBef>
                <a:spcPct val="20000"/>
              </a:spcBef>
              <a:spcAft>
                <a:spcPct val="0"/>
              </a:spcAft>
            </a:pPr>
            <a:endParaRPr lang="en-GB" dirty="0">
              <a:latin typeface="Arial" charset="0"/>
            </a:endParaRPr>
          </a:p>
          <a:p>
            <a:pPr defTabSz="897849" fontAlgn="base">
              <a:spcBef>
                <a:spcPct val="20000"/>
              </a:spcBef>
              <a:spcAft>
                <a:spcPct val="0"/>
              </a:spcAft>
              <a:defRPr/>
            </a:pPr>
            <a:r>
              <a:rPr lang="en-GB" dirty="0">
                <a:latin typeface="Arial" charset="0"/>
              </a:rPr>
              <a:t>Might no what topics to split it into/chronologically/methods used- this is one approach, another and another...</a:t>
            </a:r>
          </a:p>
          <a:p>
            <a:pPr defTabSz="897849" fontAlgn="base">
              <a:spcBef>
                <a:spcPct val="20000"/>
              </a:spcBef>
              <a:spcAft>
                <a:spcPct val="0"/>
              </a:spcAft>
            </a:pPr>
            <a:endParaRPr lang="en-GB" dirty="0">
              <a:latin typeface="Arial" charset="0"/>
            </a:endParaRPr>
          </a:p>
          <a:p>
            <a:pPr defTabSz="897849" fontAlgn="base">
              <a:spcBef>
                <a:spcPct val="20000"/>
              </a:spcBef>
              <a:spcAft>
                <a:spcPct val="0"/>
              </a:spcAft>
            </a:pPr>
            <a:endParaRPr lang="en-GB"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22</a:t>
            </a:fld>
            <a:endParaRPr lang="en-GB"/>
          </a:p>
        </p:txBody>
      </p:sp>
    </p:spTree>
    <p:extLst>
      <p:ext uri="{BB962C8B-B14F-4D97-AF65-F5344CB8AC3E}">
        <p14:creationId xmlns:p14="http://schemas.microsoft.com/office/powerpoint/2010/main" val="12330283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23</a:t>
            </a:fld>
            <a:endParaRPr lang="en-GB"/>
          </a:p>
        </p:txBody>
      </p:sp>
    </p:spTree>
    <p:extLst>
      <p:ext uri="{BB962C8B-B14F-4D97-AF65-F5344CB8AC3E}">
        <p14:creationId xmlns:p14="http://schemas.microsoft.com/office/powerpoint/2010/main" val="16613882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Index cards? </a:t>
            </a:r>
          </a:p>
        </p:txBody>
      </p:sp>
      <p:sp>
        <p:nvSpPr>
          <p:cNvPr id="4" name="Slide Number Placeholder 3"/>
          <p:cNvSpPr>
            <a:spLocks noGrp="1"/>
          </p:cNvSpPr>
          <p:nvPr>
            <p:ph type="sldNum" sz="quarter" idx="10"/>
          </p:nvPr>
        </p:nvSpPr>
        <p:spPr/>
        <p:txBody>
          <a:bodyPr/>
          <a:lstStyle/>
          <a:p>
            <a:fld id="{C6E1BDCB-C195-4A45-974F-E6DDB024ACAF}" type="slidenum">
              <a:rPr lang="en-GB" smtClean="0"/>
              <a:pPr/>
              <a:t>24</a:t>
            </a:fld>
            <a:endParaRPr lang="en-GB"/>
          </a:p>
        </p:txBody>
      </p:sp>
    </p:spTree>
    <p:extLst>
      <p:ext uri="{BB962C8B-B14F-4D97-AF65-F5344CB8AC3E}">
        <p14:creationId xmlns:p14="http://schemas.microsoft.com/office/powerpoint/2010/main" val="22572953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26</a:t>
            </a:fld>
            <a:endParaRPr lang="en-GB"/>
          </a:p>
        </p:txBody>
      </p:sp>
    </p:spTree>
    <p:extLst>
      <p:ext uri="{BB962C8B-B14F-4D97-AF65-F5344CB8AC3E}">
        <p14:creationId xmlns:p14="http://schemas.microsoft.com/office/powerpoint/2010/main" val="18460666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a:p>
            <a:r>
              <a:rPr lang="en-GB" dirty="0"/>
              <a:t>This</a:t>
            </a:r>
            <a:r>
              <a:rPr lang="en-GB" baseline="0" dirty="0"/>
              <a:t> is the most common structure- you might find this doesn’t work for you though once you start reading the literacy. </a:t>
            </a:r>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27</a:t>
            </a:fld>
            <a:endParaRPr lang="en-GB"/>
          </a:p>
        </p:txBody>
      </p:sp>
    </p:spTree>
    <p:extLst>
      <p:ext uri="{BB962C8B-B14F-4D97-AF65-F5344CB8AC3E}">
        <p14:creationId xmlns:p14="http://schemas.microsoft.com/office/powerpoint/2010/main" val="5218824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Might deal with each area</a:t>
            </a:r>
            <a:r>
              <a:rPr lang="en-GB" baseline="0" dirty="0"/>
              <a:t> with the same weight and within each section explain the link between sections.- explain why individual components of jigsaw is relevant</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29</a:t>
            </a:fld>
            <a:endParaRPr lang="en-GB"/>
          </a:p>
        </p:txBody>
      </p:sp>
    </p:spTree>
    <p:extLst>
      <p:ext uri="{BB962C8B-B14F-4D97-AF65-F5344CB8AC3E}">
        <p14:creationId xmlns:p14="http://schemas.microsoft.com/office/powerpoint/2010/main" val="26124077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31</a:t>
            </a:fld>
            <a:endParaRPr lang="en-GB"/>
          </a:p>
        </p:txBody>
      </p:sp>
    </p:spTree>
    <p:extLst>
      <p:ext uri="{BB962C8B-B14F-4D97-AF65-F5344CB8AC3E}">
        <p14:creationId xmlns:p14="http://schemas.microsoft.com/office/powerpoint/2010/main" val="27581430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33</a:t>
            </a:fld>
            <a:endParaRPr lang="en-GB"/>
          </a:p>
        </p:txBody>
      </p:sp>
    </p:spTree>
    <p:extLst>
      <p:ext uri="{BB962C8B-B14F-4D97-AF65-F5344CB8AC3E}">
        <p14:creationId xmlns:p14="http://schemas.microsoft.com/office/powerpoint/2010/main" val="5801577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897849">
              <a:defRPr/>
            </a:pPr>
            <a:r>
              <a:rPr lang="en-GB" dirty="0"/>
              <a:t>In your writing you will use different strategies or a combination of strategies that I have outlined</a:t>
            </a:r>
            <a:r>
              <a:rPr lang="en-GB" baseline="0" dirty="0"/>
              <a:t> here. These are really an overview of strategies to get you thinking about what writing critically means. </a:t>
            </a:r>
            <a:endParaRPr lang="en-GB" dirty="0"/>
          </a:p>
          <a:p>
            <a:pPr defTabSz="897849">
              <a:defRPr/>
            </a:pPr>
            <a:endParaRPr lang="en-GB" dirty="0"/>
          </a:p>
          <a:p>
            <a:pPr defTabSz="897849">
              <a:buFont typeface="Arial" pitchFamily="34" charset="0"/>
              <a:buChar char="•"/>
              <a:defRPr/>
            </a:pPr>
            <a:endParaRPr lang="en-GB" dirty="0"/>
          </a:p>
          <a:p>
            <a:pPr defTabSz="897849">
              <a:defRPr/>
            </a:pPr>
            <a:endParaRPr lang="en-GB" dirty="0"/>
          </a:p>
          <a:p>
            <a:pPr defTabSz="897849">
              <a:defRPr/>
            </a:pPr>
            <a:endParaRPr lang="en-GB" dirty="0"/>
          </a:p>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35</a:t>
            </a:fld>
            <a:endParaRPr lang="en-GB"/>
          </a:p>
        </p:txBody>
      </p:sp>
    </p:spTree>
    <p:extLst>
      <p:ext uri="{BB962C8B-B14F-4D97-AF65-F5344CB8AC3E}">
        <p14:creationId xmlns:p14="http://schemas.microsoft.com/office/powerpoint/2010/main" val="26856052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Hedging</a:t>
            </a:r>
            <a:r>
              <a:rPr lang="en-GB" baseline="0" dirty="0"/>
              <a:t> – distinguishing clear fact from possibility. </a:t>
            </a:r>
          </a:p>
          <a:p>
            <a:r>
              <a:rPr lang="en-GB" baseline="0" dirty="0"/>
              <a:t>Signposting – ‘however…; first…; use of outlines etc, i.e. signposting for the reader.</a:t>
            </a:r>
          </a:p>
          <a:p>
            <a:r>
              <a:rPr lang="en-GB" baseline="0" dirty="0"/>
              <a:t>Voice – academic language, passive voice, </a:t>
            </a:r>
          </a:p>
          <a:p>
            <a:r>
              <a:rPr lang="en-GB" baseline="0" dirty="0"/>
              <a:t>Other people’s research – citations and the language used to introduce them.</a:t>
            </a:r>
            <a:endParaRPr lang="en-GB" dirty="0"/>
          </a:p>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37</a:t>
            </a:fld>
            <a:endParaRPr lang="en-GB"/>
          </a:p>
        </p:txBody>
      </p:sp>
    </p:spTree>
    <p:extLst>
      <p:ext uri="{BB962C8B-B14F-4D97-AF65-F5344CB8AC3E}">
        <p14:creationId xmlns:p14="http://schemas.microsoft.com/office/powerpoint/2010/main" val="15679155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37245161" indent="-36796236">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9ADD4C6-234F-46CB-AAD0-9927335ABB60}" type="slidenum">
              <a:rPr lang="en-GB" altLang="en-US" smtClean="0">
                <a:latin typeface="Times" panose="02020603050405020304" pitchFamily="18" charset="0"/>
              </a:rPr>
              <a:pPr/>
              <a:t>53</a:t>
            </a:fld>
            <a:endParaRPr lang="en-GB" altLang="en-US" smtClean="0">
              <a:latin typeface="Times" panose="02020603050405020304" pitchFamily="18" charset="0"/>
            </a:endParaRPr>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16804736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37245161" indent="-36796236">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FD9B7E1-BC2B-4DC2-BCAB-309FEED9CC7E}" type="slidenum">
              <a:rPr lang="en-GB" altLang="en-US" smtClean="0">
                <a:latin typeface="Times" panose="02020603050405020304" pitchFamily="18" charset="0"/>
              </a:rPr>
              <a:pPr/>
              <a:t>56</a:t>
            </a:fld>
            <a:endParaRPr lang="en-GB" altLang="en-US" smtClean="0">
              <a:latin typeface="Times" panose="02020603050405020304" pitchFamily="18" charset="0"/>
            </a:endParaRPr>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29021757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37245161" indent="-36796236">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E497E92C-F49B-401F-9864-7B1D40396D0B}" type="slidenum">
              <a:rPr lang="en-GB" altLang="en-US" smtClean="0">
                <a:latin typeface="Times" panose="02020603050405020304" pitchFamily="18" charset="0"/>
              </a:rPr>
              <a:pPr/>
              <a:t>61</a:t>
            </a:fld>
            <a:endParaRPr lang="en-GB" altLang="en-US" smtClean="0">
              <a:latin typeface="Times" panose="02020603050405020304" pitchFamily="18" charset="0"/>
            </a:endParaRPr>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21707377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51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a:p>
            <a:endParaRPr lang="en-US" altLang="en-US" smtClean="0">
              <a:ea typeface="ＭＳ Ｐゴシック" panose="020B0600070205080204" pitchFamily="34" charset="-128"/>
            </a:endParaRPr>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37245161" indent="-36796236">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B535588-EFF0-4997-9F53-914C6B1AEE50}" type="slidenum">
              <a:rPr lang="en-GB" altLang="en-US" smtClean="0">
                <a:latin typeface="Times" panose="02020603050405020304" pitchFamily="18" charset="0"/>
              </a:rPr>
              <a:pPr/>
              <a:t>71</a:t>
            </a:fld>
            <a:endParaRPr lang="en-GB" altLang="en-US" smtClean="0">
              <a:latin typeface="Times" panose="02020603050405020304" pitchFamily="18" charset="0"/>
            </a:endParaRPr>
          </a:p>
        </p:txBody>
      </p:sp>
    </p:spTree>
    <p:extLst>
      <p:ext uri="{BB962C8B-B14F-4D97-AF65-F5344CB8AC3E}">
        <p14:creationId xmlns:p14="http://schemas.microsoft.com/office/powerpoint/2010/main" val="5343093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37245161" indent="-36796236">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0A30DFF-1DCD-4F98-A82F-B1886A1DC448}" type="slidenum">
              <a:rPr lang="en-GB" altLang="en-US" smtClean="0">
                <a:latin typeface="Times" panose="02020603050405020304" pitchFamily="18" charset="0"/>
              </a:rPr>
              <a:pPr/>
              <a:t>83</a:t>
            </a:fld>
            <a:endParaRPr lang="en-GB" altLang="en-US" smtClean="0">
              <a:latin typeface="Times" panose="02020603050405020304" pitchFamily="18" charset="0"/>
            </a:endParaRPr>
          </a:p>
        </p:txBody>
      </p:sp>
      <p:sp>
        <p:nvSpPr>
          <p:cNvPr id="64515" name="Rectangle 2"/>
          <p:cNvSpPr>
            <a:spLocks noGrp="1" noRot="1" noChangeAspect="1" noChangeArrowheads="1" noTextEdit="1"/>
          </p:cNvSpPr>
          <p:nvPr>
            <p:ph type="sldImg"/>
          </p:nvPr>
        </p:nvSpPr>
        <p:spPr>
          <a:xfrm>
            <a:off x="1343025" y="1122363"/>
            <a:ext cx="4043363" cy="3033712"/>
          </a:xfrm>
          <a:ln/>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181541687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009FDA"/>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ctrTitle"/>
          </p:nvPr>
        </p:nvSpPr>
        <p:spPr>
          <a:xfrm>
            <a:off x="431800" y="2159000"/>
            <a:ext cx="8281988" cy="838200"/>
          </a:xfrm>
        </p:spPr>
        <p:txBody>
          <a:bodyPr/>
          <a:lstStyle>
            <a:lvl1pPr>
              <a:defRPr sz="4000" b="1"/>
            </a:lvl1pPr>
          </a:lstStyle>
          <a:p>
            <a:r>
              <a:rPr lang="en-US"/>
              <a:t>Click to edit Master title style</a:t>
            </a:r>
          </a:p>
        </p:txBody>
      </p:sp>
      <p:sp>
        <p:nvSpPr>
          <p:cNvPr id="6147" name="Rectangle 3"/>
          <p:cNvSpPr>
            <a:spLocks noGrp="1" noChangeArrowheads="1"/>
          </p:cNvSpPr>
          <p:nvPr>
            <p:ph type="subTitle" idx="1"/>
          </p:nvPr>
        </p:nvSpPr>
        <p:spPr>
          <a:xfrm>
            <a:off x="431800" y="4869160"/>
            <a:ext cx="3887788" cy="900000"/>
          </a:xfrm>
        </p:spPr>
        <p:txBody>
          <a:bodyPr/>
          <a:lstStyle>
            <a:lvl1pPr marL="0" indent="0">
              <a:buNone/>
              <a:defRPr sz="2400"/>
            </a:lvl1pPr>
          </a:lstStyle>
          <a:p>
            <a:r>
              <a:rPr lang="en-US"/>
              <a:t>Click to edit Master subtitle style</a:t>
            </a:r>
            <a:endParaRPr lang="en-US" dirty="0"/>
          </a:p>
        </p:txBody>
      </p:sp>
      <p:sp>
        <p:nvSpPr>
          <p:cNvPr id="6148" name="Line 4"/>
          <p:cNvSpPr>
            <a:spLocks noChangeShapeType="1"/>
          </p:cNvSpPr>
          <p:nvPr/>
        </p:nvSpPr>
        <p:spPr bwMode="auto">
          <a:xfrm>
            <a:off x="180975" y="1438275"/>
            <a:ext cx="8780463" cy="0"/>
          </a:xfrm>
          <a:prstGeom prst="line">
            <a:avLst/>
          </a:prstGeom>
          <a:noFill/>
          <a:ln w="9525">
            <a:solidFill>
              <a:schemeClr val="tx1"/>
            </a:solidFill>
            <a:round/>
            <a:headEnd/>
            <a:tailEnd/>
          </a:ln>
          <a:effectLst/>
        </p:spPr>
        <p:txBody>
          <a:bodyPr lIns="0" tIns="0" rIns="0" bIns="0"/>
          <a:lstStyle/>
          <a:p>
            <a:endParaRPr lang="en-GB"/>
          </a:p>
        </p:txBody>
      </p:sp>
      <p:pic>
        <p:nvPicPr>
          <p:cNvPr id="8" name="Picture 9" descr="UoL_logo_black RGB"/>
          <p:cNvPicPr>
            <a:picLocks noChangeAspect="1" noChangeArrowheads="1"/>
          </p:cNvPicPr>
          <p:nvPr/>
        </p:nvPicPr>
        <p:blipFill>
          <a:blip r:embed="rId2" cstate="print"/>
          <a:srcRect/>
          <a:stretch>
            <a:fillRect/>
          </a:stretch>
        </p:blipFill>
        <p:spPr bwMode="auto">
          <a:xfrm>
            <a:off x="6622132" y="606425"/>
            <a:ext cx="2160000" cy="617145"/>
          </a:xfrm>
          <a:prstGeom prst="rect">
            <a:avLst/>
          </a:prstGeom>
          <a:noFill/>
        </p:spPr>
      </p:pic>
      <p:pic>
        <p:nvPicPr>
          <p:cNvPr id="10" name="Picture 14" descr="Skills"/>
          <p:cNvPicPr>
            <a:picLocks noChangeAspect="1" noChangeArrowheads="1"/>
          </p:cNvPicPr>
          <p:nvPr/>
        </p:nvPicPr>
        <p:blipFill>
          <a:blip r:embed="rId3" cstate="print"/>
          <a:srcRect/>
          <a:stretch>
            <a:fillRect/>
          </a:stretch>
        </p:blipFill>
        <p:spPr bwMode="auto">
          <a:xfrm>
            <a:off x="427038" y="765175"/>
            <a:ext cx="3240087" cy="442913"/>
          </a:xfrm>
          <a:prstGeom prst="rect">
            <a:avLst/>
          </a:prstGeom>
          <a:noFill/>
          <a:ln w="9525">
            <a:noFill/>
            <a:miter lim="800000"/>
            <a:headEnd/>
            <a:tailEnd/>
          </a:ln>
        </p:spPr>
      </p:pic>
      <p:pic>
        <p:nvPicPr>
          <p:cNvPr id="11" name="Picture 16" descr="Thought bubble"/>
          <p:cNvPicPr>
            <a:picLocks noChangeAspect="1" noChangeArrowheads="1"/>
          </p:cNvPicPr>
          <p:nvPr/>
        </p:nvPicPr>
        <p:blipFill>
          <a:blip r:embed="rId4" cstate="print"/>
          <a:srcRect/>
          <a:stretch>
            <a:fillRect/>
          </a:stretch>
        </p:blipFill>
        <p:spPr bwMode="auto">
          <a:xfrm>
            <a:off x="5203825" y="3475038"/>
            <a:ext cx="3033713" cy="2789237"/>
          </a:xfrm>
          <a:prstGeom prst="rect">
            <a:avLst/>
          </a:prstGeom>
          <a:noFill/>
          <a:ln w="9525">
            <a:noFill/>
            <a:miter lim="800000"/>
            <a:headEnd/>
            <a:tailEnd/>
          </a:ln>
        </p:spPr>
      </p:pic>
      <p:pic>
        <p:nvPicPr>
          <p:cNvPr id="9" name="Picture 5" descr="question"/>
          <p:cNvPicPr>
            <a:picLocks noChangeAspect="1" noChangeArrowheads="1"/>
          </p:cNvPicPr>
          <p:nvPr/>
        </p:nvPicPr>
        <p:blipFill>
          <a:blip r:embed="rId5" cstate="print"/>
          <a:srcRect/>
          <a:stretch>
            <a:fillRect/>
          </a:stretch>
        </p:blipFill>
        <p:spPr bwMode="auto">
          <a:xfrm>
            <a:off x="6494463" y="3759200"/>
            <a:ext cx="671512" cy="1685925"/>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36346" y="1788454"/>
            <a:ext cx="6270922" cy="2098226"/>
          </a:xfrm>
        </p:spPr>
        <p:txBody>
          <a:bodyPr anchor="b">
            <a:noAutofit/>
          </a:bodyPr>
          <a:lstStyle>
            <a:lvl1pPr algn="ctr">
              <a:defRPr sz="60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009930" y="3956280"/>
            <a:ext cx="5123755" cy="1086237"/>
          </a:xfrm>
        </p:spPr>
        <p:txBody>
          <a:bodyPr>
            <a:normAutofit/>
          </a:bodyPr>
          <a:lstStyle>
            <a:lvl1pPr marL="0" indent="0" algn="ctr">
              <a:lnSpc>
                <a:spcPct val="112000"/>
              </a:lnSpc>
              <a:spcBef>
                <a:spcPts val="0"/>
              </a:spcBef>
              <a:spcAft>
                <a:spcPts val="0"/>
              </a:spcAft>
              <a:buNone/>
              <a:defRPr sz="18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a:xfrm>
            <a:off x="564644" y="6453386"/>
            <a:ext cx="1205958" cy="404614"/>
          </a:xfrm>
        </p:spPr>
        <p:txBody>
          <a:bodyPr/>
          <a:lstStyle>
            <a:lvl1pPr>
              <a:defRPr baseline="0">
                <a:solidFill>
                  <a:schemeClr val="tx2"/>
                </a:solidFill>
              </a:defRPr>
            </a:lvl1pPr>
          </a:lstStyle>
          <a:p>
            <a:fld id="{3852909B-09F8-4BD5-AF55-A665955BBD60}" type="datetimeFigureOut">
              <a:rPr lang="en-US" smtClean="0"/>
              <a:t>6/5/2018</a:t>
            </a:fld>
            <a:endParaRPr lang="en-US" dirty="0"/>
          </a:p>
        </p:txBody>
      </p:sp>
      <p:sp>
        <p:nvSpPr>
          <p:cNvPr id="5" name="Footer Placeholder 4"/>
          <p:cNvSpPr>
            <a:spLocks noGrp="1"/>
          </p:cNvSpPr>
          <p:nvPr>
            <p:ph type="ftr" sz="quarter" idx="11"/>
          </p:nvPr>
        </p:nvSpPr>
        <p:spPr>
          <a:xfrm>
            <a:off x="1938041" y="6453386"/>
            <a:ext cx="5267533"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7373012" y="6453386"/>
            <a:ext cx="1197219" cy="404614"/>
          </a:xfrm>
        </p:spPr>
        <p:txBody>
          <a:bodyPr/>
          <a:lstStyle>
            <a:lvl1pPr>
              <a:defRPr baseline="0">
                <a:solidFill>
                  <a:schemeClr val="tx2"/>
                </a:solidFill>
              </a:defRPr>
            </a:lvl1pPr>
          </a:lstStyle>
          <a:p>
            <a:fld id="{6D22F896-40B5-4ADD-8801-0D06FADFA095}" type="slidenum">
              <a:rPr lang="en-US" smtClean="0"/>
              <a:t>‹#›</a:t>
            </a:fld>
            <a:endParaRPr lang="en-US" dirty="0"/>
          </a:p>
        </p:txBody>
      </p:sp>
      <p:grpSp>
        <p:nvGrpSpPr>
          <p:cNvPr id="8" name="Group 7"/>
          <p:cNvGrpSpPr/>
          <p:nvPr/>
        </p:nvGrpSpPr>
        <p:grpSpPr>
          <a:xfrm>
            <a:off x="564643" y="744469"/>
            <a:ext cx="8005589" cy="5349671"/>
            <a:chOff x="564643" y="744469"/>
            <a:chExt cx="8005589" cy="5349671"/>
          </a:xfrm>
        </p:grpSpPr>
        <p:sp>
          <p:nvSpPr>
            <p:cNvPr id="11" name="Freeform 6"/>
            <p:cNvSpPr/>
            <p:nvPr/>
          </p:nvSpPr>
          <p:spPr bwMode="auto">
            <a:xfrm>
              <a:off x="6113972" y="1685652"/>
              <a:ext cx="2456260" cy="4408488"/>
            </a:xfrm>
            <a:custGeom>
              <a:avLst/>
              <a:gdLst/>
              <a:ahLst/>
              <a:cxnLst/>
              <a:rect l="l" t="t" r="r" b="b"/>
              <a:pathLst>
                <a:path w="10000" h="10000">
                  <a:moveTo>
                    <a:pt x="8761" y="0"/>
                  </a:moveTo>
                  <a:lnTo>
                    <a:pt x="10000" y="0"/>
                  </a:lnTo>
                  <a:lnTo>
                    <a:pt x="10000" y="10000"/>
                  </a:lnTo>
                  <a:lnTo>
                    <a:pt x="0" y="10000"/>
                  </a:lnTo>
                  <a:lnTo>
                    <a:pt x="0" y="9357"/>
                  </a:lnTo>
                  <a:lnTo>
                    <a:pt x="8761" y="935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564643" y="744469"/>
              <a:ext cx="2456505" cy="4408488"/>
            </a:xfrm>
            <a:custGeom>
              <a:avLst/>
              <a:gdLst/>
              <a:ahLst/>
              <a:cxnLst/>
              <a:rect l="l" t="t" r="r" b="b"/>
              <a:pathLst>
                <a:path w="10001" h="10000">
                  <a:moveTo>
                    <a:pt x="8762" y="0"/>
                  </a:moveTo>
                  <a:lnTo>
                    <a:pt x="10001" y="0"/>
                  </a:lnTo>
                  <a:lnTo>
                    <a:pt x="10001" y="10000"/>
                  </a:lnTo>
                  <a:lnTo>
                    <a:pt x="1" y="10000"/>
                  </a:lnTo>
                  <a:cubicBezTo>
                    <a:pt x="-2" y="9766"/>
                    <a:pt x="4" y="9586"/>
                    <a:pt x="1" y="9352"/>
                  </a:cubicBezTo>
                  <a:lnTo>
                    <a:pt x="8762" y="9346"/>
                  </a:lnTo>
                  <a:lnTo>
                    <a:pt x="8762"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3681518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B6A65E-2E7B-45D1-A4B9-0680C068B11A}" type="datetimeFigureOut">
              <a:rPr lang="en-US" smtClean="0"/>
              <a:t>6/5/2018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70869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73769" y="1301361"/>
            <a:ext cx="7209728" cy="2852737"/>
          </a:xfrm>
        </p:spPr>
        <p:txBody>
          <a:bodyPr anchor="b">
            <a:normAutofit/>
          </a:bodyPr>
          <a:lstStyle>
            <a:lvl1pPr algn="r">
              <a:defRPr sz="6000" cap="all"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73769" y="4216328"/>
            <a:ext cx="7209728" cy="1143324"/>
          </a:xfrm>
        </p:spPr>
        <p:txBody>
          <a:bodyPr/>
          <a:lstStyle>
            <a:lvl1pPr marL="0" indent="0" algn="r">
              <a:lnSpc>
                <a:spcPct val="112000"/>
              </a:lnSpc>
              <a:spcBef>
                <a:spcPts val="0"/>
              </a:spcBef>
              <a:spcAft>
                <a:spcPts val="0"/>
              </a:spcAft>
              <a:buNone/>
              <a:defRPr sz="1800">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54181" y="6453386"/>
            <a:ext cx="1216807" cy="404614"/>
          </a:xfrm>
        </p:spPr>
        <p:txBody>
          <a:bodyPr/>
          <a:lstStyle>
            <a:lvl1pPr>
              <a:defRPr>
                <a:solidFill>
                  <a:schemeClr val="tx2"/>
                </a:solidFill>
              </a:defRPr>
            </a:lvl1pPr>
          </a:lstStyle>
          <a:p>
            <a:fld id="{AC75D96E-8D7E-422E-A2A8-D28C1B4E7B86}" type="datetimeFigureOut">
              <a:rPr lang="en-US" smtClean="0"/>
              <a:t>6/5/2018</a:t>
            </a:fld>
            <a:endParaRPr lang="en-US" dirty="0"/>
          </a:p>
        </p:txBody>
      </p:sp>
      <p:sp>
        <p:nvSpPr>
          <p:cNvPr id="5" name="Footer Placeholder 4"/>
          <p:cNvSpPr>
            <a:spLocks noGrp="1"/>
          </p:cNvSpPr>
          <p:nvPr>
            <p:ph type="ftr" sz="quarter" idx="11"/>
          </p:nvPr>
        </p:nvSpPr>
        <p:spPr>
          <a:xfrm>
            <a:off x="1938234" y="6453386"/>
            <a:ext cx="5267533"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7373012" y="6453386"/>
            <a:ext cx="1197219" cy="404614"/>
          </a:xfrm>
        </p:spPr>
        <p:txBody>
          <a:bodyPr/>
          <a:lstStyle>
            <a:lvl1pPr>
              <a:defRPr>
                <a:solidFill>
                  <a:schemeClr val="tx2"/>
                </a:solidFill>
              </a:defRPr>
            </a:lvl1pPr>
          </a:lstStyle>
          <a:p>
            <a:fld id="{6D22F896-40B5-4ADD-8801-0D06FADFA095}" type="slidenum">
              <a:rPr lang="en-US" smtClean="0"/>
              <a:t>‹#›</a:t>
            </a:fld>
            <a:endParaRPr lang="en-US" dirty="0"/>
          </a:p>
        </p:txBody>
      </p:sp>
      <p:sp>
        <p:nvSpPr>
          <p:cNvPr id="7" name="Freeform 6"/>
          <p:cNvSpPr/>
          <p:nvPr/>
        </p:nvSpPr>
        <p:spPr bwMode="auto">
          <a:xfrm>
            <a:off x="6113972" y="1685652"/>
            <a:ext cx="2456260"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bg2"/>
          </a:solidFill>
          <a:ln w="0">
            <a:noFill/>
            <a:prstDash val="solid"/>
            <a:round/>
            <a:headEnd/>
            <a:tailEnd/>
          </a:ln>
        </p:spPr>
      </p:sp>
      <p:sp>
        <p:nvSpPr>
          <p:cNvPr id="8" name="Freeform 7" title="Crop Mark"/>
          <p:cNvSpPr/>
          <p:nvPr/>
        </p:nvSpPr>
        <p:spPr bwMode="auto">
          <a:xfrm>
            <a:off x="6113972" y="1685652"/>
            <a:ext cx="2456260"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extLst>
      <p:ext uri="{BB962C8B-B14F-4D97-AF65-F5344CB8AC3E}">
        <p14:creationId xmlns:p14="http://schemas.microsoft.com/office/powerpoint/2010/main" val="1433124322"/>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028700" y="2286000"/>
            <a:ext cx="3335840"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94052" y="2286000"/>
            <a:ext cx="3335840"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A3118-2D63-46DE-A5FD-62B7769B1823}" type="datetimeFigureOut">
              <a:rPr lang="en-US" smtClean="0"/>
              <a:t>6/5/2018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41064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28700" y="685800"/>
            <a:ext cx="72009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28700" y="2340230"/>
            <a:ext cx="3335840" cy="823912"/>
          </a:xfrm>
        </p:spPr>
        <p:txBody>
          <a:bodyPr anchor="b">
            <a:noAutofit/>
          </a:bodyPr>
          <a:lstStyle>
            <a:lvl1pPr marL="0" indent="0">
              <a:lnSpc>
                <a:spcPct val="84000"/>
              </a:lnSpc>
              <a:spcBef>
                <a:spcPts val="0"/>
              </a:spcBef>
              <a:spcAft>
                <a:spcPts val="0"/>
              </a:spcAft>
              <a:buNone/>
              <a:defRPr sz="2400" b="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1028700" y="3305208"/>
            <a:ext cx="3335839"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93760" y="2349754"/>
            <a:ext cx="3335840" cy="823912"/>
          </a:xfrm>
        </p:spPr>
        <p:txBody>
          <a:bodyPr anchor="b">
            <a:noAutofit/>
          </a:bodyPr>
          <a:lstStyle>
            <a:lvl1pPr marL="0" indent="0">
              <a:lnSpc>
                <a:spcPct val="84000"/>
              </a:lnSpc>
              <a:spcBef>
                <a:spcPts val="0"/>
              </a:spcBef>
              <a:spcAft>
                <a:spcPts val="0"/>
              </a:spcAft>
              <a:buNone/>
              <a:defRPr sz="2400" b="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893760" y="3305208"/>
            <a:ext cx="3335840"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3CA95C9-E353-4D5F-9DEE-820E2A1F9C49}" type="datetimeFigureOut">
              <a:rPr lang="en-US" smtClean="0"/>
              <a:t>6/5/2018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89792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055670-3E6A-43D3-8215-C1C48E0C9650}" type="datetimeFigureOut">
              <a:rPr lang="en-US" smtClean="0"/>
              <a:t>6/5/2018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70292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E34154-F461-49B9-A649-5772D9210BB9}" type="datetimeFigureOut">
              <a:rPr lang="en-US" smtClean="0"/>
              <a:t>6/5/2018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51536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397764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42925" y="685800"/>
            <a:ext cx="2891790" cy="2157884"/>
          </a:xfrm>
        </p:spPr>
        <p:txBody>
          <a:bodyPr anchor="t">
            <a:noAutofit/>
          </a:bodyPr>
          <a:lstStyle>
            <a:lvl1pPr>
              <a:lnSpc>
                <a:spcPct val="84000"/>
              </a:lnSpc>
              <a:defRPr sz="44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92015" y="685801"/>
            <a:ext cx="3909060" cy="5175250"/>
          </a:xfrm>
        </p:spPr>
        <p:txBody>
          <a:bodyPr/>
          <a:lstStyle>
            <a:lvl1pPr>
              <a:defRPr sz="1500"/>
            </a:lvl1pPr>
            <a:lvl2pPr>
              <a:defRPr sz="1500"/>
            </a:lvl2pPr>
            <a:lvl3pPr>
              <a:defRPr sz="1350"/>
            </a:lvl3pPr>
            <a:lvl4pPr>
              <a:defRPr sz="135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42925" y="2856344"/>
            <a:ext cx="2891790" cy="3011056"/>
          </a:xfrm>
        </p:spPr>
        <p:txBody>
          <a:bodyPr>
            <a:normAutofit/>
          </a:bodyPr>
          <a:lstStyle>
            <a:lvl1pPr marL="0" indent="0">
              <a:lnSpc>
                <a:spcPct val="113000"/>
              </a:lnSpc>
              <a:spcBef>
                <a:spcPts val="0"/>
              </a:spcBef>
              <a:spcAft>
                <a:spcPts val="1500"/>
              </a:spcAft>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a:xfrm>
            <a:off x="542925" y="6453386"/>
            <a:ext cx="903429" cy="404614"/>
          </a:xfrm>
        </p:spPr>
        <p:txBody>
          <a:bodyPr/>
          <a:lstStyle>
            <a:lvl1pPr>
              <a:defRPr>
                <a:solidFill>
                  <a:schemeClr val="tx2"/>
                </a:solidFill>
              </a:defRPr>
            </a:lvl1pPr>
          </a:lstStyle>
          <a:p>
            <a:fld id="{44CA1323-B5E5-4968-904B-943CFA4A926F}" type="datetimeFigureOut">
              <a:rPr lang="en-US" smtClean="0"/>
              <a:t>6/5/2018</a:t>
            </a:fld>
            <a:endParaRPr lang="en-US" dirty="0"/>
          </a:p>
        </p:txBody>
      </p:sp>
      <p:sp>
        <p:nvSpPr>
          <p:cNvPr id="6" name="Footer Placeholder 5"/>
          <p:cNvSpPr>
            <a:spLocks noGrp="1"/>
          </p:cNvSpPr>
          <p:nvPr>
            <p:ph type="ftr" sz="quarter" idx="11"/>
          </p:nvPr>
        </p:nvSpPr>
        <p:spPr>
          <a:xfrm>
            <a:off x="1654459" y="6453386"/>
            <a:ext cx="1780256"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7412355" y="6453386"/>
            <a:ext cx="1197219" cy="404614"/>
          </a:xfrm>
        </p:spPr>
        <p:txBody>
          <a:bodyPr/>
          <a:lstStyle>
            <a:lvl1pPr>
              <a:defRPr>
                <a:solidFill>
                  <a:schemeClr val="tx2"/>
                </a:solidFill>
              </a:defRPr>
            </a:lvl1pPr>
          </a:lstStyle>
          <a:p>
            <a:fld id="{6D22F896-40B5-4ADD-8801-0D06FADFA095}" type="slidenum">
              <a:rPr lang="en-US" smtClean="0"/>
              <a:t>‹#›</a:t>
            </a:fld>
            <a:endParaRPr lang="en-US" dirty="0"/>
          </a:p>
        </p:txBody>
      </p:sp>
      <p:sp>
        <p:nvSpPr>
          <p:cNvPr id="9" name="Rectangle 8"/>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title="Divider Bar"/>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86523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397764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42925" y="685800"/>
            <a:ext cx="2891790" cy="2157884"/>
          </a:xfrm>
        </p:spPr>
        <p:txBody>
          <a:bodyPr anchor="t">
            <a:normAutofit/>
          </a:bodyPr>
          <a:lstStyle>
            <a:lvl1pPr>
              <a:lnSpc>
                <a:spcPct val="84000"/>
              </a:lnSpc>
              <a:defRPr sz="44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4149090" y="1"/>
            <a:ext cx="4994910" cy="6857999"/>
          </a:xfrm>
        </p:spPr>
        <p:txBody>
          <a:bodyPr anchor="t">
            <a:normAutofit/>
          </a:bodyPr>
          <a:lstStyle>
            <a:lvl1pPr marL="0" indent="0">
              <a:buNone/>
              <a:defRPr sz="1500"/>
            </a:lvl1pPr>
            <a:lvl2pPr marL="342900" indent="0">
              <a:buNone/>
              <a:defRPr sz="1500"/>
            </a:lvl2pPr>
            <a:lvl3pPr marL="685800" indent="0">
              <a:buNone/>
              <a:defRPr sz="15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42925" y="2855968"/>
            <a:ext cx="2891790" cy="3011432"/>
          </a:xfrm>
        </p:spPr>
        <p:txBody>
          <a:bodyPr>
            <a:normAutofit/>
          </a:bodyPr>
          <a:lstStyle>
            <a:lvl1pPr marL="0" indent="0">
              <a:lnSpc>
                <a:spcPct val="113000"/>
              </a:lnSpc>
              <a:spcBef>
                <a:spcPts val="0"/>
              </a:spcBef>
              <a:spcAft>
                <a:spcPts val="1500"/>
              </a:spcAft>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a:xfrm>
            <a:off x="542925" y="6453386"/>
            <a:ext cx="903429" cy="404614"/>
          </a:xfrm>
        </p:spPr>
        <p:txBody>
          <a:bodyPr/>
          <a:lstStyle>
            <a:lvl1pPr>
              <a:defRPr>
                <a:solidFill>
                  <a:schemeClr val="tx2"/>
                </a:solidFill>
              </a:defRPr>
            </a:lvl1pPr>
          </a:lstStyle>
          <a:p>
            <a:fld id="{DE842EE3-1862-478D-ABFA-CE4447D28533}" type="datetimeFigureOut">
              <a:rPr lang="en-US" smtClean="0"/>
              <a:t>6/5/2018</a:t>
            </a:fld>
            <a:endParaRPr lang="en-US" dirty="0"/>
          </a:p>
        </p:txBody>
      </p:sp>
      <p:sp>
        <p:nvSpPr>
          <p:cNvPr id="6" name="Footer Placeholder 5"/>
          <p:cNvSpPr>
            <a:spLocks noGrp="1"/>
          </p:cNvSpPr>
          <p:nvPr>
            <p:ph type="ftr" sz="quarter" idx="11"/>
          </p:nvPr>
        </p:nvSpPr>
        <p:spPr>
          <a:xfrm>
            <a:off x="1654459" y="6453386"/>
            <a:ext cx="1780256"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7412355" y="6453386"/>
            <a:ext cx="1197219" cy="404614"/>
          </a:xfrm>
        </p:spPr>
        <p:txBody>
          <a:bodyPr/>
          <a:lstStyle>
            <a:lvl1pPr>
              <a:defRPr>
                <a:solidFill>
                  <a:schemeClr val="tx2"/>
                </a:solidFill>
              </a:defRPr>
            </a:lvl1pPr>
          </a:lstStyle>
          <a:p>
            <a:fld id="{6D22F896-40B5-4ADD-8801-0D06FADFA095}" type="slidenum">
              <a:rPr lang="en-US" smtClean="0"/>
              <a:t>‹#›</a:t>
            </a:fld>
            <a:endParaRPr lang="en-US" dirty="0"/>
          </a:p>
        </p:txBody>
      </p:sp>
      <p:sp>
        <p:nvSpPr>
          <p:cNvPr id="9" name="Rectangle 8"/>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title="Divider Bar"/>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051414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028700" y="2295526"/>
            <a:ext cx="72009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8D82FE-38CB-4EF0-933A-9DB1E0083DE7}" type="datetimeFigureOut">
              <a:rPr lang="en-US" smtClean="0"/>
              <a:t>6/5/2018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462431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80797" y="624156"/>
            <a:ext cx="1490950"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28700" y="624156"/>
            <a:ext cx="5724525"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C4D7EC-FC7F-48C5-AE2E-706146BC4953}" type="datetimeFigureOut">
              <a:rPr lang="en-US" smtClean="0"/>
              <a:t>6/5/2018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96941699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ChangeArrowheads="1"/>
          </p:cNvSpPr>
          <p:nvPr/>
        </p:nvSpPr>
        <p:spPr bwMode="auto">
          <a:xfrm>
            <a:off x="0" y="0"/>
            <a:ext cx="9144000" cy="1439863"/>
          </a:xfrm>
          <a:prstGeom prst="rect">
            <a:avLst/>
          </a:prstGeom>
          <a:solidFill>
            <a:srgbClr val="009FDA"/>
          </a:solidFill>
          <a:ln w="9525">
            <a:noFill/>
            <a:miter lim="800000"/>
            <a:headEnd/>
            <a:tailEnd/>
          </a:ln>
          <a:effectLst/>
        </p:spPr>
        <p:txBody>
          <a:bodyPr wrap="none" anchor="ctr"/>
          <a:lstStyle/>
          <a:p>
            <a:endParaRPr lang="en-GB"/>
          </a:p>
        </p:txBody>
      </p:sp>
      <p:sp>
        <p:nvSpPr>
          <p:cNvPr id="5123" name="Rectangle 3"/>
          <p:cNvSpPr>
            <a:spLocks noGrp="1" noChangeArrowheads="1"/>
          </p:cNvSpPr>
          <p:nvPr>
            <p:ph type="title"/>
          </p:nvPr>
        </p:nvSpPr>
        <p:spPr bwMode="auto">
          <a:xfrm>
            <a:off x="431800" y="1978025"/>
            <a:ext cx="8277225" cy="576263"/>
          </a:xfrm>
          <a:prstGeom prst="rect">
            <a:avLst/>
          </a:prstGeom>
          <a:noFill/>
          <a:ln w="9525">
            <a:noFill/>
            <a:miter lim="800000"/>
            <a:headEnd/>
            <a:tailEnd/>
          </a:ln>
          <a:effectLst/>
        </p:spPr>
        <p:txBody>
          <a:bodyPr vert="horz" wrap="square" lIns="0" tIns="0" rIns="0" bIns="0" numCol="1" anchor="t" anchorCtr="0" compatLnSpc="1">
            <a:prstTxWarp prst="textNoShape">
              <a:avLst/>
            </a:prstTxWarp>
          </a:bodyPr>
          <a:lstStyle/>
          <a:p>
            <a:pPr lvl="0"/>
            <a:r>
              <a:rPr lang="en-US"/>
              <a:t>Click to edit Master title style</a:t>
            </a:r>
            <a:endParaRPr lang="en-US" dirty="0"/>
          </a:p>
        </p:txBody>
      </p:sp>
      <p:sp>
        <p:nvSpPr>
          <p:cNvPr id="5124" name="Rectangle 4"/>
          <p:cNvSpPr>
            <a:spLocks noGrp="1" noChangeArrowheads="1"/>
          </p:cNvSpPr>
          <p:nvPr>
            <p:ph type="body" idx="1"/>
          </p:nvPr>
        </p:nvSpPr>
        <p:spPr bwMode="auto">
          <a:xfrm>
            <a:off x="431800" y="2698750"/>
            <a:ext cx="8277225" cy="3682578"/>
          </a:xfrm>
          <a:prstGeom prst="rect">
            <a:avLst/>
          </a:prstGeom>
          <a:noFill/>
          <a:ln w="9525">
            <a:noFill/>
            <a:miter lim="800000"/>
            <a:headEnd/>
            <a:tailEnd/>
          </a:ln>
          <a:effectLst/>
        </p:spPr>
        <p:txBody>
          <a:bodyPr vert="horz" wrap="square" lIns="0" tIns="0" rIns="0" bIns="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p:txBody>
      </p:sp>
      <p:pic>
        <p:nvPicPr>
          <p:cNvPr id="7" name="Picture 9" descr="UoL_logo_black RGB"/>
          <p:cNvPicPr>
            <a:picLocks noChangeAspect="1" noChangeArrowheads="1"/>
          </p:cNvPicPr>
          <p:nvPr/>
        </p:nvPicPr>
        <p:blipFill>
          <a:blip r:embed="rId4" cstate="print"/>
          <a:srcRect/>
          <a:stretch>
            <a:fillRect/>
          </a:stretch>
        </p:blipFill>
        <p:spPr bwMode="auto">
          <a:xfrm>
            <a:off x="6622132" y="606425"/>
            <a:ext cx="2160000" cy="617145"/>
          </a:xfrm>
          <a:prstGeom prst="rect">
            <a:avLst/>
          </a:prstGeom>
          <a:noFill/>
        </p:spPr>
      </p:pic>
      <p:pic>
        <p:nvPicPr>
          <p:cNvPr id="9" name="Picture 14" descr="Skills"/>
          <p:cNvPicPr>
            <a:picLocks noChangeAspect="1" noChangeArrowheads="1"/>
          </p:cNvPicPr>
          <p:nvPr/>
        </p:nvPicPr>
        <p:blipFill>
          <a:blip r:embed="rId5" cstate="print"/>
          <a:srcRect/>
          <a:stretch>
            <a:fillRect/>
          </a:stretch>
        </p:blipFill>
        <p:spPr bwMode="auto">
          <a:xfrm>
            <a:off x="427038" y="765175"/>
            <a:ext cx="3240087" cy="442913"/>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rtl="0" eaLnBrk="1" fontAlgn="base" hangingPunct="1">
        <a:spcBef>
          <a:spcPct val="0"/>
        </a:spcBef>
        <a:spcAft>
          <a:spcPct val="0"/>
        </a:spcAft>
        <a:defRPr sz="2800">
          <a:solidFill>
            <a:schemeClr val="tx2"/>
          </a:solidFill>
          <a:latin typeface="+mj-lt"/>
          <a:ea typeface="+mj-ea"/>
          <a:cs typeface="+mj-cs"/>
        </a:defRPr>
      </a:lvl1pPr>
      <a:lvl2pPr algn="l" rtl="0" eaLnBrk="1" fontAlgn="base" hangingPunct="1">
        <a:spcBef>
          <a:spcPct val="0"/>
        </a:spcBef>
        <a:spcAft>
          <a:spcPct val="0"/>
        </a:spcAft>
        <a:defRPr sz="3200">
          <a:solidFill>
            <a:schemeClr val="tx2"/>
          </a:solidFill>
          <a:latin typeface="Arial" charset="0"/>
        </a:defRPr>
      </a:lvl2pPr>
      <a:lvl3pPr algn="l" rtl="0" eaLnBrk="1" fontAlgn="base" hangingPunct="1">
        <a:spcBef>
          <a:spcPct val="0"/>
        </a:spcBef>
        <a:spcAft>
          <a:spcPct val="0"/>
        </a:spcAft>
        <a:defRPr sz="3200">
          <a:solidFill>
            <a:schemeClr val="tx2"/>
          </a:solidFill>
          <a:latin typeface="Arial" charset="0"/>
        </a:defRPr>
      </a:lvl3pPr>
      <a:lvl4pPr algn="l" rtl="0" eaLnBrk="1" fontAlgn="base" hangingPunct="1">
        <a:spcBef>
          <a:spcPct val="0"/>
        </a:spcBef>
        <a:spcAft>
          <a:spcPct val="0"/>
        </a:spcAft>
        <a:defRPr sz="3200">
          <a:solidFill>
            <a:schemeClr val="tx2"/>
          </a:solidFill>
          <a:latin typeface="Arial" charset="0"/>
        </a:defRPr>
      </a:lvl4pPr>
      <a:lvl5pPr algn="l" rtl="0" eaLnBrk="1" fontAlgn="base" hangingPunct="1">
        <a:spcBef>
          <a:spcPct val="0"/>
        </a:spcBef>
        <a:spcAft>
          <a:spcPct val="0"/>
        </a:spcAft>
        <a:defRPr sz="3200">
          <a:solidFill>
            <a:schemeClr val="tx2"/>
          </a:solidFill>
          <a:latin typeface="Arial" charset="0"/>
        </a:defRPr>
      </a:lvl5pPr>
      <a:lvl6pPr marL="457200" algn="l" rtl="0" eaLnBrk="1" fontAlgn="base" hangingPunct="1">
        <a:spcBef>
          <a:spcPct val="0"/>
        </a:spcBef>
        <a:spcAft>
          <a:spcPct val="0"/>
        </a:spcAft>
        <a:defRPr sz="3200">
          <a:solidFill>
            <a:schemeClr val="tx2"/>
          </a:solidFill>
          <a:latin typeface="Arial" charset="0"/>
        </a:defRPr>
      </a:lvl6pPr>
      <a:lvl7pPr marL="914400" algn="l" rtl="0" eaLnBrk="1" fontAlgn="base" hangingPunct="1">
        <a:spcBef>
          <a:spcPct val="0"/>
        </a:spcBef>
        <a:spcAft>
          <a:spcPct val="0"/>
        </a:spcAft>
        <a:defRPr sz="3200">
          <a:solidFill>
            <a:schemeClr val="tx2"/>
          </a:solidFill>
          <a:latin typeface="Arial" charset="0"/>
        </a:defRPr>
      </a:lvl7pPr>
      <a:lvl8pPr marL="1371600" algn="l" rtl="0" eaLnBrk="1" fontAlgn="base" hangingPunct="1">
        <a:spcBef>
          <a:spcPct val="0"/>
        </a:spcBef>
        <a:spcAft>
          <a:spcPct val="0"/>
        </a:spcAft>
        <a:defRPr sz="3200">
          <a:solidFill>
            <a:schemeClr val="tx2"/>
          </a:solidFill>
          <a:latin typeface="Arial" charset="0"/>
        </a:defRPr>
      </a:lvl8pPr>
      <a:lvl9pPr marL="1828800" algn="l" rtl="0" eaLnBrk="1" fontAlgn="base" hangingPunct="1">
        <a:spcBef>
          <a:spcPct val="0"/>
        </a:spcBef>
        <a:spcAft>
          <a:spcPct val="0"/>
        </a:spcAft>
        <a:defRPr sz="3200">
          <a:solidFill>
            <a:schemeClr val="tx2"/>
          </a:solidFill>
          <a:latin typeface="Arial" charset="0"/>
        </a:defRPr>
      </a:lvl9pPr>
    </p:titleStyle>
    <p:bodyStyle>
      <a:lvl1pPr marL="177800" indent="-177800" algn="l" rtl="0" eaLnBrk="1" fontAlgn="base" hangingPunct="1">
        <a:spcBef>
          <a:spcPct val="20000"/>
        </a:spcBef>
        <a:spcAft>
          <a:spcPct val="0"/>
        </a:spcAft>
        <a:buFont typeface="Arial" pitchFamily="34" charset="0"/>
        <a:buChar char="•"/>
        <a:defRPr sz="2400">
          <a:solidFill>
            <a:schemeClr val="tx1"/>
          </a:solidFill>
          <a:latin typeface="+mn-lt"/>
          <a:ea typeface="+mn-ea"/>
          <a:cs typeface="+mn-cs"/>
        </a:defRPr>
      </a:lvl1pPr>
      <a:lvl2pPr marL="531813" indent="-173038" algn="l" rtl="0" eaLnBrk="1" fontAlgn="base" hangingPunct="1">
        <a:spcBef>
          <a:spcPct val="20000"/>
        </a:spcBef>
        <a:spcAft>
          <a:spcPct val="0"/>
        </a:spcAft>
        <a:buFont typeface="Arial" pitchFamily="34" charset="0"/>
        <a:buChar char="–"/>
        <a:defRPr sz="2000">
          <a:solidFill>
            <a:schemeClr val="tx1"/>
          </a:solidFill>
          <a:latin typeface="+mn-lt"/>
        </a:defRPr>
      </a:lvl2pPr>
      <a:lvl3pPr marL="890588" indent="-173038" algn="l" rtl="0" eaLnBrk="1" fontAlgn="base" hangingPunct="1">
        <a:spcBef>
          <a:spcPct val="20000"/>
        </a:spcBef>
        <a:spcAft>
          <a:spcPct val="0"/>
        </a:spcAft>
        <a:buFont typeface="Arial" pitchFamily="34" charset="0"/>
        <a:buChar char="•"/>
        <a:defRPr>
          <a:solidFill>
            <a:schemeClr val="tx1"/>
          </a:solidFill>
          <a:latin typeface="+mn-lt"/>
        </a:defRPr>
      </a:lvl3pPr>
      <a:lvl4pPr marL="1249363" indent="-173038" algn="l" rtl="0" eaLnBrk="1" fontAlgn="base" hangingPunct="1">
        <a:spcBef>
          <a:spcPct val="20000"/>
        </a:spcBef>
        <a:spcAft>
          <a:spcPct val="0"/>
        </a:spcAft>
        <a:defRPr>
          <a:solidFill>
            <a:schemeClr val="tx1"/>
          </a:solidFill>
          <a:latin typeface="+mn-lt"/>
        </a:defRPr>
      </a:lvl4pPr>
      <a:lvl5pPr marL="1608138" indent="-173038" algn="l" rtl="0" eaLnBrk="1" fontAlgn="base" hangingPunct="1">
        <a:spcBef>
          <a:spcPct val="20000"/>
        </a:spcBef>
        <a:spcAft>
          <a:spcPct val="0"/>
        </a:spcAft>
        <a:defRPr>
          <a:solidFill>
            <a:schemeClr val="tx1"/>
          </a:solidFill>
          <a:latin typeface="+mn-lt"/>
        </a:defRPr>
      </a:lvl5pPr>
      <a:lvl6pPr marL="2065338" indent="-173038" algn="l" rtl="0" eaLnBrk="1" fontAlgn="base" hangingPunct="1">
        <a:spcBef>
          <a:spcPct val="20000"/>
        </a:spcBef>
        <a:spcAft>
          <a:spcPct val="0"/>
        </a:spcAft>
        <a:defRPr>
          <a:solidFill>
            <a:schemeClr val="tx1"/>
          </a:solidFill>
          <a:latin typeface="+mn-lt"/>
        </a:defRPr>
      </a:lvl6pPr>
      <a:lvl7pPr marL="2522538" indent="-173038" algn="l" rtl="0" eaLnBrk="1" fontAlgn="base" hangingPunct="1">
        <a:spcBef>
          <a:spcPct val="20000"/>
        </a:spcBef>
        <a:spcAft>
          <a:spcPct val="0"/>
        </a:spcAft>
        <a:defRPr>
          <a:solidFill>
            <a:schemeClr val="tx1"/>
          </a:solidFill>
          <a:latin typeface="+mn-lt"/>
        </a:defRPr>
      </a:lvl7pPr>
      <a:lvl8pPr marL="2979738" indent="-173038" algn="l" rtl="0" eaLnBrk="1" fontAlgn="base" hangingPunct="1">
        <a:spcBef>
          <a:spcPct val="20000"/>
        </a:spcBef>
        <a:spcAft>
          <a:spcPct val="0"/>
        </a:spcAft>
        <a:defRPr>
          <a:solidFill>
            <a:schemeClr val="tx1"/>
          </a:solidFill>
          <a:latin typeface="+mn-lt"/>
        </a:defRPr>
      </a:lvl8pPr>
      <a:lvl9pPr marL="3436938" indent="-173038" algn="l" rtl="0" eaLnBrk="1" fontAlgn="base" hangingPunct="1">
        <a:spcBef>
          <a:spcPct val="20000"/>
        </a:spcBef>
        <a:spcAft>
          <a:spcPct val="0"/>
        </a:spcAft>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8700" y="685800"/>
            <a:ext cx="72009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028700" y="2286000"/>
            <a:ext cx="72009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42987" y="6453386"/>
            <a:ext cx="903429" cy="404614"/>
          </a:xfrm>
          <a:prstGeom prst="rect">
            <a:avLst/>
          </a:prstGeom>
        </p:spPr>
        <p:txBody>
          <a:bodyPr vert="horz" lIns="91440" tIns="45720" rIns="91440" bIns="45720" rtlCol="0" anchor="ctr"/>
          <a:lstStyle>
            <a:lvl1pPr algn="l">
              <a:defRPr sz="1000" baseline="0">
                <a:solidFill>
                  <a:schemeClr val="tx2"/>
                </a:solidFill>
              </a:defRPr>
            </a:lvl1pPr>
          </a:lstStyle>
          <a:p>
            <a:fld id="{87DE6118-2437-4B30-8E3C-4D2BE6020583}" type="datetimeFigureOut">
              <a:rPr lang="en-US" dirty="0"/>
              <a:pPr/>
              <a:t>6/5/2018</a:t>
            </a:fld>
            <a:endParaRPr lang="en-US" dirty="0"/>
          </a:p>
        </p:txBody>
      </p:sp>
      <p:sp>
        <p:nvSpPr>
          <p:cNvPr id="5" name="Footer Placeholder 4"/>
          <p:cNvSpPr>
            <a:spLocks noGrp="1"/>
          </p:cNvSpPr>
          <p:nvPr>
            <p:ph type="ftr" sz="quarter" idx="3"/>
          </p:nvPr>
        </p:nvSpPr>
        <p:spPr>
          <a:xfrm>
            <a:off x="2170173" y="6453386"/>
            <a:ext cx="4710623" cy="404614"/>
          </a:xfrm>
          <a:prstGeom prst="rect">
            <a:avLst/>
          </a:prstGeom>
        </p:spPr>
        <p:txBody>
          <a:bodyPr vert="horz" lIns="91440" tIns="45720" rIns="91440" bIns="45720" rtlCol="0" anchor="ctr"/>
          <a:lstStyle>
            <a:lvl1pPr algn="l">
              <a:defRPr sz="10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7104552" y="6453386"/>
            <a:ext cx="1197219" cy="404614"/>
          </a:xfrm>
          <a:prstGeom prst="rect">
            <a:avLst/>
          </a:prstGeom>
        </p:spPr>
        <p:txBody>
          <a:bodyPr vert="horz" lIns="91440" tIns="45720" rIns="91440" bIns="45720" rtlCol="0" anchor="ctr"/>
          <a:lstStyle>
            <a:lvl1pPr algn="r">
              <a:defRPr sz="1000" baseline="0">
                <a:solidFill>
                  <a:schemeClr val="tx2"/>
                </a:solidFill>
              </a:defRPr>
            </a:lvl1pPr>
          </a:lstStyle>
          <a:p>
            <a:fld id="{69E57DC2-970A-4B3E-BB1C-7A09969E49DF}" type="slidenum">
              <a:rPr lang="en-US" dirty="0"/>
              <a:pPr/>
              <a:t>‹#›</a:t>
            </a:fld>
            <a:endParaRPr lang="en-US" dirty="0"/>
          </a:p>
        </p:txBody>
      </p:sp>
      <p:sp>
        <p:nvSpPr>
          <p:cNvPr id="9" name="Rectangle 8"/>
          <p:cNvSpPr/>
          <p:nvPr/>
        </p:nvSpPr>
        <p:spPr>
          <a:xfrm>
            <a:off x="358571"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title="Side bar"/>
          <p:cNvSpPr/>
          <p:nvPr/>
        </p:nvSpPr>
        <p:spPr>
          <a:xfrm>
            <a:off x="358571"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73019488"/>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Lst>
  <p:txStyles>
    <p:titleStyle>
      <a:lvl1pPr algn="l" defTabSz="6858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6858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6912">
          <p15:clr>
            <a:srgbClr val="F26B43"/>
          </p15:clr>
        </p15:guide>
        <p15:guide id="2" pos="936">
          <p15:clr>
            <a:srgbClr val="F26B43"/>
          </p15:clr>
        </p15:guide>
        <p15:guide id="3" pos="864">
          <p15:clr>
            <a:srgbClr val="F26B43"/>
          </p15:clr>
        </p15:guide>
        <p15:guide id="0" orient="horz" pos="1368">
          <p15:clr>
            <a:srgbClr val="F26B43"/>
          </p15:clr>
        </p15:guide>
        <p15:guide id="4" orient="horz" pos="1440">
          <p15:clr>
            <a:srgbClr val="F26B43"/>
          </p15:clr>
        </p15:guide>
        <p15:guide id="5" orient="horz" pos="3696">
          <p15:clr>
            <a:srgbClr val="F26B43"/>
          </p15:clr>
        </p15:guide>
        <p15:guide id="6" orient="horz" pos="432">
          <p15:clr>
            <a:srgbClr val="F26B43"/>
          </p15:clr>
        </p15:guide>
        <p15:guide id="7" orient="horz" pos="1512">
          <p15:clr>
            <a:srgbClr val="F26B43"/>
          </p15:clr>
        </p15:guide>
        <p15:guide id="8" pos="5184">
          <p15:clr>
            <a:srgbClr val="F26B43"/>
          </p15:clr>
        </p15:guide>
        <p15:guide id="9" pos="702">
          <p15:clr>
            <a:srgbClr val="F26B43"/>
          </p15:clr>
        </p15:guide>
        <p15:guide id="10" pos="648">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9.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hyperlink" Target="http://www.phrasebank.manchester.ac.uk/" TargetMode="Externa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9.xml"/></Relationships>
</file>

<file path=ppt/slides/_rels/slide6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2.xml"/><Relationship Id="rId1" Type="http://schemas.openxmlformats.org/officeDocument/2006/relationships/slideLayout" Target="../slideLayouts/slideLayout9.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3.xml"/><Relationship Id="rId1" Type="http://schemas.openxmlformats.org/officeDocument/2006/relationships/slideLayout" Target="../slideLayouts/slideLayout9.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2924944"/>
            <a:ext cx="8280920" cy="2098226"/>
          </a:xfrm>
        </p:spPr>
        <p:txBody>
          <a:bodyPr/>
          <a:lstStyle/>
          <a:p>
            <a:r>
              <a:rPr lang="en-GB" dirty="0"/>
              <a:t/>
            </a:r>
            <a:br>
              <a:rPr lang="en-GB" dirty="0"/>
            </a:br>
            <a:r>
              <a:rPr lang="en-GB" dirty="0"/>
              <a:t/>
            </a:r>
            <a:br>
              <a:rPr lang="en-GB" dirty="0"/>
            </a:br>
            <a:r>
              <a:rPr lang="en-GB" dirty="0"/>
              <a:t/>
            </a:r>
            <a:br>
              <a:rPr lang="en-GB" dirty="0"/>
            </a:br>
            <a:r>
              <a:rPr lang="en-GB" dirty="0"/>
              <a:t>Writing your literature review for your MBA dissertation</a:t>
            </a:r>
          </a:p>
        </p:txBody>
      </p:sp>
      <p:sp>
        <p:nvSpPr>
          <p:cNvPr id="5" name="Subtitle 4">
            <a:extLst>
              <a:ext uri="{FF2B5EF4-FFF2-40B4-BE49-F238E27FC236}">
                <a16:creationId xmlns="" xmlns:a16="http://schemas.microsoft.com/office/drawing/2014/main" id="{900B1893-6D09-B04D-B940-40E283D30735}"/>
              </a:ext>
            </a:extLst>
          </p:cNvPr>
          <p:cNvSpPr>
            <a:spLocks noGrp="1"/>
          </p:cNvSpPr>
          <p:nvPr>
            <p:ph type="subTitle" idx="1"/>
          </p:nvPr>
        </p:nvSpPr>
        <p:spPr>
          <a:xfrm>
            <a:off x="2195736" y="5373216"/>
            <a:ext cx="5123755" cy="1086237"/>
          </a:xfrm>
        </p:spPr>
        <p:txBody>
          <a:bodyPr/>
          <a:lstStyle/>
          <a:p>
            <a:r>
              <a:rPr lang="en-US" dirty="0" err="1"/>
              <a:t>Dr</a:t>
            </a:r>
            <a:r>
              <a:rPr lang="en-US" dirty="0"/>
              <a:t> Caroline Jawad </a:t>
            </a:r>
          </a:p>
          <a:p>
            <a:r>
              <a:rPr lang="en-US" dirty="0"/>
              <a:t>2018</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80528" y="0"/>
            <a:ext cx="9771400" cy="6858000"/>
          </a:xfrm>
          <a:prstGeom prst="rect">
            <a:avLst/>
          </a:prstGeom>
        </p:spPr>
      </p:pic>
    </p:spTree>
    <p:extLst>
      <p:ext uri="{BB962C8B-B14F-4D97-AF65-F5344CB8AC3E}">
        <p14:creationId xmlns:p14="http://schemas.microsoft.com/office/powerpoint/2010/main" val="4203700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latin typeface="+mn-lt"/>
              </a:rPr>
              <a:t>Sequence of a structured thesis</a:t>
            </a:r>
          </a:p>
        </p:txBody>
      </p:sp>
      <p:graphicFrame>
        <p:nvGraphicFramePr>
          <p:cNvPr id="4" name="Content Placeholder 3"/>
          <p:cNvGraphicFramePr>
            <a:graphicFrameLocks noGrp="1"/>
          </p:cNvGraphicFramePr>
          <p:nvPr>
            <p:ph idx="1"/>
            <p:extLst/>
          </p:nvPr>
        </p:nvGraphicFramePr>
        <p:xfrm>
          <a:off x="35496" y="1916832"/>
          <a:ext cx="9108504" cy="4941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56848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65029" y="0"/>
            <a:ext cx="9474057" cy="6858000"/>
          </a:xfrm>
          <a:prstGeom prst="rect">
            <a:avLst/>
          </a:prstGeom>
        </p:spPr>
      </p:pic>
    </p:spTree>
    <p:extLst>
      <p:ext uri="{BB962C8B-B14F-4D97-AF65-F5344CB8AC3E}">
        <p14:creationId xmlns:p14="http://schemas.microsoft.com/office/powerpoint/2010/main" val="1240004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Building a dissertation</a:t>
            </a:r>
            <a:endParaRPr lang="en-GB" dirty="0"/>
          </a:p>
        </p:txBody>
      </p:sp>
      <p:sp>
        <p:nvSpPr>
          <p:cNvPr id="3" name="Content Placeholder 2"/>
          <p:cNvSpPr>
            <a:spLocks noGrp="1"/>
          </p:cNvSpPr>
          <p:nvPr>
            <p:ph idx="1"/>
          </p:nvPr>
        </p:nvSpPr>
        <p:spPr/>
        <p:txBody>
          <a:bodyPr/>
          <a:lstStyle/>
          <a:p>
            <a:r>
              <a:rPr lang="en-GB" dirty="0"/>
              <a:t>https://www.youtube.com/watch?v=Vl2NQrw3yXs</a:t>
            </a:r>
          </a:p>
        </p:txBody>
      </p:sp>
    </p:spTree>
    <p:extLst>
      <p:ext uri="{BB962C8B-B14F-4D97-AF65-F5344CB8AC3E}">
        <p14:creationId xmlns:p14="http://schemas.microsoft.com/office/powerpoint/2010/main" val="11329161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 xmlns:a16="http://schemas.microsoft.com/office/drawing/2014/main" id="{49484204-AAC3-4FE4-AA51-51757C84A7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 xmlns:a16="http://schemas.microsoft.com/office/drawing/2014/main" id="{0A575BD9-1B7C-974A-9BA5-943EDED05F81}"/>
              </a:ext>
            </a:extLst>
          </p:cNvPr>
          <p:cNvSpPr>
            <a:spLocks noGrp="1"/>
          </p:cNvSpPr>
          <p:nvPr>
            <p:ph type="title"/>
          </p:nvPr>
        </p:nvSpPr>
        <p:spPr>
          <a:xfrm>
            <a:off x="480060" y="639704"/>
            <a:ext cx="2474684" cy="5577840"/>
          </a:xfrm>
        </p:spPr>
        <p:txBody>
          <a:bodyPr anchor="ctr">
            <a:normAutofit/>
          </a:bodyPr>
          <a:lstStyle/>
          <a:p>
            <a:pPr algn="ctr"/>
            <a:r>
              <a:rPr lang="en-US" sz="4100"/>
              <a:t>Important</a:t>
            </a:r>
          </a:p>
        </p:txBody>
      </p:sp>
      <p:graphicFrame>
        <p:nvGraphicFramePr>
          <p:cNvPr id="7" name="Content Placeholder 2">
            <a:extLst>
              <a:ext uri="{FF2B5EF4-FFF2-40B4-BE49-F238E27FC236}">
                <a16:creationId xmlns="" xmlns:a16="http://schemas.microsoft.com/office/drawing/2014/main" id="{43429068-84C8-454E-911E-3AB4C4A03F32}"/>
              </a:ext>
            </a:extLst>
          </p:cNvPr>
          <p:cNvGraphicFramePr>
            <a:graphicFrameLocks noGrp="1"/>
          </p:cNvGraphicFramePr>
          <p:nvPr>
            <p:ph idx="1"/>
            <p:extLst>
              <p:ext uri="{D42A27DB-BD31-4B8C-83A1-F6EECF244321}">
                <p14:modId xmlns:p14="http://schemas.microsoft.com/office/powerpoint/2010/main" val="952392094"/>
              </p:ext>
            </p:extLst>
          </p:nvPr>
        </p:nvGraphicFramePr>
        <p:xfrm>
          <a:off x="3676104" y="639705"/>
          <a:ext cx="4879728"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2015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 xmlns:a16="http://schemas.microsoft.com/office/drawing/2014/main" id="{49484204-AAC3-4FE4-AA51-51757C84A7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639704"/>
            <a:ext cx="2474684" cy="5577840"/>
          </a:xfrm>
        </p:spPr>
        <p:txBody>
          <a:bodyPr anchor="ctr">
            <a:normAutofit/>
          </a:bodyPr>
          <a:lstStyle/>
          <a:p>
            <a:pPr algn="ctr"/>
            <a:r>
              <a:rPr lang="en-GB" dirty="0"/>
              <a:t>Aims of the session</a:t>
            </a:r>
            <a:endParaRPr lang="en-GB"/>
          </a:p>
        </p:txBody>
      </p:sp>
      <p:graphicFrame>
        <p:nvGraphicFramePr>
          <p:cNvPr id="5" name="Content Placeholder 2">
            <a:extLst>
              <a:ext uri="{FF2B5EF4-FFF2-40B4-BE49-F238E27FC236}">
                <a16:creationId xmlns="" xmlns:a16="http://schemas.microsoft.com/office/drawing/2014/main" id="{3CE8B493-9E55-4EA3-8BCF-A670B42C1699}"/>
              </a:ext>
            </a:extLst>
          </p:cNvPr>
          <p:cNvGraphicFramePr>
            <a:graphicFrameLocks noGrp="1"/>
          </p:cNvGraphicFramePr>
          <p:nvPr>
            <p:ph idx="1"/>
            <p:extLst>
              <p:ext uri="{D42A27DB-BD31-4B8C-83A1-F6EECF244321}">
                <p14:modId xmlns:p14="http://schemas.microsoft.com/office/powerpoint/2010/main" val="2878683740"/>
              </p:ext>
            </p:extLst>
          </p:nvPr>
        </p:nvGraphicFramePr>
        <p:xfrm>
          <a:off x="3676104" y="639705"/>
          <a:ext cx="4879728"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Activity 1: </a:t>
            </a:r>
            <a:r>
              <a:rPr lang="en-GB" dirty="0" smtClean="0"/>
              <a:t>Discuss</a:t>
            </a:r>
            <a:endParaRPr lang="en-GB" dirty="0"/>
          </a:p>
        </p:txBody>
      </p:sp>
      <p:sp>
        <p:nvSpPr>
          <p:cNvPr id="3" name="Content Placeholder 2"/>
          <p:cNvSpPr>
            <a:spLocks noGrp="1"/>
          </p:cNvSpPr>
          <p:nvPr>
            <p:ph type="subTitle" idx="1"/>
          </p:nvPr>
        </p:nvSpPr>
        <p:spPr>
          <a:xfrm>
            <a:off x="971600" y="3956280"/>
            <a:ext cx="7272808" cy="2137016"/>
          </a:xfrm>
        </p:spPr>
        <p:txBody>
          <a:bodyPr>
            <a:normAutofit/>
          </a:bodyPr>
          <a:lstStyle/>
          <a:p>
            <a:pPr marL="457200" indent="-457200">
              <a:buFont typeface="+mj-lt"/>
              <a:buAutoNum type="arabicPeriod"/>
            </a:pPr>
            <a:r>
              <a:rPr lang="en-GB" sz="2800" dirty="0">
                <a:solidFill>
                  <a:schemeClr val="tx1"/>
                </a:solidFill>
              </a:rPr>
              <a:t>What is a literature review?</a:t>
            </a:r>
          </a:p>
          <a:p>
            <a:pPr marL="457200" indent="-457200">
              <a:buFont typeface="+mj-lt"/>
              <a:buAutoNum type="arabicPeriod"/>
            </a:pPr>
            <a:endParaRPr lang="en-GB" sz="2800" dirty="0">
              <a:solidFill>
                <a:schemeClr val="tx1"/>
              </a:solidFill>
            </a:endParaRPr>
          </a:p>
          <a:p>
            <a:pPr marL="457200" indent="-457200">
              <a:buFont typeface="+mj-lt"/>
              <a:buAutoNum type="arabicPeriod"/>
            </a:pPr>
            <a:r>
              <a:rPr lang="en-GB" sz="2800" dirty="0">
                <a:solidFill>
                  <a:schemeClr val="tx1"/>
                </a:solidFill>
              </a:rPr>
              <a:t>What is the purpose of the literature review in your dissertation?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literature review?</a:t>
            </a:r>
          </a:p>
        </p:txBody>
      </p:sp>
      <p:sp>
        <p:nvSpPr>
          <p:cNvPr id="3" name="Content Placeholder 2"/>
          <p:cNvSpPr>
            <a:spLocks noGrp="1"/>
          </p:cNvSpPr>
          <p:nvPr>
            <p:ph idx="1"/>
          </p:nvPr>
        </p:nvSpPr>
        <p:spPr/>
        <p:txBody>
          <a:bodyPr>
            <a:normAutofit/>
          </a:bodyPr>
          <a:lstStyle/>
          <a:p>
            <a:r>
              <a:rPr lang="en-GB" dirty="0">
                <a:latin typeface="Frutiger 55 Roman" pitchFamily="34" charset="0"/>
              </a:rPr>
              <a:t>A literature review summarises, </a:t>
            </a:r>
            <a:r>
              <a:rPr lang="en-GB" dirty="0">
                <a:solidFill>
                  <a:srgbClr val="FF0000"/>
                </a:solidFill>
                <a:latin typeface="Frutiger 55 Roman" pitchFamily="34" charset="0"/>
              </a:rPr>
              <a:t>critically</a:t>
            </a:r>
            <a:r>
              <a:rPr lang="en-GB" dirty="0">
                <a:latin typeface="Frutiger 55 Roman" pitchFamily="34" charset="0"/>
              </a:rPr>
              <a:t> analyses and evaluates previous research available on the subject, presenting this in an organised way. It should address a clearly articulated question or series of questions</a:t>
            </a:r>
            <a:endParaRPr lang="en-GB" dirty="0"/>
          </a:p>
          <a:p>
            <a:r>
              <a:rPr lang="en-GB" dirty="0"/>
              <a:t>It is NOT:</a:t>
            </a:r>
          </a:p>
          <a:p>
            <a:pPr lvl="1"/>
            <a:r>
              <a:rPr lang="en-GB" dirty="0"/>
              <a:t>A descriptive list or summaries of books/articles etc</a:t>
            </a:r>
          </a:p>
          <a:p>
            <a:pPr lvl="1"/>
            <a:r>
              <a:rPr lang="en-GB" dirty="0"/>
              <a:t>An exhaustive bibliography on everything ever written on the topic- you need to </a:t>
            </a:r>
            <a:r>
              <a:rPr lang="en-GB"/>
              <a:t>make a decision </a:t>
            </a:r>
            <a:r>
              <a:rPr lang="en-GB" dirty="0"/>
              <a:t>about what to include</a:t>
            </a:r>
          </a:p>
          <a:p>
            <a:pPr lvl="1"/>
            <a:r>
              <a:rPr lang="en-GB" dirty="0"/>
              <a:t>Your arguments and ideas (like an essay)</a:t>
            </a:r>
          </a:p>
          <a:p>
            <a:pPr lvl="1"/>
            <a:endParaRPr lang="en-GB" dirty="0"/>
          </a:p>
          <a:p>
            <a:endParaRPr lang="en-GB" dirty="0"/>
          </a:p>
        </p:txBody>
      </p:sp>
    </p:spTree>
    <p:extLst>
      <p:ext uri="{BB962C8B-B14F-4D97-AF65-F5344CB8AC3E}">
        <p14:creationId xmlns:p14="http://schemas.microsoft.com/office/powerpoint/2010/main" val="793126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23D6400-373B-4341-80D9-A815CEBC0B61}"/>
              </a:ext>
            </a:extLst>
          </p:cNvPr>
          <p:cNvSpPr>
            <a:spLocks noGrp="1"/>
          </p:cNvSpPr>
          <p:nvPr>
            <p:ph type="title"/>
          </p:nvPr>
        </p:nvSpPr>
        <p:spPr/>
        <p:txBody>
          <a:bodyPr>
            <a:normAutofit fontScale="90000"/>
          </a:bodyPr>
          <a:lstStyle/>
          <a:p>
            <a:r>
              <a:rPr lang="en-GB" dirty="0"/>
              <a:t>This is where you will discuss the sources and articles used, as well as any controversies and arguments. </a:t>
            </a:r>
            <a:br>
              <a:rPr lang="en-GB" dirty="0"/>
            </a:br>
            <a:endParaRPr lang="en-US" dirty="0"/>
          </a:p>
        </p:txBody>
      </p:sp>
      <p:sp>
        <p:nvSpPr>
          <p:cNvPr id="3" name="Content Placeholder 2">
            <a:extLst>
              <a:ext uri="{FF2B5EF4-FFF2-40B4-BE49-F238E27FC236}">
                <a16:creationId xmlns="" xmlns:a16="http://schemas.microsoft.com/office/drawing/2014/main" id="{9FB4D819-FE0B-E34E-8B3A-EED7140489EE}"/>
              </a:ext>
            </a:extLst>
          </p:cNvPr>
          <p:cNvSpPr>
            <a:spLocks noGrp="1"/>
          </p:cNvSpPr>
          <p:nvPr>
            <p:ph idx="1"/>
          </p:nvPr>
        </p:nvSpPr>
        <p:spPr>
          <a:xfrm>
            <a:off x="827584" y="3429000"/>
            <a:ext cx="7200900" cy="3581400"/>
          </a:xfrm>
        </p:spPr>
        <p:txBody>
          <a:bodyPr/>
          <a:lstStyle/>
          <a:p>
            <a:r>
              <a:rPr lang="en-GB" dirty="0"/>
              <a:t>The body of your review can be arranged chronologically if you want to illustrate how arguments and views have changed over a given time period, or it can be arranged thematically by themes and subtopics.</a:t>
            </a:r>
            <a:endParaRPr lang="en-US" dirty="0"/>
          </a:p>
          <a:p>
            <a:endParaRPr lang="en-US" dirty="0"/>
          </a:p>
        </p:txBody>
      </p:sp>
    </p:spTree>
    <p:extLst>
      <p:ext uri="{BB962C8B-B14F-4D97-AF65-F5344CB8AC3E}">
        <p14:creationId xmlns:p14="http://schemas.microsoft.com/office/powerpoint/2010/main" val="1171605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Why do we write a literature review?</a:t>
            </a:r>
          </a:p>
        </p:txBody>
      </p:sp>
      <p:sp>
        <p:nvSpPr>
          <p:cNvPr id="3" name="Content Placeholder 2"/>
          <p:cNvSpPr>
            <a:spLocks noGrp="1"/>
          </p:cNvSpPr>
          <p:nvPr>
            <p:ph idx="1"/>
          </p:nvPr>
        </p:nvSpPr>
        <p:spPr/>
        <p:txBody>
          <a:bodyPr>
            <a:normAutofit fontScale="62500" lnSpcReduction="20000"/>
          </a:bodyPr>
          <a:lstStyle/>
          <a:p>
            <a:r>
              <a:rPr lang="en-GB" sz="4200" dirty="0"/>
              <a:t>Demonstrate an in-depth understanding of your topic area including key concepts, terminology, </a:t>
            </a:r>
            <a:r>
              <a:rPr lang="en-GB" sz="4200" dirty="0" smtClean="0"/>
              <a:t>theories</a:t>
            </a:r>
            <a:endParaRPr lang="en-GB" sz="4200" dirty="0"/>
          </a:p>
          <a:p>
            <a:r>
              <a:rPr lang="en-GB" sz="4200" dirty="0"/>
              <a:t>Identify who the major </a:t>
            </a:r>
            <a:r>
              <a:rPr lang="en-GB" sz="4200" dirty="0" smtClean="0"/>
              <a:t>thinkers/researchers/academics </a:t>
            </a:r>
            <a:r>
              <a:rPr lang="en-GB" sz="4200" dirty="0"/>
              <a:t>are</a:t>
            </a:r>
          </a:p>
          <a:p>
            <a:r>
              <a:rPr lang="en-GB" sz="4200" dirty="0"/>
              <a:t>Identify what research has been done in that area</a:t>
            </a:r>
          </a:p>
          <a:p>
            <a:r>
              <a:rPr lang="en-GB" sz="4200" dirty="0"/>
              <a:t>Find gaps in the research or current areas of interest to help you formulate your own research question</a:t>
            </a:r>
          </a:p>
          <a:p>
            <a:endParaRPr lang="en-GB" dirty="0"/>
          </a:p>
          <a:p>
            <a:pPr>
              <a:buNone/>
            </a:pPr>
            <a:endParaRPr lang="en-GB" dirty="0"/>
          </a:p>
          <a:p>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sz="2400" dirty="0"/>
              <a:t>Identify the main research methodologies in your subject area</a:t>
            </a:r>
          </a:p>
          <a:p>
            <a:r>
              <a:rPr lang="en-GB" sz="2400" dirty="0"/>
              <a:t>Identify main areas of agreement or controversy</a:t>
            </a:r>
          </a:p>
          <a:p>
            <a:r>
              <a:rPr lang="en-GB" sz="2400" dirty="0"/>
              <a:t>C</a:t>
            </a:r>
            <a:r>
              <a:rPr lang="en-GB" sz="2400" dirty="0" smtClean="0"/>
              <a:t>onvince </a:t>
            </a:r>
            <a:r>
              <a:rPr lang="en-GB" sz="2400" dirty="0"/>
              <a:t>the reader that your research questions are significant, important and interesting</a:t>
            </a:r>
          </a:p>
          <a:p>
            <a:r>
              <a:rPr lang="en-GB" sz="2400" dirty="0"/>
              <a:t>C</a:t>
            </a:r>
            <a:r>
              <a:rPr lang="en-GB" sz="2400" dirty="0" smtClean="0"/>
              <a:t>onvince </a:t>
            </a:r>
            <a:r>
              <a:rPr lang="en-GB" sz="2400" dirty="0"/>
              <a:t>the reader that your thesis will make an original contribution to the area being investigated. </a:t>
            </a:r>
          </a:p>
          <a:p>
            <a:endParaRPr lang="en-GB" dirty="0"/>
          </a:p>
        </p:txBody>
      </p:sp>
    </p:spTree>
    <p:extLst>
      <p:ext uri="{BB962C8B-B14F-4D97-AF65-F5344CB8AC3E}">
        <p14:creationId xmlns:p14="http://schemas.microsoft.com/office/powerpoint/2010/main" val="2997350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GB" dirty="0"/>
              <a:t>Steps to complete the literature review</a:t>
            </a:r>
            <a:br>
              <a:rPr lang="en-GB" dirty="0"/>
            </a:br>
            <a:r>
              <a:rPr lang="en-GB" dirty="0"/>
              <a:t/>
            </a:r>
            <a:br>
              <a:rPr lang="en-GB" dirty="0"/>
            </a:br>
            <a:endParaRPr lang="en-GB" dirty="0"/>
          </a:p>
        </p:txBody>
      </p:sp>
      <p:sp>
        <p:nvSpPr>
          <p:cNvPr id="3" name="Content Placeholder 2"/>
          <p:cNvSpPr>
            <a:spLocks noGrp="1"/>
          </p:cNvSpPr>
          <p:nvPr>
            <p:ph idx="1"/>
          </p:nvPr>
        </p:nvSpPr>
        <p:spPr>
          <a:xfrm>
            <a:off x="1028700" y="2286000"/>
            <a:ext cx="7200900" cy="4023320"/>
          </a:xfrm>
        </p:spPr>
        <p:txBody>
          <a:bodyPr>
            <a:normAutofit/>
          </a:bodyPr>
          <a:lstStyle/>
          <a:p>
            <a:pPr marL="457200" indent="-457200">
              <a:lnSpc>
                <a:spcPct val="90000"/>
              </a:lnSpc>
              <a:buFont typeface="+mj-lt"/>
              <a:buAutoNum type="arabicPeriod"/>
            </a:pPr>
            <a:r>
              <a:rPr lang="en-GB" sz="2000" dirty="0"/>
              <a:t>Find relevant literature on your topic and follow trails of references</a:t>
            </a:r>
            <a:endParaRPr lang="en-GB" sz="2000" dirty="0">
              <a:latin typeface="Frutiger 55 Roman" pitchFamily="34" charset="0"/>
            </a:endParaRPr>
          </a:p>
          <a:p>
            <a:pPr marL="457200" indent="-457200">
              <a:lnSpc>
                <a:spcPct val="90000"/>
              </a:lnSpc>
              <a:buFont typeface="+mj-lt"/>
              <a:buAutoNum type="arabicPeriod"/>
            </a:pPr>
            <a:r>
              <a:rPr lang="en-GB" sz="2000" dirty="0">
                <a:latin typeface="Frutiger 55 Roman" pitchFamily="34" charset="0"/>
              </a:rPr>
              <a:t>Identify themes</a:t>
            </a:r>
            <a:r>
              <a:rPr lang="en-GB" sz="2000" dirty="0"/>
              <a:t>/ideas/theories/approaches to the topic</a:t>
            </a:r>
            <a:r>
              <a:rPr lang="en-GB" sz="2000" dirty="0">
                <a:latin typeface="Frutiger 55 Roman" pitchFamily="34" charset="0"/>
              </a:rPr>
              <a:t> that have emerged from reading</a:t>
            </a:r>
          </a:p>
          <a:p>
            <a:pPr marL="457200" indent="-457200">
              <a:lnSpc>
                <a:spcPct val="90000"/>
              </a:lnSpc>
              <a:buFont typeface="+mj-lt"/>
              <a:buAutoNum type="arabicPeriod"/>
            </a:pPr>
            <a:r>
              <a:rPr lang="en-GB" sz="2000" dirty="0">
                <a:latin typeface="Frutiger 55 Roman" pitchFamily="34" charset="0"/>
              </a:rPr>
              <a:t>Introduce ideas</a:t>
            </a:r>
            <a:r>
              <a:rPr lang="en-GB" sz="2000" dirty="0"/>
              <a:t> by themes/theory/approach/chronologically or any other appropriate structure but do not</a:t>
            </a:r>
            <a:r>
              <a:rPr lang="en-GB" sz="2000" dirty="0">
                <a:latin typeface="Frutiger 55 Roman" pitchFamily="34" charset="0"/>
              </a:rPr>
              <a:t> just list different authors’ viewpoints</a:t>
            </a:r>
          </a:p>
          <a:p>
            <a:pPr marL="457200" indent="-457200">
              <a:lnSpc>
                <a:spcPct val="90000"/>
              </a:lnSpc>
              <a:buFont typeface="+mj-lt"/>
              <a:buAutoNum type="arabicPeriod"/>
            </a:pPr>
            <a:r>
              <a:rPr lang="en-GB" sz="2000" dirty="0">
                <a:latin typeface="Frutiger 55 Roman" pitchFamily="34" charset="0"/>
              </a:rPr>
              <a:t>Introduce and explain each theme (or theory/approach), present evidence from readings (agreements/ disagreements), critically commentate and relate to your own research</a:t>
            </a:r>
          </a:p>
          <a:p>
            <a:pPr marL="582613" indent="-514350" eaLnBrk="1" hangingPunct="1">
              <a:buFont typeface="Calibri" pitchFamily="34" charset="0"/>
              <a:buAutoNum type="arabicPeriod"/>
            </a:pP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 name="Title 12">
            <a:extLst>
              <a:ext uri="{FF2B5EF4-FFF2-40B4-BE49-F238E27FC236}">
                <a16:creationId xmlns="" xmlns:a16="http://schemas.microsoft.com/office/drawing/2014/main" id="{1D68B40A-F2AC-9C40-84CA-9134598DDFA3}"/>
              </a:ext>
            </a:extLst>
          </p:cNvPr>
          <p:cNvSpPr>
            <a:spLocks noGrp="1"/>
          </p:cNvSpPr>
          <p:nvPr>
            <p:ph type="title"/>
          </p:nvPr>
        </p:nvSpPr>
        <p:spPr/>
        <p:txBody>
          <a:bodyPr/>
          <a:lstStyle/>
          <a:p>
            <a:r>
              <a:rPr lang="en-GB" dirty="0">
                <a:solidFill>
                  <a:schemeClr val="accent1">
                    <a:lumMod val="50000"/>
                  </a:schemeClr>
                </a:solidFill>
              </a:rPr>
              <a:t>Critical reading</a:t>
            </a:r>
            <a:br>
              <a:rPr lang="en-GB" dirty="0">
                <a:solidFill>
                  <a:schemeClr val="accent1">
                    <a:lumMod val="50000"/>
                  </a:schemeClr>
                </a:solidFill>
              </a:rPr>
            </a:b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Activity 2: The importance of critical reading</a:t>
            </a:r>
          </a:p>
        </p:txBody>
      </p:sp>
      <p:sp>
        <p:nvSpPr>
          <p:cNvPr id="3" name="Content Placeholder 2"/>
          <p:cNvSpPr>
            <a:spLocks noGrp="1"/>
          </p:cNvSpPr>
          <p:nvPr>
            <p:ph type="subTitle" idx="1"/>
          </p:nvPr>
        </p:nvSpPr>
        <p:spPr>
          <a:xfrm>
            <a:off x="1436346" y="3956280"/>
            <a:ext cx="6376014" cy="2425048"/>
          </a:xfrm>
        </p:spPr>
        <p:txBody>
          <a:bodyPr>
            <a:normAutofit/>
          </a:bodyPr>
          <a:lstStyle/>
          <a:p>
            <a:r>
              <a:rPr lang="en-GB" sz="2800" dirty="0">
                <a:solidFill>
                  <a:schemeClr val="tx1"/>
                </a:solidFill>
              </a:rPr>
              <a:t>In your groups come up with at least 5 questions that you would ask yourself when critically analysing a text for your review</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Critical questioning when reading</a:t>
            </a:r>
          </a:p>
        </p:txBody>
      </p:sp>
    </p:spTree>
    <p:extLst>
      <p:ext uri="{BB962C8B-B14F-4D97-AF65-F5344CB8AC3E}">
        <p14:creationId xmlns:p14="http://schemas.microsoft.com/office/powerpoint/2010/main" val="33025211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D53325B-9C95-954D-A58A-77BA3F07199B}"/>
              </a:ext>
            </a:extLst>
          </p:cNvPr>
          <p:cNvSpPr>
            <a:spLocks noGrp="1"/>
          </p:cNvSpPr>
          <p:nvPr>
            <p:ph type="title"/>
          </p:nvPr>
        </p:nvSpPr>
        <p:spPr/>
        <p:txBody>
          <a:bodyPr/>
          <a:lstStyle/>
          <a:p>
            <a:r>
              <a:rPr lang="en-US" dirty="0"/>
              <a:t>Questions</a:t>
            </a:r>
          </a:p>
        </p:txBody>
      </p:sp>
      <p:sp>
        <p:nvSpPr>
          <p:cNvPr id="3" name="Content Placeholder 2">
            <a:extLst>
              <a:ext uri="{FF2B5EF4-FFF2-40B4-BE49-F238E27FC236}">
                <a16:creationId xmlns="" xmlns:a16="http://schemas.microsoft.com/office/drawing/2014/main" id="{497A9E27-8D6B-584E-BFB3-4D77E395F44F}"/>
              </a:ext>
            </a:extLst>
          </p:cNvPr>
          <p:cNvSpPr>
            <a:spLocks noGrp="1"/>
          </p:cNvSpPr>
          <p:nvPr>
            <p:ph idx="1"/>
          </p:nvPr>
        </p:nvSpPr>
        <p:spPr/>
        <p:txBody>
          <a:bodyPr>
            <a:normAutofit/>
          </a:bodyPr>
          <a:lstStyle/>
          <a:p>
            <a:pPr marL="457200" indent="-457200">
              <a:buFont typeface="+mj-lt"/>
              <a:buAutoNum type="arabicPeriod"/>
            </a:pPr>
            <a:r>
              <a:rPr lang="en-GB" sz="2400" dirty="0"/>
              <a:t>Who is the author?</a:t>
            </a:r>
          </a:p>
          <a:p>
            <a:pPr marL="457200" indent="-457200">
              <a:buFont typeface="+mj-lt"/>
              <a:buAutoNum type="arabicPeriod"/>
            </a:pPr>
            <a:r>
              <a:rPr lang="en-GB" sz="2400" dirty="0"/>
              <a:t>What is the authors central point or main argument?</a:t>
            </a:r>
          </a:p>
          <a:p>
            <a:pPr marL="457200" indent="-457200">
              <a:buFont typeface="+mj-lt"/>
              <a:buAutoNum type="arabicPeriod"/>
            </a:pPr>
            <a:r>
              <a:rPr lang="en-GB" sz="2400" dirty="0"/>
              <a:t>What findings and conclusions are made?</a:t>
            </a:r>
          </a:p>
          <a:p>
            <a:pPr marL="457200" indent="-457200">
              <a:buFont typeface="+mj-lt"/>
              <a:buAutoNum type="arabicPeriod"/>
            </a:pPr>
            <a:r>
              <a:rPr lang="en-GB" sz="2400" dirty="0"/>
              <a:t>What evidence is used to support the conclusions? </a:t>
            </a:r>
          </a:p>
          <a:p>
            <a:pPr marL="457200" indent="-457200">
              <a:buFont typeface="+mj-lt"/>
              <a:buAutoNum type="arabicPeriod"/>
            </a:pPr>
            <a:r>
              <a:rPr lang="en-GB" sz="2400" dirty="0"/>
              <a:t>Is the evidence relevant? What methodology has the author used? What are the strengths and limitations</a:t>
            </a:r>
            <a:r>
              <a:rPr lang="en-GB" sz="2400" dirty="0" smtClean="0"/>
              <a:t>?</a:t>
            </a:r>
            <a:endParaRPr lang="en-GB" sz="2400" dirty="0"/>
          </a:p>
        </p:txBody>
      </p:sp>
    </p:spTree>
    <p:extLst>
      <p:ext uri="{BB962C8B-B14F-4D97-AF65-F5344CB8AC3E}">
        <p14:creationId xmlns:p14="http://schemas.microsoft.com/office/powerpoint/2010/main" val="18355546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sz="2400" dirty="0"/>
              <a:t>Does the author make any assumptions?</a:t>
            </a:r>
          </a:p>
          <a:p>
            <a:r>
              <a:rPr lang="en-GB" sz="2400" dirty="0"/>
              <a:t>What is not being said?</a:t>
            </a:r>
          </a:p>
          <a:p>
            <a:r>
              <a:rPr lang="en-GB" sz="2400" dirty="0"/>
              <a:t>Is there any explicit or hidden bias?</a:t>
            </a:r>
          </a:p>
          <a:p>
            <a:r>
              <a:rPr lang="en-GB" sz="2400" dirty="0"/>
              <a:t>How is the text relevant to YOUR dissertation?</a:t>
            </a:r>
          </a:p>
          <a:p>
            <a:r>
              <a:rPr lang="en-GB" sz="2400" dirty="0"/>
              <a:t>How does this link with other texts that you have read?</a:t>
            </a:r>
          </a:p>
          <a:p>
            <a:endParaRPr lang="en-GB" dirty="0"/>
          </a:p>
        </p:txBody>
      </p:sp>
    </p:spTree>
    <p:extLst>
      <p:ext uri="{BB962C8B-B14F-4D97-AF65-F5344CB8AC3E}">
        <p14:creationId xmlns:p14="http://schemas.microsoft.com/office/powerpoint/2010/main" val="16033502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Synthesising the </a:t>
            </a:r>
            <a:r>
              <a:rPr lang="en-GB" dirty="0" smtClean="0"/>
              <a:t>information</a:t>
            </a:r>
            <a:endParaRPr lang="en-GB" sz="1600" dirty="0"/>
          </a:p>
        </p:txBody>
      </p:sp>
      <p:sp>
        <p:nvSpPr>
          <p:cNvPr id="5" name="Subtitle 4"/>
          <p:cNvSpPr>
            <a:spLocks noGrp="1"/>
          </p:cNvSpPr>
          <p:nvPr>
            <p:ph type="subTitle" idx="1"/>
          </p:nvPr>
        </p:nvSpPr>
        <p:spPr/>
        <p:txBody>
          <a:bodyPr>
            <a:normAutofit/>
          </a:bodyPr>
          <a:lstStyle/>
          <a:p>
            <a:r>
              <a:rPr lang="en-GB" sz="2800" dirty="0" smtClean="0">
                <a:solidFill>
                  <a:schemeClr val="tx1"/>
                </a:solidFill>
              </a:rPr>
              <a:t>(Adapted </a:t>
            </a:r>
            <a:r>
              <a:rPr lang="en-GB" sz="2800" dirty="0">
                <a:solidFill>
                  <a:schemeClr val="tx1"/>
                </a:solidFill>
              </a:rPr>
              <a:t>from </a:t>
            </a:r>
            <a:r>
              <a:rPr lang="en-GB" sz="2800" dirty="0" err="1">
                <a:solidFill>
                  <a:schemeClr val="tx1"/>
                </a:solidFill>
              </a:rPr>
              <a:t>Aysha</a:t>
            </a:r>
            <a:r>
              <a:rPr lang="en-GB" sz="2800" dirty="0">
                <a:solidFill>
                  <a:schemeClr val="tx1"/>
                </a:solidFill>
              </a:rPr>
              <a:t> Divan, 2009)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duotone>
              <a:prstClr val="black"/>
              <a:schemeClr val="accent1">
                <a:tint val="45000"/>
                <a:satMod val="400000"/>
              </a:schemeClr>
            </a:duotone>
          </a:blip>
          <a:stretch>
            <a:fillRect/>
          </a:stretch>
        </p:blipFill>
        <p:spPr>
          <a:xfrm>
            <a:off x="-41470" y="1149862"/>
            <a:ext cx="9185470" cy="4515012"/>
          </a:xfrm>
          <a:prstGeom prst="rect">
            <a:avLst/>
          </a:prstGeom>
        </p:spPr>
      </p:pic>
    </p:spTree>
    <p:extLst>
      <p:ext uri="{BB962C8B-B14F-4D97-AF65-F5344CB8AC3E}">
        <p14:creationId xmlns:p14="http://schemas.microsoft.com/office/powerpoint/2010/main" val="24337337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1436346" y="0"/>
            <a:ext cx="6270922" cy="2098226"/>
          </a:xfrm>
        </p:spPr>
        <p:txBody>
          <a:bodyPr/>
          <a:lstStyle/>
          <a:p>
            <a:r>
              <a:rPr lang="en-GB" dirty="0"/>
              <a:t>Synthesising the information</a:t>
            </a:r>
          </a:p>
        </p:txBody>
      </p:sp>
      <p:sp>
        <p:nvSpPr>
          <p:cNvPr id="3" name="Content Placeholder 2"/>
          <p:cNvSpPr>
            <a:spLocks noGrp="1"/>
          </p:cNvSpPr>
          <p:nvPr>
            <p:ph type="subTitle" idx="1"/>
          </p:nvPr>
        </p:nvSpPr>
        <p:spPr/>
        <p:txBody>
          <a:bodyPr/>
          <a:lstStyle/>
          <a:p>
            <a:pPr marL="0" indent="0">
              <a:buNone/>
            </a:pPr>
            <a:r>
              <a:rPr lang="en-GB" dirty="0"/>
              <a:t>Adapt headings to your discipline/project:</a:t>
            </a:r>
          </a:p>
        </p:txBody>
      </p:sp>
      <p:graphicFrame>
        <p:nvGraphicFramePr>
          <p:cNvPr id="4" name="Content Placeholder 3"/>
          <p:cNvGraphicFramePr>
            <a:graphicFrameLocks/>
          </p:cNvGraphicFramePr>
          <p:nvPr>
            <p:extLst>
              <p:ext uri="{D42A27DB-BD31-4B8C-83A1-F6EECF244321}">
                <p14:modId xmlns:p14="http://schemas.microsoft.com/office/powerpoint/2010/main" val="2606590138"/>
              </p:ext>
            </p:extLst>
          </p:nvPr>
        </p:nvGraphicFramePr>
        <p:xfrm>
          <a:off x="471237" y="3470136"/>
          <a:ext cx="8277227" cy="822960"/>
        </p:xfrm>
        <a:graphic>
          <a:graphicData uri="http://schemas.openxmlformats.org/drawingml/2006/table">
            <a:tbl>
              <a:tblPr firstRow="1" bandRow="1">
                <a:tableStyleId>{5C22544A-7EE6-4342-B048-85BDC9FD1C3A}</a:tableStyleId>
              </a:tblPr>
              <a:tblGrid>
                <a:gridCol w="1182461">
                  <a:extLst>
                    <a:ext uri="{9D8B030D-6E8A-4147-A177-3AD203B41FA5}">
                      <a16:colId xmlns="" xmlns:a16="http://schemas.microsoft.com/office/drawing/2014/main" val="20000"/>
                    </a:ext>
                  </a:extLst>
                </a:gridCol>
                <a:gridCol w="1182461">
                  <a:extLst>
                    <a:ext uri="{9D8B030D-6E8A-4147-A177-3AD203B41FA5}">
                      <a16:colId xmlns="" xmlns:a16="http://schemas.microsoft.com/office/drawing/2014/main" val="20001"/>
                    </a:ext>
                  </a:extLst>
                </a:gridCol>
                <a:gridCol w="1182461">
                  <a:extLst>
                    <a:ext uri="{9D8B030D-6E8A-4147-A177-3AD203B41FA5}">
                      <a16:colId xmlns="" xmlns:a16="http://schemas.microsoft.com/office/drawing/2014/main" val="20002"/>
                    </a:ext>
                  </a:extLst>
                </a:gridCol>
                <a:gridCol w="1182461">
                  <a:extLst>
                    <a:ext uri="{9D8B030D-6E8A-4147-A177-3AD203B41FA5}">
                      <a16:colId xmlns="" xmlns:a16="http://schemas.microsoft.com/office/drawing/2014/main" val="20003"/>
                    </a:ext>
                  </a:extLst>
                </a:gridCol>
                <a:gridCol w="1182461">
                  <a:extLst>
                    <a:ext uri="{9D8B030D-6E8A-4147-A177-3AD203B41FA5}">
                      <a16:colId xmlns="" xmlns:a16="http://schemas.microsoft.com/office/drawing/2014/main" val="20004"/>
                    </a:ext>
                  </a:extLst>
                </a:gridCol>
                <a:gridCol w="1182461">
                  <a:extLst>
                    <a:ext uri="{9D8B030D-6E8A-4147-A177-3AD203B41FA5}">
                      <a16:colId xmlns="" xmlns:a16="http://schemas.microsoft.com/office/drawing/2014/main" val="20005"/>
                    </a:ext>
                  </a:extLst>
                </a:gridCol>
                <a:gridCol w="1182461">
                  <a:extLst>
                    <a:ext uri="{9D8B030D-6E8A-4147-A177-3AD203B41FA5}">
                      <a16:colId xmlns="" xmlns:a16="http://schemas.microsoft.com/office/drawing/2014/main" val="20006"/>
                    </a:ext>
                  </a:extLst>
                </a:gridCol>
              </a:tblGrid>
              <a:tr h="51422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b="1" i="0" u="none" strike="noStrike" kern="1200" baseline="0" dirty="0">
                          <a:solidFill>
                            <a:schemeClr val="tx1">
                              <a:lumMod val="50000"/>
                              <a:lumOff val="50000"/>
                            </a:schemeClr>
                          </a:solidFill>
                          <a:latin typeface="+mn-lt"/>
                          <a:ea typeface="+mn-ea"/>
                          <a:cs typeface="+mn-cs"/>
                        </a:rPr>
                        <a:t>Author 	</a:t>
                      </a:r>
                    </a:p>
                    <a:p>
                      <a:endParaRPr lang="en-GB" sz="1600" dirty="0">
                        <a:solidFill>
                          <a:schemeClr val="tx1">
                            <a:lumMod val="50000"/>
                            <a:lumOff val="50000"/>
                          </a:schemeClr>
                        </a:solidFill>
                      </a:endParaRPr>
                    </a:p>
                  </a:txBody>
                  <a:tcPr/>
                </a:tc>
                <a:tc>
                  <a:txBody>
                    <a:bodyPr/>
                    <a:lstStyle/>
                    <a:p>
                      <a:r>
                        <a:rPr lang="en-GB" sz="1600" dirty="0">
                          <a:solidFill>
                            <a:schemeClr val="tx1">
                              <a:lumMod val="50000"/>
                              <a:lumOff val="50000"/>
                            </a:schemeClr>
                          </a:solidFill>
                        </a:rPr>
                        <a:t>Year</a:t>
                      </a:r>
                    </a:p>
                  </a:txBody>
                  <a:tcPr/>
                </a:tc>
                <a:tc>
                  <a:txBody>
                    <a:bodyPr/>
                    <a:lstStyle/>
                    <a:p>
                      <a:r>
                        <a:rPr lang="en-GB" sz="1600" dirty="0">
                          <a:solidFill>
                            <a:schemeClr val="tx1">
                              <a:lumMod val="50000"/>
                              <a:lumOff val="50000"/>
                            </a:schemeClr>
                          </a:solidFill>
                        </a:rPr>
                        <a:t>Type of</a:t>
                      </a:r>
                      <a:r>
                        <a:rPr lang="en-GB" sz="1600" baseline="0" dirty="0">
                          <a:solidFill>
                            <a:schemeClr val="tx1">
                              <a:lumMod val="50000"/>
                              <a:lumOff val="50000"/>
                            </a:schemeClr>
                          </a:solidFill>
                        </a:rPr>
                        <a:t> study</a:t>
                      </a:r>
                      <a:endParaRPr lang="en-GB" sz="1600" dirty="0">
                        <a:solidFill>
                          <a:schemeClr val="tx1">
                            <a:lumMod val="50000"/>
                            <a:lumOff val="50000"/>
                          </a:schemeClr>
                        </a:solidFill>
                      </a:endParaRPr>
                    </a:p>
                  </a:txBody>
                  <a:tcPr/>
                </a:tc>
                <a:tc>
                  <a:txBody>
                    <a:bodyPr/>
                    <a:lstStyle/>
                    <a:p>
                      <a:r>
                        <a:rPr lang="en-GB" sz="1600" dirty="0">
                          <a:solidFill>
                            <a:schemeClr val="tx1">
                              <a:lumMod val="50000"/>
                              <a:lumOff val="50000"/>
                            </a:schemeClr>
                          </a:solidFill>
                        </a:rPr>
                        <a:t>Sample </a:t>
                      </a:r>
                    </a:p>
                  </a:txBody>
                  <a:tcPr/>
                </a:tc>
                <a:tc>
                  <a:txBody>
                    <a:bodyPr/>
                    <a:lstStyle/>
                    <a:p>
                      <a:r>
                        <a:rPr lang="en-GB" sz="1600" dirty="0">
                          <a:solidFill>
                            <a:schemeClr val="tx1">
                              <a:lumMod val="50000"/>
                              <a:lumOff val="50000"/>
                            </a:schemeClr>
                          </a:solidFill>
                        </a:rPr>
                        <a:t>Design</a:t>
                      </a:r>
                    </a:p>
                  </a:txBody>
                  <a:tcPr/>
                </a:tc>
                <a:tc>
                  <a:txBody>
                    <a:bodyPr/>
                    <a:lstStyle/>
                    <a:p>
                      <a:r>
                        <a:rPr lang="en-GB" sz="1600" dirty="0">
                          <a:solidFill>
                            <a:schemeClr val="tx1">
                              <a:lumMod val="50000"/>
                              <a:lumOff val="50000"/>
                            </a:schemeClr>
                          </a:solidFill>
                        </a:rPr>
                        <a:t>Data collection</a:t>
                      </a:r>
                      <a:r>
                        <a:rPr lang="en-GB" sz="1600" baseline="0" dirty="0">
                          <a:solidFill>
                            <a:schemeClr val="tx1">
                              <a:lumMod val="50000"/>
                              <a:lumOff val="50000"/>
                            </a:schemeClr>
                          </a:solidFill>
                        </a:rPr>
                        <a:t> approach</a:t>
                      </a:r>
                      <a:endParaRPr lang="en-GB" sz="1600" dirty="0">
                        <a:solidFill>
                          <a:schemeClr val="tx1">
                            <a:lumMod val="50000"/>
                            <a:lumOff val="50000"/>
                          </a:schemeClr>
                        </a:solidFill>
                      </a:endParaRPr>
                    </a:p>
                  </a:txBody>
                  <a:tcPr/>
                </a:tc>
                <a:tc>
                  <a:txBody>
                    <a:bodyPr/>
                    <a:lstStyle/>
                    <a:p>
                      <a:r>
                        <a:rPr lang="en-GB" sz="1600" dirty="0">
                          <a:solidFill>
                            <a:schemeClr val="tx1">
                              <a:lumMod val="50000"/>
                              <a:lumOff val="50000"/>
                            </a:schemeClr>
                          </a:solidFill>
                        </a:rPr>
                        <a:t>Key findings</a:t>
                      </a:r>
                    </a:p>
                  </a:txBody>
                  <a:tcPr/>
                </a:tc>
                <a:extLst>
                  <a:ext uri="{0D108BD9-81ED-4DB2-BD59-A6C34878D82A}">
                    <a16:rowId xmlns="" xmlns:a16="http://schemas.microsoft.com/office/drawing/2014/main" val="10000"/>
                  </a:ext>
                </a:extLst>
              </a:tr>
            </a:tbl>
          </a:graphicData>
        </a:graphic>
      </p:graphicFrame>
      <p:sp>
        <p:nvSpPr>
          <p:cNvPr id="5" name="Rectangle 4"/>
          <p:cNvSpPr/>
          <p:nvPr/>
        </p:nvSpPr>
        <p:spPr>
          <a:xfrm>
            <a:off x="388381" y="2852936"/>
            <a:ext cx="3211135" cy="369332"/>
          </a:xfrm>
          <a:prstGeom prst="rect">
            <a:avLst/>
          </a:prstGeom>
        </p:spPr>
        <p:txBody>
          <a:bodyPr wrap="none">
            <a:spAutoFit/>
          </a:bodyPr>
          <a:lstStyle/>
          <a:p>
            <a:r>
              <a:rPr lang="en-GB" u="sng" dirty="0"/>
              <a:t>Sciences/Experimental focus </a:t>
            </a:r>
          </a:p>
        </p:txBody>
      </p:sp>
      <p:sp>
        <p:nvSpPr>
          <p:cNvPr id="6" name="Rectangle 5"/>
          <p:cNvSpPr/>
          <p:nvPr/>
        </p:nvSpPr>
        <p:spPr>
          <a:xfrm>
            <a:off x="405382" y="4700658"/>
            <a:ext cx="3223959" cy="369332"/>
          </a:xfrm>
          <a:prstGeom prst="rect">
            <a:avLst/>
          </a:prstGeom>
        </p:spPr>
        <p:txBody>
          <a:bodyPr wrap="none">
            <a:spAutoFit/>
          </a:bodyPr>
          <a:lstStyle/>
          <a:p>
            <a:r>
              <a:rPr lang="en-GB" u="sng" dirty="0"/>
              <a:t>Humanities/Theoretical focus </a:t>
            </a:r>
          </a:p>
        </p:txBody>
      </p:sp>
      <p:graphicFrame>
        <p:nvGraphicFramePr>
          <p:cNvPr id="7" name="Content Placeholder 3"/>
          <p:cNvGraphicFramePr>
            <a:graphicFrameLocks/>
          </p:cNvGraphicFramePr>
          <p:nvPr>
            <p:extLst>
              <p:ext uri="{D42A27DB-BD31-4B8C-83A1-F6EECF244321}">
                <p14:modId xmlns:p14="http://schemas.microsoft.com/office/powerpoint/2010/main" val="1767340266"/>
              </p:ext>
            </p:extLst>
          </p:nvPr>
        </p:nvGraphicFramePr>
        <p:xfrm>
          <a:off x="467544" y="5370160"/>
          <a:ext cx="8277227" cy="579120"/>
        </p:xfrm>
        <a:graphic>
          <a:graphicData uri="http://schemas.openxmlformats.org/drawingml/2006/table">
            <a:tbl>
              <a:tblPr firstRow="1" bandRow="1">
                <a:tableStyleId>{5C22544A-7EE6-4342-B048-85BDC9FD1C3A}</a:tableStyleId>
              </a:tblPr>
              <a:tblGrid>
                <a:gridCol w="1182461">
                  <a:extLst>
                    <a:ext uri="{9D8B030D-6E8A-4147-A177-3AD203B41FA5}">
                      <a16:colId xmlns="" xmlns:a16="http://schemas.microsoft.com/office/drawing/2014/main" val="20000"/>
                    </a:ext>
                  </a:extLst>
                </a:gridCol>
                <a:gridCol w="1182461">
                  <a:extLst>
                    <a:ext uri="{9D8B030D-6E8A-4147-A177-3AD203B41FA5}">
                      <a16:colId xmlns="" xmlns:a16="http://schemas.microsoft.com/office/drawing/2014/main" val="20001"/>
                    </a:ext>
                  </a:extLst>
                </a:gridCol>
                <a:gridCol w="1182461">
                  <a:extLst>
                    <a:ext uri="{9D8B030D-6E8A-4147-A177-3AD203B41FA5}">
                      <a16:colId xmlns="" xmlns:a16="http://schemas.microsoft.com/office/drawing/2014/main" val="20002"/>
                    </a:ext>
                  </a:extLst>
                </a:gridCol>
                <a:gridCol w="1182461">
                  <a:extLst>
                    <a:ext uri="{9D8B030D-6E8A-4147-A177-3AD203B41FA5}">
                      <a16:colId xmlns="" xmlns:a16="http://schemas.microsoft.com/office/drawing/2014/main" val="20003"/>
                    </a:ext>
                  </a:extLst>
                </a:gridCol>
                <a:gridCol w="1534852">
                  <a:extLst>
                    <a:ext uri="{9D8B030D-6E8A-4147-A177-3AD203B41FA5}">
                      <a16:colId xmlns="" xmlns:a16="http://schemas.microsoft.com/office/drawing/2014/main" val="20004"/>
                    </a:ext>
                  </a:extLst>
                </a:gridCol>
                <a:gridCol w="2012531">
                  <a:extLst>
                    <a:ext uri="{9D8B030D-6E8A-4147-A177-3AD203B41FA5}">
                      <a16:colId xmlns="" xmlns:a16="http://schemas.microsoft.com/office/drawing/2014/main" val="20005"/>
                    </a:ext>
                  </a:extLst>
                </a:gridCol>
              </a:tblGrid>
              <a:tr h="51422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b="1" i="0" u="none" strike="noStrike" kern="1200" baseline="0" dirty="0">
                          <a:solidFill>
                            <a:schemeClr val="tx1">
                              <a:lumMod val="50000"/>
                              <a:lumOff val="50000"/>
                            </a:schemeClr>
                          </a:solidFill>
                          <a:latin typeface="+mn-lt"/>
                          <a:ea typeface="+mn-ea"/>
                          <a:cs typeface="+mn-cs"/>
                        </a:rPr>
                        <a:t>Author 	</a:t>
                      </a:r>
                    </a:p>
                    <a:p>
                      <a:endParaRPr lang="en-GB" sz="1600" dirty="0">
                        <a:solidFill>
                          <a:schemeClr val="tx1">
                            <a:lumMod val="50000"/>
                            <a:lumOff val="50000"/>
                          </a:schemeClr>
                        </a:solidFill>
                      </a:endParaRPr>
                    </a:p>
                  </a:txBody>
                  <a:tcPr/>
                </a:tc>
                <a:tc>
                  <a:txBody>
                    <a:bodyPr/>
                    <a:lstStyle/>
                    <a:p>
                      <a:r>
                        <a:rPr lang="en-GB" sz="1600" dirty="0">
                          <a:solidFill>
                            <a:schemeClr val="tx1">
                              <a:lumMod val="50000"/>
                              <a:lumOff val="50000"/>
                            </a:schemeClr>
                          </a:solidFill>
                        </a:rPr>
                        <a:t>Year</a:t>
                      </a:r>
                    </a:p>
                  </a:txBody>
                  <a:tcPr/>
                </a:tc>
                <a:tc>
                  <a:txBody>
                    <a:bodyPr/>
                    <a:lstStyle/>
                    <a:p>
                      <a:r>
                        <a:rPr lang="en-GB" sz="1600" dirty="0">
                          <a:solidFill>
                            <a:schemeClr val="tx1">
                              <a:lumMod val="50000"/>
                              <a:lumOff val="50000"/>
                            </a:schemeClr>
                          </a:solidFill>
                        </a:rPr>
                        <a:t>Type of</a:t>
                      </a:r>
                      <a:r>
                        <a:rPr lang="en-GB" sz="1600" baseline="0" dirty="0">
                          <a:solidFill>
                            <a:schemeClr val="tx1">
                              <a:lumMod val="50000"/>
                              <a:lumOff val="50000"/>
                            </a:schemeClr>
                          </a:solidFill>
                        </a:rPr>
                        <a:t> work</a:t>
                      </a:r>
                      <a:endParaRPr lang="en-GB" sz="1600" dirty="0">
                        <a:solidFill>
                          <a:schemeClr val="tx1">
                            <a:lumMod val="50000"/>
                            <a:lumOff val="50000"/>
                          </a:schemeClr>
                        </a:solidFill>
                      </a:endParaRPr>
                    </a:p>
                  </a:txBody>
                  <a:tcPr/>
                </a:tc>
                <a:tc>
                  <a:txBody>
                    <a:bodyPr/>
                    <a:lstStyle/>
                    <a:p>
                      <a:r>
                        <a:rPr lang="en-GB" sz="1600" dirty="0">
                          <a:solidFill>
                            <a:schemeClr val="tx1">
                              <a:lumMod val="50000"/>
                              <a:lumOff val="50000"/>
                            </a:schemeClr>
                          </a:solidFill>
                        </a:rPr>
                        <a:t>Strengths</a:t>
                      </a:r>
                    </a:p>
                  </a:txBody>
                  <a:tcPr/>
                </a:tc>
                <a:tc>
                  <a:txBody>
                    <a:bodyPr/>
                    <a:lstStyle/>
                    <a:p>
                      <a:r>
                        <a:rPr lang="en-GB" sz="1600" dirty="0">
                          <a:solidFill>
                            <a:schemeClr val="tx1">
                              <a:lumMod val="50000"/>
                              <a:lumOff val="50000"/>
                            </a:schemeClr>
                          </a:solidFill>
                        </a:rPr>
                        <a:t>Weaknesses</a:t>
                      </a:r>
                    </a:p>
                  </a:txBody>
                  <a:tcPr/>
                </a:tc>
                <a:tc>
                  <a:txBody>
                    <a:bodyPr/>
                    <a:lstStyle/>
                    <a:p>
                      <a:r>
                        <a:rPr lang="en-GB" sz="1600" dirty="0">
                          <a:solidFill>
                            <a:schemeClr val="tx1">
                              <a:lumMod val="50000"/>
                              <a:lumOff val="50000"/>
                            </a:schemeClr>
                          </a:solidFill>
                        </a:rPr>
                        <a:t>Relevance</a:t>
                      </a:r>
                      <a:r>
                        <a:rPr lang="en-GB" sz="1600" baseline="0" dirty="0">
                          <a:solidFill>
                            <a:schemeClr val="tx1">
                              <a:lumMod val="50000"/>
                              <a:lumOff val="50000"/>
                            </a:schemeClr>
                          </a:solidFill>
                        </a:rPr>
                        <a:t> to own study</a:t>
                      </a:r>
                      <a:endParaRPr lang="en-GB" sz="1600" dirty="0">
                        <a:solidFill>
                          <a:schemeClr val="tx1">
                            <a:lumMod val="50000"/>
                            <a:lumOff val="50000"/>
                          </a:schemeClr>
                        </a:solidFill>
                      </a:endParaRPr>
                    </a:p>
                  </a:txBody>
                  <a:tcPr/>
                </a:tc>
                <a:extLst>
                  <a:ext uri="{0D108BD9-81ED-4DB2-BD59-A6C34878D82A}">
                    <a16:rowId xmlns="" xmlns:a16="http://schemas.microsoft.com/office/drawing/2014/main" val="10000"/>
                  </a:ext>
                </a:extLst>
              </a:tr>
            </a:tbl>
          </a:graphicData>
        </a:graphic>
      </p:graphicFrame>
      <p:sp>
        <p:nvSpPr>
          <p:cNvPr id="8" name="TextBox 7"/>
          <p:cNvSpPr txBox="1"/>
          <p:nvPr/>
        </p:nvSpPr>
        <p:spPr>
          <a:xfrm>
            <a:off x="179512" y="6237312"/>
            <a:ext cx="8640960" cy="523220"/>
          </a:xfrm>
          <a:prstGeom prst="rect">
            <a:avLst/>
          </a:prstGeom>
          <a:noFill/>
        </p:spPr>
        <p:txBody>
          <a:bodyPr wrap="square" rtlCol="0">
            <a:spAutoFit/>
          </a:bodyPr>
          <a:lstStyle/>
          <a:p>
            <a:r>
              <a:rPr lang="en-GB" sz="1400" dirty="0"/>
              <a:t>Taken from The University of Adelaide Writing a literature review http://www.adelaide.edu.au/writingcentre/learning_guides/learningGuide_writingLiteratureReview.pdf</a:t>
            </a:r>
          </a:p>
        </p:txBody>
      </p:sp>
    </p:spTree>
    <p:extLst>
      <p:ext uri="{BB962C8B-B14F-4D97-AF65-F5344CB8AC3E}">
        <p14:creationId xmlns:p14="http://schemas.microsoft.com/office/powerpoint/2010/main" val="27996961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1547664" y="493697"/>
            <a:ext cx="6270922" cy="2098226"/>
          </a:xfrm>
        </p:spPr>
        <p:txBody>
          <a:bodyPr/>
          <a:lstStyle/>
          <a:p>
            <a:r>
              <a:rPr lang="en-GB" dirty="0"/>
              <a:t>What is the big picture?</a:t>
            </a:r>
          </a:p>
        </p:txBody>
      </p:sp>
      <p:pic>
        <p:nvPicPr>
          <p:cNvPr id="7" name="Picture 6" descr="cropcircle.jpg.png"/>
          <p:cNvPicPr>
            <a:picLocks noChangeAspect="1"/>
          </p:cNvPicPr>
          <p:nvPr/>
        </p:nvPicPr>
        <p:blipFill>
          <a:blip r:embed="rId3" cstate="print"/>
          <a:stretch>
            <a:fillRect/>
          </a:stretch>
        </p:blipFill>
        <p:spPr>
          <a:xfrm>
            <a:off x="4788024" y="2780928"/>
            <a:ext cx="4254317" cy="2825895"/>
          </a:xfrm>
          <a:prstGeom prst="rect">
            <a:avLst/>
          </a:prstGeom>
        </p:spPr>
      </p:pic>
      <p:sp>
        <p:nvSpPr>
          <p:cNvPr id="8" name="Rectangle 7"/>
          <p:cNvSpPr/>
          <p:nvPr/>
        </p:nvSpPr>
        <p:spPr>
          <a:xfrm>
            <a:off x="5796136" y="6237312"/>
            <a:ext cx="2929007" cy="369332"/>
          </a:xfrm>
          <a:prstGeom prst="rect">
            <a:avLst/>
          </a:prstGeom>
        </p:spPr>
        <p:txBody>
          <a:bodyPr wrap="none">
            <a:spAutoFit/>
          </a:bodyPr>
          <a:lstStyle/>
          <a:p>
            <a:r>
              <a:rPr lang="en-GB" dirty="0"/>
              <a:t>photo by oddsock on Flickr</a:t>
            </a:r>
          </a:p>
        </p:txBody>
      </p:sp>
      <p:pic>
        <p:nvPicPr>
          <p:cNvPr id="2050" name="Picture 2" descr="http://www.soil-net.com/album/Plants/Crops_Field/slides/Crop%20Wheat%20Field%2006.jpg"/>
          <p:cNvPicPr>
            <a:picLocks noChangeAspect="1" noChangeArrowheads="1"/>
          </p:cNvPicPr>
          <p:nvPr/>
        </p:nvPicPr>
        <p:blipFill>
          <a:blip r:embed="rId4"/>
          <a:srcRect/>
          <a:stretch>
            <a:fillRect/>
          </a:stretch>
        </p:blipFill>
        <p:spPr bwMode="auto">
          <a:xfrm>
            <a:off x="251520" y="2780928"/>
            <a:ext cx="4241650" cy="2826000"/>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1475656" y="764704"/>
            <a:ext cx="6270922" cy="2098226"/>
          </a:xfrm>
        </p:spPr>
        <p:txBody>
          <a:bodyPr/>
          <a:lstStyle/>
          <a:p>
            <a:r>
              <a:rPr lang="en-GB" dirty="0"/>
              <a:t>What is the big picture?</a:t>
            </a:r>
          </a:p>
        </p:txBody>
      </p:sp>
      <p:sp>
        <p:nvSpPr>
          <p:cNvPr id="3" name="Content Placeholder 2"/>
          <p:cNvSpPr>
            <a:spLocks noGrp="1"/>
          </p:cNvSpPr>
          <p:nvPr>
            <p:ph type="subTitle" idx="1"/>
          </p:nvPr>
        </p:nvSpPr>
        <p:spPr>
          <a:xfrm>
            <a:off x="650677" y="3212976"/>
            <a:ext cx="7920880" cy="2785088"/>
          </a:xfrm>
        </p:spPr>
        <p:txBody>
          <a:bodyPr>
            <a:normAutofit/>
          </a:bodyPr>
          <a:lstStyle/>
          <a:p>
            <a:pPr marL="285750" indent="-285750" algn="l">
              <a:buFont typeface="Arial" panose="020B0604020202020204" pitchFamily="34" charset="0"/>
              <a:buChar char="•"/>
            </a:pPr>
            <a:r>
              <a:rPr lang="en-GB" sz="2400" dirty="0">
                <a:solidFill>
                  <a:schemeClr val="tx1"/>
                </a:solidFill>
                <a:latin typeface="Arial" charset="0"/>
              </a:rPr>
              <a:t>You might already have a “big picture” idea. Your reading may then either:</a:t>
            </a:r>
          </a:p>
          <a:p>
            <a:pPr marL="285750" indent="-285750" algn="l">
              <a:buFont typeface="Arial" panose="020B0604020202020204" pitchFamily="34" charset="0"/>
              <a:buChar char="•"/>
            </a:pPr>
            <a:r>
              <a:rPr lang="en-GB" sz="2400" dirty="0">
                <a:solidFill>
                  <a:schemeClr val="tx1"/>
                </a:solidFill>
                <a:latin typeface="Arial" charset="0"/>
              </a:rPr>
              <a:t>Confirm and support the structure of your initial plan</a:t>
            </a:r>
          </a:p>
          <a:p>
            <a:pPr marL="285750" indent="-285750" algn="l">
              <a:buFont typeface="Arial" panose="020B0604020202020204" pitchFamily="34" charset="0"/>
              <a:buChar char="•"/>
            </a:pPr>
            <a:r>
              <a:rPr lang="en-GB" sz="2400" dirty="0">
                <a:solidFill>
                  <a:schemeClr val="tx1"/>
                </a:solidFill>
                <a:latin typeface="Arial" charset="0"/>
              </a:rPr>
              <a:t>OR</a:t>
            </a:r>
          </a:p>
          <a:p>
            <a:pPr marL="285750" indent="-285750" algn="l">
              <a:buFont typeface="Arial" panose="020B0604020202020204" pitchFamily="34" charset="0"/>
              <a:buChar char="•"/>
            </a:pPr>
            <a:r>
              <a:rPr lang="en-GB" sz="2400" dirty="0">
                <a:solidFill>
                  <a:schemeClr val="tx1"/>
                </a:solidFill>
                <a:latin typeface="Arial" charset="0"/>
              </a:rPr>
              <a:t>Lead you to change your plan due to new ideas you’ve developed in your reading</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What is the big picture?</a:t>
            </a:r>
            <a:br>
              <a:rPr lang="en-GB" dirty="0"/>
            </a:br>
            <a:r>
              <a:rPr lang="en-GB" sz="1100" dirty="0"/>
              <a:t/>
            </a:r>
            <a:br>
              <a:rPr lang="en-GB" sz="1100" dirty="0"/>
            </a:br>
            <a:endParaRPr lang="en-GB" sz="2000" dirty="0"/>
          </a:p>
        </p:txBody>
      </p:sp>
      <p:sp>
        <p:nvSpPr>
          <p:cNvPr id="3" name="Subtitle 2">
            <a:extLst>
              <a:ext uri="{FF2B5EF4-FFF2-40B4-BE49-F238E27FC236}">
                <a16:creationId xmlns="" xmlns:a16="http://schemas.microsoft.com/office/drawing/2014/main" id="{16B1D1E7-E8B3-BB48-BBA3-A8F4D7DF6BA3}"/>
              </a:ext>
            </a:extLst>
          </p:cNvPr>
          <p:cNvSpPr>
            <a:spLocks noGrp="1"/>
          </p:cNvSpPr>
          <p:nvPr>
            <p:ph type="subTitle" idx="1"/>
          </p:nvPr>
        </p:nvSpPr>
        <p:spPr>
          <a:xfrm>
            <a:off x="755576" y="3956280"/>
            <a:ext cx="7200800" cy="1086237"/>
          </a:xfrm>
        </p:spPr>
        <p:txBody>
          <a:bodyPr>
            <a:noAutofit/>
          </a:bodyPr>
          <a:lstStyle/>
          <a:p>
            <a:pPr algn="l"/>
            <a:r>
              <a:rPr lang="en-GB" sz="2800" dirty="0">
                <a:solidFill>
                  <a:schemeClr val="tx1"/>
                </a:solidFill>
              </a:rPr>
              <a:t>Categorise the evidence into themes: </a:t>
            </a:r>
            <a:r>
              <a:rPr lang="en-GB" sz="2800" dirty="0" smtClean="0">
                <a:solidFill>
                  <a:schemeClr val="tx1"/>
                </a:solidFill>
              </a:rPr>
              <a:t>topic/theory/methodology/chronologically</a:t>
            </a:r>
            <a:endParaRPr lang="en-US" sz="2800" dirty="0">
              <a:solidFill>
                <a:schemeClr val="tx1"/>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duotone>
              <a:prstClr val="black"/>
              <a:schemeClr val="accent1">
                <a:tint val="45000"/>
                <a:satMod val="400000"/>
              </a:schemeClr>
            </a:duotone>
          </a:blip>
          <a:stretch>
            <a:fillRect/>
          </a:stretch>
        </p:blipFill>
        <p:spPr>
          <a:xfrm>
            <a:off x="618401" y="1441531"/>
            <a:ext cx="7907197" cy="3974937"/>
          </a:xfrm>
          <a:prstGeom prst="rect">
            <a:avLst/>
          </a:prstGeom>
        </p:spPr>
      </p:pic>
    </p:spTree>
    <p:extLst>
      <p:ext uri="{BB962C8B-B14F-4D97-AF65-F5344CB8AC3E}">
        <p14:creationId xmlns:p14="http://schemas.microsoft.com/office/powerpoint/2010/main" val="16424460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p:cNvSpPr txBox="1"/>
          <p:nvPr/>
        </p:nvSpPr>
        <p:spPr>
          <a:xfrm>
            <a:off x="1979712" y="3212976"/>
            <a:ext cx="4824536" cy="1446550"/>
          </a:xfrm>
          <a:prstGeom prst="rect">
            <a:avLst/>
          </a:prstGeom>
          <a:noFill/>
        </p:spPr>
        <p:txBody>
          <a:bodyPr wrap="square" rtlCol="0">
            <a:spAutoFit/>
          </a:bodyPr>
          <a:lstStyle/>
          <a:p>
            <a:pPr algn="ctr"/>
            <a:r>
              <a:rPr lang="en-GB" sz="4400" dirty="0">
                <a:solidFill>
                  <a:schemeClr val="accent1">
                    <a:lumMod val="50000"/>
                  </a:schemeClr>
                </a:solidFill>
              </a:rPr>
              <a:t>Writing the review: The structure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1277025" y="381896"/>
            <a:ext cx="6270922" cy="2098226"/>
          </a:xfrm>
        </p:spPr>
        <p:txBody>
          <a:bodyPr/>
          <a:lstStyle/>
          <a:p>
            <a:r>
              <a:rPr lang="en-GB" dirty="0"/>
              <a:t>Structuring your literature review</a:t>
            </a:r>
          </a:p>
        </p:txBody>
      </p:sp>
      <p:sp>
        <p:nvSpPr>
          <p:cNvPr id="4" name="Subtitle 3">
            <a:extLst>
              <a:ext uri="{FF2B5EF4-FFF2-40B4-BE49-F238E27FC236}">
                <a16:creationId xmlns="" xmlns:a16="http://schemas.microsoft.com/office/drawing/2014/main" id="{A2F6C2B9-030C-4E48-9BCF-0DB4F2D72B1A}"/>
              </a:ext>
            </a:extLst>
          </p:cNvPr>
          <p:cNvSpPr>
            <a:spLocks noGrp="1"/>
          </p:cNvSpPr>
          <p:nvPr>
            <p:ph type="subTitle" idx="1"/>
          </p:nvPr>
        </p:nvSpPr>
        <p:spPr/>
        <p:txBody>
          <a:bodyPr/>
          <a:lstStyle/>
          <a:p>
            <a:endParaRPr lang="en-US"/>
          </a:p>
        </p:txBody>
      </p:sp>
      <p:grpSp>
        <p:nvGrpSpPr>
          <p:cNvPr id="14" name="Group 13"/>
          <p:cNvGrpSpPr/>
          <p:nvPr/>
        </p:nvGrpSpPr>
        <p:grpSpPr>
          <a:xfrm>
            <a:off x="2843808" y="2564904"/>
            <a:ext cx="3456384" cy="3672408"/>
            <a:chOff x="3275856" y="3212976"/>
            <a:chExt cx="2448272" cy="2952328"/>
          </a:xfrm>
        </p:grpSpPr>
        <p:sp>
          <p:nvSpPr>
            <p:cNvPr id="5" name="Oval 4"/>
            <p:cNvSpPr/>
            <p:nvPr/>
          </p:nvSpPr>
          <p:spPr bwMode="auto">
            <a:xfrm>
              <a:off x="3275856" y="3212976"/>
              <a:ext cx="2448272" cy="504056"/>
            </a:xfrm>
            <a:prstGeom prst="ellipse">
              <a:avLst/>
            </a:prstGeom>
            <a:no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0" marR="0" indent="0" algn="l" defTabSz="914400" rtl="0" eaLnBrk="1" fontAlgn="base" latinLnBrk="0" hangingPunct="1">
                <a:lnSpc>
                  <a:spcPct val="100000"/>
                </a:lnSpc>
                <a:spcBef>
                  <a:spcPct val="2000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ndParaRPr>
            </a:p>
          </p:txBody>
        </p:sp>
        <p:cxnSp>
          <p:nvCxnSpPr>
            <p:cNvPr id="7" name="Straight Connector 6"/>
            <p:cNvCxnSpPr>
              <a:stCxn id="5" idx="2"/>
            </p:cNvCxnSpPr>
            <p:nvPr/>
          </p:nvCxnSpPr>
          <p:spPr bwMode="auto">
            <a:xfrm rot="10800000" flipH="1" flipV="1">
              <a:off x="3275856" y="3465004"/>
              <a:ext cx="1152128" cy="2700300"/>
            </a:xfrm>
            <a:prstGeom prst="line">
              <a:avLst/>
            </a:prstGeom>
            <a:noFill/>
            <a:ln w="9525" cap="flat" cmpd="sng" algn="ctr">
              <a:solidFill>
                <a:schemeClr val="tx1"/>
              </a:solidFill>
              <a:prstDash val="solid"/>
              <a:round/>
              <a:headEnd type="none" w="med" len="med"/>
              <a:tailEnd type="none" w="med" len="med"/>
            </a:ln>
            <a:effectLst/>
          </p:spPr>
        </p:cxnSp>
        <p:cxnSp>
          <p:nvCxnSpPr>
            <p:cNvPr id="8" name="Straight Connector 7"/>
            <p:cNvCxnSpPr>
              <a:stCxn id="5" idx="6"/>
            </p:cNvCxnSpPr>
            <p:nvPr/>
          </p:nvCxnSpPr>
          <p:spPr bwMode="auto">
            <a:xfrm flipH="1">
              <a:off x="4427984" y="3465004"/>
              <a:ext cx="1296144" cy="2700300"/>
            </a:xfrm>
            <a:prstGeom prst="line">
              <a:avLst/>
            </a:prstGeom>
            <a:noFill/>
            <a:ln w="9525" cap="flat" cmpd="sng" algn="ctr">
              <a:solidFill>
                <a:schemeClr val="tx1"/>
              </a:solidFill>
              <a:prstDash val="solid"/>
              <a:round/>
              <a:headEnd type="none" w="med" len="med"/>
              <a:tailEnd type="none" w="med" len="med"/>
            </a:ln>
            <a:effectLst/>
          </p:spPr>
        </p:cxnSp>
      </p:grpSp>
      <p:sp>
        <p:nvSpPr>
          <p:cNvPr id="15" name="TextBox 14"/>
          <p:cNvSpPr txBox="1"/>
          <p:nvPr/>
        </p:nvSpPr>
        <p:spPr>
          <a:xfrm>
            <a:off x="3177386" y="2628201"/>
            <a:ext cx="2880320" cy="584775"/>
          </a:xfrm>
          <a:prstGeom prst="rect">
            <a:avLst/>
          </a:prstGeom>
          <a:noFill/>
        </p:spPr>
        <p:txBody>
          <a:bodyPr wrap="square" rtlCol="0">
            <a:spAutoFit/>
          </a:bodyPr>
          <a:lstStyle/>
          <a:p>
            <a:pPr algn="ctr"/>
            <a:r>
              <a:rPr lang="en-GB" sz="1600" dirty="0"/>
              <a:t>Introduction (scope and structure)</a:t>
            </a:r>
          </a:p>
        </p:txBody>
      </p:sp>
      <p:cxnSp>
        <p:nvCxnSpPr>
          <p:cNvPr id="17" name="Straight Arrow Connector 16"/>
          <p:cNvCxnSpPr/>
          <p:nvPr/>
        </p:nvCxnSpPr>
        <p:spPr bwMode="auto">
          <a:xfrm rot="16200000" flipH="1">
            <a:off x="3080338" y="4617133"/>
            <a:ext cx="2736304" cy="72008"/>
          </a:xfrm>
          <a:prstGeom prst="straightConnector1">
            <a:avLst/>
          </a:prstGeom>
          <a:noFill/>
          <a:ln w="9525" cap="flat" cmpd="sng" algn="ctr">
            <a:solidFill>
              <a:schemeClr val="tx1"/>
            </a:solidFill>
            <a:prstDash val="solid"/>
            <a:round/>
            <a:headEnd type="none" w="med" len="med"/>
            <a:tailEnd type="arrow"/>
          </a:ln>
          <a:effectLst/>
        </p:spPr>
      </p:cxnSp>
      <p:sp>
        <p:nvSpPr>
          <p:cNvPr id="18" name="Rectangle 17"/>
          <p:cNvSpPr/>
          <p:nvPr/>
        </p:nvSpPr>
        <p:spPr bwMode="auto">
          <a:xfrm>
            <a:off x="2483768" y="6309320"/>
            <a:ext cx="4104456" cy="548680"/>
          </a:xfrm>
          <a:prstGeom prst="rect">
            <a:avLst/>
          </a:prstGeom>
          <a:noFill/>
          <a:ln w="9525"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Your study/current research issues</a:t>
            </a:r>
          </a:p>
        </p:txBody>
      </p:sp>
      <p:cxnSp>
        <p:nvCxnSpPr>
          <p:cNvPr id="11" name="Straight Arrow Connector 10"/>
          <p:cNvCxnSpPr/>
          <p:nvPr/>
        </p:nvCxnSpPr>
        <p:spPr bwMode="auto">
          <a:xfrm>
            <a:off x="1763688" y="3356992"/>
            <a:ext cx="1224136" cy="1588"/>
          </a:xfrm>
          <a:prstGeom prst="straightConnector1">
            <a:avLst/>
          </a:prstGeom>
          <a:noFill/>
          <a:ln w="9525" cap="flat" cmpd="sng" algn="ctr">
            <a:solidFill>
              <a:schemeClr val="tx1"/>
            </a:solidFill>
            <a:prstDash val="solid"/>
            <a:round/>
            <a:headEnd type="none" w="med" len="med"/>
            <a:tailEnd type="arrow"/>
          </a:ln>
          <a:effectLst/>
        </p:spPr>
      </p:cxnSp>
      <p:sp>
        <p:nvSpPr>
          <p:cNvPr id="13" name="TextBox 12"/>
          <p:cNvSpPr txBox="1"/>
          <p:nvPr/>
        </p:nvSpPr>
        <p:spPr>
          <a:xfrm>
            <a:off x="251520" y="2924944"/>
            <a:ext cx="2376264" cy="646331"/>
          </a:xfrm>
          <a:prstGeom prst="rect">
            <a:avLst/>
          </a:prstGeom>
          <a:noFill/>
        </p:spPr>
        <p:txBody>
          <a:bodyPr wrap="square" rtlCol="0">
            <a:spAutoFit/>
          </a:bodyPr>
          <a:lstStyle/>
          <a:p>
            <a:r>
              <a:rPr lang="en-GB" dirty="0"/>
              <a:t>Distantly related to your work</a:t>
            </a:r>
          </a:p>
        </p:txBody>
      </p:sp>
      <p:cxnSp>
        <p:nvCxnSpPr>
          <p:cNvPr id="19" name="Straight Arrow Connector 18"/>
          <p:cNvCxnSpPr/>
          <p:nvPr/>
        </p:nvCxnSpPr>
        <p:spPr bwMode="auto">
          <a:xfrm>
            <a:off x="2339752" y="4363516"/>
            <a:ext cx="1224136" cy="1588"/>
          </a:xfrm>
          <a:prstGeom prst="straightConnector1">
            <a:avLst/>
          </a:prstGeom>
          <a:noFill/>
          <a:ln w="9525" cap="flat" cmpd="sng" algn="ctr">
            <a:solidFill>
              <a:schemeClr val="tx1"/>
            </a:solidFill>
            <a:prstDash val="solid"/>
            <a:round/>
            <a:headEnd type="none" w="med" len="med"/>
            <a:tailEnd type="arrow"/>
          </a:ln>
          <a:effectLst/>
        </p:spPr>
      </p:cxnSp>
      <p:cxnSp>
        <p:nvCxnSpPr>
          <p:cNvPr id="20" name="Straight Arrow Connector 19"/>
          <p:cNvCxnSpPr/>
          <p:nvPr/>
        </p:nvCxnSpPr>
        <p:spPr bwMode="auto">
          <a:xfrm>
            <a:off x="2771800" y="5445224"/>
            <a:ext cx="1224136" cy="1588"/>
          </a:xfrm>
          <a:prstGeom prst="straightConnector1">
            <a:avLst/>
          </a:prstGeom>
          <a:noFill/>
          <a:ln w="9525" cap="flat" cmpd="sng" algn="ctr">
            <a:solidFill>
              <a:schemeClr val="tx1"/>
            </a:solidFill>
            <a:prstDash val="solid"/>
            <a:round/>
            <a:headEnd type="none" w="med" len="med"/>
            <a:tailEnd type="arrow"/>
          </a:ln>
          <a:effectLst/>
        </p:spPr>
      </p:cxnSp>
      <p:sp>
        <p:nvSpPr>
          <p:cNvPr id="21" name="TextBox 20"/>
          <p:cNvSpPr txBox="1"/>
          <p:nvPr/>
        </p:nvSpPr>
        <p:spPr>
          <a:xfrm>
            <a:off x="611560" y="5229200"/>
            <a:ext cx="2376264" cy="923330"/>
          </a:xfrm>
          <a:prstGeom prst="rect">
            <a:avLst/>
          </a:prstGeom>
          <a:noFill/>
        </p:spPr>
        <p:txBody>
          <a:bodyPr wrap="square" rtlCol="0">
            <a:spAutoFit/>
          </a:bodyPr>
          <a:lstStyle/>
          <a:p>
            <a:r>
              <a:rPr lang="en-GB" dirty="0"/>
              <a:t>Research that is particularly pertinent to your work</a:t>
            </a:r>
          </a:p>
        </p:txBody>
      </p:sp>
      <p:sp>
        <p:nvSpPr>
          <p:cNvPr id="22" name="TextBox 21"/>
          <p:cNvSpPr txBox="1"/>
          <p:nvPr/>
        </p:nvSpPr>
        <p:spPr>
          <a:xfrm>
            <a:off x="6588224" y="2708920"/>
            <a:ext cx="2376264" cy="1200329"/>
          </a:xfrm>
          <a:prstGeom prst="rect">
            <a:avLst/>
          </a:prstGeom>
          <a:noFill/>
        </p:spPr>
        <p:txBody>
          <a:bodyPr wrap="square" rtlCol="0">
            <a:spAutoFit/>
          </a:bodyPr>
          <a:lstStyle/>
          <a:p>
            <a:pPr algn="r"/>
            <a:r>
              <a:rPr lang="en-GB" dirty="0"/>
              <a:t>Background, more to do with your topic area than your research question</a:t>
            </a:r>
          </a:p>
        </p:txBody>
      </p:sp>
      <p:cxnSp>
        <p:nvCxnSpPr>
          <p:cNvPr id="30" name="Straight Arrow Connector 29"/>
          <p:cNvCxnSpPr/>
          <p:nvPr/>
        </p:nvCxnSpPr>
        <p:spPr bwMode="auto">
          <a:xfrm rot="10800000">
            <a:off x="6156264" y="3444498"/>
            <a:ext cx="792000" cy="1588"/>
          </a:xfrm>
          <a:prstGeom prst="straightConnector1">
            <a:avLst/>
          </a:prstGeom>
          <a:noFill/>
          <a:ln w="9525" cap="flat" cmpd="sng" algn="ctr">
            <a:solidFill>
              <a:schemeClr val="tx1"/>
            </a:solidFill>
            <a:prstDash val="solid"/>
            <a:round/>
            <a:headEnd type="none" w="med" len="med"/>
            <a:tailEnd type="arrow"/>
          </a:ln>
          <a:effectLst/>
        </p:spPr>
      </p:cxnSp>
      <p:sp>
        <p:nvSpPr>
          <p:cNvPr id="32" name="TextBox 31"/>
          <p:cNvSpPr txBox="1"/>
          <p:nvPr/>
        </p:nvSpPr>
        <p:spPr>
          <a:xfrm>
            <a:off x="251520" y="4005064"/>
            <a:ext cx="2376264" cy="923330"/>
          </a:xfrm>
          <a:prstGeom prst="rect">
            <a:avLst/>
          </a:prstGeom>
          <a:noFill/>
        </p:spPr>
        <p:txBody>
          <a:bodyPr wrap="square" rtlCol="0">
            <a:spAutoFit/>
          </a:bodyPr>
          <a:lstStyle/>
          <a:p>
            <a:r>
              <a:rPr lang="en-GB" dirty="0"/>
              <a:t>Closer to what you’re doing but not match directly</a:t>
            </a:r>
          </a:p>
        </p:txBody>
      </p:sp>
      <p:sp>
        <p:nvSpPr>
          <p:cNvPr id="33" name="TextBox 32"/>
          <p:cNvSpPr txBox="1"/>
          <p:nvPr/>
        </p:nvSpPr>
        <p:spPr>
          <a:xfrm>
            <a:off x="6516216" y="3945830"/>
            <a:ext cx="2376264" cy="1200329"/>
          </a:xfrm>
          <a:prstGeom prst="rect">
            <a:avLst/>
          </a:prstGeom>
          <a:noFill/>
        </p:spPr>
        <p:txBody>
          <a:bodyPr wrap="square" rtlCol="0">
            <a:spAutoFit/>
          </a:bodyPr>
          <a:lstStyle/>
          <a:p>
            <a:pPr algn="r"/>
            <a:r>
              <a:rPr lang="en-GB" dirty="0"/>
              <a:t>Narrow categories you may deal with sources in more detail</a:t>
            </a:r>
          </a:p>
        </p:txBody>
      </p:sp>
      <p:cxnSp>
        <p:nvCxnSpPr>
          <p:cNvPr id="34" name="Straight Arrow Connector 33"/>
          <p:cNvCxnSpPr/>
          <p:nvPr/>
        </p:nvCxnSpPr>
        <p:spPr bwMode="auto">
          <a:xfrm rot="10800000">
            <a:off x="5580112" y="4437112"/>
            <a:ext cx="1080120" cy="1588"/>
          </a:xfrm>
          <a:prstGeom prst="straightConnector1">
            <a:avLst/>
          </a:prstGeom>
          <a:noFill/>
          <a:ln w="9525" cap="flat" cmpd="sng" algn="ctr">
            <a:solidFill>
              <a:schemeClr val="tx1"/>
            </a:solidFill>
            <a:prstDash val="solid"/>
            <a:round/>
            <a:headEnd type="none" w="med" len="med"/>
            <a:tailEnd type="arrow"/>
          </a:ln>
          <a:effectLst/>
        </p:spPr>
      </p:cxnSp>
      <p:sp>
        <p:nvSpPr>
          <p:cNvPr id="36" name="TextBox 35"/>
          <p:cNvSpPr txBox="1"/>
          <p:nvPr/>
        </p:nvSpPr>
        <p:spPr>
          <a:xfrm>
            <a:off x="6516216" y="5373216"/>
            <a:ext cx="2376264" cy="1477328"/>
          </a:xfrm>
          <a:prstGeom prst="rect">
            <a:avLst/>
          </a:prstGeom>
          <a:noFill/>
        </p:spPr>
        <p:txBody>
          <a:bodyPr wrap="square" rtlCol="0">
            <a:spAutoFit/>
          </a:bodyPr>
          <a:lstStyle/>
          <a:p>
            <a:pPr algn="r"/>
            <a:r>
              <a:rPr lang="en-GB" dirty="0"/>
              <a:t>Categories close to your research and you may find you are looking at a few key papers in detail</a:t>
            </a:r>
          </a:p>
        </p:txBody>
      </p:sp>
      <p:cxnSp>
        <p:nvCxnSpPr>
          <p:cNvPr id="38" name="Straight Arrow Connector 37"/>
          <p:cNvCxnSpPr/>
          <p:nvPr/>
        </p:nvCxnSpPr>
        <p:spPr bwMode="auto">
          <a:xfrm rot="10800000">
            <a:off x="5004048" y="5589240"/>
            <a:ext cx="1728192" cy="1588"/>
          </a:xfrm>
          <a:prstGeom prst="straightConnector1">
            <a:avLst/>
          </a:prstGeom>
          <a:noFill/>
          <a:ln w="9525" cap="flat" cmpd="sng" algn="ctr">
            <a:solidFill>
              <a:schemeClr val="tx1"/>
            </a:solidFill>
            <a:prstDash val="solid"/>
            <a:round/>
            <a:headEnd type="none" w="med" len="med"/>
            <a:tailEnd type="arrow"/>
          </a:ln>
          <a:effectLst/>
        </p:spPr>
      </p:cxn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1259632" y="33603"/>
            <a:ext cx="6270922" cy="2098226"/>
          </a:xfrm>
        </p:spPr>
        <p:txBody>
          <a:bodyPr/>
          <a:lstStyle/>
          <a:p>
            <a:r>
              <a:rPr lang="en-GB" dirty="0"/>
              <a:t>Topic  (broad to narrow)</a:t>
            </a:r>
          </a:p>
        </p:txBody>
      </p:sp>
      <p:sp>
        <p:nvSpPr>
          <p:cNvPr id="3" name="Content Placeholder 2"/>
          <p:cNvSpPr>
            <a:spLocks noGrp="1"/>
          </p:cNvSpPr>
          <p:nvPr>
            <p:ph type="subTitle" idx="1"/>
          </p:nvPr>
        </p:nvSpPr>
        <p:spPr>
          <a:xfrm>
            <a:off x="866701" y="2118509"/>
            <a:ext cx="7056784" cy="3773757"/>
          </a:xfrm>
        </p:spPr>
        <p:txBody>
          <a:bodyPr>
            <a:noAutofit/>
          </a:bodyPr>
          <a:lstStyle/>
          <a:p>
            <a:pPr algn="l">
              <a:buNone/>
            </a:pPr>
            <a:r>
              <a:rPr lang="en-GB" sz="2000" b="1" dirty="0">
                <a:solidFill>
                  <a:schemeClr val="tx1"/>
                </a:solidFill>
              </a:rPr>
              <a:t>	</a:t>
            </a:r>
            <a:br>
              <a:rPr lang="en-GB" sz="2000" b="1" dirty="0">
                <a:solidFill>
                  <a:schemeClr val="tx1"/>
                </a:solidFill>
              </a:rPr>
            </a:br>
            <a:r>
              <a:rPr lang="en-GB" sz="2000" b="1" dirty="0">
                <a:solidFill>
                  <a:schemeClr val="tx1"/>
                </a:solidFill>
              </a:rPr>
              <a:t>Second Homes: </a:t>
            </a:r>
            <a:r>
              <a:rPr lang="en-GB" sz="2000" dirty="0">
                <a:solidFill>
                  <a:schemeClr val="tx1"/>
                </a:solidFill>
              </a:rPr>
              <a:t>Investigating Local Perceptions and Impacts on Communities in </a:t>
            </a:r>
            <a:r>
              <a:rPr lang="en-GB" sz="2000" dirty="0" smtClean="0">
                <a:solidFill>
                  <a:schemeClr val="tx1"/>
                </a:solidFill>
              </a:rPr>
              <a:t>Gower</a:t>
            </a:r>
            <a:endParaRPr lang="en-GB" sz="2000" dirty="0">
              <a:solidFill>
                <a:schemeClr val="tx1"/>
              </a:solidFill>
            </a:endParaRPr>
          </a:p>
          <a:p>
            <a:pPr algn="l"/>
            <a:r>
              <a:rPr lang="en-GB" sz="2000" dirty="0">
                <a:solidFill>
                  <a:schemeClr val="tx1"/>
                </a:solidFill>
              </a:rPr>
              <a:t>2.1 Introduction</a:t>
            </a:r>
          </a:p>
          <a:p>
            <a:pPr algn="l"/>
            <a:r>
              <a:rPr lang="en-GB" sz="2000" dirty="0">
                <a:solidFill>
                  <a:schemeClr val="tx1"/>
                </a:solidFill>
              </a:rPr>
              <a:t>2.2 The Growth of Second Homes</a:t>
            </a:r>
          </a:p>
          <a:p>
            <a:pPr algn="l"/>
            <a:r>
              <a:rPr lang="en-GB" sz="2000" dirty="0">
                <a:solidFill>
                  <a:schemeClr val="tx1"/>
                </a:solidFill>
              </a:rPr>
              <a:t>2.3 The Emergence of British Second Homes in Literature</a:t>
            </a:r>
          </a:p>
          <a:p>
            <a:pPr algn="l"/>
            <a:r>
              <a:rPr lang="en-GB" sz="2000" dirty="0">
                <a:solidFill>
                  <a:schemeClr val="tx1"/>
                </a:solidFill>
              </a:rPr>
              <a:t>2.4 Defining Second Homes </a:t>
            </a:r>
          </a:p>
          <a:p>
            <a:pPr algn="l"/>
            <a:r>
              <a:rPr lang="en-GB" sz="2000" dirty="0">
                <a:solidFill>
                  <a:schemeClr val="tx1"/>
                </a:solidFill>
              </a:rPr>
              <a:t>2.5 The Impacts of Second-Home Ownership</a:t>
            </a:r>
          </a:p>
          <a:p>
            <a:pPr lvl="1" algn="l"/>
            <a:r>
              <a:rPr lang="en-GB" sz="2000" dirty="0">
                <a:solidFill>
                  <a:schemeClr val="tx1"/>
                </a:solidFill>
              </a:rPr>
              <a:t>2.5.1 Housing Demand and Local Housing Markets </a:t>
            </a:r>
          </a:p>
          <a:p>
            <a:pPr lvl="1" algn="l"/>
            <a:r>
              <a:rPr lang="en-GB" sz="2000" dirty="0">
                <a:solidFill>
                  <a:schemeClr val="tx1"/>
                </a:solidFill>
              </a:rPr>
              <a:t>2.5.2 Local Services, Employment and Economic Demand </a:t>
            </a:r>
          </a:p>
          <a:p>
            <a:pPr lvl="1" algn="l"/>
            <a:r>
              <a:rPr lang="en-GB" sz="2000" dirty="0">
                <a:solidFill>
                  <a:schemeClr val="tx1"/>
                </a:solidFill>
              </a:rPr>
              <a:t>2.5.3 Community Interactions </a:t>
            </a:r>
          </a:p>
          <a:p>
            <a:pPr algn="l"/>
            <a:r>
              <a:rPr lang="en-GB" sz="2000" dirty="0">
                <a:solidFill>
                  <a:schemeClr val="tx1"/>
                </a:solidFill>
              </a:rPr>
              <a:t>2.6 Conclusion and Gaps for Further Study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1498347" y="167384"/>
            <a:ext cx="6270922" cy="2098226"/>
          </a:xfrm>
        </p:spPr>
        <p:txBody>
          <a:bodyPr/>
          <a:lstStyle/>
          <a:p>
            <a:r>
              <a:rPr lang="en-GB" sz="2400" dirty="0"/>
              <a:t>Structuring your literature review: Factors affecting cardiovascular health </a:t>
            </a:r>
            <a:br>
              <a:rPr lang="en-GB" sz="2400" dirty="0"/>
            </a:br>
            <a:r>
              <a:rPr lang="en-GB" sz="2400" dirty="0"/>
              <a:t>  </a:t>
            </a:r>
            <a:br>
              <a:rPr lang="en-GB" sz="2400" dirty="0"/>
            </a:br>
            <a:endParaRPr lang="en-GB" sz="2400" dirty="0"/>
          </a:p>
        </p:txBody>
      </p:sp>
      <p:sp>
        <p:nvSpPr>
          <p:cNvPr id="4" name="Subtitle 3">
            <a:extLst>
              <a:ext uri="{FF2B5EF4-FFF2-40B4-BE49-F238E27FC236}">
                <a16:creationId xmlns="" xmlns:a16="http://schemas.microsoft.com/office/drawing/2014/main" id="{C189070F-E47A-C548-9B34-9448C94F25FA}"/>
              </a:ext>
            </a:extLst>
          </p:cNvPr>
          <p:cNvSpPr>
            <a:spLocks noGrp="1"/>
          </p:cNvSpPr>
          <p:nvPr>
            <p:ph type="subTitle" idx="1"/>
          </p:nvPr>
        </p:nvSpPr>
        <p:spPr/>
        <p:txBody>
          <a:bodyPr/>
          <a:lstStyle/>
          <a:p>
            <a:endParaRPr lang="en-US"/>
          </a:p>
        </p:txBody>
      </p:sp>
      <p:grpSp>
        <p:nvGrpSpPr>
          <p:cNvPr id="16" name="Group 15"/>
          <p:cNvGrpSpPr/>
          <p:nvPr/>
        </p:nvGrpSpPr>
        <p:grpSpPr>
          <a:xfrm>
            <a:off x="1704791" y="2060848"/>
            <a:ext cx="5858033" cy="4469112"/>
            <a:chOff x="1882319" y="2272256"/>
            <a:chExt cx="5858033" cy="4469112"/>
          </a:xfrm>
        </p:grpSpPr>
        <p:sp>
          <p:nvSpPr>
            <p:cNvPr id="5" name="TextBox 4"/>
            <p:cNvSpPr txBox="1"/>
            <p:nvPr/>
          </p:nvSpPr>
          <p:spPr>
            <a:xfrm rot="19298552">
              <a:off x="3822122" y="5040680"/>
              <a:ext cx="2205814" cy="461665"/>
            </a:xfrm>
            <a:prstGeom prst="rect">
              <a:avLst/>
            </a:prstGeom>
            <a:noFill/>
          </p:spPr>
          <p:txBody>
            <a:bodyPr wrap="square" rtlCol="0">
              <a:spAutoFit/>
            </a:bodyPr>
            <a:lstStyle/>
            <a:p>
              <a:r>
                <a:rPr lang="en-GB" sz="2400" dirty="0"/>
                <a:t>Hereditary</a:t>
              </a:r>
            </a:p>
          </p:txBody>
        </p:sp>
        <p:sp>
          <p:nvSpPr>
            <p:cNvPr id="6" name="Rectangle 5"/>
            <p:cNvSpPr/>
            <p:nvPr/>
          </p:nvSpPr>
          <p:spPr>
            <a:xfrm rot="19387415">
              <a:off x="1882319" y="4589867"/>
              <a:ext cx="2358338" cy="461665"/>
            </a:xfrm>
            <a:prstGeom prst="rect">
              <a:avLst/>
            </a:prstGeom>
          </p:spPr>
          <p:txBody>
            <a:bodyPr wrap="none">
              <a:spAutoFit/>
            </a:bodyPr>
            <a:lstStyle/>
            <a:p>
              <a:pPr>
                <a:buNone/>
              </a:pPr>
              <a:r>
                <a:rPr lang="en-GB" sz="2400" dirty="0"/>
                <a:t>Physical activity</a:t>
              </a:r>
            </a:p>
          </p:txBody>
        </p:sp>
        <p:sp>
          <p:nvSpPr>
            <p:cNvPr id="7" name="Rectangle 6"/>
            <p:cNvSpPr/>
            <p:nvPr/>
          </p:nvSpPr>
          <p:spPr>
            <a:xfrm rot="721697">
              <a:off x="6628283" y="4575801"/>
              <a:ext cx="732893" cy="461665"/>
            </a:xfrm>
            <a:prstGeom prst="rect">
              <a:avLst/>
            </a:prstGeom>
          </p:spPr>
          <p:txBody>
            <a:bodyPr wrap="none">
              <a:spAutoFit/>
            </a:bodyPr>
            <a:lstStyle/>
            <a:p>
              <a:pPr>
                <a:buNone/>
              </a:pPr>
              <a:r>
                <a:rPr lang="en-GB" sz="2400" dirty="0"/>
                <a:t>Diet</a:t>
              </a:r>
            </a:p>
          </p:txBody>
        </p:sp>
        <p:sp>
          <p:nvSpPr>
            <p:cNvPr id="9" name="Rectangle 8"/>
            <p:cNvSpPr/>
            <p:nvPr/>
          </p:nvSpPr>
          <p:spPr>
            <a:xfrm>
              <a:off x="4499992" y="2632296"/>
              <a:ext cx="2592288" cy="830997"/>
            </a:xfrm>
            <a:prstGeom prst="rect">
              <a:avLst/>
            </a:prstGeom>
          </p:spPr>
          <p:txBody>
            <a:bodyPr wrap="square">
              <a:spAutoFit/>
            </a:bodyPr>
            <a:lstStyle/>
            <a:p>
              <a:pPr>
                <a:buNone/>
              </a:pPr>
              <a:r>
                <a:rPr lang="en-GB" sz="2400" dirty="0"/>
                <a:t>Psychological </a:t>
              </a:r>
            </a:p>
            <a:p>
              <a:pPr>
                <a:buNone/>
              </a:pPr>
              <a:r>
                <a:rPr lang="en-GB" sz="2400" dirty="0"/>
                <a:t>factors</a:t>
              </a:r>
            </a:p>
          </p:txBody>
        </p:sp>
        <p:sp>
          <p:nvSpPr>
            <p:cNvPr id="12" name="Rectangle 11"/>
            <p:cNvSpPr/>
            <p:nvPr/>
          </p:nvSpPr>
          <p:spPr bwMode="auto">
            <a:xfrm>
              <a:off x="2051720" y="2272256"/>
              <a:ext cx="5544616" cy="4464496"/>
            </a:xfrm>
            <a:prstGeom prst="rect">
              <a:avLst/>
            </a:prstGeom>
            <a:noFill/>
            <a:ln w="9525" cap="flat" cmpd="sng" algn="ctr">
              <a:solidFill>
                <a:srgbClr val="00B0F0"/>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0" marR="0" indent="0" algn="l" defTabSz="914400" rtl="0" eaLnBrk="1" fontAlgn="base" latinLnBrk="0" hangingPunct="1">
                <a:lnSpc>
                  <a:spcPct val="100000"/>
                </a:lnSpc>
                <a:spcBef>
                  <a:spcPct val="2000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ndParaRPr>
            </a:p>
          </p:txBody>
        </p:sp>
        <p:sp>
          <p:nvSpPr>
            <p:cNvPr id="15" name="Freeform 14"/>
            <p:cNvSpPr/>
            <p:nvPr/>
          </p:nvSpPr>
          <p:spPr bwMode="auto">
            <a:xfrm>
              <a:off x="2048256" y="2297384"/>
              <a:ext cx="2212848" cy="1700784"/>
            </a:xfrm>
            <a:custGeom>
              <a:avLst/>
              <a:gdLst>
                <a:gd name="connsiteX0" fmla="*/ 2212848 w 2212848"/>
                <a:gd name="connsiteY0" fmla="*/ 0 h 1700784"/>
                <a:gd name="connsiteX1" fmla="*/ 1572768 w 2212848"/>
                <a:gd name="connsiteY1" fmla="*/ 1335024 h 1700784"/>
                <a:gd name="connsiteX2" fmla="*/ 0 w 2212848"/>
                <a:gd name="connsiteY2" fmla="*/ 1700784 h 1700784"/>
                <a:gd name="connsiteX3" fmla="*/ 0 w 2212848"/>
                <a:gd name="connsiteY3" fmla="*/ 1700784 h 1700784"/>
              </a:gdLst>
              <a:ahLst/>
              <a:cxnLst>
                <a:cxn ang="0">
                  <a:pos x="connsiteX0" y="connsiteY0"/>
                </a:cxn>
                <a:cxn ang="0">
                  <a:pos x="connsiteX1" y="connsiteY1"/>
                </a:cxn>
                <a:cxn ang="0">
                  <a:pos x="connsiteX2" y="connsiteY2"/>
                </a:cxn>
                <a:cxn ang="0">
                  <a:pos x="connsiteX3" y="connsiteY3"/>
                </a:cxn>
              </a:cxnLst>
              <a:rect l="l" t="t" r="r" b="b"/>
              <a:pathLst>
                <a:path w="2212848" h="1700784">
                  <a:moveTo>
                    <a:pt x="2212848" y="0"/>
                  </a:moveTo>
                  <a:cubicBezTo>
                    <a:pt x="2077212" y="525780"/>
                    <a:pt x="1941576" y="1051560"/>
                    <a:pt x="1572768" y="1335024"/>
                  </a:cubicBezTo>
                  <a:cubicBezTo>
                    <a:pt x="1203960" y="1618488"/>
                    <a:pt x="0" y="1700784"/>
                    <a:pt x="0" y="1700784"/>
                  </a:cubicBezTo>
                  <a:lnTo>
                    <a:pt x="0" y="1700784"/>
                  </a:lnTo>
                </a:path>
              </a:pathLst>
            </a:custGeom>
            <a:noFill/>
            <a:ln w="38100" cap="flat" cmpd="sng" algn="ctr">
              <a:solidFill>
                <a:srgbClr val="75C4FF"/>
              </a:solidFill>
              <a:prstDash val="dash"/>
              <a:round/>
              <a:headEnd type="none" w="med" len="med"/>
              <a:tailEnd type="none" w="med" len="med"/>
            </a:ln>
            <a:effectLst/>
          </p:spPr>
          <p:txBody>
            <a:bodyPr vert="horz" wrap="square" lIns="0" tIns="0" rIns="0" bIns="0" numCol="1" rtlCol="0" anchor="t" anchorCtr="0" compatLnSpc="1">
              <a:prstTxWarp prst="textNoShape">
                <a:avLst/>
              </a:prstTxWarp>
            </a:bodyPr>
            <a:lstStyle/>
            <a:p>
              <a:pPr marL="0" marR="0" indent="0" algn="l" defTabSz="914400" rtl="0" eaLnBrk="1" fontAlgn="base" latinLnBrk="0" hangingPunct="1">
                <a:lnSpc>
                  <a:spcPct val="100000"/>
                </a:lnSpc>
                <a:spcBef>
                  <a:spcPct val="2000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ndParaRPr>
            </a:p>
          </p:txBody>
        </p:sp>
        <p:sp>
          <p:nvSpPr>
            <p:cNvPr id="17" name="Freeform 16"/>
            <p:cNvSpPr/>
            <p:nvPr/>
          </p:nvSpPr>
          <p:spPr bwMode="auto">
            <a:xfrm>
              <a:off x="3749040" y="3297128"/>
              <a:ext cx="3991312" cy="710184"/>
            </a:xfrm>
            <a:custGeom>
              <a:avLst/>
              <a:gdLst>
                <a:gd name="connsiteX0" fmla="*/ 0 w 4169664"/>
                <a:gd name="connsiteY0" fmla="*/ 262128 h 710184"/>
                <a:gd name="connsiteX1" fmla="*/ 1975104 w 4169664"/>
                <a:gd name="connsiteY1" fmla="*/ 682752 h 710184"/>
                <a:gd name="connsiteX2" fmla="*/ 3858768 w 4169664"/>
                <a:gd name="connsiteY2" fmla="*/ 97536 h 710184"/>
                <a:gd name="connsiteX3" fmla="*/ 3840480 w 4169664"/>
                <a:gd name="connsiteY3" fmla="*/ 97536 h 710184"/>
              </a:gdLst>
              <a:ahLst/>
              <a:cxnLst>
                <a:cxn ang="0">
                  <a:pos x="connsiteX0" y="connsiteY0"/>
                </a:cxn>
                <a:cxn ang="0">
                  <a:pos x="connsiteX1" y="connsiteY1"/>
                </a:cxn>
                <a:cxn ang="0">
                  <a:pos x="connsiteX2" y="connsiteY2"/>
                </a:cxn>
                <a:cxn ang="0">
                  <a:pos x="connsiteX3" y="connsiteY3"/>
                </a:cxn>
              </a:cxnLst>
              <a:rect l="l" t="t" r="r" b="b"/>
              <a:pathLst>
                <a:path w="4169664" h="710184">
                  <a:moveTo>
                    <a:pt x="0" y="262128"/>
                  </a:moveTo>
                  <a:cubicBezTo>
                    <a:pt x="665988" y="486156"/>
                    <a:pt x="1331976" y="710184"/>
                    <a:pt x="1975104" y="682752"/>
                  </a:cubicBezTo>
                  <a:cubicBezTo>
                    <a:pt x="2618232" y="655320"/>
                    <a:pt x="3547872" y="195072"/>
                    <a:pt x="3858768" y="97536"/>
                  </a:cubicBezTo>
                  <a:cubicBezTo>
                    <a:pt x="4169664" y="0"/>
                    <a:pt x="4005072" y="48768"/>
                    <a:pt x="3840480" y="97536"/>
                  </a:cubicBezTo>
                </a:path>
              </a:pathLst>
            </a:custGeom>
            <a:noFill/>
            <a:ln w="38100" cap="flat" cmpd="sng" algn="ctr">
              <a:solidFill>
                <a:srgbClr val="75C4FF"/>
              </a:solidFill>
              <a:prstDash val="dash"/>
              <a:round/>
              <a:headEnd type="none" w="med" len="med"/>
              <a:tailEnd type="none" w="med" len="med"/>
            </a:ln>
            <a:effectLst/>
          </p:spPr>
          <p:txBody>
            <a:bodyPr vert="horz" wrap="square" lIns="0" tIns="0" rIns="0" bIns="0" numCol="1" rtlCol="0" anchor="t" anchorCtr="0" compatLnSpc="1">
              <a:prstTxWarp prst="textNoShape">
                <a:avLst/>
              </a:prstTxWarp>
            </a:bodyPr>
            <a:lstStyle/>
            <a:p>
              <a:pPr marL="0" marR="0" indent="0" algn="l" defTabSz="914400" rtl="0" eaLnBrk="1" fontAlgn="base" latinLnBrk="0" hangingPunct="1">
                <a:lnSpc>
                  <a:spcPct val="100000"/>
                </a:lnSpc>
                <a:spcBef>
                  <a:spcPct val="2000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ndParaRPr>
            </a:p>
          </p:txBody>
        </p:sp>
        <p:sp>
          <p:nvSpPr>
            <p:cNvPr id="18" name="Rectangle 17"/>
            <p:cNvSpPr/>
            <p:nvPr/>
          </p:nvSpPr>
          <p:spPr>
            <a:xfrm rot="19805093">
              <a:off x="2065256" y="2692141"/>
              <a:ext cx="1794081" cy="461665"/>
            </a:xfrm>
            <a:prstGeom prst="rect">
              <a:avLst/>
            </a:prstGeom>
          </p:spPr>
          <p:txBody>
            <a:bodyPr wrap="none">
              <a:spAutoFit/>
            </a:bodyPr>
            <a:lstStyle/>
            <a:p>
              <a:pPr>
                <a:buNone/>
              </a:pPr>
              <a:r>
                <a:rPr lang="en-GB" sz="2400" dirty="0"/>
                <a:t>Introduction</a:t>
              </a:r>
            </a:p>
          </p:txBody>
        </p:sp>
        <p:sp>
          <p:nvSpPr>
            <p:cNvPr id="19" name="Rectangle 18"/>
            <p:cNvSpPr/>
            <p:nvPr/>
          </p:nvSpPr>
          <p:spPr>
            <a:xfrm rot="19805093">
              <a:off x="5895568" y="5692421"/>
              <a:ext cx="1710725" cy="461665"/>
            </a:xfrm>
            <a:prstGeom prst="rect">
              <a:avLst/>
            </a:prstGeom>
          </p:spPr>
          <p:txBody>
            <a:bodyPr wrap="none">
              <a:spAutoFit/>
            </a:bodyPr>
            <a:lstStyle/>
            <a:p>
              <a:pPr>
                <a:buNone/>
              </a:pPr>
              <a:r>
                <a:rPr lang="en-GB" sz="2400" dirty="0"/>
                <a:t>Conclusion</a:t>
              </a:r>
            </a:p>
          </p:txBody>
        </p:sp>
        <p:sp>
          <p:nvSpPr>
            <p:cNvPr id="21" name="Freeform 20"/>
            <p:cNvSpPr/>
            <p:nvPr/>
          </p:nvSpPr>
          <p:spPr bwMode="auto">
            <a:xfrm>
              <a:off x="3273552" y="3723848"/>
              <a:ext cx="954024" cy="3017520"/>
            </a:xfrm>
            <a:custGeom>
              <a:avLst/>
              <a:gdLst>
                <a:gd name="connsiteX0" fmla="*/ 896112 w 954024"/>
                <a:gd name="connsiteY0" fmla="*/ 0 h 3017520"/>
                <a:gd name="connsiteX1" fmla="*/ 804672 w 954024"/>
                <a:gd name="connsiteY1" fmla="*/ 1627632 h 3017520"/>
                <a:gd name="connsiteX2" fmla="*/ 0 w 954024"/>
                <a:gd name="connsiteY2" fmla="*/ 3017520 h 3017520"/>
              </a:gdLst>
              <a:ahLst/>
              <a:cxnLst>
                <a:cxn ang="0">
                  <a:pos x="connsiteX0" y="connsiteY0"/>
                </a:cxn>
                <a:cxn ang="0">
                  <a:pos x="connsiteX1" y="connsiteY1"/>
                </a:cxn>
                <a:cxn ang="0">
                  <a:pos x="connsiteX2" y="connsiteY2"/>
                </a:cxn>
              </a:cxnLst>
              <a:rect l="l" t="t" r="r" b="b"/>
              <a:pathLst>
                <a:path w="954024" h="3017520">
                  <a:moveTo>
                    <a:pt x="896112" y="0"/>
                  </a:moveTo>
                  <a:cubicBezTo>
                    <a:pt x="925068" y="562356"/>
                    <a:pt x="954024" y="1124712"/>
                    <a:pt x="804672" y="1627632"/>
                  </a:cubicBezTo>
                  <a:cubicBezTo>
                    <a:pt x="655320" y="2130552"/>
                    <a:pt x="327660" y="2574036"/>
                    <a:pt x="0" y="3017520"/>
                  </a:cubicBezTo>
                </a:path>
              </a:pathLst>
            </a:custGeom>
            <a:noFill/>
            <a:ln w="38100" cap="flat" cmpd="sng" algn="ctr">
              <a:solidFill>
                <a:srgbClr val="75C4FF"/>
              </a:solidFill>
              <a:prstDash val="dash"/>
              <a:round/>
              <a:headEnd type="none" w="med" len="med"/>
              <a:tailEnd type="none" w="med" len="med"/>
            </a:ln>
            <a:effectLst/>
          </p:spPr>
          <p:txBody>
            <a:bodyPr vert="horz" wrap="square" lIns="0" tIns="0" rIns="0" bIns="0" numCol="1" rtlCol="0" anchor="t" anchorCtr="0" compatLnSpc="1">
              <a:prstTxWarp prst="textNoShape">
                <a:avLst/>
              </a:prstTxWarp>
            </a:bodyPr>
            <a:lstStyle/>
            <a:p>
              <a:pPr marL="0" marR="0" indent="0" algn="l" defTabSz="914400" rtl="0" eaLnBrk="1" fontAlgn="base" latinLnBrk="0" hangingPunct="1">
                <a:lnSpc>
                  <a:spcPct val="100000"/>
                </a:lnSpc>
                <a:spcBef>
                  <a:spcPct val="2000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ndParaRPr>
            </a:p>
          </p:txBody>
        </p:sp>
        <p:sp>
          <p:nvSpPr>
            <p:cNvPr id="22" name="Freeform 21"/>
            <p:cNvSpPr/>
            <p:nvPr/>
          </p:nvSpPr>
          <p:spPr bwMode="auto">
            <a:xfrm>
              <a:off x="5436096" y="5153360"/>
              <a:ext cx="2153424" cy="1583392"/>
            </a:xfrm>
            <a:custGeom>
              <a:avLst/>
              <a:gdLst>
                <a:gd name="connsiteX0" fmla="*/ 0 w 2121408"/>
                <a:gd name="connsiteY0" fmla="*/ 1533144 h 1533144"/>
                <a:gd name="connsiteX1" fmla="*/ 987552 w 2121408"/>
                <a:gd name="connsiteY1" fmla="*/ 234696 h 1533144"/>
                <a:gd name="connsiteX2" fmla="*/ 2121408 w 2121408"/>
                <a:gd name="connsiteY2" fmla="*/ 124968 h 1533144"/>
              </a:gdLst>
              <a:ahLst/>
              <a:cxnLst>
                <a:cxn ang="0">
                  <a:pos x="connsiteX0" y="connsiteY0"/>
                </a:cxn>
                <a:cxn ang="0">
                  <a:pos x="connsiteX1" y="connsiteY1"/>
                </a:cxn>
                <a:cxn ang="0">
                  <a:pos x="connsiteX2" y="connsiteY2"/>
                </a:cxn>
              </a:cxnLst>
              <a:rect l="l" t="t" r="r" b="b"/>
              <a:pathLst>
                <a:path w="2121408" h="1533144">
                  <a:moveTo>
                    <a:pt x="0" y="1533144"/>
                  </a:moveTo>
                  <a:cubicBezTo>
                    <a:pt x="316992" y="1001268"/>
                    <a:pt x="633984" y="469392"/>
                    <a:pt x="987552" y="234696"/>
                  </a:cubicBezTo>
                  <a:cubicBezTo>
                    <a:pt x="1341120" y="0"/>
                    <a:pt x="1731264" y="62484"/>
                    <a:pt x="2121408" y="124968"/>
                  </a:cubicBezTo>
                </a:path>
              </a:pathLst>
            </a:custGeom>
            <a:noFill/>
            <a:ln w="38100" cap="flat" cmpd="sng" algn="ctr">
              <a:solidFill>
                <a:srgbClr val="75C4FF"/>
              </a:solidFill>
              <a:prstDash val="dash"/>
              <a:round/>
              <a:headEnd type="none" w="med" len="med"/>
              <a:tailEnd type="none" w="med" len="med"/>
            </a:ln>
            <a:effectLst/>
          </p:spPr>
          <p:txBody>
            <a:bodyPr vert="horz" wrap="square" lIns="0" tIns="0" rIns="0" bIns="0" numCol="1" rtlCol="0" anchor="t" anchorCtr="0" compatLnSpc="1">
              <a:prstTxWarp prst="textNoShape">
                <a:avLst/>
              </a:prstTxWarp>
            </a:bodyPr>
            <a:lstStyle/>
            <a:p>
              <a:pPr marL="0" marR="0" indent="0" algn="l" defTabSz="914400" rtl="0" eaLnBrk="1" fontAlgn="base" latinLnBrk="0" hangingPunct="1">
                <a:lnSpc>
                  <a:spcPct val="100000"/>
                </a:lnSpc>
                <a:spcBef>
                  <a:spcPct val="2000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ndParaRPr>
            </a:p>
          </p:txBody>
        </p:sp>
        <p:sp>
          <p:nvSpPr>
            <p:cNvPr id="24" name="Freeform 23"/>
            <p:cNvSpPr/>
            <p:nvPr/>
          </p:nvSpPr>
          <p:spPr bwMode="auto">
            <a:xfrm>
              <a:off x="5361432" y="3979880"/>
              <a:ext cx="637032" cy="1847088"/>
            </a:xfrm>
            <a:custGeom>
              <a:avLst/>
              <a:gdLst>
                <a:gd name="connsiteX0" fmla="*/ 435864 w 637032"/>
                <a:gd name="connsiteY0" fmla="*/ 0 h 1847088"/>
                <a:gd name="connsiteX1" fmla="*/ 33528 w 637032"/>
                <a:gd name="connsiteY1" fmla="*/ 1133856 h 1847088"/>
                <a:gd name="connsiteX2" fmla="*/ 637032 w 637032"/>
                <a:gd name="connsiteY2" fmla="*/ 1847088 h 1847088"/>
              </a:gdLst>
              <a:ahLst/>
              <a:cxnLst>
                <a:cxn ang="0">
                  <a:pos x="connsiteX0" y="connsiteY0"/>
                </a:cxn>
                <a:cxn ang="0">
                  <a:pos x="connsiteX1" y="connsiteY1"/>
                </a:cxn>
                <a:cxn ang="0">
                  <a:pos x="connsiteX2" y="connsiteY2"/>
                </a:cxn>
              </a:cxnLst>
              <a:rect l="l" t="t" r="r" b="b"/>
              <a:pathLst>
                <a:path w="637032" h="1847088">
                  <a:moveTo>
                    <a:pt x="435864" y="0"/>
                  </a:moveTo>
                  <a:cubicBezTo>
                    <a:pt x="217932" y="413004"/>
                    <a:pt x="0" y="826008"/>
                    <a:pt x="33528" y="1133856"/>
                  </a:cubicBezTo>
                  <a:cubicBezTo>
                    <a:pt x="67056" y="1441704"/>
                    <a:pt x="352044" y="1644396"/>
                    <a:pt x="637032" y="1847088"/>
                  </a:cubicBezTo>
                </a:path>
              </a:pathLst>
            </a:custGeom>
            <a:noFill/>
            <a:ln w="38100" cap="flat" cmpd="sng" algn="ctr">
              <a:solidFill>
                <a:srgbClr val="75C4FF"/>
              </a:solidFill>
              <a:prstDash val="dash"/>
              <a:round/>
              <a:headEnd type="none" w="med" len="med"/>
              <a:tailEnd type="none" w="med" len="med"/>
            </a:ln>
            <a:effectLst/>
          </p:spPr>
          <p:txBody>
            <a:bodyPr vert="horz" wrap="square" lIns="0" tIns="0" rIns="0" bIns="0" numCol="1" rtlCol="0" anchor="t" anchorCtr="0" compatLnSpc="1">
              <a:prstTxWarp prst="textNoShape">
                <a:avLst/>
              </a:prstTxWarp>
            </a:bodyPr>
            <a:lstStyle/>
            <a:p>
              <a:pPr marL="0" marR="0" indent="0" algn="l" defTabSz="914400" rtl="0" eaLnBrk="1" fontAlgn="base" latinLnBrk="0" hangingPunct="1">
                <a:lnSpc>
                  <a:spcPct val="100000"/>
                </a:lnSpc>
                <a:spcBef>
                  <a:spcPct val="2000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ndParaRPr>
            </a:p>
          </p:txBody>
        </p:sp>
      </p:gr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Chronological</a:t>
            </a:r>
          </a:p>
        </p:txBody>
      </p:sp>
      <p:sp>
        <p:nvSpPr>
          <p:cNvPr id="3" name="Content Placeholder 2"/>
          <p:cNvSpPr>
            <a:spLocks noGrp="1"/>
          </p:cNvSpPr>
          <p:nvPr>
            <p:ph idx="1"/>
          </p:nvPr>
        </p:nvSpPr>
        <p:spPr/>
        <p:txBody>
          <a:bodyPr>
            <a:normAutofit/>
          </a:bodyPr>
          <a:lstStyle/>
          <a:p>
            <a:r>
              <a:rPr lang="en-GB" dirty="0"/>
              <a:t>A literature review on theories of </a:t>
            </a:r>
            <a:r>
              <a:rPr lang="en-GB" dirty="0" smtClean="0"/>
              <a:t>gambling regulation might </a:t>
            </a:r>
            <a:r>
              <a:rPr lang="en-GB" dirty="0"/>
              <a:t>present how the understanding of </a:t>
            </a:r>
            <a:r>
              <a:rPr lang="en-GB" dirty="0" smtClean="0"/>
              <a:t>problem gambling has </a:t>
            </a:r>
            <a:r>
              <a:rPr lang="en-GB" dirty="0"/>
              <a:t>changed through the centuries, by giving a series of examples of key developments and ending with current theories and the direction your research will take.</a:t>
            </a:r>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Writing the literature review</a:t>
            </a:r>
            <a:br>
              <a:rPr lang="en-GB" dirty="0"/>
            </a:b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1436346" y="2852936"/>
            <a:ext cx="6270922" cy="2098226"/>
          </a:xfrm>
        </p:spPr>
        <p:txBody>
          <a:bodyPr/>
          <a:lstStyle/>
          <a:p>
            <a:r>
              <a:rPr lang="en-GB" dirty="0" smtClean="0"/>
              <a:t/>
            </a:r>
            <a:br>
              <a:rPr lang="en-GB" dirty="0" smtClean="0"/>
            </a:br>
            <a:r>
              <a:rPr lang="en-GB" dirty="0" smtClean="0"/>
              <a:t/>
            </a:r>
            <a:br>
              <a:rPr lang="en-GB" dirty="0" smtClean="0"/>
            </a:br>
            <a:r>
              <a:rPr lang="en-GB" dirty="0" smtClean="0"/>
              <a:t>Activity </a:t>
            </a:r>
            <a:r>
              <a:rPr lang="en-GB" dirty="0"/>
              <a:t>4: The introduction</a:t>
            </a:r>
            <a:br>
              <a:rPr lang="en-GB" dirty="0"/>
            </a:br>
            <a:r>
              <a:rPr lang="en-GB" dirty="0"/>
              <a:t/>
            </a:r>
            <a:br>
              <a:rPr lang="en-GB" dirty="0"/>
            </a:br>
            <a:r>
              <a:rPr lang="en-GB" dirty="0"/>
              <a:t/>
            </a:r>
            <a:br>
              <a:rPr lang="en-GB" dirty="0"/>
            </a:br>
            <a:endParaRPr lang="en-GB" dirty="0"/>
          </a:p>
        </p:txBody>
      </p:sp>
      <p:sp>
        <p:nvSpPr>
          <p:cNvPr id="3" name="Content Placeholder 2"/>
          <p:cNvSpPr>
            <a:spLocks noGrp="1"/>
          </p:cNvSpPr>
          <p:nvPr>
            <p:ph type="subTitle" idx="1"/>
          </p:nvPr>
        </p:nvSpPr>
        <p:spPr>
          <a:xfrm>
            <a:off x="1115616" y="3956280"/>
            <a:ext cx="6480720" cy="1560952"/>
          </a:xfrm>
        </p:spPr>
        <p:txBody>
          <a:bodyPr/>
          <a:lstStyle/>
          <a:p>
            <a:pPr algn="l">
              <a:buNone/>
            </a:pPr>
            <a:r>
              <a:rPr lang="en-GB" sz="2400" dirty="0" smtClean="0">
                <a:solidFill>
                  <a:schemeClr val="tx1"/>
                </a:solidFill>
              </a:rPr>
              <a:t>Compare </a:t>
            </a:r>
            <a:r>
              <a:rPr lang="en-GB" sz="2400" dirty="0">
                <a:solidFill>
                  <a:schemeClr val="tx1"/>
                </a:solidFill>
              </a:rPr>
              <a:t>the two introductions on your handout and answer the questions underneath the extracts</a:t>
            </a:r>
          </a:p>
          <a:p>
            <a:pPr>
              <a:buNone/>
            </a:pPr>
            <a:endParaRPr lang="en-GB" dirty="0"/>
          </a:p>
          <a:p>
            <a:pPr>
              <a:buNone/>
            </a:pP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Writing the literature review: the introduction</a:t>
            </a:r>
          </a:p>
        </p:txBody>
      </p:sp>
      <p:sp>
        <p:nvSpPr>
          <p:cNvPr id="3" name="Content Placeholder 2"/>
          <p:cNvSpPr>
            <a:spLocks noGrp="1"/>
          </p:cNvSpPr>
          <p:nvPr>
            <p:ph idx="1"/>
          </p:nvPr>
        </p:nvSpPr>
        <p:spPr/>
        <p:txBody>
          <a:bodyPr>
            <a:normAutofit lnSpcReduction="10000"/>
          </a:bodyPr>
          <a:lstStyle/>
          <a:p>
            <a:pPr>
              <a:buNone/>
            </a:pPr>
            <a:r>
              <a:rPr lang="en-GB" dirty="0"/>
              <a:t>Could include:</a:t>
            </a:r>
          </a:p>
          <a:p>
            <a:r>
              <a:rPr lang="en-GB" dirty="0"/>
              <a:t>Why the topic is important- is it an area of current interest?</a:t>
            </a:r>
          </a:p>
          <a:p>
            <a:r>
              <a:rPr lang="en-GB" dirty="0"/>
              <a:t>The scope of the review- the aspects of the topic that will be covered</a:t>
            </a:r>
          </a:p>
          <a:p>
            <a:r>
              <a:rPr lang="en-GB" dirty="0"/>
              <a:t>How the review is organised</a:t>
            </a:r>
          </a:p>
          <a:p>
            <a:r>
              <a:rPr lang="en-GB" dirty="0"/>
              <a:t>Has the topic been widely researched? Or not? </a:t>
            </a:r>
          </a:p>
          <a:p>
            <a:r>
              <a:rPr lang="en-GB" dirty="0"/>
              <a:t>Significant gaps in the research into your topic</a:t>
            </a:r>
          </a:p>
          <a:p>
            <a:r>
              <a:rPr lang="en-GB" dirty="0"/>
              <a:t>Is there debate and controversy about the topic or a consensus?  </a:t>
            </a:r>
          </a:p>
          <a:p>
            <a:pPr>
              <a:buNone/>
            </a:pPr>
            <a:endParaRPr lang="en-GB" dirty="0"/>
          </a:p>
          <a:p>
            <a:pPr>
              <a:buNone/>
            </a:pPr>
            <a:endParaRPr lang="en-GB" dirty="0"/>
          </a:p>
          <a:p>
            <a:pPr>
              <a:buNone/>
            </a:pPr>
            <a:endParaRPr lang="en-GB" dirty="0"/>
          </a:p>
          <a:p>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 body: General writing advice</a:t>
            </a:r>
          </a:p>
        </p:txBody>
      </p:sp>
      <p:sp>
        <p:nvSpPr>
          <p:cNvPr id="3" name="Content Placeholder 2"/>
          <p:cNvSpPr>
            <a:spLocks noGrp="1"/>
          </p:cNvSpPr>
          <p:nvPr>
            <p:ph idx="1"/>
          </p:nvPr>
        </p:nvSpPr>
        <p:spPr/>
        <p:txBody>
          <a:bodyPr>
            <a:normAutofit/>
          </a:bodyPr>
          <a:lstStyle/>
          <a:p>
            <a:pPr>
              <a:buNone/>
            </a:pPr>
            <a:r>
              <a:rPr lang="en-GB" dirty="0"/>
              <a:t>“Provide the reader with </a:t>
            </a:r>
            <a:r>
              <a:rPr lang="en-GB" dirty="0">
                <a:solidFill>
                  <a:srgbClr val="FF0000"/>
                </a:solidFill>
              </a:rPr>
              <a:t>strong "umbrella" sentences </a:t>
            </a:r>
            <a:r>
              <a:rPr lang="en-GB" dirty="0"/>
              <a:t>at beginnings of paragraphs, </a:t>
            </a:r>
            <a:r>
              <a:rPr lang="en-GB" dirty="0">
                <a:solidFill>
                  <a:srgbClr val="FF0000"/>
                </a:solidFill>
              </a:rPr>
              <a:t>"signposts" throughout</a:t>
            </a:r>
            <a:r>
              <a:rPr lang="en-GB" dirty="0"/>
              <a:t>, and brief </a:t>
            </a:r>
            <a:r>
              <a:rPr lang="en-GB" dirty="0">
                <a:solidFill>
                  <a:srgbClr val="FF0000"/>
                </a:solidFill>
              </a:rPr>
              <a:t>"so what" summary sentences </a:t>
            </a:r>
            <a:r>
              <a:rPr lang="en-GB" dirty="0"/>
              <a:t>at intermediate points in the review to aid in understanding comparisons and analyses”. </a:t>
            </a:r>
          </a:p>
          <a:p>
            <a:pPr>
              <a:buNone/>
            </a:pPr>
            <a:endParaRPr lang="en-GB" dirty="0"/>
          </a:p>
          <a:p>
            <a:r>
              <a:rPr lang="en-GB" dirty="0"/>
              <a:t>Use language to show confidence/caution: </a:t>
            </a:r>
          </a:p>
          <a:p>
            <a:pPr>
              <a:buNone/>
            </a:pPr>
            <a:r>
              <a:rPr lang="en-GB" dirty="0"/>
              <a:t>e.g. There is </a:t>
            </a:r>
            <a:r>
              <a:rPr lang="en-GB" b="1" dirty="0"/>
              <a:t>clearly</a:t>
            </a:r>
            <a:r>
              <a:rPr lang="en-GB" dirty="0"/>
              <a:t> a link.../This </a:t>
            </a:r>
            <a:r>
              <a:rPr lang="en-GB" b="1" dirty="0"/>
              <a:t>suggests</a:t>
            </a:r>
            <a:r>
              <a:rPr lang="en-GB" dirty="0"/>
              <a:t> a </a:t>
            </a:r>
            <a:r>
              <a:rPr lang="en-GB" b="1" dirty="0"/>
              <a:t>possible</a:t>
            </a:r>
            <a:r>
              <a:rPr lang="en-GB" dirty="0"/>
              <a:t> link...</a:t>
            </a:r>
          </a:p>
          <a:p>
            <a:r>
              <a:rPr lang="en-GB" dirty="0"/>
              <a:t>Use you own voice to comment on the literature</a:t>
            </a:r>
          </a:p>
          <a:p>
            <a:pPr>
              <a:buNone/>
            </a:pPr>
            <a:endParaRPr lang="en-GB" dirty="0"/>
          </a:p>
          <a:p>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Critical writing in a literature review can include…</a:t>
            </a:r>
          </a:p>
        </p:txBody>
      </p:sp>
      <p:sp>
        <p:nvSpPr>
          <p:cNvPr id="3" name="Content Placeholder 2"/>
          <p:cNvSpPr>
            <a:spLocks noGrp="1"/>
          </p:cNvSpPr>
          <p:nvPr>
            <p:ph idx="1"/>
          </p:nvPr>
        </p:nvSpPr>
        <p:spPr/>
        <p:txBody>
          <a:bodyPr>
            <a:normAutofit fontScale="92500" lnSpcReduction="10000"/>
          </a:bodyPr>
          <a:lstStyle/>
          <a:p>
            <a:pPr marL="457200" indent="-457200">
              <a:buFont typeface="+mj-lt"/>
              <a:buAutoNum type="arabicPeriod"/>
            </a:pPr>
            <a:r>
              <a:rPr lang="en-GB" sz="2200" dirty="0"/>
              <a:t>Comparing and contrasting different theories, concepts etc and indicating the position you are taking for your own work</a:t>
            </a:r>
          </a:p>
          <a:p>
            <a:pPr marL="457200" indent="-457200">
              <a:buFont typeface="+mj-lt"/>
              <a:buAutoNum type="arabicPeriod"/>
            </a:pPr>
            <a:r>
              <a:rPr lang="en-GB" sz="2200" dirty="0"/>
              <a:t>Showing how limitations in others work creates a research gap for you. </a:t>
            </a:r>
          </a:p>
          <a:p>
            <a:pPr marL="457200" indent="-457200">
              <a:buFont typeface="+mj-lt"/>
              <a:buAutoNum type="arabicPeriod"/>
            </a:pPr>
            <a:r>
              <a:rPr lang="en-GB" sz="2200" dirty="0"/>
              <a:t>Strategic and selective referencing to support the underpinning arguments which form the basis of your research</a:t>
            </a:r>
          </a:p>
          <a:p>
            <a:pPr marL="457200" indent="-457200">
              <a:buFont typeface="+mj-lt"/>
              <a:buAutoNum type="arabicPeriod"/>
            </a:pPr>
            <a:r>
              <a:rPr lang="en-GB" sz="2200" dirty="0"/>
              <a:t>Synthesising and reformulating arguments from various sources to create new/more developed point of view</a:t>
            </a:r>
          </a:p>
          <a:p>
            <a:pPr>
              <a:buNone/>
            </a:pPr>
            <a:r>
              <a:rPr lang="en-GB" sz="1400" dirty="0"/>
              <a:t/>
            </a:r>
            <a:br>
              <a:rPr lang="en-GB" sz="1400" dirty="0"/>
            </a:br>
            <a:r>
              <a:rPr lang="en-GB" sz="1400" dirty="0"/>
              <a:t>Adapted from RIDLEY, D 2008. </a:t>
            </a:r>
            <a:r>
              <a:rPr lang="en-GB" sz="1400" i="1" dirty="0"/>
              <a:t>The literature review: a step-by- step guide for students</a:t>
            </a:r>
            <a:r>
              <a:rPr lang="en-GB" sz="1400" dirty="0"/>
              <a:t>.  London: Sage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a:t>Agreeing with/defending a point of view or finding</a:t>
            </a:r>
          </a:p>
          <a:p>
            <a:r>
              <a:rPr lang="en-GB" dirty="0"/>
              <a:t>Accepting current viewpoints have some strengths but qualifying your position by highlighting weaknesses</a:t>
            </a:r>
          </a:p>
          <a:p>
            <a:r>
              <a:rPr lang="en-GB" dirty="0"/>
              <a:t>Rejecting a point of view with reasons (e.g. Lack of evidence)</a:t>
            </a:r>
          </a:p>
          <a:p>
            <a:r>
              <a:rPr lang="en-GB" dirty="0"/>
              <a:t>Making connections between sources</a:t>
            </a:r>
          </a:p>
          <a:p>
            <a:endParaRPr lang="en-GB" dirty="0"/>
          </a:p>
        </p:txBody>
      </p:sp>
    </p:spTree>
    <p:extLst>
      <p:ext uri="{BB962C8B-B14F-4D97-AF65-F5344CB8AC3E}">
        <p14:creationId xmlns:p14="http://schemas.microsoft.com/office/powerpoint/2010/main" val="40312419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Can </a:t>
            </a:r>
            <a:r>
              <a:rPr lang="en-GB" dirty="0"/>
              <a:t>you identify these features in the literature review extracts?</a:t>
            </a:r>
            <a:r>
              <a:rPr lang="en-GB" i="1" dirty="0"/>
              <a:t/>
            </a:r>
            <a:br>
              <a:rPr lang="en-GB" i="1" dirty="0"/>
            </a:br>
            <a:endParaRPr lang="en-GB" dirty="0"/>
          </a:p>
        </p:txBody>
      </p:sp>
      <p:sp>
        <p:nvSpPr>
          <p:cNvPr id="3" name="Content Placeholder 2"/>
          <p:cNvSpPr>
            <a:spLocks noGrp="1"/>
          </p:cNvSpPr>
          <p:nvPr>
            <p:ph idx="1"/>
          </p:nvPr>
        </p:nvSpPr>
        <p:spPr/>
        <p:txBody>
          <a:bodyPr>
            <a:normAutofit/>
          </a:bodyPr>
          <a:lstStyle/>
          <a:p>
            <a:r>
              <a:rPr lang="en-GB" u="sng" dirty="0"/>
              <a:t>Underline: Where the student has commented on the literature they are reviewing</a:t>
            </a:r>
          </a:p>
          <a:p>
            <a:endParaRPr lang="en-GB" u="sng" dirty="0"/>
          </a:p>
          <a:p>
            <a:r>
              <a:rPr lang="en-GB" dirty="0"/>
              <a:t>Circle- Where the writer has used language to avoid a ‘black and white’, right/wrong type of judgement (showing caution/confidence)</a:t>
            </a:r>
          </a:p>
          <a:p>
            <a:endParaRPr lang="en-GB" dirty="0"/>
          </a:p>
          <a:p>
            <a:r>
              <a:rPr lang="en-GB" dirty="0"/>
              <a:t>Using the list on the Critical writing in a literature review slide decide how the writer has shown criticality by assigning a number 1-8 (can assign more than one number)</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Academic writing tips:</a:t>
            </a:r>
          </a:p>
        </p:txBody>
      </p:sp>
      <p:sp>
        <p:nvSpPr>
          <p:cNvPr id="3" name="Content Placeholder 2"/>
          <p:cNvSpPr>
            <a:spLocks noGrp="1"/>
          </p:cNvSpPr>
          <p:nvPr>
            <p:ph idx="1"/>
          </p:nvPr>
        </p:nvSpPr>
        <p:spPr/>
        <p:txBody>
          <a:bodyPr>
            <a:normAutofit/>
          </a:bodyPr>
          <a:lstStyle/>
          <a:p>
            <a:r>
              <a:rPr lang="en-GB" dirty="0"/>
              <a:t>Manchester academic </a:t>
            </a:r>
            <a:r>
              <a:rPr lang="en-GB" dirty="0" err="1"/>
              <a:t>phrasebank</a:t>
            </a:r>
            <a:r>
              <a:rPr lang="en-GB" dirty="0"/>
              <a:t>: </a:t>
            </a:r>
            <a:r>
              <a:rPr lang="en-GB" dirty="0">
                <a:hlinkClick r:id="rId2"/>
              </a:rPr>
              <a:t>http://www.phrasebank.manchester.ac.uk/</a:t>
            </a:r>
            <a:r>
              <a:rPr lang="en-GB" dirty="0"/>
              <a:t> </a:t>
            </a:r>
          </a:p>
          <a:p>
            <a:pPr>
              <a:buNone/>
            </a:pPr>
            <a:r>
              <a:rPr lang="en-GB" dirty="0"/>
              <a:t>	“examples of some of the phraseological "nuts and bolts" of writing” </a:t>
            </a:r>
          </a:p>
          <a:p>
            <a:r>
              <a:rPr lang="en-GB" dirty="0"/>
              <a:t>Referring to the literature</a:t>
            </a:r>
          </a:p>
          <a:p>
            <a:r>
              <a:rPr lang="en-GB" dirty="0"/>
              <a:t>Being critical</a:t>
            </a:r>
          </a:p>
          <a:p>
            <a:r>
              <a:rPr lang="en-GB" dirty="0"/>
              <a:t>Describing methods</a:t>
            </a:r>
          </a:p>
          <a:p>
            <a:r>
              <a:rPr lang="en-GB" dirty="0"/>
              <a:t>And more...</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Conclusions</a:t>
            </a:r>
          </a:p>
        </p:txBody>
      </p:sp>
      <p:sp>
        <p:nvSpPr>
          <p:cNvPr id="3" name="Content Placeholder 2"/>
          <p:cNvSpPr>
            <a:spLocks noGrp="1"/>
          </p:cNvSpPr>
          <p:nvPr>
            <p:ph idx="1"/>
          </p:nvPr>
        </p:nvSpPr>
        <p:spPr/>
        <p:txBody>
          <a:bodyPr>
            <a:normAutofit fontScale="92500" lnSpcReduction="20000"/>
          </a:bodyPr>
          <a:lstStyle/>
          <a:p>
            <a:pPr algn="ctr">
              <a:buNone/>
            </a:pPr>
            <a:r>
              <a:rPr lang="en-GB" b="1" dirty="0">
                <a:latin typeface="Frutiger 55 Roman" pitchFamily="34" charset="0"/>
              </a:rPr>
              <a:t>	</a:t>
            </a:r>
            <a:r>
              <a:rPr lang="en-GB" b="1" dirty="0">
                <a:latin typeface="+mj-lt"/>
              </a:rPr>
              <a:t>Conclude your literature review with a statement which summarises your review and links this to your own research/current issues:</a:t>
            </a:r>
          </a:p>
          <a:p>
            <a:pPr>
              <a:buNone/>
            </a:pPr>
            <a:r>
              <a:rPr lang="en-GB" sz="2000" dirty="0">
                <a:latin typeface="+mj-lt"/>
              </a:rPr>
              <a:t>	</a:t>
            </a:r>
            <a:r>
              <a:rPr lang="en-GB" sz="2000" dirty="0"/>
              <a:t>In conclusion, extensive research has shown space to be an important concept that vastly affects society. Definitions of public and private spaces are changing noticeably over time, in particular in Western cities such as the UK. An increasing withdrawal from public life can be observed as technology and other factors largely impact the way we live and experience otherness. These changes in public, private and electronic spaces do and will continue to greatly impact fundraising activities and giving behaviour. This research therefore fills an evident gap in charity and geographical research, bringing these two concepts together in an important investigation of space and charity.</a:t>
            </a:r>
          </a:p>
          <a:p>
            <a:pPr>
              <a:buNone/>
            </a:pPr>
            <a:endParaRPr lang="en-GB" i="1" dirty="0">
              <a:latin typeface="+mj-lt"/>
            </a:endParaRPr>
          </a:p>
          <a:p>
            <a:endParaRPr lang="en-GB" dirty="0">
              <a:latin typeface="+mj-lt"/>
            </a:endParaRPr>
          </a:p>
          <a:p>
            <a:endParaRPr lang="en-GB" dirty="0">
              <a:latin typeface="+mj-lt"/>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Don’t forget about the referencing!</a:t>
            </a:r>
          </a:p>
        </p:txBody>
      </p:sp>
      <p:sp>
        <p:nvSpPr>
          <p:cNvPr id="3" name="Content Placeholder 2"/>
          <p:cNvSpPr>
            <a:spLocks noGrp="1"/>
          </p:cNvSpPr>
          <p:nvPr>
            <p:ph idx="1"/>
          </p:nvPr>
        </p:nvSpPr>
        <p:spPr/>
        <p:txBody>
          <a:bodyPr>
            <a:normAutofit/>
          </a:bodyPr>
          <a:lstStyle/>
          <a:p>
            <a:r>
              <a:rPr lang="en-GB" dirty="0"/>
              <a:t>Keep a record of all the sources that you use!</a:t>
            </a:r>
          </a:p>
          <a:p>
            <a:r>
              <a:rPr lang="en-GB" dirty="0"/>
              <a:t>Use the referencing style recommended by your School</a:t>
            </a:r>
          </a:p>
          <a:p>
            <a:pPr lvl="1"/>
            <a:r>
              <a:rPr lang="en-GB" dirty="0" smtClean="0"/>
              <a:t>Available at the Library </a:t>
            </a:r>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a:t>Writing the Literature Review</a:t>
            </a:r>
          </a:p>
        </p:txBody>
      </p:sp>
      <p:sp>
        <p:nvSpPr>
          <p:cNvPr id="15363" name="Content Placeholder 2"/>
          <p:cNvSpPr>
            <a:spLocks noGrp="1"/>
          </p:cNvSpPr>
          <p:nvPr>
            <p:ph idx="1"/>
          </p:nvPr>
        </p:nvSpPr>
        <p:spPr/>
        <p:txBody>
          <a:bodyPr>
            <a:normAutofit lnSpcReduction="10000"/>
          </a:bodyPr>
          <a:lstStyle/>
          <a:p>
            <a:r>
              <a:rPr lang="en-GB" altLang="en-US" smtClean="0"/>
              <a:t>Literature review discusses the "literature“ around your research topic</a:t>
            </a:r>
          </a:p>
          <a:p>
            <a:r>
              <a:rPr lang="en-GB" altLang="en-US" smtClean="0"/>
              <a:t>Second chapter of your work, coming directly after the introduction BUT WRITTEN AFTER SUBMISSION OF THE RESEARCH PROPOSAL</a:t>
            </a:r>
          </a:p>
          <a:p>
            <a:r>
              <a:rPr lang="en-GB" altLang="en-US" smtClean="0"/>
              <a:t>However, you may need to discuss the literature in a number of sections in your report</a:t>
            </a:r>
          </a:p>
          <a:p>
            <a:pPr lvl="1"/>
            <a:r>
              <a:rPr lang="en-GB" altLang="en-US" smtClean="0"/>
              <a:t>Methodology – most people include some theory about their chosen methods.</a:t>
            </a:r>
          </a:p>
          <a:p>
            <a:pPr lvl="1"/>
            <a:r>
              <a:rPr lang="en-GB" altLang="en-US" smtClean="0"/>
              <a:t>Discussion – this section often links your findings back to the literature</a:t>
            </a:r>
          </a:p>
        </p:txBody>
      </p:sp>
    </p:spTree>
    <p:extLst>
      <p:ext uri="{BB962C8B-B14F-4D97-AF65-F5344CB8AC3E}">
        <p14:creationId xmlns:p14="http://schemas.microsoft.com/office/powerpoint/2010/main" val="387999113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6538" y="763588"/>
            <a:ext cx="7043737" cy="1293812"/>
          </a:xfrm>
        </p:spPr>
        <p:txBody>
          <a:bodyPr>
            <a:normAutofit/>
          </a:bodyPr>
          <a:lstStyle/>
          <a:p>
            <a:pPr fontAlgn="auto">
              <a:spcAft>
                <a:spcPts val="0"/>
              </a:spcAft>
              <a:defRPr/>
            </a:pPr>
            <a:r>
              <a:rPr lang="en-GB" dirty="0" smtClean="0"/>
              <a:t>What questions will the Literature Review answer?</a:t>
            </a:r>
            <a:endParaRPr lang="en-GB" dirty="0"/>
          </a:p>
        </p:txBody>
      </p:sp>
      <p:sp>
        <p:nvSpPr>
          <p:cNvPr id="16387" name="Content Placeholder 2"/>
          <p:cNvSpPr>
            <a:spLocks noGrp="1"/>
          </p:cNvSpPr>
          <p:nvPr>
            <p:ph idx="1"/>
          </p:nvPr>
        </p:nvSpPr>
        <p:spPr/>
        <p:txBody>
          <a:bodyPr>
            <a:normAutofit lnSpcReduction="10000"/>
          </a:bodyPr>
          <a:lstStyle/>
          <a:p>
            <a:pPr marL="0" indent="0">
              <a:buFont typeface="Arial" panose="020B0604020202020204" pitchFamily="34" charset="0"/>
              <a:buNone/>
            </a:pPr>
            <a:r>
              <a:rPr lang="en-GB" altLang="en-US" smtClean="0"/>
              <a:t>• </a:t>
            </a:r>
            <a:r>
              <a:rPr lang="en-GB" altLang="en-US" b="1" smtClean="0">
                <a:solidFill>
                  <a:srgbClr val="FF0000"/>
                </a:solidFill>
              </a:rPr>
              <a:t>What do we already know in the area/s under investigation?</a:t>
            </a:r>
          </a:p>
          <a:p>
            <a:pPr marL="0" indent="0">
              <a:buFont typeface="Arial" panose="020B0604020202020204" pitchFamily="34" charset="0"/>
              <a:buNone/>
            </a:pPr>
            <a:r>
              <a:rPr lang="en-GB" altLang="en-US" smtClean="0"/>
              <a:t>• What are the key concepts, factors or variables?</a:t>
            </a:r>
          </a:p>
          <a:p>
            <a:pPr marL="0" indent="0">
              <a:buFont typeface="Arial" panose="020B0604020202020204" pitchFamily="34" charset="0"/>
              <a:buNone/>
            </a:pPr>
            <a:r>
              <a:rPr lang="en-GB" altLang="en-US" smtClean="0"/>
              <a:t>• </a:t>
            </a:r>
            <a:r>
              <a:rPr lang="en-GB" altLang="en-US" b="1" smtClean="0">
                <a:solidFill>
                  <a:srgbClr val="FF0000"/>
                </a:solidFill>
              </a:rPr>
              <a:t>What are the existing theories?</a:t>
            </a:r>
          </a:p>
          <a:p>
            <a:pPr marL="0" indent="0">
              <a:buFont typeface="Arial" panose="020B0604020202020204" pitchFamily="34" charset="0"/>
              <a:buNone/>
            </a:pPr>
            <a:r>
              <a:rPr lang="en-GB" altLang="en-US" smtClean="0"/>
              <a:t>• What are the inconsistencies, limitations or problems in the existing research?</a:t>
            </a:r>
          </a:p>
          <a:p>
            <a:pPr marL="0" indent="0">
              <a:buFont typeface="Arial" panose="020B0604020202020204" pitchFamily="34" charset="0"/>
              <a:buNone/>
            </a:pPr>
            <a:r>
              <a:rPr lang="en-GB" altLang="en-US" smtClean="0"/>
              <a:t>• How does the existing knowledge relate to your study?</a:t>
            </a:r>
          </a:p>
          <a:p>
            <a:pPr marL="0" indent="0">
              <a:buFont typeface="Arial" panose="020B0604020202020204" pitchFamily="34" charset="0"/>
              <a:buNone/>
            </a:pPr>
            <a:r>
              <a:rPr lang="en-GB" altLang="en-US" smtClean="0"/>
              <a:t>• Why study this problem?</a:t>
            </a:r>
          </a:p>
          <a:p>
            <a:pPr marL="0" indent="0">
              <a:buFont typeface="Arial" panose="020B0604020202020204" pitchFamily="34" charset="0"/>
              <a:buNone/>
            </a:pPr>
            <a:r>
              <a:rPr lang="en-GB" altLang="en-US" smtClean="0"/>
              <a:t>• What contribution could the present study make? (i.e. who will benefit?</a:t>
            </a:r>
          </a:p>
        </p:txBody>
      </p:sp>
    </p:spTree>
    <p:extLst>
      <p:ext uri="{BB962C8B-B14F-4D97-AF65-F5344CB8AC3E}">
        <p14:creationId xmlns:p14="http://schemas.microsoft.com/office/powerpoint/2010/main" val="8521553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fontAlgn="auto">
              <a:spcAft>
                <a:spcPts val="0"/>
              </a:spcAft>
              <a:defRPr/>
            </a:pPr>
            <a:r>
              <a:rPr lang="en-GB" sz="3200" dirty="0" smtClean="0"/>
              <a:t>Ask critical questions about the methodologies, claims and evidence provided</a:t>
            </a:r>
            <a:endParaRPr lang="en-GB" sz="3200" dirty="0"/>
          </a:p>
        </p:txBody>
      </p:sp>
      <p:sp>
        <p:nvSpPr>
          <p:cNvPr id="17411" name="Content Placeholder 2"/>
          <p:cNvSpPr>
            <a:spLocks noGrp="1"/>
          </p:cNvSpPr>
          <p:nvPr>
            <p:ph idx="1"/>
          </p:nvPr>
        </p:nvSpPr>
        <p:spPr/>
        <p:txBody>
          <a:bodyPr/>
          <a:lstStyle/>
          <a:p>
            <a:pPr marL="0" indent="0">
              <a:buFont typeface="Arial" panose="020B0604020202020204" pitchFamily="34" charset="0"/>
              <a:buNone/>
            </a:pPr>
            <a:r>
              <a:rPr lang="en-GB" altLang="en-US" smtClean="0"/>
              <a:t>• What assumptions have been made? Are they reasonable?</a:t>
            </a:r>
          </a:p>
          <a:p>
            <a:pPr marL="0" indent="0">
              <a:buFont typeface="Arial" panose="020B0604020202020204" pitchFamily="34" charset="0"/>
              <a:buNone/>
            </a:pPr>
            <a:r>
              <a:rPr lang="en-GB" altLang="en-US" smtClean="0"/>
              <a:t>• What arguments have been given? Is there enough evidence to support them?</a:t>
            </a:r>
          </a:p>
          <a:p>
            <a:pPr marL="0" indent="0">
              <a:buFont typeface="Arial" panose="020B0604020202020204" pitchFamily="34" charset="0"/>
              <a:buNone/>
            </a:pPr>
            <a:r>
              <a:rPr lang="en-GB" altLang="en-US" smtClean="0"/>
              <a:t>• What conclusions are made? Are they logical?</a:t>
            </a:r>
          </a:p>
          <a:p>
            <a:pPr marL="0" indent="0">
              <a:buFont typeface="Arial" panose="020B0604020202020204" pitchFamily="34" charset="0"/>
              <a:buNone/>
            </a:pPr>
            <a:r>
              <a:rPr lang="en-GB" altLang="en-US" smtClean="0"/>
              <a:t>• How does the writer address disagreements with others in the field?</a:t>
            </a:r>
          </a:p>
          <a:p>
            <a:pPr marL="0" indent="0">
              <a:buFont typeface="Arial" panose="020B0604020202020204" pitchFamily="34" charset="0"/>
              <a:buNone/>
            </a:pPr>
            <a:r>
              <a:rPr lang="en-GB" altLang="en-US" smtClean="0"/>
              <a:t>• How does this article relate to other work?</a:t>
            </a:r>
          </a:p>
        </p:txBody>
      </p:sp>
    </p:spTree>
    <p:extLst>
      <p:ext uri="{BB962C8B-B14F-4D97-AF65-F5344CB8AC3E}">
        <p14:creationId xmlns:p14="http://schemas.microsoft.com/office/powerpoint/2010/main" val="271384983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a:t>Critical literature reviews should… </a:t>
            </a:r>
            <a:br>
              <a:rPr lang="en-GB" dirty="0"/>
            </a:br>
            <a:r>
              <a:rPr lang="en-GB" dirty="0" smtClean="0"/>
              <a:t/>
            </a:r>
            <a:br>
              <a:rPr lang="en-GB" dirty="0" smtClean="0"/>
            </a:br>
            <a:r>
              <a:rPr lang="en-GB" sz="2200" dirty="0" smtClean="0"/>
              <a:t>Dees </a:t>
            </a:r>
            <a:r>
              <a:rPr lang="en-GB" sz="2200" dirty="0"/>
              <a:t>(2003) cited by Saunders et al (2007) </a:t>
            </a:r>
          </a:p>
        </p:txBody>
      </p:sp>
      <p:sp>
        <p:nvSpPr>
          <p:cNvPr id="18435" name="Content Placeholder 2"/>
          <p:cNvSpPr>
            <a:spLocks noGrp="1"/>
          </p:cNvSpPr>
          <p:nvPr>
            <p:ph idx="1"/>
          </p:nvPr>
        </p:nvSpPr>
        <p:spPr>
          <a:xfrm>
            <a:off x="993000" y="2708920"/>
            <a:ext cx="7200900" cy="3581400"/>
          </a:xfrm>
        </p:spPr>
        <p:txBody>
          <a:bodyPr/>
          <a:lstStyle/>
          <a:p>
            <a:r>
              <a:rPr lang="en-GB" altLang="en-US" dirty="0" smtClean="0"/>
              <a:t>Refer to &amp; assess research by recognised experts in the chosen topic area</a:t>
            </a:r>
          </a:p>
          <a:p>
            <a:r>
              <a:rPr lang="en-GB" altLang="en-US" dirty="0" smtClean="0"/>
              <a:t>Consider &amp; discuss research that supports and opposes your idea</a:t>
            </a:r>
          </a:p>
          <a:p>
            <a:r>
              <a:rPr lang="en-GB" altLang="en-US" dirty="0" smtClean="0"/>
              <a:t>Make reasoned judgements regarding the value of others’ research, showing clearly how it relates to your research</a:t>
            </a:r>
          </a:p>
          <a:p>
            <a:r>
              <a:rPr lang="en-GB" altLang="en-US" dirty="0" smtClean="0"/>
              <a:t>Justify your arguments with valid evidence in a logical manner</a:t>
            </a:r>
          </a:p>
          <a:p>
            <a:r>
              <a:rPr lang="en-GB" altLang="en-US" dirty="0" smtClean="0"/>
              <a:t>Distinguish clearly between fact and opinion</a:t>
            </a:r>
          </a:p>
          <a:p>
            <a:endParaRPr lang="en-GB" altLang="en-US" dirty="0" smtClean="0"/>
          </a:p>
        </p:txBody>
      </p:sp>
    </p:spTree>
    <p:extLst>
      <p:ext uri="{BB962C8B-B14F-4D97-AF65-F5344CB8AC3E}">
        <p14:creationId xmlns:p14="http://schemas.microsoft.com/office/powerpoint/2010/main" val="33371398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How do I select material ?</a:t>
            </a:r>
            <a:endParaRPr lang="en-GB" dirty="0"/>
          </a:p>
        </p:txBody>
      </p:sp>
      <p:sp>
        <p:nvSpPr>
          <p:cNvPr id="19459" name="Content Placeholder 2"/>
          <p:cNvSpPr>
            <a:spLocks noGrp="1"/>
          </p:cNvSpPr>
          <p:nvPr>
            <p:ph idx="1"/>
          </p:nvPr>
        </p:nvSpPr>
        <p:spPr/>
        <p:txBody>
          <a:bodyPr/>
          <a:lstStyle/>
          <a:p>
            <a:r>
              <a:rPr lang="en-GB" altLang="en-US" smtClean="0"/>
              <a:t>Your job as a dissertation writer is to show that you know what you're talking about</a:t>
            </a:r>
          </a:p>
          <a:p>
            <a:r>
              <a:rPr lang="en-GB" altLang="en-US" smtClean="0"/>
              <a:t>The literature review enables you to do your job</a:t>
            </a:r>
          </a:p>
          <a:p>
            <a:r>
              <a:rPr lang="en-GB" altLang="en-US" smtClean="0"/>
              <a:t>You must cite appropriate literature </a:t>
            </a:r>
          </a:p>
          <a:p>
            <a:r>
              <a:rPr lang="en-GB" altLang="en-US" smtClean="0"/>
              <a:t>Literature Review shows where your work fits in with others</a:t>
            </a:r>
          </a:p>
          <a:p>
            <a:r>
              <a:rPr lang="en-GB" altLang="en-US" smtClean="0"/>
              <a:t>Ensure that the literature relates to your study</a:t>
            </a:r>
          </a:p>
          <a:p>
            <a:endParaRPr lang="en-GB" altLang="en-US" smtClean="0"/>
          </a:p>
        </p:txBody>
      </p:sp>
    </p:spTree>
    <p:extLst>
      <p:ext uri="{BB962C8B-B14F-4D97-AF65-F5344CB8AC3E}">
        <p14:creationId xmlns:p14="http://schemas.microsoft.com/office/powerpoint/2010/main" val="11321717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a:t>Use three major criteria for </a:t>
            </a:r>
            <a:r>
              <a:rPr lang="en-GB" dirty="0" smtClean="0"/>
              <a:t>selection</a:t>
            </a:r>
            <a:endParaRPr lang="en-GB" dirty="0"/>
          </a:p>
        </p:txBody>
      </p:sp>
      <p:sp>
        <p:nvSpPr>
          <p:cNvPr id="3" name="Content Placeholder 2"/>
          <p:cNvSpPr>
            <a:spLocks noGrp="1"/>
          </p:cNvSpPr>
          <p:nvPr>
            <p:ph idx="1"/>
          </p:nvPr>
        </p:nvSpPr>
        <p:spPr/>
        <p:txBody>
          <a:bodyPr rtlCol="0">
            <a:normAutofit/>
          </a:bodyPr>
          <a:lstStyle/>
          <a:p>
            <a:pPr marL="0" indent="0" fontAlgn="auto">
              <a:spcAft>
                <a:spcPts val="0"/>
              </a:spcAft>
              <a:buFont typeface="Arial" panose="020B0604020202020204" pitchFamily="34" charset="0"/>
              <a:buNone/>
              <a:defRPr/>
            </a:pPr>
            <a:r>
              <a:rPr lang="en-GB" b="1" dirty="0"/>
              <a:t>Relevance</a:t>
            </a:r>
          </a:p>
          <a:p>
            <a:pPr marL="0" indent="0" fontAlgn="auto">
              <a:spcAft>
                <a:spcPts val="0"/>
              </a:spcAft>
              <a:buFont typeface="Arial" panose="020B0604020202020204" pitchFamily="34" charset="0"/>
              <a:buNone/>
              <a:defRPr/>
            </a:pPr>
            <a:r>
              <a:rPr lang="en-GB" dirty="0"/>
              <a:t>• has the material contributed to the development of you main concepts?</a:t>
            </a:r>
          </a:p>
          <a:p>
            <a:pPr marL="0" indent="0" fontAlgn="auto">
              <a:spcAft>
                <a:spcPts val="0"/>
              </a:spcAft>
              <a:buFont typeface="Arial" panose="020B0604020202020204" pitchFamily="34" charset="0"/>
              <a:buNone/>
              <a:defRPr/>
            </a:pPr>
            <a:r>
              <a:rPr lang="en-GB" dirty="0"/>
              <a:t>• does it clarify your position (either by supporting or contrasting with it)?</a:t>
            </a:r>
          </a:p>
          <a:p>
            <a:pPr marL="0" indent="0" fontAlgn="auto">
              <a:spcAft>
                <a:spcPts val="0"/>
              </a:spcAft>
              <a:buFont typeface="Arial" panose="020B0604020202020204" pitchFamily="34" charset="0"/>
              <a:buNone/>
              <a:defRPr/>
            </a:pPr>
            <a:r>
              <a:rPr lang="en-GB" dirty="0"/>
              <a:t>• does it provide key interpretations or models you can apply to your design?</a:t>
            </a:r>
          </a:p>
          <a:p>
            <a:pPr marL="0" indent="0" fontAlgn="auto">
              <a:spcAft>
                <a:spcPts val="0"/>
              </a:spcAft>
              <a:buFont typeface="Arial" panose="020B0604020202020204" pitchFamily="34" charset="0"/>
              <a:buNone/>
              <a:defRPr/>
            </a:pPr>
            <a:r>
              <a:rPr lang="en-GB" dirty="0"/>
              <a:t>• is the material bound to a particular context or culture?</a:t>
            </a:r>
          </a:p>
          <a:p>
            <a:pPr fontAlgn="auto">
              <a:spcAft>
                <a:spcPts val="0"/>
              </a:spcAft>
              <a:defRPr/>
            </a:pPr>
            <a:endParaRPr lang="en-GB" dirty="0"/>
          </a:p>
        </p:txBody>
      </p:sp>
    </p:spTree>
    <p:extLst>
      <p:ext uri="{BB962C8B-B14F-4D97-AF65-F5344CB8AC3E}">
        <p14:creationId xmlns:p14="http://schemas.microsoft.com/office/powerpoint/2010/main" val="141591994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Authority / currency</a:t>
            </a:r>
            <a:endParaRPr lang="en-GB" dirty="0"/>
          </a:p>
        </p:txBody>
      </p:sp>
      <p:sp>
        <p:nvSpPr>
          <p:cNvPr id="3" name="Content Placeholder 2"/>
          <p:cNvSpPr>
            <a:spLocks noGrp="1"/>
          </p:cNvSpPr>
          <p:nvPr>
            <p:ph idx="1"/>
          </p:nvPr>
        </p:nvSpPr>
        <p:spPr/>
        <p:txBody>
          <a:bodyPr rtlCol="0">
            <a:normAutofit lnSpcReduction="10000"/>
          </a:bodyPr>
          <a:lstStyle/>
          <a:p>
            <a:pPr marL="0" indent="0" fontAlgn="auto">
              <a:spcAft>
                <a:spcPts val="0"/>
              </a:spcAft>
              <a:buFont typeface="Arial" panose="020B0604020202020204" pitchFamily="34" charset="0"/>
              <a:buNone/>
              <a:defRPr/>
            </a:pPr>
            <a:r>
              <a:rPr lang="en-GB" b="1" dirty="0" smtClean="0"/>
              <a:t>Authority</a:t>
            </a:r>
            <a:endParaRPr lang="en-GB" b="1" dirty="0"/>
          </a:p>
          <a:p>
            <a:pPr marL="0" indent="0" fontAlgn="auto">
              <a:spcAft>
                <a:spcPts val="0"/>
              </a:spcAft>
              <a:buFont typeface="Arial" panose="020B0604020202020204" pitchFamily="34" charset="0"/>
              <a:buNone/>
              <a:defRPr/>
            </a:pPr>
            <a:r>
              <a:rPr lang="en-GB" dirty="0"/>
              <a:t>• is the author qualified to report on the subject?</a:t>
            </a:r>
          </a:p>
          <a:p>
            <a:pPr marL="0" indent="0" fontAlgn="auto">
              <a:spcAft>
                <a:spcPts val="0"/>
              </a:spcAft>
              <a:buFont typeface="Arial" panose="020B0604020202020204" pitchFamily="34" charset="0"/>
              <a:buNone/>
              <a:defRPr/>
            </a:pPr>
            <a:r>
              <a:rPr lang="en-GB" dirty="0"/>
              <a:t>• has it been published by a reputable source or can you justify why it is an important source?</a:t>
            </a:r>
          </a:p>
          <a:p>
            <a:pPr marL="0" indent="0" fontAlgn="auto">
              <a:spcAft>
                <a:spcPts val="0"/>
              </a:spcAft>
              <a:buFont typeface="Arial" panose="020B0604020202020204" pitchFamily="34" charset="0"/>
              <a:buNone/>
              <a:defRPr/>
            </a:pPr>
            <a:r>
              <a:rPr lang="en-GB" dirty="0"/>
              <a:t>• has the material been critically evaluated or assessed by other authors or colleagues; for example, peer reviewed or professionally </a:t>
            </a:r>
            <a:r>
              <a:rPr lang="en-GB" dirty="0" smtClean="0"/>
              <a:t>edited</a:t>
            </a:r>
            <a:endParaRPr lang="en-GB" dirty="0"/>
          </a:p>
          <a:p>
            <a:pPr marL="0" indent="0" fontAlgn="auto">
              <a:spcAft>
                <a:spcPts val="0"/>
              </a:spcAft>
              <a:buFont typeface="Arial" panose="020B0604020202020204" pitchFamily="34" charset="0"/>
              <a:buNone/>
              <a:defRPr/>
            </a:pPr>
            <a:r>
              <a:rPr lang="en-GB" b="1" dirty="0" smtClean="0"/>
              <a:t>Currency</a:t>
            </a:r>
            <a:endParaRPr lang="en-GB" b="1" dirty="0"/>
          </a:p>
          <a:p>
            <a:pPr marL="0" indent="0" fontAlgn="auto">
              <a:spcAft>
                <a:spcPts val="0"/>
              </a:spcAft>
              <a:buFont typeface="Arial" panose="020B0604020202020204" pitchFamily="34" charset="0"/>
              <a:buNone/>
              <a:defRPr/>
            </a:pPr>
            <a:r>
              <a:rPr lang="en-GB" dirty="0"/>
              <a:t>• is the material still influential in the field?</a:t>
            </a:r>
          </a:p>
          <a:p>
            <a:pPr marL="0" indent="0" fontAlgn="auto">
              <a:spcAft>
                <a:spcPts val="0"/>
              </a:spcAft>
              <a:buFont typeface="Arial" panose="020B0604020202020204" pitchFamily="34" charset="0"/>
              <a:buNone/>
              <a:defRPr/>
            </a:pPr>
            <a:r>
              <a:rPr lang="en-GB" dirty="0"/>
              <a:t>• are you keeping up to date with new research?</a:t>
            </a:r>
          </a:p>
          <a:p>
            <a:pPr fontAlgn="auto">
              <a:spcAft>
                <a:spcPts val="0"/>
              </a:spcAft>
              <a:defRPr/>
            </a:pPr>
            <a:endParaRPr lang="en-GB" dirty="0"/>
          </a:p>
        </p:txBody>
      </p:sp>
    </p:spTree>
    <p:extLst>
      <p:ext uri="{BB962C8B-B14F-4D97-AF65-F5344CB8AC3E}">
        <p14:creationId xmlns:p14="http://schemas.microsoft.com/office/powerpoint/2010/main" val="289045225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What's the purpose of a literature review?</a:t>
            </a:r>
            <a:endParaRPr lang="en-GB" dirty="0"/>
          </a:p>
        </p:txBody>
      </p:sp>
      <p:sp>
        <p:nvSpPr>
          <p:cNvPr id="22531" name="Content Placeholder 2"/>
          <p:cNvSpPr>
            <a:spLocks noGrp="1"/>
          </p:cNvSpPr>
          <p:nvPr>
            <p:ph idx="1"/>
          </p:nvPr>
        </p:nvSpPr>
        <p:spPr/>
        <p:txBody>
          <a:bodyPr/>
          <a:lstStyle/>
          <a:p>
            <a:r>
              <a:rPr lang="en-GB" altLang="en-US" smtClean="0"/>
              <a:t>The </a:t>
            </a:r>
            <a:r>
              <a:rPr lang="en-GB" altLang="en-US" b="1" smtClean="0"/>
              <a:t>main purpose </a:t>
            </a:r>
            <a:r>
              <a:rPr lang="en-GB" altLang="en-US" smtClean="0"/>
              <a:t>is to locate your research in the context of what is already known in your topic area.</a:t>
            </a:r>
          </a:p>
          <a:p>
            <a:r>
              <a:rPr lang="en-GB" altLang="en-US" smtClean="0"/>
              <a:t>Your literature review will</a:t>
            </a:r>
          </a:p>
          <a:p>
            <a:pPr lvl="1"/>
            <a:r>
              <a:rPr lang="en-GB" altLang="en-US" b="1" smtClean="0"/>
              <a:t>identify "the gap" </a:t>
            </a:r>
            <a:r>
              <a:rPr lang="en-GB" altLang="en-US" smtClean="0"/>
              <a:t>in the existing knowledge</a:t>
            </a:r>
          </a:p>
          <a:p>
            <a:pPr lvl="1"/>
            <a:r>
              <a:rPr lang="en-GB" altLang="en-US" b="1" smtClean="0"/>
              <a:t>indicate </a:t>
            </a:r>
            <a:r>
              <a:rPr lang="en-GB" altLang="en-US" smtClean="0"/>
              <a:t>where your research fits</a:t>
            </a:r>
          </a:p>
          <a:p>
            <a:pPr lvl="1"/>
            <a:r>
              <a:rPr lang="en-GB" altLang="en-US" b="1" smtClean="0"/>
              <a:t>make a case </a:t>
            </a:r>
            <a:r>
              <a:rPr lang="en-GB" altLang="en-US" smtClean="0"/>
              <a:t>for the necessity of your research</a:t>
            </a:r>
          </a:p>
        </p:txBody>
      </p:sp>
    </p:spTree>
    <p:extLst>
      <p:ext uri="{BB962C8B-B14F-4D97-AF65-F5344CB8AC3E}">
        <p14:creationId xmlns:p14="http://schemas.microsoft.com/office/powerpoint/2010/main" val="40183360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CONTINUED</a:t>
            </a:r>
            <a:endParaRPr lang="en-GB" dirty="0"/>
          </a:p>
        </p:txBody>
      </p:sp>
      <p:sp>
        <p:nvSpPr>
          <p:cNvPr id="23555" name="Content Placeholder 2"/>
          <p:cNvSpPr>
            <a:spLocks noGrp="1"/>
          </p:cNvSpPr>
          <p:nvPr>
            <p:ph idx="1"/>
          </p:nvPr>
        </p:nvSpPr>
        <p:spPr/>
        <p:txBody>
          <a:bodyPr/>
          <a:lstStyle/>
          <a:p>
            <a:r>
              <a:rPr lang="en-GB" altLang="en-US" b="1" smtClean="0">
                <a:solidFill>
                  <a:srgbClr val="FF0000"/>
                </a:solidFill>
              </a:rPr>
              <a:t>The ability to analyse and synthesise the research in a field of specialization</a:t>
            </a:r>
          </a:p>
        </p:txBody>
      </p:sp>
    </p:spTree>
    <p:extLst>
      <p:ext uri="{BB962C8B-B14F-4D97-AF65-F5344CB8AC3E}">
        <p14:creationId xmlns:p14="http://schemas.microsoft.com/office/powerpoint/2010/main" val="202697751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What it is not</a:t>
            </a:r>
            <a:endParaRPr lang="en-GB" dirty="0"/>
          </a:p>
        </p:txBody>
      </p:sp>
      <p:sp>
        <p:nvSpPr>
          <p:cNvPr id="24579" name="Content Placeholder 2"/>
          <p:cNvSpPr>
            <a:spLocks noGrp="1"/>
          </p:cNvSpPr>
          <p:nvPr>
            <p:ph idx="1"/>
          </p:nvPr>
        </p:nvSpPr>
        <p:spPr/>
        <p:txBody>
          <a:bodyPr/>
          <a:lstStyle/>
          <a:p>
            <a:r>
              <a:rPr lang="en-GB" altLang="en-US" smtClean="0"/>
              <a:t>A literature review is not an annotated bibliography or a simple description of major theories and concepts </a:t>
            </a:r>
          </a:p>
          <a:p>
            <a:r>
              <a:rPr lang="en-GB" altLang="en-US" smtClean="0"/>
              <a:t>A summary of studies in your field one by one, paragraph by paragraph</a:t>
            </a:r>
          </a:p>
          <a:p>
            <a:r>
              <a:rPr lang="en-GB" altLang="en-US" smtClean="0"/>
              <a:t>A literature review is not about everything written on the topic; the scope and bounds of the review need to be logical (Boote &amp; Beile, 2004)</a:t>
            </a:r>
          </a:p>
          <a:p>
            <a:r>
              <a:rPr lang="en-GB" altLang="en-US" smtClean="0"/>
              <a:t>A complete historical background to your topic area</a:t>
            </a:r>
          </a:p>
        </p:txBody>
      </p:sp>
    </p:spTree>
    <p:extLst>
      <p:ext uri="{BB962C8B-B14F-4D97-AF65-F5344CB8AC3E}">
        <p14:creationId xmlns:p14="http://schemas.microsoft.com/office/powerpoint/2010/main" val="17508309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Literature Review</a:t>
            </a:r>
            <a:endParaRPr lang="en-GB" dirty="0"/>
          </a:p>
        </p:txBody>
      </p:sp>
      <p:sp>
        <p:nvSpPr>
          <p:cNvPr id="25603" name="Content Placeholder 2"/>
          <p:cNvSpPr>
            <a:spLocks noGrp="1"/>
          </p:cNvSpPr>
          <p:nvPr>
            <p:ph idx="1"/>
          </p:nvPr>
        </p:nvSpPr>
        <p:spPr/>
        <p:txBody>
          <a:bodyPr/>
          <a:lstStyle/>
          <a:p>
            <a:r>
              <a:rPr lang="en-GB" altLang="en-US" smtClean="0"/>
              <a:t>The aim of a literature review is to provide the conceptual background to your particular research topic. </a:t>
            </a:r>
          </a:p>
          <a:p>
            <a:r>
              <a:rPr lang="en-GB" altLang="en-US" smtClean="0"/>
              <a:t>The literature review shows what other people asking similar questions have discovered: </a:t>
            </a:r>
          </a:p>
          <a:p>
            <a:r>
              <a:rPr lang="en-GB" altLang="en-US" smtClean="0"/>
              <a:t>‘There is little point in reinventing the wheel…the work that you do is not done in a vacuum, but builds on the ideas of other people who have studied the field before you.  This requires you to describe what has been published, and to marshal the information in a relevant and critical way.’ Jankowicz (2005, p. 161)</a:t>
            </a:r>
          </a:p>
          <a:p>
            <a:endParaRPr lang="en-GB" altLang="en-US" smtClean="0"/>
          </a:p>
        </p:txBody>
      </p:sp>
    </p:spTree>
    <p:extLst>
      <p:ext uri="{BB962C8B-B14F-4D97-AF65-F5344CB8AC3E}">
        <p14:creationId xmlns:p14="http://schemas.microsoft.com/office/powerpoint/2010/main" val="36302988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Where is your voice ?</a:t>
            </a:r>
            <a:endParaRPr lang="en-GB" dirty="0"/>
          </a:p>
        </p:txBody>
      </p:sp>
      <p:sp>
        <p:nvSpPr>
          <p:cNvPr id="26627" name="Content Placeholder 2"/>
          <p:cNvSpPr>
            <a:spLocks noGrp="1"/>
          </p:cNvSpPr>
          <p:nvPr>
            <p:ph idx="1"/>
          </p:nvPr>
        </p:nvSpPr>
        <p:spPr/>
        <p:txBody>
          <a:bodyPr/>
          <a:lstStyle/>
          <a:p>
            <a:r>
              <a:rPr lang="en-GB" altLang="en-US" smtClean="0"/>
              <a:t>As the writer, you should be controlling</a:t>
            </a:r>
          </a:p>
          <a:p>
            <a:pPr lvl="1"/>
            <a:r>
              <a:rPr lang="en-GB" altLang="en-US" smtClean="0"/>
              <a:t>the overall structure of the review</a:t>
            </a:r>
          </a:p>
          <a:p>
            <a:pPr lvl="1"/>
            <a:r>
              <a:rPr lang="en-GB" altLang="en-US" smtClean="0"/>
              <a:t>the way in which you integrate and comment upon the work in the field</a:t>
            </a:r>
          </a:p>
        </p:txBody>
      </p:sp>
    </p:spTree>
    <p:extLst>
      <p:ext uri="{BB962C8B-B14F-4D97-AF65-F5344CB8AC3E}">
        <p14:creationId xmlns:p14="http://schemas.microsoft.com/office/powerpoint/2010/main" val="3299697359"/>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8"/>
          <p:cNvSpPr txBox="1">
            <a:spLocks noChangeArrowheads="1"/>
          </p:cNvSpPr>
          <p:nvPr/>
        </p:nvSpPr>
        <p:spPr bwMode="auto">
          <a:xfrm>
            <a:off x="298450" y="5884863"/>
            <a:ext cx="8534400" cy="55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37931725" indent="-37474525">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nSpc>
                <a:spcPct val="100000"/>
              </a:lnSpc>
              <a:spcBef>
                <a:spcPct val="50000"/>
              </a:spcBef>
              <a:buFontTx/>
              <a:buNone/>
            </a:pPr>
            <a:r>
              <a:rPr lang="en-GB" altLang="en-US" sz="1200">
                <a:latin typeface="Arial" panose="020B0604020202020204" pitchFamily="34" charset="0"/>
              </a:rPr>
              <a:t>Figure 1  </a:t>
            </a:r>
            <a:r>
              <a:rPr lang="en-US" altLang="en-US" sz="1800">
                <a:latin typeface="Arial" panose="020B0604020202020204" pitchFamily="34" charset="0"/>
              </a:rPr>
              <a:t>The literature review process</a:t>
            </a:r>
          </a:p>
          <a:p>
            <a:pPr>
              <a:lnSpc>
                <a:spcPct val="100000"/>
              </a:lnSpc>
              <a:spcBef>
                <a:spcPct val="50000"/>
              </a:spcBef>
              <a:buFontTx/>
              <a:buNone/>
            </a:pPr>
            <a:r>
              <a:rPr lang="en-US" altLang="en-US" sz="800" i="1">
                <a:latin typeface="Arial" panose="020B0604020202020204" pitchFamily="34" charset="0"/>
              </a:rPr>
              <a:t>Source</a:t>
            </a:r>
            <a:r>
              <a:rPr lang="en-US" altLang="en-US" sz="800">
                <a:latin typeface="Arial" panose="020B0604020202020204" pitchFamily="34" charset="0"/>
              </a:rPr>
              <a:t>: © Mark Saunders, Philip Lewis, Adrian Thornhill and Martin Jenkins 2003</a:t>
            </a:r>
          </a:p>
        </p:txBody>
      </p:sp>
      <p:pic>
        <p:nvPicPr>
          <p:cNvPr id="28675" name="Picture 23" descr="C03NF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35488" y="0"/>
            <a:ext cx="464343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30740161"/>
      </p:ext>
    </p:extLst>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Literature review</a:t>
            </a:r>
            <a:endParaRPr lang="en-GB" dirty="0"/>
          </a:p>
        </p:txBody>
      </p:sp>
      <p:sp>
        <p:nvSpPr>
          <p:cNvPr id="30723" name="Content Placeholder 2"/>
          <p:cNvSpPr>
            <a:spLocks noGrp="1"/>
          </p:cNvSpPr>
          <p:nvPr>
            <p:ph idx="1"/>
          </p:nvPr>
        </p:nvSpPr>
        <p:spPr/>
        <p:txBody>
          <a:bodyPr/>
          <a:lstStyle/>
          <a:p>
            <a:r>
              <a:rPr lang="en-GB" altLang="en-US" smtClean="0"/>
              <a:t>The literature review is not a summary, or annotated bibliography and must not drive the reader to ask, "Why am I reading this?" The review should build up an argument for your particular research and not simply stop when you feel sufficient literature has been reviewed.</a:t>
            </a:r>
          </a:p>
          <a:p>
            <a:r>
              <a:rPr lang="en-GB" altLang="en-US" smtClean="0"/>
              <a:t>There is a mass of secondary literature available and you should begin with general texts before moving to more specific material (macro and micro). </a:t>
            </a:r>
          </a:p>
          <a:p>
            <a:r>
              <a:rPr lang="en-GB" altLang="en-US" smtClean="0"/>
              <a:t>Use a range of sources &amp; viewpoints (e.g. academic, governmental, industrial sources)</a:t>
            </a:r>
          </a:p>
          <a:p>
            <a:endParaRPr lang="en-GB" altLang="en-US" smtClean="0"/>
          </a:p>
        </p:txBody>
      </p:sp>
    </p:spTree>
    <p:extLst>
      <p:ext uri="{BB962C8B-B14F-4D97-AF65-F5344CB8AC3E}">
        <p14:creationId xmlns:p14="http://schemas.microsoft.com/office/powerpoint/2010/main" val="237004238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What is the Literature ?</a:t>
            </a:r>
            <a:endParaRPr lang="en-GB" dirty="0"/>
          </a:p>
        </p:txBody>
      </p:sp>
      <p:sp>
        <p:nvSpPr>
          <p:cNvPr id="3" name="Content Placeholder 2"/>
          <p:cNvSpPr>
            <a:spLocks noGrp="1"/>
          </p:cNvSpPr>
          <p:nvPr>
            <p:ph idx="1"/>
          </p:nvPr>
        </p:nvSpPr>
        <p:spPr/>
        <p:txBody>
          <a:bodyPr rtlCol="0">
            <a:normAutofit fontScale="85000" lnSpcReduction="20000"/>
          </a:bodyPr>
          <a:lstStyle/>
          <a:p>
            <a:pPr fontAlgn="auto">
              <a:spcAft>
                <a:spcPts val="0"/>
              </a:spcAft>
              <a:defRPr/>
            </a:pPr>
            <a:r>
              <a:rPr lang="en-GB" dirty="0" smtClean="0"/>
              <a:t>The literature refers to the previous works or sources of information relevant to your research area, both theoretical (ideas-based) or empirical (collected or observed data). This selected material may include:</a:t>
            </a:r>
          </a:p>
          <a:p>
            <a:pPr lvl="1" fontAlgn="auto">
              <a:spcAft>
                <a:spcPts val="0"/>
              </a:spcAft>
              <a:defRPr/>
            </a:pPr>
            <a:r>
              <a:rPr lang="en-GB" dirty="0" smtClean="0"/>
              <a:t>primary sources</a:t>
            </a:r>
          </a:p>
          <a:p>
            <a:pPr lvl="1" fontAlgn="auto">
              <a:spcAft>
                <a:spcPts val="0"/>
              </a:spcAft>
              <a:defRPr/>
            </a:pPr>
            <a:r>
              <a:rPr lang="en-GB" dirty="0" smtClean="0"/>
              <a:t>first hand reports of research found in academic journal articles, books of collected articles or conference papers</a:t>
            </a:r>
          </a:p>
          <a:p>
            <a:pPr lvl="1" fontAlgn="auto">
              <a:spcAft>
                <a:spcPts val="0"/>
              </a:spcAft>
              <a:defRPr/>
            </a:pPr>
            <a:r>
              <a:rPr lang="en-GB" dirty="0" smtClean="0"/>
              <a:t>other original materials, such as historical documents, company reports, diaries or works of art or literature</a:t>
            </a:r>
          </a:p>
          <a:p>
            <a:pPr lvl="1" fontAlgn="auto">
              <a:spcAft>
                <a:spcPts val="0"/>
              </a:spcAft>
              <a:defRPr/>
            </a:pPr>
            <a:r>
              <a:rPr lang="en-GB" dirty="0" smtClean="0"/>
              <a:t>secondary sources</a:t>
            </a:r>
          </a:p>
          <a:p>
            <a:pPr lvl="1" fontAlgn="auto">
              <a:spcAft>
                <a:spcPts val="0"/>
              </a:spcAft>
              <a:defRPr/>
            </a:pPr>
            <a:r>
              <a:rPr lang="en-GB" dirty="0" smtClean="0"/>
              <a:t>critical evaluations and syntheses of original studies</a:t>
            </a:r>
          </a:p>
          <a:p>
            <a:pPr lvl="1" fontAlgn="auto">
              <a:spcAft>
                <a:spcPts val="0"/>
              </a:spcAft>
              <a:defRPr/>
            </a:pPr>
            <a:r>
              <a:rPr lang="en-GB" dirty="0" smtClean="0"/>
              <a:t>tertiary sources</a:t>
            </a:r>
          </a:p>
          <a:p>
            <a:pPr lvl="1" fontAlgn="auto">
              <a:spcAft>
                <a:spcPts val="0"/>
              </a:spcAft>
              <a:defRPr/>
            </a:pPr>
            <a:r>
              <a:rPr lang="en-GB" dirty="0" smtClean="0"/>
              <a:t>information and ideas often put together from secondary sources, e.g. text books that provide abroad overview of the topic</a:t>
            </a:r>
            <a:endParaRPr lang="en-GB" dirty="0"/>
          </a:p>
        </p:txBody>
      </p:sp>
    </p:spTree>
    <p:extLst>
      <p:ext uri="{BB962C8B-B14F-4D97-AF65-F5344CB8AC3E}">
        <p14:creationId xmlns:p14="http://schemas.microsoft.com/office/powerpoint/2010/main" val="372039103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2"/>
          <p:cNvSpPr txBox="1">
            <a:spLocks noChangeArrowheads="1"/>
          </p:cNvSpPr>
          <p:nvPr/>
        </p:nvSpPr>
        <p:spPr bwMode="auto">
          <a:xfrm>
            <a:off x="298450" y="5884863"/>
            <a:ext cx="85344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37931725" indent="-37474525">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nSpc>
                <a:spcPct val="100000"/>
              </a:lnSpc>
              <a:spcBef>
                <a:spcPct val="50000"/>
              </a:spcBef>
              <a:buFontTx/>
              <a:buNone/>
            </a:pPr>
            <a:r>
              <a:rPr lang="en-US" altLang="en-US" sz="1800" dirty="0" smtClean="0">
                <a:latin typeface="Arial" panose="020B0604020202020204" pitchFamily="34" charset="0"/>
              </a:rPr>
              <a:t>      Literature </a:t>
            </a:r>
            <a:r>
              <a:rPr lang="en-US" altLang="en-US" sz="1800" dirty="0">
                <a:latin typeface="Arial" panose="020B0604020202020204" pitchFamily="34" charset="0"/>
              </a:rPr>
              <a:t>sources available (Saunders et al 2007)</a:t>
            </a:r>
          </a:p>
        </p:txBody>
      </p:sp>
      <p:pic>
        <p:nvPicPr>
          <p:cNvPr id="32771" name="Picture 4" descr="C03NF0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1124744"/>
            <a:ext cx="8251825" cy="454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07777204"/>
      </p:ext>
    </p:extLst>
  </p:cSld>
  <p:clrMapOvr>
    <a:masterClrMapping/>
  </p:clrMapOv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Important</a:t>
            </a:r>
            <a:endParaRPr lang="en-GB" dirty="0"/>
          </a:p>
        </p:txBody>
      </p:sp>
      <p:sp>
        <p:nvSpPr>
          <p:cNvPr id="34819" name="Content Placeholder 2"/>
          <p:cNvSpPr>
            <a:spLocks noGrp="1"/>
          </p:cNvSpPr>
          <p:nvPr>
            <p:ph idx="1"/>
          </p:nvPr>
        </p:nvSpPr>
        <p:spPr/>
        <p:txBody>
          <a:bodyPr/>
          <a:lstStyle/>
          <a:p>
            <a:r>
              <a:rPr lang="en-GB" altLang="en-US" smtClean="0"/>
              <a:t>A lot of the information on the internet is not suitable as an academic source. Start with the databases of the UWTSD University library or other primary source material, rather than using a general search engine. The librarian for your discipline area can help you search for appropriate material.</a:t>
            </a:r>
          </a:p>
        </p:txBody>
      </p:sp>
    </p:spTree>
    <p:extLst>
      <p:ext uri="{BB962C8B-B14F-4D97-AF65-F5344CB8AC3E}">
        <p14:creationId xmlns:p14="http://schemas.microsoft.com/office/powerpoint/2010/main" val="225029961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 Box 2"/>
          <p:cNvSpPr txBox="1">
            <a:spLocks noChangeArrowheads="1"/>
          </p:cNvSpPr>
          <p:nvPr/>
        </p:nvSpPr>
        <p:spPr bwMode="auto">
          <a:xfrm>
            <a:off x="298450" y="6307138"/>
            <a:ext cx="8534400" cy="55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37931725" indent="-37474525">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nSpc>
                <a:spcPct val="100000"/>
              </a:lnSpc>
              <a:spcBef>
                <a:spcPct val="50000"/>
              </a:spcBef>
              <a:buFontTx/>
              <a:buNone/>
            </a:pPr>
            <a:r>
              <a:rPr lang="en-US" altLang="en-US" sz="1800" dirty="0" smtClean="0">
                <a:latin typeface="Arial" panose="020B0604020202020204" pitchFamily="34" charset="0"/>
              </a:rPr>
              <a:t>    Types </a:t>
            </a:r>
            <a:r>
              <a:rPr lang="en-US" altLang="en-US" sz="1800" dirty="0">
                <a:latin typeface="Arial" panose="020B0604020202020204" pitchFamily="34" charset="0"/>
              </a:rPr>
              <a:t>of secondary data</a:t>
            </a:r>
          </a:p>
          <a:p>
            <a:pPr>
              <a:lnSpc>
                <a:spcPct val="100000"/>
              </a:lnSpc>
              <a:spcBef>
                <a:spcPct val="50000"/>
              </a:spcBef>
              <a:buFontTx/>
              <a:buNone/>
            </a:pPr>
            <a:r>
              <a:rPr lang="en-US" altLang="en-US" sz="800" i="1" dirty="0" smtClean="0">
                <a:latin typeface="Arial" panose="020B0604020202020204" pitchFamily="34" charset="0"/>
              </a:rPr>
              <a:t>          Source</a:t>
            </a:r>
            <a:r>
              <a:rPr lang="en-US" altLang="en-US" sz="800" dirty="0">
                <a:latin typeface="Arial" panose="020B0604020202020204" pitchFamily="34" charset="0"/>
              </a:rPr>
              <a:t>: © Mark Saunders, Philip Lewis and Adrian Thornhill, 2007</a:t>
            </a:r>
          </a:p>
        </p:txBody>
      </p:sp>
      <p:pic>
        <p:nvPicPr>
          <p:cNvPr id="35843" name="Picture 3" descr="C08NF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450" y="-36513"/>
            <a:ext cx="8534400" cy="6343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02234278"/>
      </p:ext>
    </p:extLst>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Chapter 2</a:t>
            </a:r>
            <a:endParaRPr lang="en-GB" dirty="0"/>
          </a:p>
        </p:txBody>
      </p:sp>
      <p:sp>
        <p:nvSpPr>
          <p:cNvPr id="36867" name="Content Placeholder 2"/>
          <p:cNvSpPr>
            <a:spLocks noGrp="1"/>
          </p:cNvSpPr>
          <p:nvPr>
            <p:ph idx="1"/>
          </p:nvPr>
        </p:nvSpPr>
        <p:spPr/>
        <p:txBody>
          <a:bodyPr/>
          <a:lstStyle/>
          <a:p>
            <a:r>
              <a:rPr lang="en-GB" altLang="en-US" smtClean="0"/>
              <a:t>Current research studies (usually found in journal articles) that have contributed to the field in a theme similar to your own dissertation</a:t>
            </a:r>
          </a:p>
          <a:p>
            <a:r>
              <a:rPr lang="en-GB" altLang="en-US" smtClean="0"/>
              <a:t>You need to review articles with a critical eye</a:t>
            </a:r>
          </a:p>
          <a:p>
            <a:endParaRPr lang="en-GB" altLang="en-US" smtClean="0"/>
          </a:p>
          <a:p>
            <a:endParaRPr lang="en-GB" altLang="en-US" smtClean="0"/>
          </a:p>
        </p:txBody>
      </p:sp>
    </p:spTree>
    <p:extLst>
      <p:ext uri="{BB962C8B-B14F-4D97-AF65-F5344CB8AC3E}">
        <p14:creationId xmlns:p14="http://schemas.microsoft.com/office/powerpoint/2010/main" val="426211108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 Box 2"/>
          <p:cNvSpPr txBox="1">
            <a:spLocks noChangeArrowheads="1"/>
          </p:cNvSpPr>
          <p:nvPr/>
        </p:nvSpPr>
        <p:spPr bwMode="auto">
          <a:xfrm>
            <a:off x="227013" y="6310313"/>
            <a:ext cx="8534400" cy="735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37931725" indent="-37474525">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nSpc>
                <a:spcPct val="100000"/>
              </a:lnSpc>
              <a:spcBef>
                <a:spcPct val="50000"/>
              </a:spcBef>
              <a:buFontTx/>
              <a:buNone/>
            </a:pPr>
            <a:r>
              <a:rPr lang="en-GB" altLang="en-US" sz="1200">
                <a:latin typeface="Arial" panose="020B0604020202020204" pitchFamily="34" charset="0"/>
              </a:rPr>
              <a:t>Figure 4  </a:t>
            </a:r>
            <a:r>
              <a:rPr lang="en-US" altLang="en-US" sz="1800">
                <a:latin typeface="Arial" panose="020B0604020202020204" pitchFamily="34" charset="0"/>
              </a:rPr>
              <a:t>Evaluating potential secondary data sources</a:t>
            </a:r>
          </a:p>
          <a:p>
            <a:pPr>
              <a:lnSpc>
                <a:spcPct val="100000"/>
              </a:lnSpc>
              <a:spcBef>
                <a:spcPct val="50000"/>
              </a:spcBef>
              <a:buFontTx/>
              <a:buNone/>
            </a:pPr>
            <a:r>
              <a:rPr lang="en-US" altLang="en-US" sz="800" i="1">
                <a:latin typeface="Arial" panose="020B0604020202020204" pitchFamily="34" charset="0"/>
              </a:rPr>
              <a:t>Source</a:t>
            </a:r>
            <a:r>
              <a:rPr lang="en-US" altLang="en-US" sz="800">
                <a:latin typeface="Arial" panose="020B0604020202020204" pitchFamily="34" charset="0"/>
              </a:rPr>
              <a:t>: © </a:t>
            </a:r>
            <a:r>
              <a:rPr lang="en-GB" altLang="en-US" sz="800">
                <a:latin typeface="Arial" panose="020B0604020202020204" pitchFamily="34" charset="0"/>
              </a:rPr>
              <a:t>Saunders, Lewis and Thornhill,</a:t>
            </a:r>
            <a:r>
              <a:rPr lang="en-US" altLang="en-US" sz="800">
                <a:latin typeface="Arial" panose="020B0604020202020204" pitchFamily="34" charset="0"/>
              </a:rPr>
              <a:t> </a:t>
            </a:r>
            <a:r>
              <a:rPr lang="en-GB" altLang="en-US" sz="800" i="1">
                <a:latin typeface="Arial" panose="020B0604020202020204" pitchFamily="34" charset="0"/>
              </a:rPr>
              <a:t>Research Methods in Business</a:t>
            </a:r>
            <a:r>
              <a:rPr lang="en-GB" altLang="en-US" sz="800">
                <a:latin typeface="Arial" panose="020B0604020202020204" pitchFamily="34" charset="0"/>
              </a:rPr>
              <a:t>, 4th Edition</a:t>
            </a:r>
            <a:r>
              <a:rPr lang="en-GB" altLang="en-US" sz="800" i="1">
                <a:latin typeface="Arial" panose="020B0604020202020204" pitchFamily="34" charset="0"/>
              </a:rPr>
              <a:t> </a:t>
            </a:r>
            <a:r>
              <a:rPr lang="en-GB" altLang="en-US" sz="800">
                <a:latin typeface="Arial" panose="020B0604020202020204" pitchFamily="34" charset="0"/>
              </a:rPr>
              <a:t>© Pearson Education Limited 2007</a:t>
            </a:r>
            <a:endParaRPr lang="en-US" altLang="en-US" sz="800">
              <a:latin typeface="Arial" panose="020B0604020202020204" pitchFamily="34" charset="0"/>
            </a:endParaRPr>
          </a:p>
          <a:p>
            <a:pPr>
              <a:lnSpc>
                <a:spcPct val="100000"/>
              </a:lnSpc>
              <a:spcBef>
                <a:spcPct val="50000"/>
              </a:spcBef>
              <a:buFontTx/>
              <a:buNone/>
            </a:pPr>
            <a:endParaRPr lang="en-US" altLang="en-US" sz="800">
              <a:latin typeface="Arial" panose="020B0604020202020204" pitchFamily="34" charset="0"/>
            </a:endParaRPr>
          </a:p>
        </p:txBody>
      </p:sp>
      <p:pic>
        <p:nvPicPr>
          <p:cNvPr id="37891" name="Picture 3" descr="C08NF00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2750" y="-14288"/>
            <a:ext cx="8424863" cy="6324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60503917"/>
      </p:ext>
    </p:extLst>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1026"/>
          <p:cNvSpPr txBox="1">
            <a:spLocks noChangeArrowheads="1"/>
          </p:cNvSpPr>
          <p:nvPr/>
        </p:nvSpPr>
        <p:spPr bwMode="auto">
          <a:xfrm>
            <a:off x="280988" y="6307138"/>
            <a:ext cx="8534400" cy="55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37931725" indent="-37474525">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nSpc>
                <a:spcPct val="100000"/>
              </a:lnSpc>
              <a:spcBef>
                <a:spcPct val="50000"/>
              </a:spcBef>
              <a:buFontTx/>
              <a:buNone/>
            </a:pPr>
            <a:r>
              <a:rPr lang="en-US" altLang="en-US" sz="1800" smtClean="0">
                <a:latin typeface="Arial" panose="020B0604020202020204" pitchFamily="34" charset="0"/>
              </a:rPr>
              <a:t>Searching </a:t>
            </a:r>
            <a:r>
              <a:rPr lang="en-US" altLang="en-US" sz="1800" dirty="0">
                <a:latin typeface="Arial" panose="020B0604020202020204" pitchFamily="34" charset="0"/>
              </a:rPr>
              <a:t>the Internet</a:t>
            </a:r>
          </a:p>
          <a:p>
            <a:pPr>
              <a:lnSpc>
                <a:spcPct val="100000"/>
              </a:lnSpc>
              <a:spcBef>
                <a:spcPct val="50000"/>
              </a:spcBef>
              <a:buFontTx/>
              <a:buNone/>
            </a:pPr>
            <a:r>
              <a:rPr lang="en-US" altLang="en-US" sz="800" i="1" dirty="0">
                <a:latin typeface="Arial" panose="020B0604020202020204" pitchFamily="34" charset="0"/>
              </a:rPr>
              <a:t>Source</a:t>
            </a:r>
            <a:r>
              <a:rPr lang="en-US" altLang="en-US" sz="800" dirty="0">
                <a:latin typeface="Arial" panose="020B0604020202020204" pitchFamily="34" charset="0"/>
              </a:rPr>
              <a:t>: © Mark Saunders, Philip Lewis, Adrian Thornhill and Martin Jenkins, 2003</a:t>
            </a:r>
          </a:p>
        </p:txBody>
      </p:sp>
      <p:pic>
        <p:nvPicPr>
          <p:cNvPr id="38915" name="Picture 1028" descr="C03NF00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60588" y="0"/>
            <a:ext cx="4872037" cy="637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70604929"/>
      </p:ext>
    </p:extLst>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0900" y="119063"/>
            <a:ext cx="6376988" cy="1293812"/>
          </a:xfrm>
        </p:spPr>
        <p:txBody>
          <a:bodyPr/>
          <a:lstStyle/>
          <a:p>
            <a:pPr fontAlgn="auto">
              <a:spcAft>
                <a:spcPts val="0"/>
              </a:spcAft>
              <a:defRPr/>
            </a:pPr>
            <a:r>
              <a:rPr lang="en-GB" dirty="0" smtClean="0"/>
              <a:t>How is the Literature Review structured ?</a:t>
            </a:r>
            <a:endParaRPr lang="en-GB" dirty="0"/>
          </a:p>
        </p:txBody>
      </p:sp>
      <p:sp>
        <p:nvSpPr>
          <p:cNvPr id="3" name="Content Placeholder 2"/>
          <p:cNvSpPr>
            <a:spLocks noGrp="1"/>
          </p:cNvSpPr>
          <p:nvPr>
            <p:ph sz="half" idx="1"/>
          </p:nvPr>
        </p:nvSpPr>
        <p:spPr>
          <a:xfrm>
            <a:off x="593725" y="2193925"/>
            <a:ext cx="3911600" cy="4070350"/>
          </a:xfrm>
        </p:spPr>
        <p:txBody>
          <a:bodyPr rtlCol="0">
            <a:normAutofit fontScale="92500" lnSpcReduction="10000"/>
          </a:bodyPr>
          <a:lstStyle/>
          <a:p>
            <a:pPr marL="0" indent="0" fontAlgn="auto">
              <a:spcAft>
                <a:spcPts val="0"/>
              </a:spcAft>
              <a:buFont typeface="Arial" panose="020B0604020202020204" pitchFamily="34" charset="0"/>
              <a:buNone/>
              <a:defRPr/>
            </a:pPr>
            <a:r>
              <a:rPr lang="en-GB" b="1" dirty="0"/>
              <a:t>Introduce the problem </a:t>
            </a:r>
            <a:r>
              <a:rPr lang="en-GB" b="1" dirty="0" smtClean="0"/>
              <a:t>and set </a:t>
            </a:r>
            <a:r>
              <a:rPr lang="en-GB" b="1" dirty="0"/>
              <a:t>the context</a:t>
            </a:r>
          </a:p>
          <a:p>
            <a:pPr marL="0" indent="0" fontAlgn="auto">
              <a:spcAft>
                <a:spcPts val="0"/>
              </a:spcAft>
              <a:buFont typeface="Arial" panose="020B0604020202020204" pitchFamily="34" charset="0"/>
              <a:buNone/>
              <a:defRPr/>
            </a:pPr>
            <a:r>
              <a:rPr lang="en-GB" b="1" dirty="0"/>
              <a:t>Analyse past research</a:t>
            </a:r>
          </a:p>
          <a:p>
            <a:pPr marL="0" indent="0" fontAlgn="auto">
              <a:spcAft>
                <a:spcPts val="0"/>
              </a:spcAft>
              <a:buFont typeface="Arial" panose="020B0604020202020204" pitchFamily="34" charset="0"/>
              <a:buNone/>
              <a:defRPr/>
            </a:pPr>
            <a:r>
              <a:rPr lang="en-GB" dirty="0"/>
              <a:t>• highlight the development </a:t>
            </a:r>
            <a:r>
              <a:rPr lang="en-GB" dirty="0" smtClean="0"/>
              <a:t>of major </a:t>
            </a:r>
            <a:r>
              <a:rPr lang="en-GB" dirty="0"/>
              <a:t>concepts, </a:t>
            </a:r>
            <a:r>
              <a:rPr lang="en-GB" dirty="0" smtClean="0"/>
              <a:t>influential studies </a:t>
            </a:r>
            <a:r>
              <a:rPr lang="en-GB" dirty="0"/>
              <a:t>etc.</a:t>
            </a:r>
          </a:p>
          <a:p>
            <a:pPr marL="0" indent="0" fontAlgn="auto">
              <a:spcAft>
                <a:spcPts val="0"/>
              </a:spcAft>
              <a:buFont typeface="Arial" panose="020B0604020202020204" pitchFamily="34" charset="0"/>
              <a:buNone/>
              <a:defRPr/>
            </a:pPr>
            <a:r>
              <a:rPr lang="en-GB" dirty="0"/>
              <a:t>• focus on areas of </a:t>
            </a:r>
            <a:r>
              <a:rPr lang="en-GB" dirty="0" smtClean="0"/>
              <a:t>agreement, modification </a:t>
            </a:r>
            <a:r>
              <a:rPr lang="en-GB" dirty="0"/>
              <a:t>of design, </a:t>
            </a:r>
            <a:r>
              <a:rPr lang="en-GB" dirty="0" smtClean="0"/>
              <a:t>tensions and </a:t>
            </a:r>
            <a:r>
              <a:rPr lang="en-GB" dirty="0"/>
              <a:t>inadequacies, narrowing </a:t>
            </a:r>
            <a:r>
              <a:rPr lang="en-GB" dirty="0" smtClean="0"/>
              <a:t>the focus </a:t>
            </a:r>
            <a:r>
              <a:rPr lang="en-GB" dirty="0"/>
              <a:t>to studies closest to </a:t>
            </a:r>
            <a:r>
              <a:rPr lang="en-GB" dirty="0" smtClean="0"/>
              <a:t>your own</a:t>
            </a:r>
            <a:endParaRPr lang="en-GB" dirty="0"/>
          </a:p>
          <a:p>
            <a:pPr marL="0" indent="0" fontAlgn="auto">
              <a:spcAft>
                <a:spcPts val="0"/>
              </a:spcAft>
              <a:buFont typeface="Arial" panose="020B0604020202020204" pitchFamily="34" charset="0"/>
              <a:buNone/>
              <a:defRPr/>
            </a:pPr>
            <a:r>
              <a:rPr lang="en-GB" b="1" dirty="0"/>
              <a:t>Identify ‘the gap’ </a:t>
            </a:r>
            <a:r>
              <a:rPr lang="en-GB" dirty="0"/>
              <a:t>where your </a:t>
            </a:r>
            <a:r>
              <a:rPr lang="en-GB" dirty="0" smtClean="0"/>
              <a:t>own research </a:t>
            </a:r>
            <a:r>
              <a:rPr lang="en-GB" dirty="0"/>
              <a:t>fits</a:t>
            </a:r>
          </a:p>
          <a:p>
            <a:pPr marL="0" indent="0" fontAlgn="auto">
              <a:spcAft>
                <a:spcPts val="0"/>
              </a:spcAft>
              <a:buFont typeface="Arial" panose="020B0604020202020204" pitchFamily="34" charset="0"/>
              <a:buNone/>
              <a:defRPr/>
            </a:pPr>
            <a:r>
              <a:rPr lang="en-GB" b="1" dirty="0"/>
              <a:t>Sum up </a:t>
            </a:r>
            <a:r>
              <a:rPr lang="en-GB" dirty="0"/>
              <a:t>and link to your research</a:t>
            </a:r>
          </a:p>
        </p:txBody>
      </p:sp>
      <p:graphicFrame>
        <p:nvGraphicFramePr>
          <p:cNvPr id="6" name="Content Placeholder 5"/>
          <p:cNvGraphicFramePr>
            <a:graphicFrameLocks noGrp="1"/>
          </p:cNvGraphicFramePr>
          <p:nvPr>
            <p:ph sz="half" idx="2"/>
          </p:nvPr>
        </p:nvGraphicFramePr>
        <p:xfrm>
          <a:off x="4648200" y="1600200"/>
          <a:ext cx="4038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9" name="Straight Arrow Connector 8"/>
          <p:cNvCxnSpPr/>
          <p:nvPr/>
        </p:nvCxnSpPr>
        <p:spPr>
          <a:xfrm>
            <a:off x="3348038" y="1989138"/>
            <a:ext cx="2663825"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3348038" y="2420938"/>
            <a:ext cx="2519362" cy="79216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4067175" y="4437063"/>
            <a:ext cx="2160588" cy="57626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356100" y="5589588"/>
            <a:ext cx="2303463"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070001"/>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195513" y="306388"/>
            <a:ext cx="6378575" cy="1293812"/>
          </a:xfrm>
        </p:spPr>
        <p:txBody>
          <a:bodyPr/>
          <a:lstStyle/>
          <a:p>
            <a:pPr fontAlgn="auto">
              <a:spcAft>
                <a:spcPts val="0"/>
              </a:spcAft>
              <a:defRPr/>
            </a:pPr>
            <a:r>
              <a:rPr lang="en-GB" dirty="0" smtClean="0"/>
              <a:t>Structure</a:t>
            </a:r>
            <a:endParaRPr lang="en-GB" dirty="0"/>
          </a:p>
        </p:txBody>
      </p:sp>
      <p:graphicFrame>
        <p:nvGraphicFramePr>
          <p:cNvPr id="7" name="Content Placeholder 6"/>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9" name="Straight Arrow Connector 8"/>
          <p:cNvCxnSpPr/>
          <p:nvPr/>
        </p:nvCxnSpPr>
        <p:spPr>
          <a:xfrm flipH="1">
            <a:off x="2195513" y="2276475"/>
            <a:ext cx="2016125" cy="34559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4859338" y="2276475"/>
            <a:ext cx="1800225" cy="34559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a:off x="3635375" y="2276475"/>
            <a:ext cx="792163" cy="34559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4643438" y="2276475"/>
            <a:ext cx="649287" cy="34559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1992" name="TextBox 16"/>
          <p:cNvSpPr txBox="1">
            <a:spLocks noChangeArrowheads="1"/>
          </p:cNvSpPr>
          <p:nvPr/>
        </p:nvSpPr>
        <p:spPr bwMode="auto">
          <a:xfrm>
            <a:off x="5759450" y="2060575"/>
            <a:ext cx="255746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nSpc>
                <a:spcPct val="100000"/>
              </a:lnSpc>
              <a:spcBef>
                <a:spcPct val="0"/>
              </a:spcBef>
              <a:buFontTx/>
              <a:buNone/>
            </a:pPr>
            <a:r>
              <a:rPr lang="en-GB" altLang="en-US" sz="1800">
                <a:latin typeface="Arial" panose="020B0604020202020204" pitchFamily="34" charset="0"/>
              </a:rPr>
              <a:t>Fewer concepts,</a:t>
            </a:r>
          </a:p>
          <a:p>
            <a:pPr>
              <a:lnSpc>
                <a:spcPct val="100000"/>
              </a:lnSpc>
              <a:spcBef>
                <a:spcPct val="0"/>
              </a:spcBef>
              <a:buFontTx/>
              <a:buNone/>
            </a:pPr>
            <a:r>
              <a:rPr lang="en-GB" altLang="en-US" sz="1800">
                <a:latin typeface="Arial" panose="020B0604020202020204" pitchFamily="34" charset="0"/>
              </a:rPr>
              <a:t>and less</a:t>
            </a:r>
          </a:p>
          <a:p>
            <a:pPr>
              <a:lnSpc>
                <a:spcPct val="100000"/>
              </a:lnSpc>
              <a:spcBef>
                <a:spcPct val="0"/>
              </a:spcBef>
              <a:buFontTx/>
              <a:buNone/>
            </a:pPr>
            <a:r>
              <a:rPr lang="en-GB" altLang="en-US" sz="1800">
                <a:latin typeface="Arial" panose="020B0604020202020204" pitchFamily="34" charset="0"/>
              </a:rPr>
              <a:t>in-depth focus</a:t>
            </a:r>
          </a:p>
        </p:txBody>
      </p:sp>
      <p:sp>
        <p:nvSpPr>
          <p:cNvPr id="41993" name="TextBox 17"/>
          <p:cNvSpPr txBox="1">
            <a:spLocks noChangeArrowheads="1"/>
          </p:cNvSpPr>
          <p:nvPr/>
        </p:nvSpPr>
        <p:spPr bwMode="auto">
          <a:xfrm>
            <a:off x="1692275" y="6434138"/>
            <a:ext cx="57594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nSpc>
                <a:spcPct val="100000"/>
              </a:lnSpc>
              <a:spcBef>
                <a:spcPct val="0"/>
              </a:spcBef>
              <a:buFontTx/>
              <a:buNone/>
            </a:pPr>
            <a:r>
              <a:rPr lang="en-GB" altLang="en-US" sz="1800">
                <a:latin typeface="Arial" panose="020B0604020202020204" pitchFamily="34" charset="0"/>
              </a:rPr>
              <a:t>More conceptually dense,with greater intensity of focus</a:t>
            </a:r>
          </a:p>
        </p:txBody>
      </p:sp>
    </p:spTree>
    <p:extLst>
      <p:ext uri="{BB962C8B-B14F-4D97-AF65-F5344CB8AC3E}">
        <p14:creationId xmlns:p14="http://schemas.microsoft.com/office/powerpoint/2010/main" val="3114989563"/>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fontAlgn="auto">
              <a:spcAft>
                <a:spcPts val="0"/>
              </a:spcAft>
              <a:defRPr/>
            </a:pPr>
            <a:r>
              <a:rPr lang="en-GB" dirty="0" smtClean="0"/>
              <a:t>How do I start to organise my material ?</a:t>
            </a:r>
            <a:endParaRPr lang="en-GB" dirty="0"/>
          </a:p>
        </p:txBody>
      </p:sp>
      <p:sp>
        <p:nvSpPr>
          <p:cNvPr id="43011" name="Content Placeholder 2"/>
          <p:cNvSpPr>
            <a:spLocks noGrp="1"/>
          </p:cNvSpPr>
          <p:nvPr>
            <p:ph idx="1"/>
          </p:nvPr>
        </p:nvSpPr>
        <p:spPr/>
        <p:txBody>
          <a:bodyPr/>
          <a:lstStyle/>
          <a:p>
            <a:r>
              <a:rPr lang="en-GB" altLang="en-US" smtClean="0"/>
              <a:t>The review should be organised around the concepts and issues related to your research rather than authors. Sketch out some possible sub-sections before you write, maybe using a mind-map, a visual representation of your ideas showing relationships. Your approach may be one or a combination of these</a:t>
            </a:r>
          </a:p>
          <a:p>
            <a:pPr lvl="1"/>
            <a:r>
              <a:rPr lang="en-GB" altLang="en-US" smtClean="0"/>
              <a:t>Chronological</a:t>
            </a:r>
          </a:p>
          <a:p>
            <a:pPr lvl="1"/>
            <a:r>
              <a:rPr lang="en-GB" altLang="en-US" smtClean="0"/>
              <a:t>Thematic/Conceptual</a:t>
            </a:r>
          </a:p>
          <a:p>
            <a:pPr lvl="1"/>
            <a:r>
              <a:rPr lang="en-GB" altLang="en-US" smtClean="0"/>
              <a:t>Methodological</a:t>
            </a:r>
          </a:p>
        </p:txBody>
      </p:sp>
    </p:spTree>
    <p:extLst>
      <p:ext uri="{BB962C8B-B14F-4D97-AF65-F5344CB8AC3E}">
        <p14:creationId xmlns:p14="http://schemas.microsoft.com/office/powerpoint/2010/main" val="1497735813"/>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fontAlgn="auto">
              <a:spcAft>
                <a:spcPts val="0"/>
              </a:spcAft>
              <a:defRPr/>
            </a:pPr>
            <a:r>
              <a:rPr lang="en-GB" dirty="0" smtClean="0"/>
              <a:t>Critiquing, analysing and synthesising information</a:t>
            </a:r>
            <a:endParaRPr lang="en-GB" dirty="0"/>
          </a:p>
        </p:txBody>
      </p:sp>
      <p:sp>
        <p:nvSpPr>
          <p:cNvPr id="44035" name="Content Placeholder 2"/>
          <p:cNvSpPr>
            <a:spLocks noGrp="1"/>
          </p:cNvSpPr>
          <p:nvPr>
            <p:ph idx="1"/>
          </p:nvPr>
        </p:nvSpPr>
        <p:spPr/>
        <p:txBody>
          <a:bodyPr/>
          <a:lstStyle/>
          <a:p>
            <a:r>
              <a:rPr lang="en-GB" altLang="en-US" smtClean="0"/>
              <a:t>In your literature review you need to critically analyse and synthesise the views and merits of research in your field.</a:t>
            </a:r>
          </a:p>
          <a:p>
            <a:r>
              <a:rPr lang="en-GB" altLang="en-US" smtClean="0"/>
              <a:t>To be critical, you need to move from:</a:t>
            </a:r>
          </a:p>
          <a:p>
            <a:endParaRPr lang="en-GB" altLang="en-US" smtClean="0"/>
          </a:p>
        </p:txBody>
      </p:sp>
      <p:graphicFrame>
        <p:nvGraphicFramePr>
          <p:cNvPr id="4" name="Diagram 3"/>
          <p:cNvGraphicFramePr/>
          <p:nvPr/>
        </p:nvGraphicFramePr>
        <p:xfrm>
          <a:off x="1187624" y="4005064"/>
          <a:ext cx="6432376" cy="180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8126898"/>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altLang="en-US" dirty="0" smtClean="0">
                <a:effectLst>
                  <a:outerShdw blurRad="38100" dist="38100" dir="2700000" algn="tl">
                    <a:srgbClr val="000000"/>
                  </a:outerShdw>
                </a:effectLst>
                <a:ea typeface="ＭＳ Ｐゴシック" panose="020B0600070205080204" pitchFamily="34" charset="-128"/>
              </a:rPr>
              <a:t>Clarifying theory</a:t>
            </a:r>
          </a:p>
        </p:txBody>
      </p:sp>
      <p:sp>
        <p:nvSpPr>
          <p:cNvPr id="45059" name="Content Placeholder 2"/>
          <p:cNvSpPr>
            <a:spLocks noGrp="1"/>
          </p:cNvSpPr>
          <p:nvPr>
            <p:ph idx="1"/>
          </p:nvPr>
        </p:nvSpPr>
        <p:spPr/>
        <p:txBody>
          <a:bodyPr/>
          <a:lstStyle/>
          <a:p>
            <a:r>
              <a:rPr lang="en-US" altLang="en-US" smtClean="0">
                <a:ea typeface="ＭＳ Ｐゴシック" panose="020B0600070205080204" pitchFamily="34" charset="-128"/>
              </a:rPr>
              <a:t>Sutton and Staw (1995)</a:t>
            </a:r>
          </a:p>
          <a:p>
            <a:r>
              <a:rPr lang="en-US" altLang="en-US" smtClean="0">
                <a:ea typeface="ＭＳ Ｐゴシック" panose="020B0600070205080204" pitchFamily="34" charset="-128"/>
              </a:rPr>
              <a:t>Listing references to existing theories and mentioning the names of such theories may look impressive. But what is required if a piece of writing is to ‘contain theory’ is that a logical argument to explain the reasons for the described phenomena must be included. The key word here is ‘why’: why did the things you describe occur? What is the logical explanation? </a:t>
            </a:r>
          </a:p>
          <a:p>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403111392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fontAlgn="auto">
              <a:spcAft>
                <a:spcPts val="0"/>
              </a:spcAft>
              <a:defRPr/>
            </a:pPr>
            <a:r>
              <a:rPr lang="en-US" altLang="en-US" smtClean="0">
                <a:effectLst>
                  <a:outerShdw blurRad="38100" dist="38100" dir="2700000" algn="tl">
                    <a:srgbClr val="000000"/>
                  </a:outerShdw>
                </a:effectLst>
                <a:ea typeface="ＭＳ Ｐゴシック" panose="020B0600070205080204" pitchFamily="34" charset="-128"/>
              </a:rPr>
              <a:t>Continued</a:t>
            </a:r>
          </a:p>
        </p:txBody>
      </p:sp>
      <p:sp>
        <p:nvSpPr>
          <p:cNvPr id="46083" name="Content Placeholder 1"/>
          <p:cNvSpPr>
            <a:spLocks noGrp="1"/>
          </p:cNvSpPr>
          <p:nvPr>
            <p:ph idx="1"/>
          </p:nvPr>
        </p:nvSpPr>
        <p:spPr/>
        <p:txBody>
          <a:bodyPr/>
          <a:lstStyle/>
          <a:p>
            <a:r>
              <a:rPr lang="en-US" altLang="en-US" smtClean="0">
                <a:ea typeface="ＭＳ Ｐゴシック" panose="020B0600070205080204" pitchFamily="34" charset="-128"/>
              </a:rPr>
              <a:t>Boxes and arrows can add order to a conception by illustrating patterns and causal relationships but they rarely explain why the relationships have occurred. Indeed, Sutton and Staw (1995:374) note that ‘a clearly written argument should preclude the inclusion of the most complicated figures – those more closely resembling a complex wiring diagram than a comprehensible theory’. </a:t>
            </a:r>
          </a:p>
          <a:p>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65820779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fontAlgn="auto">
              <a:spcAft>
                <a:spcPts val="0"/>
              </a:spcAft>
              <a:defRPr/>
            </a:pPr>
            <a:r>
              <a:rPr lang="en-US" altLang="en-US" sz="3700" smtClean="0">
                <a:effectLst>
                  <a:outerShdw blurRad="38100" dist="38100" dir="2700000" algn="tl">
                    <a:srgbClr val="000000"/>
                  </a:outerShdw>
                </a:effectLst>
                <a:ea typeface="ＭＳ Ｐゴシック" panose="020B0600070205080204" pitchFamily="34" charset="-128"/>
              </a:rPr>
              <a:t>Sutton and Staw (1995:375) say THEORY IS ….</a:t>
            </a:r>
          </a:p>
        </p:txBody>
      </p:sp>
      <p:sp>
        <p:nvSpPr>
          <p:cNvPr id="47107" name="Content Placeholder 1"/>
          <p:cNvSpPr>
            <a:spLocks noGrp="1"/>
          </p:cNvSpPr>
          <p:nvPr>
            <p:ph idx="1"/>
          </p:nvPr>
        </p:nvSpPr>
        <p:spPr/>
        <p:txBody>
          <a:bodyPr/>
          <a:lstStyle/>
          <a:p>
            <a:r>
              <a:rPr lang="en-US" altLang="en-US" smtClean="0">
                <a:ea typeface="ＭＳ Ｐゴシック" panose="020B0600070205080204" pitchFamily="34" charset="-128"/>
              </a:rPr>
              <a:t>“About the connections between phenomena, a story about why events, structure and thoughts occur. Theory emphasises the nature of causal relationships, identifying what comes first as well as the timing of events. Strong theory, in our view, delves into underlying processes so as to under- stand the systematic reasons for a particular occurrence or non-occurrence.”</a:t>
            </a:r>
          </a:p>
          <a:p>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323104827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fontAlgn="auto">
              <a:spcAft>
                <a:spcPts val="0"/>
              </a:spcAft>
              <a:defRPr/>
            </a:pPr>
            <a:r>
              <a:rPr lang="en-US" altLang="en-US" smtClean="0">
                <a:effectLst>
                  <a:outerShdw blurRad="38100" dist="38100" dir="2700000" algn="tl">
                    <a:srgbClr val="000000"/>
                  </a:outerShdw>
                </a:effectLst>
                <a:ea typeface="ＭＳ Ｐゴシック" panose="020B0600070205080204" pitchFamily="34" charset="-128"/>
              </a:rPr>
              <a:t>BTW What is empirical ?</a:t>
            </a:r>
          </a:p>
        </p:txBody>
      </p:sp>
      <p:sp>
        <p:nvSpPr>
          <p:cNvPr id="48131" name="Content Placeholder 1"/>
          <p:cNvSpPr>
            <a:spLocks noGrp="1"/>
          </p:cNvSpPr>
          <p:nvPr>
            <p:ph idx="1"/>
          </p:nvPr>
        </p:nvSpPr>
        <p:spPr/>
        <p:txBody>
          <a:bodyPr/>
          <a:lstStyle/>
          <a:p>
            <a:r>
              <a:rPr lang="en-US" altLang="en-US" smtClean="0">
                <a:ea typeface="ＭＳ Ｐゴシック" panose="020B0600070205080204" pitchFamily="34" charset="-128"/>
              </a:rPr>
              <a:t>….</a:t>
            </a:r>
          </a:p>
          <a:p>
            <a:r>
              <a:rPr lang="en-US" altLang="en-US" smtClean="0">
                <a:ea typeface="ＭＳ Ｐゴシック" panose="020B0600070205080204" pitchFamily="34" charset="-128"/>
              </a:rPr>
              <a:t>based on, concerned with, or verifiable by observation or experience rather than theory or pure logic</a:t>
            </a:r>
          </a:p>
          <a:p>
            <a:r>
              <a:rPr lang="en-US" altLang="en-US" smtClean="0">
                <a:ea typeface="ＭＳ Ｐゴシック" panose="020B0600070205080204" pitchFamily="34" charset="-128"/>
              </a:rPr>
              <a:t>Empirical research is a way of gaining knowledge by means of direct and indirect observation or experience</a:t>
            </a:r>
          </a:p>
        </p:txBody>
      </p:sp>
    </p:spTree>
    <p:extLst>
      <p:ext uri="{BB962C8B-B14F-4D97-AF65-F5344CB8AC3E}">
        <p14:creationId xmlns:p14="http://schemas.microsoft.com/office/powerpoint/2010/main" val="365798620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fontAlgn="auto">
              <a:spcAft>
                <a:spcPts val="0"/>
              </a:spcAft>
              <a:defRPr/>
            </a:pPr>
            <a:r>
              <a:rPr lang="en-US" altLang="en-US" smtClean="0">
                <a:effectLst>
                  <a:outerShdw blurRad="38100" dist="38100" dir="2700000" algn="tl">
                    <a:srgbClr val="000000"/>
                  </a:outerShdw>
                </a:effectLst>
                <a:ea typeface="ＭＳ Ｐゴシック" panose="020B0600070205080204" pitchFamily="34" charset="-128"/>
              </a:rPr>
              <a:t>Back to theory …</a:t>
            </a:r>
          </a:p>
        </p:txBody>
      </p:sp>
      <p:sp>
        <p:nvSpPr>
          <p:cNvPr id="49155" name="Content Placeholder 1"/>
          <p:cNvSpPr>
            <a:spLocks noGrp="1"/>
          </p:cNvSpPr>
          <p:nvPr>
            <p:ph idx="1"/>
          </p:nvPr>
        </p:nvSpPr>
        <p:spPr/>
        <p:txBody>
          <a:bodyPr/>
          <a:lstStyle/>
          <a:p>
            <a:r>
              <a:rPr lang="en-US" altLang="en-US" smtClean="0">
                <a:ea typeface="ＭＳ Ｐゴシック" panose="020B0600070205080204" pitchFamily="34" charset="-128"/>
              </a:rPr>
              <a:t>Does it have to be ground-breaking ? ?</a:t>
            </a:r>
          </a:p>
        </p:txBody>
      </p:sp>
    </p:spTree>
    <p:extLst>
      <p:ext uri="{BB962C8B-B14F-4D97-AF65-F5344CB8AC3E}">
        <p14:creationId xmlns:p14="http://schemas.microsoft.com/office/powerpoint/2010/main" val="107938952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idx="4294967295"/>
          </p:nvPr>
        </p:nvSpPr>
        <p:spPr>
          <a:xfrm>
            <a:off x="2765425" y="14288"/>
            <a:ext cx="6378575" cy="1293812"/>
          </a:xfrm>
        </p:spPr>
        <p:txBody>
          <a:bodyPr/>
          <a:lstStyle/>
          <a:p>
            <a:pPr fontAlgn="auto">
              <a:spcAft>
                <a:spcPts val="0"/>
              </a:spcAft>
              <a:defRPr/>
            </a:pPr>
            <a:r>
              <a:rPr lang="en-US" altLang="en-US" sz="3700" dirty="0" smtClean="0">
                <a:effectLst>
                  <a:outerShdw blurRad="38100" dist="38100" dir="2700000" algn="tl">
                    <a:srgbClr val="000000"/>
                  </a:outerShdw>
                </a:effectLst>
                <a:ea typeface="ＭＳ Ｐゴシック" panose="020B0600070205080204" pitchFamily="34" charset="-128"/>
              </a:rPr>
              <a:t>Grand, middle-range and substantive theories</a:t>
            </a:r>
          </a:p>
        </p:txBody>
      </p:sp>
      <p:sp>
        <p:nvSpPr>
          <p:cNvPr id="50179" name="Content Placeholder 1"/>
          <p:cNvSpPr>
            <a:spLocks noGrp="1"/>
          </p:cNvSpPr>
          <p:nvPr>
            <p:ph idx="4294967295"/>
          </p:nvPr>
        </p:nvSpPr>
        <p:spPr>
          <a:xfrm>
            <a:off x="0" y="2193925"/>
            <a:ext cx="7956550" cy="4070350"/>
          </a:xfrm>
        </p:spPr>
        <p:txBody>
          <a:bodyPr/>
          <a:lstStyle/>
          <a:p>
            <a:endParaRPr lang="en-US" altLang="en-US" smtClean="0">
              <a:ea typeface="ＭＳ Ｐゴシック" panose="020B0600070205080204" pitchFamily="34" charset="-128"/>
            </a:endParaRPr>
          </a:p>
          <a:p>
            <a:endParaRPr lang="en-US" altLang="en-US" smtClean="0">
              <a:ea typeface="ＭＳ Ｐゴシック" panose="020B0600070205080204" pitchFamily="34" charset="-128"/>
            </a:endParaRPr>
          </a:p>
        </p:txBody>
      </p:sp>
      <p:graphicFrame>
        <p:nvGraphicFramePr>
          <p:cNvPr id="6" name="Diagram 5"/>
          <p:cNvGraphicFramePr/>
          <p:nvPr/>
        </p:nvGraphicFramePr>
        <p:xfrm>
          <a:off x="491066" y="1210205"/>
          <a:ext cx="8111067" cy="4969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8" name="Straight Arrow Connector 7"/>
          <p:cNvCxnSpPr>
            <a:cxnSpLocks noChangeShapeType="1"/>
          </p:cNvCxnSpPr>
          <p:nvPr/>
        </p:nvCxnSpPr>
        <p:spPr bwMode="auto">
          <a:xfrm rot="5400000" flipH="1" flipV="1">
            <a:off x="-25400" y="1854201"/>
            <a:ext cx="4757737" cy="3827462"/>
          </a:xfrm>
          <a:prstGeom prst="straightConnector1">
            <a:avLst/>
          </a:prstGeom>
          <a:noFill/>
          <a:ln w="55000" cmpd="thickThin">
            <a:solidFill>
              <a:schemeClr val="accent1"/>
            </a:solidFill>
            <a:round/>
            <a:headEnd/>
            <a:tailEnd type="arrow" w="med" len="med"/>
          </a:ln>
          <a:effectLst>
            <a:outerShdw blurRad="50800" dist="38100" dir="5400000" rotWithShape="0">
              <a:srgbClr val="808080">
                <a:alpha val="34999"/>
              </a:srgbClr>
            </a:outerShdw>
          </a:effectLst>
          <a:extLst>
            <a:ext uri="{909E8E84-426E-40DD-AFC4-6F175D3DCCD1}">
              <a14:hiddenFill xmlns:a14="http://schemas.microsoft.com/office/drawing/2010/main">
                <a:noFill/>
              </a14:hiddenFill>
            </a:ext>
          </a:extLst>
        </p:spPr>
      </p:cxnSp>
      <p:cxnSp>
        <p:nvCxnSpPr>
          <p:cNvPr id="11" name="Straight Arrow Connector 10"/>
          <p:cNvCxnSpPr>
            <a:cxnSpLocks noChangeShapeType="1"/>
          </p:cNvCxnSpPr>
          <p:nvPr/>
        </p:nvCxnSpPr>
        <p:spPr bwMode="auto">
          <a:xfrm rot="16200000" flipH="1">
            <a:off x="4411662" y="1854201"/>
            <a:ext cx="4740275" cy="3911600"/>
          </a:xfrm>
          <a:prstGeom prst="straightConnector1">
            <a:avLst/>
          </a:prstGeom>
          <a:noFill/>
          <a:ln w="55000" cmpd="thickThin">
            <a:solidFill>
              <a:schemeClr val="accent1"/>
            </a:solidFill>
            <a:round/>
            <a:headEnd/>
            <a:tailEnd type="arrow" w="med" len="med"/>
          </a:ln>
          <a:effectLst>
            <a:outerShdw blurRad="50800" dist="38100" dir="5400000" rotWithShape="0">
              <a:srgbClr val="808080">
                <a:alpha val="34999"/>
              </a:srgbClr>
            </a:outerShdw>
          </a:effectLst>
          <a:extLst>
            <a:ext uri="{909E8E84-426E-40DD-AFC4-6F175D3DCCD1}">
              <a14:hiddenFill xmlns:a14="http://schemas.microsoft.com/office/drawing/2010/main">
                <a:noFill/>
              </a14:hiddenFill>
            </a:ext>
          </a:extLst>
        </p:spPr>
      </p:cxnSp>
      <p:sp>
        <p:nvSpPr>
          <p:cNvPr id="13" name="TextBox 12"/>
          <p:cNvSpPr txBox="1">
            <a:spLocks noChangeArrowheads="1"/>
          </p:cNvSpPr>
          <p:nvPr/>
        </p:nvSpPr>
        <p:spPr bwMode="auto">
          <a:xfrm>
            <a:off x="0" y="1709738"/>
            <a:ext cx="3335338" cy="831850"/>
          </a:xfrm>
          <a:prstGeom prst="rect">
            <a:avLst/>
          </a:prstGeom>
          <a:gradFill rotWithShape="1">
            <a:gsLst>
              <a:gs pos="0">
                <a:srgbClr val="FFEACC"/>
              </a:gs>
              <a:gs pos="35001">
                <a:srgbClr val="FFE2BF"/>
              </a:gs>
              <a:gs pos="100000">
                <a:srgbClr val="FFC98A"/>
              </a:gs>
            </a:gsLst>
            <a:lin ang="5400000"/>
          </a:gradFill>
          <a:ln w="9525">
            <a:solidFill>
              <a:schemeClr val="accent1"/>
            </a:solidFill>
            <a:miter lim="800000"/>
            <a:headEnd/>
            <a:tailEnd/>
          </a:ln>
          <a:effectLst>
            <a:outerShdw blurRad="50800" dist="38100" dir="5400000" rotWithShape="0">
              <a:srgbClr val="808080">
                <a:alpha val="34999"/>
              </a:srgbClr>
            </a:outerShdw>
          </a:effec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defRPr/>
            </a:pPr>
            <a:r>
              <a:rPr lang="en-US" altLang="en-US" baseline="30000" smtClean="0">
                <a:solidFill>
                  <a:srgbClr val="000000"/>
                </a:solidFill>
                <a:latin typeface="Lucida Sans Unicode" panose="020B0602030504020204" pitchFamily="34" charset="0"/>
              </a:rPr>
              <a:t>Increasing capacity to change the way we think about the world</a:t>
            </a:r>
            <a:endParaRPr lang="en-US" altLang="en-US" smtClean="0">
              <a:solidFill>
                <a:srgbClr val="000000"/>
              </a:solidFill>
              <a:latin typeface="Lucida Sans Unicode" panose="020B0602030504020204" pitchFamily="34" charset="0"/>
            </a:endParaRPr>
          </a:p>
        </p:txBody>
      </p:sp>
      <p:sp>
        <p:nvSpPr>
          <p:cNvPr id="14" name="TextBox 13"/>
          <p:cNvSpPr txBox="1">
            <a:spLocks noChangeArrowheads="1"/>
          </p:cNvSpPr>
          <p:nvPr/>
        </p:nvSpPr>
        <p:spPr bwMode="auto">
          <a:xfrm>
            <a:off x="5875338" y="1625600"/>
            <a:ext cx="3268662" cy="1016000"/>
          </a:xfrm>
          <a:prstGeom prst="rect">
            <a:avLst/>
          </a:prstGeom>
          <a:gradFill rotWithShape="1">
            <a:gsLst>
              <a:gs pos="0">
                <a:srgbClr val="FFEACC"/>
              </a:gs>
              <a:gs pos="35001">
                <a:srgbClr val="FFE2BF"/>
              </a:gs>
              <a:gs pos="100000">
                <a:srgbClr val="FFC98A"/>
              </a:gs>
            </a:gsLst>
            <a:lin ang="5400000"/>
          </a:gradFill>
          <a:ln w="9525">
            <a:solidFill>
              <a:schemeClr val="accent1"/>
            </a:solidFill>
            <a:miter lim="800000"/>
            <a:headEnd/>
            <a:tailEnd/>
          </a:ln>
          <a:effectLst>
            <a:outerShdw blurRad="50800" dist="38100" dir="5400000" rotWithShape="0">
              <a:srgbClr val="808080">
                <a:alpha val="34999"/>
              </a:srgbClr>
            </a:outerShdw>
          </a:effectLst>
        </p:spPr>
        <p:txBody>
          <a:bodyPr>
            <a:spAutoFit/>
          </a:bodyPr>
          <a:lstStyle/>
          <a:p>
            <a:pPr>
              <a:defRPr/>
            </a:pPr>
            <a:r>
              <a:rPr lang="en-US" sz="2000" dirty="0">
                <a:solidFill>
                  <a:schemeClr val="dk1"/>
                </a:solidFill>
                <a:latin typeface="+mn-lt"/>
                <a:ea typeface="+mn-ea"/>
              </a:rPr>
              <a:t>Increasing restrictions in terms of general applicability</a:t>
            </a:r>
          </a:p>
        </p:txBody>
      </p:sp>
    </p:spTree>
    <p:extLst>
      <p:ext uri="{BB962C8B-B14F-4D97-AF65-F5344CB8AC3E}">
        <p14:creationId xmlns:p14="http://schemas.microsoft.com/office/powerpoint/2010/main" val="98489673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fontAlgn="auto">
              <a:spcAft>
                <a:spcPts val="0"/>
              </a:spcAft>
              <a:defRPr/>
            </a:pPr>
            <a:r>
              <a:rPr lang="en-US" altLang="en-US" sz="3700" smtClean="0">
                <a:effectLst>
                  <a:outerShdw blurRad="38100" dist="38100" dir="2700000" algn="tl">
                    <a:srgbClr val="000000"/>
                  </a:outerShdw>
                </a:effectLst>
                <a:ea typeface="ＭＳ Ｐゴシック" panose="020B0600070205080204" pitchFamily="34" charset="-128"/>
              </a:rPr>
              <a:t>What does it mean ? Cresswell (2002)</a:t>
            </a:r>
          </a:p>
        </p:txBody>
      </p:sp>
      <p:sp>
        <p:nvSpPr>
          <p:cNvPr id="52227" name="Content Placeholder 1"/>
          <p:cNvSpPr>
            <a:spLocks noGrp="1"/>
          </p:cNvSpPr>
          <p:nvPr>
            <p:ph idx="1"/>
          </p:nvPr>
        </p:nvSpPr>
        <p:spPr/>
        <p:txBody>
          <a:bodyPr/>
          <a:lstStyle/>
          <a:p>
            <a:r>
              <a:rPr lang="en-US" altLang="en-US" smtClean="0">
                <a:ea typeface="ＭＳ Ｐゴシック" panose="020B0600070205080204" pitchFamily="34" charset="-128"/>
              </a:rPr>
              <a:t>Grand theories (e.g. Darwin and Newton)</a:t>
            </a:r>
          </a:p>
          <a:p>
            <a:r>
              <a:rPr lang="en-US" altLang="en-US" smtClean="0">
                <a:ea typeface="ＭＳ Ｐゴシック" panose="020B0600070205080204" pitchFamily="34" charset="-128"/>
              </a:rPr>
              <a:t>Middle-range theories which lack the capacity to change the way in which we think about the world but are nonetheless of significance ie motivation </a:t>
            </a:r>
          </a:p>
          <a:p>
            <a:r>
              <a:rPr lang="en-US" altLang="en-US" smtClean="0">
                <a:ea typeface="ＭＳ Ｐゴシック" panose="020B0600070205080204" pitchFamily="34" charset="-128"/>
              </a:rPr>
              <a:t>Substantive theories are restricted to a particular time, research setting, group or population or problem – eg  studying the reasons why a total quality initiative in a particular organisation failed</a:t>
            </a:r>
          </a:p>
        </p:txBody>
      </p:sp>
    </p:spTree>
    <p:extLst>
      <p:ext uri="{BB962C8B-B14F-4D97-AF65-F5344CB8AC3E}">
        <p14:creationId xmlns:p14="http://schemas.microsoft.com/office/powerpoint/2010/main" val="31072425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How do I cite the work of others ?</a:t>
            </a:r>
            <a:endParaRPr lang="en-GB" dirty="0"/>
          </a:p>
        </p:txBody>
      </p:sp>
      <p:sp>
        <p:nvSpPr>
          <p:cNvPr id="53251" name="Content Placeholder 2"/>
          <p:cNvSpPr>
            <a:spLocks noGrp="1"/>
          </p:cNvSpPr>
          <p:nvPr>
            <p:ph idx="1"/>
          </p:nvPr>
        </p:nvSpPr>
        <p:spPr/>
        <p:txBody>
          <a:bodyPr/>
          <a:lstStyle/>
          <a:p>
            <a:r>
              <a:rPr lang="en-GB" altLang="en-US" smtClean="0"/>
              <a:t>Internationalising the curriculum means more than mere enrichment (Maxwell 2003)</a:t>
            </a:r>
          </a:p>
          <a:p>
            <a:r>
              <a:rPr lang="en-GB" altLang="en-US" smtClean="0"/>
              <a:t>Jones (2004) argued that teachers preferred the later method</a:t>
            </a:r>
          </a:p>
          <a:p>
            <a:r>
              <a:rPr lang="en-GB" altLang="en-US" smtClean="0"/>
              <a:t>Several researchers have studied the relationship between classroom adjustment and mobility (Madsen, 1980; Biggs, 1983; Randall 1985)</a:t>
            </a:r>
          </a:p>
        </p:txBody>
      </p:sp>
    </p:spTree>
    <p:extLst>
      <p:ext uri="{BB962C8B-B14F-4D97-AF65-F5344CB8AC3E}">
        <p14:creationId xmlns:p14="http://schemas.microsoft.com/office/powerpoint/2010/main" val="2432459446"/>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a:t>What </a:t>
            </a:r>
            <a:r>
              <a:rPr lang="en-GB" dirty="0" smtClean="0"/>
              <a:t>tense should </a:t>
            </a:r>
            <a:r>
              <a:rPr lang="en-GB" dirty="0"/>
              <a:t>I use?</a:t>
            </a:r>
          </a:p>
        </p:txBody>
      </p:sp>
      <p:sp>
        <p:nvSpPr>
          <p:cNvPr id="54275" name="Content Placeholder 2"/>
          <p:cNvSpPr>
            <a:spLocks noGrp="1"/>
          </p:cNvSpPr>
          <p:nvPr>
            <p:ph idx="1"/>
          </p:nvPr>
        </p:nvSpPr>
        <p:spPr/>
        <p:txBody>
          <a:bodyPr/>
          <a:lstStyle/>
          <a:p>
            <a:r>
              <a:rPr lang="en-GB" altLang="en-US" smtClean="0"/>
              <a:t>Research proposal – FUTURE</a:t>
            </a:r>
          </a:p>
          <a:p>
            <a:r>
              <a:rPr lang="en-GB" altLang="en-US" smtClean="0"/>
              <a:t>Dissertation - PAST</a:t>
            </a:r>
          </a:p>
        </p:txBody>
      </p:sp>
    </p:spTree>
    <p:extLst>
      <p:ext uri="{BB962C8B-B14F-4D97-AF65-F5344CB8AC3E}">
        <p14:creationId xmlns:p14="http://schemas.microsoft.com/office/powerpoint/2010/main" val="211877534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What reporting verbs should I use?</a:t>
            </a:r>
            <a:endParaRPr lang="en-GB" dirty="0"/>
          </a:p>
        </p:txBody>
      </p:sp>
      <p:sp>
        <p:nvSpPr>
          <p:cNvPr id="3" name="Content Placeholder 2"/>
          <p:cNvSpPr>
            <a:spLocks noGrp="1"/>
          </p:cNvSpPr>
          <p:nvPr>
            <p:ph idx="1"/>
          </p:nvPr>
        </p:nvSpPr>
        <p:spPr/>
        <p:txBody>
          <a:bodyPr rtlCol="0">
            <a:normAutofit/>
          </a:bodyPr>
          <a:lstStyle/>
          <a:p>
            <a:pPr marL="0" indent="0" fontAlgn="auto">
              <a:spcAft>
                <a:spcPts val="0"/>
              </a:spcAft>
              <a:buFont typeface="Arial" panose="020B0604020202020204" pitchFamily="34" charset="0"/>
              <a:buNone/>
              <a:defRPr/>
            </a:pPr>
            <a:r>
              <a:rPr lang="en-GB" dirty="0"/>
              <a:t>Avoid over-using "states" and "says". You may need to use tentative or evaluative </a:t>
            </a:r>
            <a:r>
              <a:rPr lang="en-GB" dirty="0" smtClean="0"/>
              <a:t>verbs</a:t>
            </a:r>
          </a:p>
          <a:p>
            <a:pPr marL="0" indent="0" fontAlgn="auto">
              <a:spcAft>
                <a:spcPts val="0"/>
              </a:spcAft>
              <a:buFont typeface="Arial" panose="020B0604020202020204" pitchFamily="34" charset="0"/>
              <a:buNone/>
              <a:defRPr/>
            </a:pPr>
            <a:r>
              <a:rPr lang="en-GB" b="1" dirty="0" smtClean="0"/>
              <a:t>Tentative </a:t>
            </a:r>
            <a:r>
              <a:rPr lang="en-GB" b="1" dirty="0"/>
              <a:t>verbs </a:t>
            </a:r>
            <a:r>
              <a:rPr lang="en-GB" dirty="0"/>
              <a:t>are often used to show that findings are incomplete or difficult to generalise </a:t>
            </a:r>
            <a:r>
              <a:rPr lang="en-GB" dirty="0" smtClean="0"/>
              <a:t>from</a:t>
            </a:r>
            <a:endParaRPr lang="en-GB" dirty="0"/>
          </a:p>
          <a:p>
            <a:pPr fontAlgn="auto">
              <a:spcAft>
                <a:spcPts val="0"/>
              </a:spcAft>
              <a:defRPr/>
            </a:pPr>
            <a:r>
              <a:rPr lang="en-GB" dirty="0" smtClean="0"/>
              <a:t>Research </a:t>
            </a:r>
            <a:r>
              <a:rPr lang="en-GB" dirty="0"/>
              <a:t>suggests that a majority of people prefer email to… (</a:t>
            </a:r>
            <a:r>
              <a:rPr lang="en-GB" dirty="0" err="1"/>
              <a:t>Mahlab</a:t>
            </a:r>
            <a:r>
              <a:rPr lang="en-GB" dirty="0"/>
              <a:t> 1995</a:t>
            </a:r>
            <a:r>
              <a:rPr lang="en-GB" dirty="0" smtClean="0"/>
              <a:t>)</a:t>
            </a:r>
            <a:endParaRPr lang="en-GB" dirty="0"/>
          </a:p>
          <a:p>
            <a:pPr fontAlgn="auto">
              <a:spcAft>
                <a:spcPts val="0"/>
              </a:spcAft>
              <a:defRPr/>
            </a:pPr>
            <a:r>
              <a:rPr lang="en-GB" dirty="0"/>
              <a:t>Wang (2003) indicates that such results are not necessarily…</a:t>
            </a:r>
          </a:p>
          <a:p>
            <a:pPr marL="0" indent="0" fontAlgn="auto">
              <a:spcAft>
                <a:spcPts val="0"/>
              </a:spcAft>
              <a:buFont typeface="Arial" panose="020B0604020202020204" pitchFamily="34" charset="0"/>
              <a:buNone/>
              <a:defRPr/>
            </a:pPr>
            <a:endParaRPr lang="en-GB" dirty="0"/>
          </a:p>
        </p:txBody>
      </p:sp>
    </p:spTree>
    <p:extLst>
      <p:ext uri="{BB962C8B-B14F-4D97-AF65-F5344CB8AC3E}">
        <p14:creationId xmlns:p14="http://schemas.microsoft.com/office/powerpoint/2010/main" val="321713060"/>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What reporting verbs should I use?</a:t>
            </a:r>
            <a:endParaRPr lang="en-GB" dirty="0"/>
          </a:p>
        </p:txBody>
      </p:sp>
      <p:sp>
        <p:nvSpPr>
          <p:cNvPr id="3" name="Content Placeholder 2"/>
          <p:cNvSpPr>
            <a:spLocks noGrp="1"/>
          </p:cNvSpPr>
          <p:nvPr>
            <p:ph idx="1"/>
          </p:nvPr>
        </p:nvSpPr>
        <p:spPr/>
        <p:txBody>
          <a:bodyPr rtlCol="0">
            <a:normAutofit/>
          </a:bodyPr>
          <a:lstStyle/>
          <a:p>
            <a:pPr marL="0" indent="0" fontAlgn="auto">
              <a:spcAft>
                <a:spcPts val="0"/>
              </a:spcAft>
              <a:buFont typeface="Arial" panose="020B0604020202020204" pitchFamily="34" charset="0"/>
              <a:buNone/>
              <a:defRPr/>
            </a:pPr>
            <a:r>
              <a:rPr lang="en-GB" b="1" dirty="0" smtClean="0"/>
              <a:t>Evaluative </a:t>
            </a:r>
            <a:r>
              <a:rPr lang="en-GB" b="1" dirty="0"/>
              <a:t>verbs </a:t>
            </a:r>
            <a:r>
              <a:rPr lang="en-GB" dirty="0"/>
              <a:t>can pack in extra meaning by incorporating your evaluation of the text.</a:t>
            </a:r>
          </a:p>
          <a:p>
            <a:pPr fontAlgn="auto">
              <a:spcAft>
                <a:spcPts val="0"/>
              </a:spcAft>
              <a:defRPr/>
            </a:pPr>
            <a:r>
              <a:rPr lang="en-GB" dirty="0" smtClean="0"/>
              <a:t>Jacob </a:t>
            </a:r>
            <a:r>
              <a:rPr lang="en-GB" dirty="0"/>
              <a:t>concedes that the test is not 100 per cent reliable.</a:t>
            </a:r>
          </a:p>
          <a:p>
            <a:pPr marL="0" indent="0" fontAlgn="auto">
              <a:spcAft>
                <a:spcPts val="0"/>
              </a:spcAft>
              <a:buFont typeface="Arial" panose="020B0604020202020204" pitchFamily="34" charset="0"/>
              <a:buNone/>
              <a:defRPr/>
            </a:pPr>
            <a:r>
              <a:rPr lang="en-GB" dirty="0"/>
              <a:t>This is much stronger than "Jacob states that… " since concedes includes the judgement that Jacob was reluctant to make the acknowledgement.</a:t>
            </a:r>
          </a:p>
          <a:p>
            <a:pPr marL="0" indent="0" fontAlgn="auto">
              <a:spcAft>
                <a:spcPts val="0"/>
              </a:spcAft>
              <a:buFont typeface="Arial" panose="020B0604020202020204" pitchFamily="34" charset="0"/>
              <a:buNone/>
              <a:defRPr/>
            </a:pPr>
            <a:r>
              <a:rPr lang="en-GB" dirty="0"/>
              <a:t>Some other strong reporting words are: </a:t>
            </a:r>
            <a:r>
              <a:rPr lang="en-GB" b="1" dirty="0"/>
              <a:t>describe, contend, examine, assert, dispute, claim, purport, persuade, refute, concur, recommend, object, dismiss, contradict, propose, examine, observe</a:t>
            </a:r>
          </a:p>
          <a:p>
            <a:pPr marL="0" indent="0" fontAlgn="auto">
              <a:spcAft>
                <a:spcPts val="0"/>
              </a:spcAft>
              <a:buFont typeface="Arial" panose="020B0604020202020204" pitchFamily="34" charset="0"/>
              <a:buNone/>
              <a:defRPr/>
            </a:pPr>
            <a:endParaRPr lang="en-GB" dirty="0"/>
          </a:p>
        </p:txBody>
      </p:sp>
    </p:spTree>
    <p:extLst>
      <p:ext uri="{BB962C8B-B14F-4D97-AF65-F5344CB8AC3E}">
        <p14:creationId xmlns:p14="http://schemas.microsoft.com/office/powerpoint/2010/main" val="1842519861"/>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Should I use quotes or paraphrases ?</a:t>
            </a:r>
            <a:endParaRPr lang="en-GB" dirty="0"/>
          </a:p>
        </p:txBody>
      </p:sp>
      <p:sp>
        <p:nvSpPr>
          <p:cNvPr id="3" name="Content Placeholder 2"/>
          <p:cNvSpPr>
            <a:spLocks noGrp="1"/>
          </p:cNvSpPr>
          <p:nvPr>
            <p:ph idx="1"/>
          </p:nvPr>
        </p:nvSpPr>
        <p:spPr/>
        <p:txBody>
          <a:bodyPr rtlCol="0">
            <a:normAutofit/>
          </a:bodyPr>
          <a:lstStyle/>
          <a:p>
            <a:pPr marL="0" indent="0" fontAlgn="auto">
              <a:spcAft>
                <a:spcPts val="0"/>
              </a:spcAft>
              <a:buFont typeface="Arial" panose="020B0604020202020204" pitchFamily="34" charset="0"/>
              <a:buNone/>
              <a:defRPr/>
            </a:pPr>
            <a:r>
              <a:rPr lang="en-GB" dirty="0" smtClean="0"/>
              <a:t>Quotations are usually used only for:</a:t>
            </a:r>
          </a:p>
          <a:p>
            <a:pPr fontAlgn="auto">
              <a:spcAft>
                <a:spcPts val="0"/>
              </a:spcAft>
              <a:defRPr/>
            </a:pPr>
            <a:r>
              <a:rPr lang="en-GB" dirty="0" smtClean="0"/>
              <a:t>definitions of technical terms or key words and concepts</a:t>
            </a:r>
          </a:p>
          <a:p>
            <a:pPr fontAlgn="auto">
              <a:spcAft>
                <a:spcPts val="0"/>
              </a:spcAft>
              <a:defRPr/>
            </a:pPr>
            <a:r>
              <a:rPr lang="en-GB" dirty="0" smtClean="0"/>
              <a:t>particularly significant phrasing</a:t>
            </a:r>
          </a:p>
          <a:p>
            <a:pPr fontAlgn="auto">
              <a:spcAft>
                <a:spcPts val="0"/>
              </a:spcAft>
              <a:defRPr/>
            </a:pPr>
            <a:r>
              <a:rPr lang="en-GB" dirty="0" smtClean="0"/>
              <a:t>maintaining the writer’s specific intention</a:t>
            </a:r>
          </a:p>
          <a:p>
            <a:pPr marL="0" indent="0" fontAlgn="auto">
              <a:spcAft>
                <a:spcPts val="0"/>
              </a:spcAft>
              <a:buFont typeface="Arial" panose="020B0604020202020204" pitchFamily="34" charset="0"/>
              <a:buNone/>
              <a:defRPr/>
            </a:pPr>
            <a:r>
              <a:rPr lang="en-GB" dirty="0" smtClean="0"/>
              <a:t>Paraphrases are the main means of citing authors. The advantages of paraphrasing are:</a:t>
            </a:r>
          </a:p>
          <a:p>
            <a:pPr fontAlgn="auto">
              <a:spcAft>
                <a:spcPts val="0"/>
              </a:spcAft>
              <a:defRPr/>
            </a:pPr>
            <a:r>
              <a:rPr lang="en-GB" dirty="0" smtClean="0"/>
              <a:t>showing that you understand and can interpret the original material</a:t>
            </a:r>
          </a:p>
          <a:p>
            <a:pPr fontAlgn="auto">
              <a:spcAft>
                <a:spcPts val="0"/>
              </a:spcAft>
              <a:defRPr/>
            </a:pPr>
            <a:r>
              <a:rPr lang="en-GB" dirty="0" smtClean="0"/>
              <a:t>allowing you to maintain your own voic</a:t>
            </a:r>
            <a:r>
              <a:rPr lang="en-GB" dirty="0"/>
              <a:t>e</a:t>
            </a:r>
          </a:p>
        </p:txBody>
      </p:sp>
    </p:spTree>
    <p:extLst>
      <p:ext uri="{BB962C8B-B14F-4D97-AF65-F5344CB8AC3E}">
        <p14:creationId xmlns:p14="http://schemas.microsoft.com/office/powerpoint/2010/main" val="2022147386"/>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How is the Literature Review judged ?</a:t>
            </a:r>
            <a:endParaRPr lang="en-GB" dirty="0"/>
          </a:p>
        </p:txBody>
      </p:sp>
      <p:sp>
        <p:nvSpPr>
          <p:cNvPr id="3" name="Content Placeholder 2"/>
          <p:cNvSpPr>
            <a:spLocks noGrp="1"/>
          </p:cNvSpPr>
          <p:nvPr>
            <p:ph idx="1"/>
          </p:nvPr>
        </p:nvSpPr>
        <p:spPr/>
        <p:txBody>
          <a:bodyPr rtlCol="0">
            <a:normAutofit fontScale="92500"/>
          </a:bodyPr>
          <a:lstStyle/>
          <a:p>
            <a:pPr marL="0" indent="0" fontAlgn="auto">
              <a:spcAft>
                <a:spcPts val="0"/>
              </a:spcAft>
              <a:buFont typeface="Arial" panose="020B0604020202020204" pitchFamily="34" charset="0"/>
              <a:buNone/>
              <a:defRPr/>
            </a:pPr>
            <a:r>
              <a:rPr lang="en-GB" b="1" dirty="0"/>
              <a:t>S</a:t>
            </a:r>
            <a:r>
              <a:rPr lang="en-GB" b="1" dirty="0" smtClean="0"/>
              <a:t>election of the literature</a:t>
            </a:r>
          </a:p>
          <a:p>
            <a:pPr marL="0" indent="0" fontAlgn="auto">
              <a:spcAft>
                <a:spcPts val="0"/>
              </a:spcAft>
              <a:buFont typeface="Arial" panose="020B0604020202020204" pitchFamily="34" charset="0"/>
              <a:buNone/>
              <a:defRPr/>
            </a:pPr>
            <a:r>
              <a:rPr lang="en-GB" dirty="0" smtClean="0"/>
              <a:t>• Have you clearly indicated the scope and purpose of the review?</a:t>
            </a:r>
          </a:p>
          <a:p>
            <a:pPr marL="0" indent="0" fontAlgn="auto">
              <a:spcAft>
                <a:spcPts val="0"/>
              </a:spcAft>
              <a:buFont typeface="Arial" panose="020B0604020202020204" pitchFamily="34" charset="0"/>
              <a:buNone/>
              <a:defRPr/>
            </a:pPr>
            <a:r>
              <a:rPr lang="en-GB" dirty="0" smtClean="0"/>
              <a:t>• Have you included a balanced coverage of what is available?</a:t>
            </a:r>
          </a:p>
          <a:p>
            <a:pPr marL="0" indent="0" fontAlgn="auto">
              <a:spcAft>
                <a:spcPts val="0"/>
              </a:spcAft>
              <a:buFont typeface="Arial" panose="020B0604020202020204" pitchFamily="34" charset="0"/>
              <a:buNone/>
              <a:defRPr/>
            </a:pPr>
            <a:r>
              <a:rPr lang="en-GB" dirty="0" smtClean="0"/>
              <a:t>• Have you included the most recent and relevant studies?</a:t>
            </a:r>
          </a:p>
          <a:p>
            <a:pPr marL="0" indent="0" fontAlgn="auto">
              <a:spcAft>
                <a:spcPts val="0"/>
              </a:spcAft>
              <a:buFont typeface="Arial" panose="020B0604020202020204" pitchFamily="34" charset="0"/>
              <a:buNone/>
              <a:defRPr/>
            </a:pPr>
            <a:r>
              <a:rPr lang="en-GB" dirty="0" smtClean="0"/>
              <a:t>• Have you included enough material to show the development and limitations in this area?</a:t>
            </a:r>
          </a:p>
          <a:p>
            <a:pPr marL="0" indent="0" fontAlgn="auto">
              <a:spcAft>
                <a:spcPts val="0"/>
              </a:spcAft>
              <a:buFont typeface="Arial" panose="020B0604020202020204" pitchFamily="34" charset="0"/>
              <a:buNone/>
              <a:defRPr/>
            </a:pPr>
            <a:r>
              <a:rPr lang="en-GB" dirty="0" smtClean="0"/>
              <a:t>• Have you indicated the source of the literature by referencing accurately?</a:t>
            </a:r>
          </a:p>
          <a:p>
            <a:pPr marL="0" indent="0" fontAlgn="auto">
              <a:spcAft>
                <a:spcPts val="0"/>
              </a:spcAft>
              <a:buFont typeface="Arial" panose="020B0604020202020204" pitchFamily="34" charset="0"/>
              <a:buNone/>
              <a:defRPr/>
            </a:pPr>
            <a:r>
              <a:rPr lang="en-GB" dirty="0" smtClean="0"/>
              <a:t>• Have you used mostly primary sources or appropriate secondary sources?</a:t>
            </a:r>
            <a:endParaRPr lang="en-GB" dirty="0"/>
          </a:p>
        </p:txBody>
      </p:sp>
    </p:spTree>
    <p:extLst>
      <p:ext uri="{BB962C8B-B14F-4D97-AF65-F5344CB8AC3E}">
        <p14:creationId xmlns:p14="http://schemas.microsoft.com/office/powerpoint/2010/main" val="3036723457"/>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Continued</a:t>
            </a:r>
            <a:endParaRPr lang="en-GB" dirty="0"/>
          </a:p>
        </p:txBody>
      </p:sp>
      <p:sp>
        <p:nvSpPr>
          <p:cNvPr id="59395" name="Content Placeholder 2"/>
          <p:cNvSpPr>
            <a:spLocks noGrp="1"/>
          </p:cNvSpPr>
          <p:nvPr>
            <p:ph idx="1"/>
          </p:nvPr>
        </p:nvSpPr>
        <p:spPr/>
        <p:txBody>
          <a:bodyPr>
            <a:normAutofit lnSpcReduction="10000"/>
          </a:bodyPr>
          <a:lstStyle/>
          <a:p>
            <a:pPr marL="0" indent="0">
              <a:buFont typeface="Arial" panose="020B0604020202020204" pitchFamily="34" charset="0"/>
              <a:buNone/>
            </a:pPr>
            <a:r>
              <a:rPr lang="en-GB" altLang="en-US" b="1" smtClean="0"/>
              <a:t>Critique of the literature</a:t>
            </a:r>
          </a:p>
          <a:p>
            <a:pPr marL="0" indent="0">
              <a:buFont typeface="Arial" panose="020B0604020202020204" pitchFamily="34" charset="0"/>
              <a:buNone/>
            </a:pPr>
            <a:r>
              <a:rPr lang="en-GB" altLang="en-US" smtClean="0"/>
              <a:t>• Have you clearly (and logically) ordered and sorted the research, focussing on themes or ideas rather than the authors</a:t>
            </a:r>
          </a:p>
          <a:p>
            <a:pPr marL="0" indent="0">
              <a:buFont typeface="Arial" panose="020B0604020202020204" pitchFamily="34" charset="0"/>
              <a:buNone/>
            </a:pPr>
            <a:r>
              <a:rPr lang="en-GB" altLang="en-US" smtClean="0"/>
              <a:t>• Does the review move from broader concepts to a more specific focus?</a:t>
            </a:r>
          </a:p>
          <a:p>
            <a:pPr marL="0" indent="0">
              <a:buFont typeface="Arial" panose="020B0604020202020204" pitchFamily="34" charset="0"/>
              <a:buNone/>
            </a:pPr>
            <a:r>
              <a:rPr lang="en-GB" altLang="en-US" smtClean="0"/>
              <a:t>• Is there adequate critique of research limitations, including design and methodology?</a:t>
            </a:r>
          </a:p>
          <a:p>
            <a:pPr marL="0" indent="0">
              <a:buFont typeface="Arial" panose="020B0604020202020204" pitchFamily="34" charset="0"/>
              <a:buNone/>
            </a:pPr>
            <a:r>
              <a:rPr lang="en-GB" altLang="en-US" smtClean="0"/>
              <a:t>• Are the studies compared and contrasted with controversies highlighted?</a:t>
            </a:r>
          </a:p>
          <a:p>
            <a:pPr marL="0" indent="0">
              <a:buFont typeface="Arial" panose="020B0604020202020204" pitchFamily="34" charset="0"/>
              <a:buNone/>
            </a:pPr>
            <a:r>
              <a:rPr lang="en-GB" altLang="en-US" smtClean="0"/>
              <a:t>• Is the relevance to your problem clear?</a:t>
            </a:r>
          </a:p>
        </p:txBody>
      </p:sp>
    </p:spTree>
    <p:extLst>
      <p:ext uri="{BB962C8B-B14F-4D97-AF65-F5344CB8AC3E}">
        <p14:creationId xmlns:p14="http://schemas.microsoft.com/office/powerpoint/2010/main" val="3898889141"/>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Continued</a:t>
            </a:r>
            <a:endParaRPr lang="en-GB" dirty="0"/>
          </a:p>
        </p:txBody>
      </p:sp>
      <p:sp>
        <p:nvSpPr>
          <p:cNvPr id="60419" name="Content Placeholder 2"/>
          <p:cNvSpPr>
            <a:spLocks noGrp="1"/>
          </p:cNvSpPr>
          <p:nvPr>
            <p:ph idx="1"/>
          </p:nvPr>
        </p:nvSpPr>
        <p:spPr/>
        <p:txBody>
          <a:bodyPr/>
          <a:lstStyle/>
          <a:p>
            <a:pPr marL="0" indent="0">
              <a:buFont typeface="Arial" panose="020B0604020202020204" pitchFamily="34" charset="0"/>
              <a:buNone/>
            </a:pPr>
            <a:r>
              <a:rPr lang="en-GB" altLang="en-US" b="1" smtClean="0"/>
              <a:t>Summary and interpretation of the literature</a:t>
            </a:r>
          </a:p>
          <a:p>
            <a:pPr marL="0" indent="0">
              <a:buFont typeface="Arial" panose="020B0604020202020204" pitchFamily="34" charset="0"/>
              <a:buNone/>
            </a:pPr>
            <a:r>
              <a:rPr lang="en-GB" altLang="en-US" smtClean="0"/>
              <a:t>• Have you made an overall interpretation of what is available?</a:t>
            </a:r>
          </a:p>
          <a:p>
            <a:pPr marL="0" indent="0">
              <a:buFont typeface="Arial" panose="020B0604020202020204" pitchFamily="34" charset="0"/>
              <a:buNone/>
            </a:pPr>
            <a:r>
              <a:rPr lang="en-GB" altLang="en-US" smtClean="0"/>
              <a:t>• Do the implications provide theoretical of empirical justification for your own research questions/hypothesis?</a:t>
            </a:r>
          </a:p>
          <a:p>
            <a:pPr marL="0" indent="0">
              <a:buFont typeface="Arial" panose="020B0604020202020204" pitchFamily="34" charset="0"/>
              <a:buNone/>
            </a:pPr>
            <a:r>
              <a:rPr lang="en-GB" altLang="en-US" smtClean="0"/>
              <a:t>• Do the implications provide a rationale for your research design?</a:t>
            </a:r>
          </a:p>
        </p:txBody>
      </p:sp>
    </p:spTree>
    <p:extLst>
      <p:ext uri="{BB962C8B-B14F-4D97-AF65-F5344CB8AC3E}">
        <p14:creationId xmlns:p14="http://schemas.microsoft.com/office/powerpoint/2010/main" val="3754319444"/>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Questions</a:t>
            </a:r>
            <a:endParaRPr lang="en-GB" dirty="0"/>
          </a:p>
        </p:txBody>
      </p:sp>
      <p:sp>
        <p:nvSpPr>
          <p:cNvPr id="61443" name="Content Placeholder 2"/>
          <p:cNvSpPr>
            <a:spLocks noGrp="1"/>
          </p:cNvSpPr>
          <p:nvPr>
            <p:ph idx="1"/>
          </p:nvPr>
        </p:nvSpPr>
        <p:spPr/>
        <p:txBody>
          <a:bodyPr/>
          <a:lstStyle/>
          <a:p>
            <a:r>
              <a:rPr lang="en-GB" altLang="en-US" smtClean="0"/>
              <a:t>What do you understand by a literature review?</a:t>
            </a:r>
          </a:p>
          <a:p>
            <a:r>
              <a:rPr lang="en-GB" altLang="en-US" smtClean="0"/>
              <a:t>What purpose does it have to your dissertation ?</a:t>
            </a:r>
          </a:p>
        </p:txBody>
      </p:sp>
    </p:spTree>
    <p:extLst>
      <p:ext uri="{BB962C8B-B14F-4D97-AF65-F5344CB8AC3E}">
        <p14:creationId xmlns:p14="http://schemas.microsoft.com/office/powerpoint/2010/main" val="171225176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fontAlgn="auto">
              <a:spcAft>
                <a:spcPts val="0"/>
              </a:spcAft>
              <a:defRPr/>
            </a:pPr>
            <a:r>
              <a:rPr lang="en-GB" altLang="en-US" sz="2550">
                <a:effectLst>
                  <a:outerShdw blurRad="38100" dist="38100" dir="2700000" algn="tl">
                    <a:srgbClr val="000000"/>
                  </a:outerShdw>
                </a:effectLst>
                <a:ea typeface="ＭＳ Ｐゴシック" panose="020B0600070205080204" pitchFamily="34" charset="-128"/>
              </a:rPr>
              <a:t>Critical Review of Literature </a:t>
            </a:r>
            <a:br>
              <a:rPr lang="en-GB" altLang="en-US" sz="2550">
                <a:effectLst>
                  <a:outerShdw blurRad="38100" dist="38100" dir="2700000" algn="tl">
                    <a:srgbClr val="000000"/>
                  </a:outerShdw>
                </a:effectLst>
                <a:ea typeface="ＭＳ Ｐゴシック" panose="020B0600070205080204" pitchFamily="34" charset="-128"/>
              </a:rPr>
            </a:br>
            <a:endParaRPr lang="en-US" altLang="en-US" sz="2550">
              <a:effectLst>
                <a:outerShdw blurRad="38100" dist="38100" dir="2700000" algn="tl">
                  <a:srgbClr val="000000"/>
                </a:outerShdw>
              </a:effectLst>
              <a:ea typeface="ＭＳ Ｐゴシック" panose="020B0600070205080204" pitchFamily="34" charset="-128"/>
            </a:endParaRPr>
          </a:p>
        </p:txBody>
      </p:sp>
      <p:sp>
        <p:nvSpPr>
          <p:cNvPr id="40962" name="Rectangle 3"/>
          <p:cNvSpPr>
            <a:spLocks noGrp="1" noChangeArrowheads="1"/>
          </p:cNvSpPr>
          <p:nvPr>
            <p:ph idx="1"/>
          </p:nvPr>
        </p:nvSpPr>
        <p:spPr/>
        <p:txBody>
          <a:bodyPr rtlCol="0">
            <a:normAutofit fontScale="92500" lnSpcReduction="10000"/>
          </a:bodyPr>
          <a:lstStyle/>
          <a:p>
            <a:pPr fontAlgn="auto">
              <a:lnSpc>
                <a:spcPct val="80000"/>
              </a:lnSpc>
              <a:spcAft>
                <a:spcPts val="0"/>
              </a:spcAft>
              <a:defRPr/>
            </a:pPr>
            <a:r>
              <a:rPr lang="en-GB" altLang="en-US" sz="2400" dirty="0">
                <a:ea typeface="ＭＳ Ｐゴシック" panose="020B0600070205080204" pitchFamily="34" charset="-128"/>
              </a:rPr>
              <a:t>The aim of a literature review is to provide the conceptual background to your particular research topic. </a:t>
            </a:r>
          </a:p>
          <a:p>
            <a:pPr fontAlgn="auto">
              <a:lnSpc>
                <a:spcPct val="80000"/>
              </a:lnSpc>
              <a:spcAft>
                <a:spcPts val="0"/>
              </a:spcAft>
              <a:defRPr/>
            </a:pPr>
            <a:r>
              <a:rPr lang="en-GB" altLang="en-US" sz="2400" dirty="0">
                <a:ea typeface="ＭＳ Ｐゴシック" panose="020B0600070205080204" pitchFamily="34" charset="-128"/>
              </a:rPr>
              <a:t>The literature review shows what other people asking similar questions have discovered: </a:t>
            </a:r>
          </a:p>
          <a:p>
            <a:pPr lvl="1" fontAlgn="auto">
              <a:lnSpc>
                <a:spcPct val="80000"/>
              </a:lnSpc>
              <a:spcAft>
                <a:spcPts val="0"/>
              </a:spcAft>
              <a:defRPr/>
            </a:pPr>
            <a:r>
              <a:rPr lang="en-GB" altLang="en-US" dirty="0">
                <a:ea typeface="ＭＳ Ｐゴシック" panose="020B0600070205080204" pitchFamily="34" charset="-128"/>
              </a:rPr>
              <a:t>‘</a:t>
            </a:r>
            <a:r>
              <a:rPr lang="en-GB" altLang="en-US" i="1" dirty="0">
                <a:ea typeface="ＭＳ Ｐゴシック" panose="020B0600070205080204" pitchFamily="34" charset="-128"/>
              </a:rPr>
              <a:t>There is little point in reinventing the wheel…the work that you do is not done in a vacuum, but builds on the ideas of other people who have studied the field before you.  This requires you to describe what has been published, and to marshal the information in a relevant and critical way</a:t>
            </a:r>
            <a:r>
              <a:rPr lang="en-GB" altLang="en-US" dirty="0">
                <a:ea typeface="ＭＳ Ｐゴシック" panose="020B0600070205080204" pitchFamily="34" charset="-128"/>
              </a:rPr>
              <a:t>.’ </a:t>
            </a:r>
            <a:r>
              <a:rPr lang="en-GB" altLang="en-US" dirty="0" err="1">
                <a:ea typeface="ＭＳ Ｐゴシック" panose="020B0600070205080204" pitchFamily="34" charset="-128"/>
              </a:rPr>
              <a:t>Jankowicz</a:t>
            </a:r>
            <a:r>
              <a:rPr lang="en-GB" altLang="en-US" dirty="0">
                <a:ea typeface="ＭＳ Ｐゴシック" panose="020B0600070205080204" pitchFamily="34" charset="-128"/>
              </a:rPr>
              <a:t> (2005, p. 161)</a:t>
            </a:r>
          </a:p>
          <a:p>
            <a:pPr fontAlgn="auto">
              <a:lnSpc>
                <a:spcPct val="80000"/>
              </a:lnSpc>
              <a:spcAft>
                <a:spcPts val="0"/>
              </a:spcAft>
              <a:defRPr/>
            </a:pPr>
            <a:r>
              <a:rPr lang="en-GB" altLang="en-US" sz="2400" dirty="0">
                <a:ea typeface="ＭＳ Ｐゴシック" panose="020B0600070205080204" pitchFamily="34" charset="-128"/>
              </a:rPr>
              <a:t>The review helps you understand the topic under consideration, but also provides you with a point of evaluation for your conclusions. </a:t>
            </a:r>
          </a:p>
        </p:txBody>
      </p:sp>
    </p:spTree>
    <p:extLst>
      <p:ext uri="{BB962C8B-B14F-4D97-AF65-F5344CB8AC3E}">
        <p14:creationId xmlns:p14="http://schemas.microsoft.com/office/powerpoint/2010/main" val="3483571330"/>
      </p:ext>
    </p:extLst>
  </p:cSld>
  <p:clrMapOvr>
    <a:masterClrMapping/>
  </p:clrMapOvr>
  <p:transition/>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ext Box 8"/>
          <p:cNvSpPr txBox="1">
            <a:spLocks noChangeArrowheads="1"/>
          </p:cNvSpPr>
          <p:nvPr/>
        </p:nvSpPr>
        <p:spPr bwMode="auto">
          <a:xfrm>
            <a:off x="950913" y="5715000"/>
            <a:ext cx="6754812"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37931725" indent="-37474525">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nSpc>
                <a:spcPct val="100000"/>
              </a:lnSpc>
              <a:spcBef>
                <a:spcPct val="50000"/>
              </a:spcBef>
              <a:buFontTx/>
              <a:buNone/>
            </a:pPr>
            <a:r>
              <a:rPr lang="en-GB" altLang="en-US" sz="1600">
                <a:latin typeface="Arial" panose="020B0604020202020204" pitchFamily="34" charset="0"/>
              </a:rPr>
              <a:t>Figure 2  </a:t>
            </a:r>
            <a:r>
              <a:rPr lang="en-US" altLang="en-US" sz="1600">
                <a:latin typeface="Arial" panose="020B0604020202020204" pitchFamily="34" charset="0"/>
              </a:rPr>
              <a:t>The literature review process</a:t>
            </a:r>
          </a:p>
          <a:p>
            <a:pPr>
              <a:lnSpc>
                <a:spcPct val="100000"/>
              </a:lnSpc>
              <a:spcBef>
                <a:spcPct val="50000"/>
              </a:spcBef>
              <a:buFontTx/>
              <a:buNone/>
            </a:pPr>
            <a:r>
              <a:rPr lang="en-US" altLang="en-US" sz="1600" i="1">
                <a:latin typeface="Arial" panose="020B0604020202020204" pitchFamily="34" charset="0"/>
              </a:rPr>
              <a:t>Source</a:t>
            </a:r>
            <a:r>
              <a:rPr lang="en-US" altLang="en-US" sz="1600">
                <a:latin typeface="Arial" panose="020B0604020202020204" pitchFamily="34" charset="0"/>
              </a:rPr>
              <a:t>: © Research Methods for Business, Mark Saunders, Philip Lewis, Adrian Thornhill and Martin Jenkins 20016</a:t>
            </a:r>
          </a:p>
        </p:txBody>
      </p:sp>
      <p:pic>
        <p:nvPicPr>
          <p:cNvPr id="63491" name="Picture 23" descr="C03NF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89288" y="1173163"/>
            <a:ext cx="2730500" cy="403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61685100"/>
      </p:ext>
    </p:extLst>
  </p:cSld>
  <p:clrMapOvr>
    <a:masterClrMapping/>
  </p:clrMapOvr>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b="1" dirty="0" smtClean="0"/>
              <a:t>Chapter 2 – Review of Literature (ROL)</a:t>
            </a:r>
            <a:endParaRPr lang="en-GB" dirty="0"/>
          </a:p>
        </p:txBody>
      </p:sp>
      <p:sp>
        <p:nvSpPr>
          <p:cNvPr id="65539" name="Content Placeholder 2"/>
          <p:cNvSpPr>
            <a:spLocks noGrp="1"/>
          </p:cNvSpPr>
          <p:nvPr>
            <p:ph idx="1"/>
          </p:nvPr>
        </p:nvSpPr>
        <p:spPr/>
        <p:txBody>
          <a:bodyPr>
            <a:normAutofit fontScale="92500" lnSpcReduction="20000"/>
          </a:bodyPr>
          <a:lstStyle/>
          <a:p>
            <a:r>
              <a:rPr lang="en-GB" altLang="en-US" smtClean="0"/>
              <a:t> Start each chapter on a new page.</a:t>
            </a:r>
          </a:p>
          <a:p>
            <a:r>
              <a:rPr lang="en-GB" altLang="en-US" smtClean="0"/>
              <a:t> Each chapter should have an introductory paragraph </a:t>
            </a:r>
          </a:p>
          <a:p>
            <a:pPr lvl="1"/>
            <a:r>
              <a:rPr lang="en-GB" altLang="en-US" smtClean="0"/>
              <a:t>Describes what the chapter contains/will achieve and how it is organised/structured.  </a:t>
            </a:r>
          </a:p>
          <a:p>
            <a:pPr lvl="1"/>
            <a:r>
              <a:rPr lang="en-GB" altLang="en-US" smtClean="0"/>
              <a:t>Acts as a signpost to the reader.  </a:t>
            </a:r>
          </a:p>
          <a:p>
            <a:pPr lvl="1"/>
            <a:r>
              <a:rPr lang="en-GB" altLang="en-US" smtClean="0"/>
              <a:t>Start by identifying what the chapter will do, i.e. this chapter will review critically the published literature pertaining to the research objectives.  </a:t>
            </a:r>
          </a:p>
          <a:p>
            <a:pPr lvl="1"/>
            <a:r>
              <a:rPr lang="en-GB" altLang="en-US" smtClean="0"/>
              <a:t>Where did you get the lit?  Journals, texts, industry sources, etc.  </a:t>
            </a:r>
          </a:p>
          <a:p>
            <a:pPr lvl="1"/>
            <a:r>
              <a:rPr lang="en-GB" altLang="en-US" smtClean="0"/>
              <a:t>Use a numbered LIST for the objectives or the themes drawn from the objectives. For example:</a:t>
            </a:r>
          </a:p>
          <a:p>
            <a:pPr>
              <a:buFont typeface="Arial" panose="020B0604020202020204" pitchFamily="34" charset="0"/>
              <a:buNone/>
            </a:pPr>
            <a:endParaRPr lang="en-GB" altLang="en-US" smtClean="0"/>
          </a:p>
        </p:txBody>
      </p:sp>
    </p:spTree>
    <p:extLst>
      <p:ext uri="{BB962C8B-B14F-4D97-AF65-F5344CB8AC3E}">
        <p14:creationId xmlns:p14="http://schemas.microsoft.com/office/powerpoint/2010/main" val="420662151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b="1" dirty="0" smtClean="0"/>
              <a:t>Examples:</a:t>
            </a:r>
            <a:endParaRPr lang="en-GB" dirty="0"/>
          </a:p>
        </p:txBody>
      </p:sp>
      <p:sp>
        <p:nvSpPr>
          <p:cNvPr id="66563" name="Content Placeholder 3"/>
          <p:cNvSpPr>
            <a:spLocks noGrp="1"/>
          </p:cNvSpPr>
          <p:nvPr>
            <p:ph idx="1"/>
          </p:nvPr>
        </p:nvSpPr>
        <p:spPr/>
        <p:txBody>
          <a:bodyPr/>
          <a:lstStyle/>
          <a:p>
            <a:endParaRPr lang="en-US" altLang="en-US" smtClean="0"/>
          </a:p>
        </p:txBody>
      </p:sp>
    </p:spTree>
    <p:extLst>
      <p:ext uri="{BB962C8B-B14F-4D97-AF65-F5344CB8AC3E}">
        <p14:creationId xmlns:p14="http://schemas.microsoft.com/office/powerpoint/2010/main" val="115303777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Structure</a:t>
            </a:r>
            <a:endParaRPr lang="en-GB" dirty="0"/>
          </a:p>
        </p:txBody>
      </p:sp>
      <p:sp>
        <p:nvSpPr>
          <p:cNvPr id="3" name="Content Placeholder 2"/>
          <p:cNvSpPr>
            <a:spLocks noGrp="1"/>
          </p:cNvSpPr>
          <p:nvPr>
            <p:ph idx="1"/>
          </p:nvPr>
        </p:nvSpPr>
        <p:spPr/>
        <p:txBody>
          <a:bodyPr rtlCol="0">
            <a:normAutofit fontScale="92500" lnSpcReduction="20000"/>
          </a:bodyPr>
          <a:lstStyle/>
          <a:p>
            <a:pPr fontAlgn="auto">
              <a:spcAft>
                <a:spcPts val="0"/>
              </a:spcAft>
              <a:defRPr/>
            </a:pPr>
            <a:r>
              <a:rPr lang="en-GB" dirty="0" smtClean="0"/>
              <a:t>The </a:t>
            </a:r>
            <a:r>
              <a:rPr lang="en-GB" i="1" dirty="0" smtClean="0"/>
              <a:t>main</a:t>
            </a:r>
            <a:r>
              <a:rPr lang="en-GB" dirty="0" smtClean="0"/>
              <a:t> headings of the chapter should ideally match the objectives/themes of the study (but you can have many more </a:t>
            </a:r>
            <a:r>
              <a:rPr lang="en-GB" i="1" dirty="0" smtClean="0"/>
              <a:t>sub</a:t>
            </a:r>
            <a:r>
              <a:rPr lang="en-GB" dirty="0" smtClean="0"/>
              <a:t>-headings).  </a:t>
            </a:r>
          </a:p>
          <a:p>
            <a:pPr lvl="1" fontAlgn="auto">
              <a:spcAft>
                <a:spcPts val="0"/>
              </a:spcAft>
              <a:defRPr/>
            </a:pPr>
            <a:r>
              <a:rPr lang="en-GB" dirty="0" smtClean="0"/>
              <a:t>By structuring each chapter according to the objectives of the study you ensure that you keep focused on the achievement of the objectives and that you are discussing issues of relevance. </a:t>
            </a:r>
          </a:p>
          <a:p>
            <a:pPr lvl="1" fontAlgn="auto">
              <a:spcAft>
                <a:spcPts val="0"/>
              </a:spcAft>
              <a:defRPr/>
            </a:pPr>
            <a:r>
              <a:rPr lang="en-GB" dirty="0" smtClean="0"/>
              <a:t>Provides a common thread that weaves through all the chapters: this will be reflected clearly in your table of contents.</a:t>
            </a:r>
          </a:p>
          <a:p>
            <a:pPr fontAlgn="auto">
              <a:spcAft>
                <a:spcPts val="0"/>
              </a:spcAft>
              <a:defRPr/>
            </a:pPr>
            <a:r>
              <a:rPr lang="en-GB" dirty="0" smtClean="0"/>
              <a:t>Dissertations require an extensive overview of the literature, and must be scholarly. Reviews must be analytical and critical; cite reports that go against your research objectives/questions as well as those supporting them.</a:t>
            </a:r>
          </a:p>
          <a:p>
            <a:pPr fontAlgn="auto">
              <a:spcAft>
                <a:spcPts val="0"/>
              </a:spcAft>
              <a:defRPr/>
            </a:pPr>
            <a:endParaRPr lang="en-GB" dirty="0"/>
          </a:p>
        </p:txBody>
      </p:sp>
    </p:spTree>
    <p:extLst>
      <p:ext uri="{BB962C8B-B14F-4D97-AF65-F5344CB8AC3E}">
        <p14:creationId xmlns:p14="http://schemas.microsoft.com/office/powerpoint/2010/main" val="196120453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Use of theory/models</a:t>
            </a:r>
            <a:endParaRPr lang="en-GB" dirty="0"/>
          </a:p>
        </p:txBody>
      </p:sp>
      <p:sp>
        <p:nvSpPr>
          <p:cNvPr id="68611" name="Content Placeholder 2"/>
          <p:cNvSpPr>
            <a:spLocks noGrp="1"/>
          </p:cNvSpPr>
          <p:nvPr>
            <p:ph idx="1"/>
          </p:nvPr>
        </p:nvSpPr>
        <p:spPr/>
        <p:txBody>
          <a:bodyPr/>
          <a:lstStyle/>
          <a:p>
            <a:r>
              <a:rPr lang="en-GB" altLang="en-US" sz="1800" smtClean="0"/>
              <a:t>The chapter should contain reference to a wide-ranging number of theoretical models/concepts. </a:t>
            </a:r>
          </a:p>
          <a:p>
            <a:r>
              <a:rPr lang="en-GB" altLang="en-US" sz="1800" smtClean="0"/>
              <a:t>However, do not throw lots of theoretical models at the reader without saying </a:t>
            </a:r>
            <a:r>
              <a:rPr lang="en-GB" altLang="en-US" sz="1800" i="1" smtClean="0"/>
              <a:t>why</a:t>
            </a:r>
            <a:r>
              <a:rPr lang="en-GB" altLang="en-US" sz="1800" smtClean="0"/>
              <a:t> each model is relevant to your research. What it will contribute? Will you address each of the areas?  Do the models contribute to the achievement of your objectives?  </a:t>
            </a:r>
          </a:p>
          <a:p>
            <a:r>
              <a:rPr lang="en-GB" altLang="en-US" sz="1800" smtClean="0"/>
              <a:t>Be critical of the models/concepts, don’t accept anything at face value.  </a:t>
            </a:r>
          </a:p>
        </p:txBody>
      </p:sp>
    </p:spTree>
    <p:extLst>
      <p:ext uri="{BB962C8B-B14F-4D97-AF65-F5344CB8AC3E}">
        <p14:creationId xmlns:p14="http://schemas.microsoft.com/office/powerpoint/2010/main" val="317176726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fontAlgn="auto">
              <a:spcAft>
                <a:spcPts val="0"/>
              </a:spcAft>
              <a:defRPr/>
            </a:pPr>
            <a:r>
              <a:rPr lang="en-GB" dirty="0" smtClean="0"/>
              <a:t>Continued</a:t>
            </a:r>
            <a:endParaRPr lang="en-GB" dirty="0"/>
          </a:p>
        </p:txBody>
      </p:sp>
      <p:sp>
        <p:nvSpPr>
          <p:cNvPr id="69635" name="Content Placeholder 1"/>
          <p:cNvSpPr>
            <a:spLocks noGrp="1"/>
          </p:cNvSpPr>
          <p:nvPr>
            <p:ph idx="1"/>
          </p:nvPr>
        </p:nvSpPr>
        <p:spPr/>
        <p:txBody>
          <a:bodyPr/>
          <a:lstStyle/>
          <a:p>
            <a:r>
              <a:rPr lang="en-GB" altLang="en-US" smtClean="0"/>
              <a:t>Evaluate the usefulness and real-world application of the models for </a:t>
            </a:r>
            <a:r>
              <a:rPr lang="en-GB" altLang="en-US" i="1" smtClean="0"/>
              <a:t>your research</a:t>
            </a:r>
            <a:r>
              <a:rPr lang="en-GB" altLang="en-US" smtClean="0"/>
              <a:t>.  When discussing the models you might introduce some general industry examples regarding the application of the models in your sector.  You might append some of the models if they are peripheral to the discussion.  </a:t>
            </a:r>
          </a:p>
          <a:p>
            <a:endParaRPr lang="en-GB" altLang="en-US" smtClean="0"/>
          </a:p>
          <a:p>
            <a:endParaRPr lang="en-GB" altLang="en-US" smtClean="0"/>
          </a:p>
        </p:txBody>
      </p:sp>
    </p:spTree>
    <p:extLst>
      <p:ext uri="{BB962C8B-B14F-4D97-AF65-F5344CB8AC3E}">
        <p14:creationId xmlns:p14="http://schemas.microsoft.com/office/powerpoint/2010/main" val="184738562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fontAlgn="auto">
              <a:spcAft>
                <a:spcPts val="0"/>
              </a:spcAft>
              <a:defRPr/>
            </a:pPr>
            <a:r>
              <a:rPr lang="en-GB" dirty="0" smtClean="0"/>
              <a:t>Continued</a:t>
            </a:r>
            <a:endParaRPr lang="en-GB" dirty="0"/>
          </a:p>
        </p:txBody>
      </p:sp>
      <p:sp>
        <p:nvSpPr>
          <p:cNvPr id="3" name="Content Placeholder 2"/>
          <p:cNvSpPr>
            <a:spLocks noGrp="1"/>
          </p:cNvSpPr>
          <p:nvPr>
            <p:ph idx="1"/>
          </p:nvPr>
        </p:nvSpPr>
        <p:spPr/>
        <p:txBody>
          <a:bodyPr rtlCol="0">
            <a:normAutofit fontScale="92500" lnSpcReduction="10000"/>
          </a:bodyPr>
          <a:lstStyle/>
          <a:p>
            <a:pPr fontAlgn="auto">
              <a:spcAft>
                <a:spcPts val="0"/>
              </a:spcAft>
              <a:defRPr/>
            </a:pPr>
            <a:r>
              <a:rPr lang="en-GB" dirty="0" smtClean="0"/>
              <a:t>Theoretical issues and concepts can be dry topics, but real-life </a:t>
            </a:r>
            <a:r>
              <a:rPr lang="en-GB" i="1" dirty="0" smtClean="0"/>
              <a:t>examples</a:t>
            </a:r>
            <a:r>
              <a:rPr lang="en-GB" dirty="0" smtClean="0"/>
              <a:t> bring them to life, and show that you can interpret the literature.  </a:t>
            </a:r>
          </a:p>
          <a:p>
            <a:pPr fontAlgn="auto">
              <a:spcAft>
                <a:spcPts val="0"/>
              </a:spcAft>
              <a:defRPr/>
            </a:pPr>
            <a:r>
              <a:rPr lang="en-GB" dirty="0" smtClean="0"/>
              <a:t>Good ROL’s achieve depth of analysis by addressing, for example: </a:t>
            </a:r>
          </a:p>
          <a:p>
            <a:pPr lvl="1" fontAlgn="auto">
              <a:spcAft>
                <a:spcPts val="0"/>
              </a:spcAft>
              <a:defRPr/>
            </a:pPr>
            <a:r>
              <a:rPr lang="en-GB" dirty="0" smtClean="0"/>
              <a:t>academic/theoretical models and </a:t>
            </a:r>
            <a:r>
              <a:rPr lang="en-GB" i="1" dirty="0" smtClean="0"/>
              <a:t>debate</a:t>
            </a:r>
            <a:r>
              <a:rPr lang="en-GB" dirty="0" smtClean="0"/>
              <a:t>, </a:t>
            </a:r>
          </a:p>
          <a:p>
            <a:pPr lvl="1" fontAlgn="auto">
              <a:spcAft>
                <a:spcPts val="0"/>
              </a:spcAft>
              <a:defRPr/>
            </a:pPr>
            <a:r>
              <a:rPr lang="en-GB" dirty="0" smtClean="0"/>
              <a:t>industry standards and practices, </a:t>
            </a:r>
          </a:p>
          <a:p>
            <a:pPr lvl="1" fontAlgn="auto">
              <a:spcAft>
                <a:spcPts val="0"/>
              </a:spcAft>
              <a:defRPr/>
            </a:pPr>
            <a:r>
              <a:rPr lang="en-GB" dirty="0" smtClean="0"/>
              <a:t>governmental/statistical evidence and </a:t>
            </a:r>
          </a:p>
          <a:p>
            <a:pPr lvl="1" fontAlgn="auto">
              <a:spcAft>
                <a:spcPts val="0"/>
              </a:spcAft>
              <a:defRPr/>
            </a:pPr>
            <a:r>
              <a:rPr lang="en-GB" dirty="0" smtClean="0"/>
              <a:t>real-life examples (rhetoric vs. reality). </a:t>
            </a:r>
          </a:p>
          <a:p>
            <a:pPr fontAlgn="auto">
              <a:spcAft>
                <a:spcPts val="0"/>
              </a:spcAft>
              <a:defRPr/>
            </a:pPr>
            <a:r>
              <a:rPr lang="en-GB" dirty="0" smtClean="0"/>
              <a:t>What approach did other organisations/researchers take? Did they use the models you propose?  Any previous research? Any pitfalls, examples, lessons to be learned?</a:t>
            </a:r>
          </a:p>
          <a:p>
            <a:pPr fontAlgn="auto">
              <a:spcAft>
                <a:spcPts val="0"/>
              </a:spcAft>
              <a:defRPr/>
            </a:pPr>
            <a:endParaRPr lang="en-GB" dirty="0"/>
          </a:p>
        </p:txBody>
      </p:sp>
    </p:spTree>
    <p:extLst>
      <p:ext uri="{BB962C8B-B14F-4D97-AF65-F5344CB8AC3E}">
        <p14:creationId xmlns:p14="http://schemas.microsoft.com/office/powerpoint/2010/main" val="1305763832"/>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Continued</a:t>
            </a:r>
            <a:endParaRPr lang="en-GB" dirty="0"/>
          </a:p>
        </p:txBody>
      </p:sp>
      <p:sp>
        <p:nvSpPr>
          <p:cNvPr id="3" name="Content Placeholder 2"/>
          <p:cNvSpPr>
            <a:spLocks noGrp="1"/>
          </p:cNvSpPr>
          <p:nvPr>
            <p:ph idx="1"/>
          </p:nvPr>
        </p:nvSpPr>
        <p:spPr/>
        <p:txBody>
          <a:bodyPr rtlCol="0">
            <a:normAutofit fontScale="92500" lnSpcReduction="10000"/>
          </a:bodyPr>
          <a:lstStyle/>
          <a:p>
            <a:pPr fontAlgn="auto">
              <a:spcAft>
                <a:spcPts val="0"/>
              </a:spcAft>
              <a:defRPr/>
            </a:pPr>
            <a:r>
              <a:rPr lang="en-GB" dirty="0" smtClean="0"/>
              <a:t>Ensure that you include in the ROL relevant issues only; try to relate much of the theoretical material in the ROL to </a:t>
            </a:r>
            <a:r>
              <a:rPr lang="en-GB" i="1" dirty="0" smtClean="0"/>
              <a:t>your study</a:t>
            </a:r>
            <a:r>
              <a:rPr lang="en-GB" dirty="0" smtClean="0"/>
              <a:t>. Focus on those issues that inform your investigation, </a:t>
            </a:r>
            <a:r>
              <a:rPr lang="en-GB" i="1" dirty="0" smtClean="0"/>
              <a:t>and those to which you will return (in chapters 4 and 5) to compare critically with </a:t>
            </a:r>
            <a:r>
              <a:rPr lang="en-GB" b="1" i="1" dirty="0" smtClean="0"/>
              <a:t>your</a:t>
            </a:r>
            <a:r>
              <a:rPr lang="en-GB" i="1" dirty="0" smtClean="0"/>
              <a:t> findings</a:t>
            </a:r>
            <a:r>
              <a:rPr lang="en-GB" dirty="0" smtClean="0"/>
              <a:t>.  This facilitates research validity.</a:t>
            </a:r>
          </a:p>
          <a:p>
            <a:pPr fontAlgn="auto">
              <a:spcAft>
                <a:spcPts val="0"/>
              </a:spcAft>
              <a:defRPr/>
            </a:pPr>
            <a:r>
              <a:rPr lang="en-GB" dirty="0" smtClean="0"/>
              <a:t>You won’t be able to identify and discuss everything, so be selective.  For example, identify the </a:t>
            </a:r>
            <a:r>
              <a:rPr lang="en-GB" b="1" dirty="0" smtClean="0"/>
              <a:t>key</a:t>
            </a:r>
            <a:r>
              <a:rPr lang="en-GB" dirty="0" smtClean="0"/>
              <a:t> differences/issues relating to your topic.</a:t>
            </a:r>
          </a:p>
          <a:p>
            <a:pPr fontAlgn="auto">
              <a:spcAft>
                <a:spcPts val="0"/>
              </a:spcAft>
              <a:defRPr/>
            </a:pPr>
            <a:r>
              <a:rPr lang="en-GB" dirty="0" smtClean="0"/>
              <a:t>Try to link similar ideas together into paragraphs to avoid a disjointed discussion (i.e. try not to jump from topic to topic.  Try to smooth the flow).  Link words help, such as </a:t>
            </a:r>
            <a:r>
              <a:rPr lang="en-GB" i="1" dirty="0" smtClean="0"/>
              <a:t>however</a:t>
            </a:r>
            <a:r>
              <a:rPr lang="en-GB" dirty="0" smtClean="0"/>
              <a:t>, </a:t>
            </a:r>
            <a:r>
              <a:rPr lang="en-GB" i="1" dirty="0" smtClean="0"/>
              <a:t>therefore, thus, conversely, nevertheless.</a:t>
            </a:r>
            <a:r>
              <a:rPr lang="en-GB" dirty="0" smtClean="0"/>
              <a:t> </a:t>
            </a:r>
          </a:p>
          <a:p>
            <a:pPr fontAlgn="auto">
              <a:spcAft>
                <a:spcPts val="0"/>
              </a:spcAft>
              <a:buFont typeface="Arial" panose="020B0604020202020204" pitchFamily="34" charset="0"/>
              <a:buNone/>
              <a:defRPr/>
            </a:pPr>
            <a:endParaRPr lang="en-GB" dirty="0" smtClean="0"/>
          </a:p>
          <a:p>
            <a:pPr fontAlgn="auto">
              <a:spcAft>
                <a:spcPts val="0"/>
              </a:spcAft>
              <a:defRPr/>
            </a:pPr>
            <a:endParaRPr lang="en-GB" dirty="0"/>
          </a:p>
        </p:txBody>
      </p:sp>
    </p:spTree>
    <p:extLst>
      <p:ext uri="{BB962C8B-B14F-4D97-AF65-F5344CB8AC3E}">
        <p14:creationId xmlns:p14="http://schemas.microsoft.com/office/powerpoint/2010/main" val="2543808605"/>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Continued</a:t>
            </a:r>
            <a:endParaRPr lang="en-GB" dirty="0"/>
          </a:p>
        </p:txBody>
      </p:sp>
      <p:sp>
        <p:nvSpPr>
          <p:cNvPr id="72707" name="Content Placeholder 2"/>
          <p:cNvSpPr>
            <a:spLocks noGrp="1"/>
          </p:cNvSpPr>
          <p:nvPr>
            <p:ph idx="1"/>
          </p:nvPr>
        </p:nvSpPr>
        <p:spPr/>
        <p:txBody>
          <a:bodyPr/>
          <a:lstStyle/>
          <a:p>
            <a:r>
              <a:rPr lang="en-GB" altLang="en-US" smtClean="0"/>
              <a:t>There will always be a little uncertainty about in which chapter to place things, but you can always ‘cut and paste’ later. </a:t>
            </a:r>
          </a:p>
          <a:p>
            <a:r>
              <a:rPr lang="en-GB" altLang="en-US" smtClean="0"/>
              <a:t>Each chapter should end with a closing ‘bridge’ paragraph that links the previous discussion to the next chapter. End the discussion in this chapter with a </a:t>
            </a:r>
            <a:r>
              <a:rPr lang="en-GB" altLang="en-US" i="1" smtClean="0"/>
              <a:t>conclusion</a:t>
            </a:r>
            <a:r>
              <a:rPr lang="en-GB" altLang="en-US" smtClean="0"/>
              <a:t> regarding the themes drawn from your objectives.  In effect, you summarise the key issues that you will be investigating (a list of priority issues), which will provide a common thread through all chapters.  </a:t>
            </a:r>
          </a:p>
          <a:p>
            <a:r>
              <a:rPr lang="en-GB" altLang="en-US" smtClean="0"/>
              <a:t>Edit for conciseness and clarity.</a:t>
            </a:r>
          </a:p>
          <a:p>
            <a:endParaRPr lang="en-GB" altLang="en-US" smtClean="0"/>
          </a:p>
        </p:txBody>
      </p:sp>
    </p:spTree>
    <p:extLst>
      <p:ext uri="{BB962C8B-B14F-4D97-AF65-F5344CB8AC3E}">
        <p14:creationId xmlns:p14="http://schemas.microsoft.com/office/powerpoint/2010/main" val="2919562924"/>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altLang="en-US" smtClean="0">
                <a:effectLst>
                  <a:outerShdw blurRad="38100" dist="38100" dir="2700000" algn="tl">
                    <a:srgbClr val="000000"/>
                  </a:outerShdw>
                </a:effectLst>
                <a:ea typeface="ＭＳ Ｐゴシック" panose="020B0600070205080204" pitchFamily="34" charset="-128"/>
              </a:rPr>
              <a:t>Clarifying what theory is not</a:t>
            </a:r>
          </a:p>
        </p:txBody>
      </p:sp>
      <p:sp>
        <p:nvSpPr>
          <p:cNvPr id="73731" name="Content Placeholder 2"/>
          <p:cNvSpPr>
            <a:spLocks noGrp="1"/>
          </p:cNvSpPr>
          <p:nvPr>
            <p:ph idx="1"/>
          </p:nvPr>
        </p:nvSpPr>
        <p:spPr/>
        <p:txBody>
          <a:bodyPr/>
          <a:lstStyle/>
          <a:p>
            <a:r>
              <a:rPr lang="en-US" altLang="en-US" smtClean="0">
                <a:ea typeface="ＭＳ Ｐゴシック" panose="020B0600070205080204" pitchFamily="34" charset="-128"/>
              </a:rPr>
              <a:t>Sutton and Staw (1995)</a:t>
            </a:r>
          </a:p>
          <a:p>
            <a:r>
              <a:rPr lang="en-US" altLang="en-US" i="1" smtClean="0">
                <a:ea typeface="ＭＳ Ｐゴシック" panose="020B0600070205080204" pitchFamily="34" charset="-128"/>
              </a:rPr>
              <a:t>References. </a:t>
            </a:r>
            <a:r>
              <a:rPr lang="en-US" altLang="en-US" smtClean="0">
                <a:ea typeface="ＭＳ Ｐゴシック" panose="020B0600070205080204" pitchFamily="34" charset="-128"/>
              </a:rPr>
              <a:t>Listing references to existing theories and mentioning the names of such theories may look impressive. But what is required if a piece of writing is to ‘contain theory’ is that a logical argument to explain the reasons for the described phenomena must be included. The key word here is ‘why’: why did the things you describe occur? What is the logical explanation? </a:t>
            </a:r>
          </a:p>
          <a:p>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72933355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Tips for Success</a:t>
            </a:r>
            <a:endParaRPr lang="en-GB" dirty="0"/>
          </a:p>
        </p:txBody>
      </p:sp>
      <p:sp>
        <p:nvSpPr>
          <p:cNvPr id="3" name="Content Placeholder 2"/>
          <p:cNvSpPr>
            <a:spLocks noGrp="1"/>
          </p:cNvSpPr>
          <p:nvPr>
            <p:ph idx="1"/>
          </p:nvPr>
        </p:nvSpPr>
        <p:spPr/>
        <p:txBody>
          <a:bodyPr rtlCol="0">
            <a:normAutofit/>
          </a:bodyPr>
          <a:lstStyle/>
          <a:p>
            <a:pPr marL="0" indent="0" fontAlgn="auto">
              <a:spcAft>
                <a:spcPts val="0"/>
              </a:spcAft>
              <a:buFont typeface="Arial" panose="020B0604020202020204" pitchFamily="34" charset="0"/>
              <a:buNone/>
              <a:defRPr/>
            </a:pPr>
            <a:r>
              <a:rPr lang="en-GB" b="1" dirty="0" smtClean="0"/>
              <a:t>Read selectively - </a:t>
            </a:r>
            <a:r>
              <a:rPr lang="en-GB" dirty="0" smtClean="0"/>
              <a:t>Don't try to read everything. Select the most useful and relevant research for your specific topic area</a:t>
            </a:r>
          </a:p>
          <a:p>
            <a:pPr marL="0" indent="0" fontAlgn="auto">
              <a:spcAft>
                <a:spcPts val="0"/>
              </a:spcAft>
              <a:buFont typeface="Arial" panose="020B0604020202020204" pitchFamily="34" charset="0"/>
              <a:buNone/>
              <a:defRPr/>
            </a:pPr>
            <a:r>
              <a:rPr lang="en-GB" b="1" dirty="0" smtClean="0"/>
              <a:t>Start writing early - </a:t>
            </a:r>
            <a:r>
              <a:rPr lang="en-GB" dirty="0" smtClean="0"/>
              <a:t>Reading can be an excuse to avoid writing. Map out the areas you need to cover and try to write as you go. This helps to clarify your thinking and makes writing less overwhelming</a:t>
            </a:r>
          </a:p>
          <a:p>
            <a:pPr marL="0" indent="0" fontAlgn="auto">
              <a:spcAft>
                <a:spcPts val="0"/>
              </a:spcAft>
              <a:buFont typeface="Arial" panose="020B0604020202020204" pitchFamily="34" charset="0"/>
              <a:buNone/>
              <a:defRPr/>
            </a:pPr>
            <a:r>
              <a:rPr lang="en-GB" b="1" dirty="0" smtClean="0"/>
              <a:t>Focus on the issues - </a:t>
            </a:r>
            <a:r>
              <a:rPr lang="en-GB" dirty="0" smtClean="0"/>
              <a:t>Develop a logical structure. You need to not only summarise existing knowledge but also analyse and evaluate it in relation to your own research</a:t>
            </a:r>
          </a:p>
          <a:p>
            <a:pPr marL="0" indent="0" fontAlgn="auto">
              <a:spcAft>
                <a:spcPts val="0"/>
              </a:spcAft>
              <a:buFont typeface="Arial" panose="020B0604020202020204" pitchFamily="34" charset="0"/>
              <a:buNone/>
              <a:defRPr/>
            </a:pPr>
            <a:r>
              <a:rPr lang="en-GB" b="1" dirty="0" smtClean="0"/>
              <a:t>Keep complete and accurate bibliographical information</a:t>
            </a:r>
            <a:endParaRPr lang="en-GB" b="1" dirty="0"/>
          </a:p>
        </p:txBody>
      </p:sp>
    </p:spTree>
    <p:extLst>
      <p:ext uri="{BB962C8B-B14F-4D97-AF65-F5344CB8AC3E}">
        <p14:creationId xmlns:p14="http://schemas.microsoft.com/office/powerpoint/2010/main" val="1696445540"/>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References</a:t>
            </a:r>
            <a:endParaRPr lang="en-GB" dirty="0"/>
          </a:p>
        </p:txBody>
      </p:sp>
      <p:sp>
        <p:nvSpPr>
          <p:cNvPr id="117763" name="Content Placeholder 2"/>
          <p:cNvSpPr>
            <a:spLocks noGrp="1"/>
          </p:cNvSpPr>
          <p:nvPr>
            <p:ph idx="1"/>
          </p:nvPr>
        </p:nvSpPr>
        <p:spPr/>
        <p:txBody>
          <a:bodyPr/>
          <a:lstStyle/>
          <a:p>
            <a:r>
              <a:rPr lang="en-GB" altLang="en-US" smtClean="0"/>
              <a:t>The steps to avoid mistakes and hours spent chasing references at the end of the dissertation are simple and obvious, yet often ignored</a:t>
            </a:r>
          </a:p>
          <a:p>
            <a:r>
              <a:rPr lang="en-GB" altLang="en-US" smtClean="0"/>
              <a:t>Always keep notes tidy and file them systematically</a:t>
            </a:r>
          </a:p>
          <a:p>
            <a:r>
              <a:rPr lang="en-GB" altLang="en-US" smtClean="0"/>
              <a:t>Understand what information you need to include in a bibliography and always put a full bibliographical reference, in the correct form, on every note taken. Include the page numbers of the reference. Keep a card index of all references</a:t>
            </a:r>
          </a:p>
        </p:txBody>
      </p:sp>
    </p:spTree>
    <p:extLst>
      <p:ext uri="{BB962C8B-B14F-4D97-AF65-F5344CB8AC3E}">
        <p14:creationId xmlns:p14="http://schemas.microsoft.com/office/powerpoint/2010/main" val="330240283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references</a:t>
            </a:r>
            <a:endParaRPr lang="en-GB" dirty="0"/>
          </a:p>
        </p:txBody>
      </p:sp>
      <p:sp>
        <p:nvSpPr>
          <p:cNvPr id="118787" name="Content Placeholder 2"/>
          <p:cNvSpPr>
            <a:spLocks noGrp="1"/>
          </p:cNvSpPr>
          <p:nvPr>
            <p:ph idx="1"/>
          </p:nvPr>
        </p:nvSpPr>
        <p:spPr/>
        <p:txBody>
          <a:bodyPr/>
          <a:lstStyle/>
          <a:p>
            <a:r>
              <a:rPr lang="en-GB" altLang="en-US" smtClean="0"/>
              <a:t>If you copy a quotation into your notes for later use in your dissertation be sure to do so fully and without abbreviations, you can always abbreviate later. Check the quote thoroughly to make sure that you have not misrepresented the author's views. Remember to record the specific page number the quote comes from.</a:t>
            </a:r>
          </a:p>
          <a:p>
            <a:r>
              <a:rPr lang="en-GB" altLang="en-US" smtClean="0"/>
              <a:t>Be particularly careful when you copy statistical tables. Set them out neatly in the notes and check every figure.</a:t>
            </a:r>
          </a:p>
          <a:p>
            <a:endParaRPr lang="en-GB" altLang="en-US" smtClean="0"/>
          </a:p>
        </p:txBody>
      </p:sp>
    </p:spTree>
    <p:extLst>
      <p:ext uri="{BB962C8B-B14F-4D97-AF65-F5344CB8AC3E}">
        <p14:creationId xmlns:p14="http://schemas.microsoft.com/office/powerpoint/2010/main" val="158418761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a:t>Books:</a:t>
            </a:r>
          </a:p>
          <a:p>
            <a:r>
              <a:rPr lang="en-GB" dirty="0"/>
              <a:t>RIDLEY, D. 2008. The literature review: a step-by-step guide for students. </a:t>
            </a:r>
            <a:r>
              <a:rPr lang="en-GB" dirty="0" err="1"/>
              <a:t>London:SAGE</a:t>
            </a:r>
            <a:r>
              <a:rPr lang="en-GB" dirty="0"/>
              <a:t>. </a:t>
            </a:r>
          </a:p>
          <a:p>
            <a:r>
              <a:rPr lang="en-GB" dirty="0"/>
              <a:t>DIVAN, A. 2009. Communication skills for the biosciences: a graduate guide. </a:t>
            </a:r>
            <a:r>
              <a:rPr lang="en-GB" dirty="0" err="1"/>
              <a:t>Oxford:Oxford</a:t>
            </a:r>
            <a:r>
              <a:rPr lang="en-GB" dirty="0"/>
              <a:t> University Press. </a:t>
            </a:r>
          </a:p>
          <a:p>
            <a:r>
              <a:rPr lang="en-GB" dirty="0"/>
              <a:t>Aveyard, H.  2010. Doing a literature review in health and social care : a practical guide. Maidenhead: McGraw-Hill</a:t>
            </a:r>
          </a:p>
          <a:p>
            <a:endParaRPr lang="en-GB" dirty="0"/>
          </a:p>
        </p:txBody>
      </p:sp>
    </p:spTree>
    <p:extLst>
      <p:ext uri="{BB962C8B-B14F-4D97-AF65-F5344CB8AC3E}">
        <p14:creationId xmlns:p14="http://schemas.microsoft.com/office/powerpoint/2010/main" val="409465628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Theme4">
  <a:themeElements>
    <a:clrScheme name="UoL Design Master 2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UoL Design Master 2">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0" tIns="0" rIns="0" bIns="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0" tIns="0" rIns="0" bIns="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UoL Design Master 2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UoL Design Master 2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UoL Design Master 2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UoL Design Master 2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UoL Design Master 2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UoL Design Master 2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UoL Design Master 2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UoL Design Master 2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UoL Design Master 2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UoL Design Master 2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UoL Design Master 2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UoL Design Master 2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rop">
  <a:themeElements>
    <a:clrScheme name="Crop">
      <a:dk1>
        <a:sysClr val="windowText" lastClr="000000"/>
      </a:dk1>
      <a:lt1>
        <a:sysClr val="window" lastClr="FFFFFF"/>
      </a:lt1>
      <a:dk2>
        <a:srgbClr val="1A2E40"/>
      </a:dk2>
      <a:lt2>
        <a:srgbClr val="EBE7DD"/>
      </a:lt2>
      <a:accent1>
        <a:srgbClr val="69A1AB"/>
      </a:accent1>
      <a:accent2>
        <a:srgbClr val="F2C418"/>
      </a:accent2>
      <a:accent3>
        <a:srgbClr val="87492C"/>
      </a:accent3>
      <a:accent4>
        <a:srgbClr val="4A845E"/>
      </a:accent4>
      <a:accent5>
        <a:srgbClr val="DC9528"/>
      </a:accent5>
      <a:accent6>
        <a:srgbClr val="9A5D78"/>
      </a:accent6>
      <a:hlink>
        <a:srgbClr val="77A1AB"/>
      </a:hlink>
      <a:folHlink>
        <a:srgbClr val="9A5D78"/>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17F9D331-421E-442F-B033-AF5B21A4485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Theme4</Template>
  <TotalTime>12966</TotalTime>
  <Words>4748</Words>
  <Application>Microsoft Office PowerPoint</Application>
  <PresentationFormat>On-screen Show (4:3)</PresentationFormat>
  <Paragraphs>497</Paragraphs>
  <Slides>96</Slides>
  <Notes>23</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96</vt:i4>
      </vt:variant>
    </vt:vector>
  </HeadingPairs>
  <TitlesOfParts>
    <vt:vector size="105" baseType="lpstr">
      <vt:lpstr>ＭＳ Ｐゴシック</vt:lpstr>
      <vt:lpstr>Arial</vt:lpstr>
      <vt:lpstr>Calibri</vt:lpstr>
      <vt:lpstr>Franklin Gothic Book</vt:lpstr>
      <vt:lpstr>Frutiger 55 Roman</vt:lpstr>
      <vt:lpstr>Lucida Sans Unicode</vt:lpstr>
      <vt:lpstr>Times</vt:lpstr>
      <vt:lpstr>Theme4</vt:lpstr>
      <vt:lpstr>Crop</vt:lpstr>
      <vt:lpstr>   Writing your literature review for your MBA dissertation</vt:lpstr>
      <vt:lpstr>PowerPoint Presentation</vt:lpstr>
      <vt:lpstr>Sequence of a structured thesis</vt:lpstr>
      <vt:lpstr>PowerPoint Presentation</vt:lpstr>
      <vt:lpstr>Building a dissertation</vt:lpstr>
      <vt:lpstr>Important</vt:lpstr>
      <vt:lpstr>Aims of the session</vt:lpstr>
      <vt:lpstr>Activity 1: Discuss</vt:lpstr>
      <vt:lpstr>What is the literature review?</vt:lpstr>
      <vt:lpstr>This is where you will discuss the sources and articles used, as well as any controversies and arguments.  </vt:lpstr>
      <vt:lpstr>Why do we write a literature review?</vt:lpstr>
      <vt:lpstr>Continued</vt:lpstr>
      <vt:lpstr>Steps to complete the literature review  </vt:lpstr>
      <vt:lpstr>Critical reading </vt:lpstr>
      <vt:lpstr>Activity 2: The importance of critical reading</vt:lpstr>
      <vt:lpstr>Critical questioning when reading</vt:lpstr>
      <vt:lpstr>Questions</vt:lpstr>
      <vt:lpstr>Continued</vt:lpstr>
      <vt:lpstr>Synthesising the information</vt:lpstr>
      <vt:lpstr>PowerPoint Presentation</vt:lpstr>
      <vt:lpstr>Synthesising the information</vt:lpstr>
      <vt:lpstr>What is the big picture?</vt:lpstr>
      <vt:lpstr>What is the big picture?</vt:lpstr>
      <vt:lpstr>What is the big picture?  </vt:lpstr>
      <vt:lpstr>PowerPoint Presentation</vt:lpstr>
      <vt:lpstr>PowerPoint Presentation</vt:lpstr>
      <vt:lpstr>Structuring your literature review</vt:lpstr>
      <vt:lpstr>Topic  (broad to narrow)</vt:lpstr>
      <vt:lpstr>Structuring your literature review: Factors affecting cardiovascular health     </vt:lpstr>
      <vt:lpstr>Chronological</vt:lpstr>
      <vt:lpstr>Writing the literature review </vt:lpstr>
      <vt:lpstr>  Activity 4: The introduction   </vt:lpstr>
      <vt:lpstr>Writing the literature review: the introduction</vt:lpstr>
      <vt:lpstr>Main body: General writing advice</vt:lpstr>
      <vt:lpstr>Critical writing in a literature review can include…</vt:lpstr>
      <vt:lpstr>Continued</vt:lpstr>
      <vt:lpstr>Can you identify these features in the literature review extracts? </vt:lpstr>
      <vt:lpstr>Academic writing tips:</vt:lpstr>
      <vt:lpstr>Conclusions</vt:lpstr>
      <vt:lpstr>Don’t forget about the referencing!</vt:lpstr>
      <vt:lpstr>Writing the Literature Review</vt:lpstr>
      <vt:lpstr>What questions will the Literature Review answer?</vt:lpstr>
      <vt:lpstr>Ask critical questions about the methodologies, claims and evidence provided</vt:lpstr>
      <vt:lpstr>Critical literature reviews should…   Dees (2003) cited by Saunders et al (2007) </vt:lpstr>
      <vt:lpstr>How do I select material ?</vt:lpstr>
      <vt:lpstr>Use three major criteria for selection</vt:lpstr>
      <vt:lpstr>Authority / currency</vt:lpstr>
      <vt:lpstr>What's the purpose of a literature review?</vt:lpstr>
      <vt:lpstr>CONTINUED</vt:lpstr>
      <vt:lpstr>What it is not</vt:lpstr>
      <vt:lpstr>Literature Review</vt:lpstr>
      <vt:lpstr>Where is your voice ?</vt:lpstr>
      <vt:lpstr>PowerPoint Presentation</vt:lpstr>
      <vt:lpstr>Literature review</vt:lpstr>
      <vt:lpstr>What is the Literature ?</vt:lpstr>
      <vt:lpstr>PowerPoint Presentation</vt:lpstr>
      <vt:lpstr>Important</vt:lpstr>
      <vt:lpstr>PowerPoint Presentation</vt:lpstr>
      <vt:lpstr>Chapter 2</vt:lpstr>
      <vt:lpstr>PowerPoint Presentation</vt:lpstr>
      <vt:lpstr>PowerPoint Presentation</vt:lpstr>
      <vt:lpstr>How is the Literature Review structured ?</vt:lpstr>
      <vt:lpstr>Structure</vt:lpstr>
      <vt:lpstr>How do I start to organise my material ?</vt:lpstr>
      <vt:lpstr>Critiquing, analysing and synthesising information</vt:lpstr>
      <vt:lpstr>Clarifying theory</vt:lpstr>
      <vt:lpstr>Continued</vt:lpstr>
      <vt:lpstr>Sutton and Staw (1995:375) say THEORY IS ….</vt:lpstr>
      <vt:lpstr>BTW What is empirical ?</vt:lpstr>
      <vt:lpstr>Back to theory …</vt:lpstr>
      <vt:lpstr>Grand, middle-range and substantive theories</vt:lpstr>
      <vt:lpstr>What does it mean ? Cresswell (2002)</vt:lpstr>
      <vt:lpstr>How do I cite the work of others ?</vt:lpstr>
      <vt:lpstr>What tense should I use?</vt:lpstr>
      <vt:lpstr>What reporting verbs should I use?</vt:lpstr>
      <vt:lpstr>What reporting verbs should I use?</vt:lpstr>
      <vt:lpstr>Should I use quotes or paraphrases ?</vt:lpstr>
      <vt:lpstr>How is the Literature Review judged ?</vt:lpstr>
      <vt:lpstr>Continued</vt:lpstr>
      <vt:lpstr>Continued</vt:lpstr>
      <vt:lpstr>Questions</vt:lpstr>
      <vt:lpstr>Critical Review of Literature  </vt:lpstr>
      <vt:lpstr>PowerPoint Presentation</vt:lpstr>
      <vt:lpstr>Chapter 2 – Review of Literature (ROL)</vt:lpstr>
      <vt:lpstr>Examples:</vt:lpstr>
      <vt:lpstr>Structure</vt:lpstr>
      <vt:lpstr>Use of theory/models</vt:lpstr>
      <vt:lpstr>Continued</vt:lpstr>
      <vt:lpstr>Continued</vt:lpstr>
      <vt:lpstr>Continued</vt:lpstr>
      <vt:lpstr>Continued</vt:lpstr>
      <vt:lpstr>Clarifying what theory is not</vt:lpstr>
      <vt:lpstr>Tips for Success</vt:lpstr>
      <vt:lpstr>References</vt:lpstr>
      <vt:lpstr>references</vt:lpstr>
      <vt:lpstr>Continued</vt:lpstr>
    </vt:vector>
  </TitlesOfParts>
  <Company>University of Leeds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your literature review</dc:title>
  <dc:creator>Michelle Schneider</dc:creator>
  <cp:lastModifiedBy>Caroline Jawad</cp:lastModifiedBy>
  <cp:revision>602</cp:revision>
  <cp:lastPrinted>2018-06-05T11:03:27Z</cp:lastPrinted>
  <dcterms:created xsi:type="dcterms:W3CDTF">2011-08-08T15:50:39Z</dcterms:created>
  <dcterms:modified xsi:type="dcterms:W3CDTF">2018-06-06T07:32:00Z</dcterms:modified>
</cp:coreProperties>
</file>