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8" r:id="rId3"/>
    <p:sldId id="259" r:id="rId4"/>
    <p:sldId id="260" r:id="rId5"/>
    <p:sldId id="262" r:id="rId6"/>
    <p:sldId id="257" r:id="rId7"/>
    <p:sldId id="265" r:id="rId8"/>
    <p:sldId id="261" r:id="rId9"/>
    <p:sldId id="263" r:id="rId10"/>
    <p:sldId id="264" r:id="rId11"/>
    <p:sldId id="268" r:id="rId12"/>
    <p:sldId id="27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130" autoAdjust="0"/>
    <p:restoredTop sz="94660"/>
  </p:normalViewPr>
  <p:slideViewPr>
    <p:cSldViewPr snapToGrid="0">
      <p:cViewPr varScale="1">
        <p:scale>
          <a:sx n="118" d="100"/>
          <a:sy n="118" d="100"/>
        </p:scale>
        <p:origin x="13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612CA6-DA2F-4573-9040-A743F0A91561}" type="datetimeFigureOut">
              <a:rPr lang="en-GB" smtClean="0"/>
              <a:t>29/10/2024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1B41A0-82D9-441D-A6C2-BB2058D66F28}" type="slidenum">
              <a:rPr lang="en-GB" smtClean="0"/>
              <a:t>‹#›</a:t>
            </a:fld>
            <a:endParaRPr lang="en-GB" dirty="0"/>
          </a:p>
        </p:txBody>
      </p:sp>
    </p:spTree>
    <p:extLst>
      <p:ext uri="{BB962C8B-B14F-4D97-AF65-F5344CB8AC3E}">
        <p14:creationId xmlns:p14="http://schemas.microsoft.com/office/powerpoint/2010/main" val="6648528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1B41A0-82D9-441D-A6C2-BB2058D66F28}" type="slidenum">
              <a:rPr lang="en-GB" smtClean="0"/>
              <a:t>3</a:t>
            </a:fld>
            <a:endParaRPr lang="en-GB" dirty="0"/>
          </a:p>
        </p:txBody>
      </p:sp>
    </p:spTree>
    <p:extLst>
      <p:ext uri="{BB962C8B-B14F-4D97-AF65-F5344CB8AC3E}">
        <p14:creationId xmlns:p14="http://schemas.microsoft.com/office/powerpoint/2010/main" val="5957229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1B41A0-82D9-441D-A6C2-BB2058D66F28}" type="slidenum">
              <a:rPr lang="en-GB" smtClean="0"/>
              <a:t>4</a:t>
            </a:fld>
            <a:endParaRPr lang="en-GB" dirty="0"/>
          </a:p>
        </p:txBody>
      </p:sp>
    </p:spTree>
    <p:extLst>
      <p:ext uri="{BB962C8B-B14F-4D97-AF65-F5344CB8AC3E}">
        <p14:creationId xmlns:p14="http://schemas.microsoft.com/office/powerpoint/2010/main" val="17017304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F120D-C971-D090-168E-9B5AD81DDF1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E219CF4-15D8-CDFF-ED1C-620C06132AC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16DD7E0-4223-7E29-1AE8-BE1D79552F36}"/>
              </a:ext>
            </a:extLst>
          </p:cNvPr>
          <p:cNvSpPr>
            <a:spLocks noGrp="1"/>
          </p:cNvSpPr>
          <p:nvPr>
            <p:ph type="dt" sz="half" idx="10"/>
          </p:nvPr>
        </p:nvSpPr>
        <p:spPr/>
        <p:txBody>
          <a:bodyPr/>
          <a:lstStyle/>
          <a:p>
            <a:fld id="{E114C02F-14A9-4E2C-8FD7-10363A7238CA}" type="datetimeFigureOut">
              <a:rPr lang="en-GB" smtClean="0"/>
              <a:t>29/10/2024</a:t>
            </a:fld>
            <a:endParaRPr lang="en-GB" dirty="0"/>
          </a:p>
        </p:txBody>
      </p:sp>
      <p:sp>
        <p:nvSpPr>
          <p:cNvPr id="5" name="Footer Placeholder 4">
            <a:extLst>
              <a:ext uri="{FF2B5EF4-FFF2-40B4-BE49-F238E27FC236}">
                <a16:creationId xmlns:a16="http://schemas.microsoft.com/office/drawing/2014/main" id="{0DD1D0DF-7352-6672-0DA3-82A2498A9E6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42A4803-7DAF-AB6C-8C1A-0283FAD7662B}"/>
              </a:ext>
            </a:extLst>
          </p:cNvPr>
          <p:cNvSpPr>
            <a:spLocks noGrp="1"/>
          </p:cNvSpPr>
          <p:nvPr>
            <p:ph type="sldNum" sz="quarter" idx="12"/>
          </p:nvPr>
        </p:nvSpPr>
        <p:spPr/>
        <p:txBody>
          <a:bodyPr/>
          <a:lstStyle/>
          <a:p>
            <a:fld id="{2B04C6B0-9749-4570-A206-0F345A2CACF2}" type="slidenum">
              <a:rPr lang="en-GB" smtClean="0"/>
              <a:t>‹#›</a:t>
            </a:fld>
            <a:endParaRPr lang="en-GB" dirty="0"/>
          </a:p>
        </p:txBody>
      </p:sp>
    </p:spTree>
    <p:extLst>
      <p:ext uri="{BB962C8B-B14F-4D97-AF65-F5344CB8AC3E}">
        <p14:creationId xmlns:p14="http://schemas.microsoft.com/office/powerpoint/2010/main" val="32627222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B647BB-1C67-3190-5E3C-F27E02E6F0B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69F4EE8-8AEA-D51A-86AC-C9C7B879186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9057305-F9FC-54CA-D7CC-1B9A4A55C803}"/>
              </a:ext>
            </a:extLst>
          </p:cNvPr>
          <p:cNvSpPr>
            <a:spLocks noGrp="1"/>
          </p:cNvSpPr>
          <p:nvPr>
            <p:ph type="dt" sz="half" idx="10"/>
          </p:nvPr>
        </p:nvSpPr>
        <p:spPr/>
        <p:txBody>
          <a:bodyPr/>
          <a:lstStyle/>
          <a:p>
            <a:fld id="{E114C02F-14A9-4E2C-8FD7-10363A7238CA}" type="datetimeFigureOut">
              <a:rPr lang="en-GB" smtClean="0"/>
              <a:t>29/10/2024</a:t>
            </a:fld>
            <a:endParaRPr lang="en-GB" dirty="0"/>
          </a:p>
        </p:txBody>
      </p:sp>
      <p:sp>
        <p:nvSpPr>
          <p:cNvPr id="5" name="Footer Placeholder 4">
            <a:extLst>
              <a:ext uri="{FF2B5EF4-FFF2-40B4-BE49-F238E27FC236}">
                <a16:creationId xmlns:a16="http://schemas.microsoft.com/office/drawing/2014/main" id="{AFB526C5-A8CC-2EAD-CAD1-DCBF218531F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0A44C86-BD31-22A3-C0B5-2AA7C2A32C13}"/>
              </a:ext>
            </a:extLst>
          </p:cNvPr>
          <p:cNvSpPr>
            <a:spLocks noGrp="1"/>
          </p:cNvSpPr>
          <p:nvPr>
            <p:ph type="sldNum" sz="quarter" idx="12"/>
          </p:nvPr>
        </p:nvSpPr>
        <p:spPr/>
        <p:txBody>
          <a:bodyPr/>
          <a:lstStyle/>
          <a:p>
            <a:fld id="{2B04C6B0-9749-4570-A206-0F345A2CACF2}" type="slidenum">
              <a:rPr lang="en-GB" smtClean="0"/>
              <a:t>‹#›</a:t>
            </a:fld>
            <a:endParaRPr lang="en-GB" dirty="0"/>
          </a:p>
        </p:txBody>
      </p:sp>
    </p:spTree>
    <p:extLst>
      <p:ext uri="{BB962C8B-B14F-4D97-AF65-F5344CB8AC3E}">
        <p14:creationId xmlns:p14="http://schemas.microsoft.com/office/powerpoint/2010/main" val="38217417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F5B14-5015-2BD6-DB26-2B9B3E39375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A832466-DE64-700A-4150-16190ED46E7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ACE1B2B-395D-F934-9A18-EB9EA4C8D20E}"/>
              </a:ext>
            </a:extLst>
          </p:cNvPr>
          <p:cNvSpPr>
            <a:spLocks noGrp="1"/>
          </p:cNvSpPr>
          <p:nvPr>
            <p:ph type="dt" sz="half" idx="10"/>
          </p:nvPr>
        </p:nvSpPr>
        <p:spPr/>
        <p:txBody>
          <a:bodyPr/>
          <a:lstStyle/>
          <a:p>
            <a:fld id="{E114C02F-14A9-4E2C-8FD7-10363A7238CA}" type="datetimeFigureOut">
              <a:rPr lang="en-GB" smtClean="0"/>
              <a:t>29/10/2024</a:t>
            </a:fld>
            <a:endParaRPr lang="en-GB" dirty="0"/>
          </a:p>
        </p:txBody>
      </p:sp>
      <p:sp>
        <p:nvSpPr>
          <p:cNvPr id="5" name="Footer Placeholder 4">
            <a:extLst>
              <a:ext uri="{FF2B5EF4-FFF2-40B4-BE49-F238E27FC236}">
                <a16:creationId xmlns:a16="http://schemas.microsoft.com/office/drawing/2014/main" id="{E7EBC05E-67B5-D7C6-E7C8-A36A96F8A9A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F60555D-BD45-4A1B-AFF9-009F0AB48AA7}"/>
              </a:ext>
            </a:extLst>
          </p:cNvPr>
          <p:cNvSpPr>
            <a:spLocks noGrp="1"/>
          </p:cNvSpPr>
          <p:nvPr>
            <p:ph type="sldNum" sz="quarter" idx="12"/>
          </p:nvPr>
        </p:nvSpPr>
        <p:spPr/>
        <p:txBody>
          <a:bodyPr/>
          <a:lstStyle/>
          <a:p>
            <a:fld id="{2B04C6B0-9749-4570-A206-0F345A2CACF2}" type="slidenum">
              <a:rPr lang="en-GB" smtClean="0"/>
              <a:t>‹#›</a:t>
            </a:fld>
            <a:endParaRPr lang="en-GB" dirty="0"/>
          </a:p>
        </p:txBody>
      </p:sp>
    </p:spTree>
    <p:extLst>
      <p:ext uri="{BB962C8B-B14F-4D97-AF65-F5344CB8AC3E}">
        <p14:creationId xmlns:p14="http://schemas.microsoft.com/office/powerpoint/2010/main" val="9248839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3B133-6E81-8721-B2F7-A8C6F2845DD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BB31A9C-3894-4F8D-352C-323E6054385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D3FA7F3-A98B-41BF-7058-1C473D8A07D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DC9B51D-EB52-7911-7FDD-D5CB0EFA1EE3}"/>
              </a:ext>
            </a:extLst>
          </p:cNvPr>
          <p:cNvSpPr>
            <a:spLocks noGrp="1"/>
          </p:cNvSpPr>
          <p:nvPr>
            <p:ph type="dt" sz="half" idx="10"/>
          </p:nvPr>
        </p:nvSpPr>
        <p:spPr/>
        <p:txBody>
          <a:bodyPr/>
          <a:lstStyle/>
          <a:p>
            <a:fld id="{E114C02F-14A9-4E2C-8FD7-10363A7238CA}" type="datetimeFigureOut">
              <a:rPr lang="en-GB" smtClean="0"/>
              <a:t>29/10/2024</a:t>
            </a:fld>
            <a:endParaRPr lang="en-GB" dirty="0"/>
          </a:p>
        </p:txBody>
      </p:sp>
      <p:sp>
        <p:nvSpPr>
          <p:cNvPr id="6" name="Footer Placeholder 5">
            <a:extLst>
              <a:ext uri="{FF2B5EF4-FFF2-40B4-BE49-F238E27FC236}">
                <a16:creationId xmlns:a16="http://schemas.microsoft.com/office/drawing/2014/main" id="{6CBCBAFF-3C36-4E45-17C6-07F76825C3B2}"/>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8E9362E0-ED61-76B0-3F37-6FC33A3C54A9}"/>
              </a:ext>
            </a:extLst>
          </p:cNvPr>
          <p:cNvSpPr>
            <a:spLocks noGrp="1"/>
          </p:cNvSpPr>
          <p:nvPr>
            <p:ph type="sldNum" sz="quarter" idx="12"/>
          </p:nvPr>
        </p:nvSpPr>
        <p:spPr/>
        <p:txBody>
          <a:bodyPr/>
          <a:lstStyle/>
          <a:p>
            <a:fld id="{2B04C6B0-9749-4570-A206-0F345A2CACF2}" type="slidenum">
              <a:rPr lang="en-GB" smtClean="0"/>
              <a:t>‹#›</a:t>
            </a:fld>
            <a:endParaRPr lang="en-GB" dirty="0"/>
          </a:p>
        </p:txBody>
      </p:sp>
    </p:spTree>
    <p:extLst>
      <p:ext uri="{BB962C8B-B14F-4D97-AF65-F5344CB8AC3E}">
        <p14:creationId xmlns:p14="http://schemas.microsoft.com/office/powerpoint/2010/main" val="9882268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451AD4-84CF-0D5C-42DD-11CAFCAD066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E7BA30F-0745-29AF-B644-3EA6C8FE780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81BDED5-702E-F4E5-2E50-3FEACE2C2CD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8FDF4DC-3C94-6652-09A2-51F26601025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A8F5FBF-03AC-FC3F-E27D-C5D77DDE120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6D756BD-C8CB-F9DC-DF7F-4B5D10FE027A}"/>
              </a:ext>
            </a:extLst>
          </p:cNvPr>
          <p:cNvSpPr>
            <a:spLocks noGrp="1"/>
          </p:cNvSpPr>
          <p:nvPr>
            <p:ph type="dt" sz="half" idx="10"/>
          </p:nvPr>
        </p:nvSpPr>
        <p:spPr/>
        <p:txBody>
          <a:bodyPr/>
          <a:lstStyle/>
          <a:p>
            <a:fld id="{E114C02F-14A9-4E2C-8FD7-10363A7238CA}" type="datetimeFigureOut">
              <a:rPr lang="en-GB" smtClean="0"/>
              <a:t>29/10/2024</a:t>
            </a:fld>
            <a:endParaRPr lang="en-GB" dirty="0"/>
          </a:p>
        </p:txBody>
      </p:sp>
      <p:sp>
        <p:nvSpPr>
          <p:cNvPr id="8" name="Footer Placeholder 7">
            <a:extLst>
              <a:ext uri="{FF2B5EF4-FFF2-40B4-BE49-F238E27FC236}">
                <a16:creationId xmlns:a16="http://schemas.microsoft.com/office/drawing/2014/main" id="{F981C6A2-F41A-899E-97FB-8782831F4419}"/>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E8BAD61A-CBE1-6637-AA94-48B031ABDAC9}"/>
              </a:ext>
            </a:extLst>
          </p:cNvPr>
          <p:cNvSpPr>
            <a:spLocks noGrp="1"/>
          </p:cNvSpPr>
          <p:nvPr>
            <p:ph type="sldNum" sz="quarter" idx="12"/>
          </p:nvPr>
        </p:nvSpPr>
        <p:spPr/>
        <p:txBody>
          <a:bodyPr/>
          <a:lstStyle/>
          <a:p>
            <a:fld id="{2B04C6B0-9749-4570-A206-0F345A2CACF2}" type="slidenum">
              <a:rPr lang="en-GB" smtClean="0"/>
              <a:t>‹#›</a:t>
            </a:fld>
            <a:endParaRPr lang="en-GB" dirty="0"/>
          </a:p>
        </p:txBody>
      </p:sp>
    </p:spTree>
    <p:extLst>
      <p:ext uri="{BB962C8B-B14F-4D97-AF65-F5344CB8AC3E}">
        <p14:creationId xmlns:p14="http://schemas.microsoft.com/office/powerpoint/2010/main" val="12214540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5D571-D445-4535-92D9-C9AD2BD974A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3A040D-9F68-05B9-A063-2E5E2F4CBCE8}"/>
              </a:ext>
            </a:extLst>
          </p:cNvPr>
          <p:cNvSpPr>
            <a:spLocks noGrp="1"/>
          </p:cNvSpPr>
          <p:nvPr>
            <p:ph type="dt" sz="half" idx="10"/>
          </p:nvPr>
        </p:nvSpPr>
        <p:spPr/>
        <p:txBody>
          <a:bodyPr/>
          <a:lstStyle/>
          <a:p>
            <a:fld id="{E114C02F-14A9-4E2C-8FD7-10363A7238CA}" type="datetimeFigureOut">
              <a:rPr lang="en-GB" smtClean="0"/>
              <a:t>29/10/2024</a:t>
            </a:fld>
            <a:endParaRPr lang="en-GB" dirty="0"/>
          </a:p>
        </p:txBody>
      </p:sp>
      <p:sp>
        <p:nvSpPr>
          <p:cNvPr id="4" name="Footer Placeholder 3">
            <a:extLst>
              <a:ext uri="{FF2B5EF4-FFF2-40B4-BE49-F238E27FC236}">
                <a16:creationId xmlns:a16="http://schemas.microsoft.com/office/drawing/2014/main" id="{8351A5D2-32E4-D63F-C582-7FBD547BE25E}"/>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67941A4A-2600-3D70-D322-BAD90E54331D}"/>
              </a:ext>
            </a:extLst>
          </p:cNvPr>
          <p:cNvSpPr>
            <a:spLocks noGrp="1"/>
          </p:cNvSpPr>
          <p:nvPr>
            <p:ph type="sldNum" sz="quarter" idx="12"/>
          </p:nvPr>
        </p:nvSpPr>
        <p:spPr/>
        <p:txBody>
          <a:bodyPr/>
          <a:lstStyle/>
          <a:p>
            <a:fld id="{2B04C6B0-9749-4570-A206-0F345A2CACF2}" type="slidenum">
              <a:rPr lang="en-GB" smtClean="0"/>
              <a:t>‹#›</a:t>
            </a:fld>
            <a:endParaRPr lang="en-GB" dirty="0"/>
          </a:p>
        </p:txBody>
      </p:sp>
    </p:spTree>
    <p:extLst>
      <p:ext uri="{BB962C8B-B14F-4D97-AF65-F5344CB8AC3E}">
        <p14:creationId xmlns:p14="http://schemas.microsoft.com/office/powerpoint/2010/main" val="39781961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030B59E-2CFC-8631-9197-1DF4FF4ECC24}"/>
              </a:ext>
            </a:extLst>
          </p:cNvPr>
          <p:cNvSpPr>
            <a:spLocks noGrp="1"/>
          </p:cNvSpPr>
          <p:nvPr>
            <p:ph type="dt" sz="half" idx="10"/>
          </p:nvPr>
        </p:nvSpPr>
        <p:spPr/>
        <p:txBody>
          <a:bodyPr/>
          <a:lstStyle/>
          <a:p>
            <a:fld id="{E114C02F-14A9-4E2C-8FD7-10363A7238CA}" type="datetimeFigureOut">
              <a:rPr lang="en-GB" smtClean="0"/>
              <a:t>29/10/2024</a:t>
            </a:fld>
            <a:endParaRPr lang="en-GB" dirty="0"/>
          </a:p>
        </p:txBody>
      </p:sp>
      <p:sp>
        <p:nvSpPr>
          <p:cNvPr id="3" name="Footer Placeholder 2">
            <a:extLst>
              <a:ext uri="{FF2B5EF4-FFF2-40B4-BE49-F238E27FC236}">
                <a16:creationId xmlns:a16="http://schemas.microsoft.com/office/drawing/2014/main" id="{C97BA763-3768-1528-6BC8-6261CFC26B5E}"/>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92AE484C-B3E2-DDCC-26F0-E3E65F0C799E}"/>
              </a:ext>
            </a:extLst>
          </p:cNvPr>
          <p:cNvSpPr>
            <a:spLocks noGrp="1"/>
          </p:cNvSpPr>
          <p:nvPr>
            <p:ph type="sldNum" sz="quarter" idx="12"/>
          </p:nvPr>
        </p:nvSpPr>
        <p:spPr/>
        <p:txBody>
          <a:bodyPr/>
          <a:lstStyle/>
          <a:p>
            <a:fld id="{2B04C6B0-9749-4570-A206-0F345A2CACF2}" type="slidenum">
              <a:rPr lang="en-GB" smtClean="0"/>
              <a:t>‹#›</a:t>
            </a:fld>
            <a:endParaRPr lang="en-GB" dirty="0"/>
          </a:p>
        </p:txBody>
      </p:sp>
    </p:spTree>
    <p:extLst>
      <p:ext uri="{BB962C8B-B14F-4D97-AF65-F5344CB8AC3E}">
        <p14:creationId xmlns:p14="http://schemas.microsoft.com/office/powerpoint/2010/main" val="22453656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423C6-7133-A0BE-A4AA-19FD80E3745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8BFFEB8-14B6-EE8E-FE48-13E14F682E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90F8768-831A-EDC5-E1CD-A464131B9BD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270B1DF-E6F1-7777-80B7-1F6A27724F53}"/>
              </a:ext>
            </a:extLst>
          </p:cNvPr>
          <p:cNvSpPr>
            <a:spLocks noGrp="1"/>
          </p:cNvSpPr>
          <p:nvPr>
            <p:ph type="dt" sz="half" idx="10"/>
          </p:nvPr>
        </p:nvSpPr>
        <p:spPr/>
        <p:txBody>
          <a:bodyPr/>
          <a:lstStyle/>
          <a:p>
            <a:fld id="{E114C02F-14A9-4E2C-8FD7-10363A7238CA}" type="datetimeFigureOut">
              <a:rPr lang="en-GB" smtClean="0"/>
              <a:t>29/10/2024</a:t>
            </a:fld>
            <a:endParaRPr lang="en-GB" dirty="0"/>
          </a:p>
        </p:txBody>
      </p:sp>
      <p:sp>
        <p:nvSpPr>
          <p:cNvPr id="6" name="Footer Placeholder 5">
            <a:extLst>
              <a:ext uri="{FF2B5EF4-FFF2-40B4-BE49-F238E27FC236}">
                <a16:creationId xmlns:a16="http://schemas.microsoft.com/office/drawing/2014/main" id="{DE5CB043-6D70-103E-D1E4-71215B44C2A1}"/>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DBB3EDC-DEEE-72DD-0D70-E822F63D7E16}"/>
              </a:ext>
            </a:extLst>
          </p:cNvPr>
          <p:cNvSpPr>
            <a:spLocks noGrp="1"/>
          </p:cNvSpPr>
          <p:nvPr>
            <p:ph type="sldNum" sz="quarter" idx="12"/>
          </p:nvPr>
        </p:nvSpPr>
        <p:spPr/>
        <p:txBody>
          <a:bodyPr/>
          <a:lstStyle/>
          <a:p>
            <a:fld id="{2B04C6B0-9749-4570-A206-0F345A2CACF2}" type="slidenum">
              <a:rPr lang="en-GB" smtClean="0"/>
              <a:t>‹#›</a:t>
            </a:fld>
            <a:endParaRPr lang="en-GB" dirty="0"/>
          </a:p>
        </p:txBody>
      </p:sp>
    </p:spTree>
    <p:extLst>
      <p:ext uri="{BB962C8B-B14F-4D97-AF65-F5344CB8AC3E}">
        <p14:creationId xmlns:p14="http://schemas.microsoft.com/office/powerpoint/2010/main" val="36845722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2D421-F941-0F24-B17C-F544299CDF9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2C23308-EEB8-267D-0DEC-122AFC22BE6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D5E6AC7F-1DC0-B560-E07F-7AD25046A4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29FCDF-B260-29B2-A43E-E7C041C71CB4}"/>
              </a:ext>
            </a:extLst>
          </p:cNvPr>
          <p:cNvSpPr>
            <a:spLocks noGrp="1"/>
          </p:cNvSpPr>
          <p:nvPr>
            <p:ph type="dt" sz="half" idx="10"/>
          </p:nvPr>
        </p:nvSpPr>
        <p:spPr/>
        <p:txBody>
          <a:bodyPr/>
          <a:lstStyle/>
          <a:p>
            <a:fld id="{E114C02F-14A9-4E2C-8FD7-10363A7238CA}" type="datetimeFigureOut">
              <a:rPr lang="en-GB" smtClean="0"/>
              <a:t>29/10/2024</a:t>
            </a:fld>
            <a:endParaRPr lang="en-GB" dirty="0"/>
          </a:p>
        </p:txBody>
      </p:sp>
      <p:sp>
        <p:nvSpPr>
          <p:cNvPr id="6" name="Footer Placeholder 5">
            <a:extLst>
              <a:ext uri="{FF2B5EF4-FFF2-40B4-BE49-F238E27FC236}">
                <a16:creationId xmlns:a16="http://schemas.microsoft.com/office/drawing/2014/main" id="{4BB57F79-051C-73D5-DE03-41268A3CFE6D}"/>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DD84BCC-4143-A6DC-7633-CB9BBF2C8627}"/>
              </a:ext>
            </a:extLst>
          </p:cNvPr>
          <p:cNvSpPr>
            <a:spLocks noGrp="1"/>
          </p:cNvSpPr>
          <p:nvPr>
            <p:ph type="sldNum" sz="quarter" idx="12"/>
          </p:nvPr>
        </p:nvSpPr>
        <p:spPr/>
        <p:txBody>
          <a:bodyPr/>
          <a:lstStyle/>
          <a:p>
            <a:fld id="{2B04C6B0-9749-4570-A206-0F345A2CACF2}" type="slidenum">
              <a:rPr lang="en-GB" smtClean="0"/>
              <a:t>‹#›</a:t>
            </a:fld>
            <a:endParaRPr lang="en-GB" dirty="0"/>
          </a:p>
        </p:txBody>
      </p:sp>
    </p:spTree>
    <p:extLst>
      <p:ext uri="{BB962C8B-B14F-4D97-AF65-F5344CB8AC3E}">
        <p14:creationId xmlns:p14="http://schemas.microsoft.com/office/powerpoint/2010/main" val="241907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87C8E-973C-41A4-55F3-318B23E5BB4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43F7A2F-4065-27C4-767C-CDA2F98FC29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5FFE50-858D-6819-E749-56189073815E}"/>
              </a:ext>
            </a:extLst>
          </p:cNvPr>
          <p:cNvSpPr>
            <a:spLocks noGrp="1"/>
          </p:cNvSpPr>
          <p:nvPr>
            <p:ph type="dt" sz="half" idx="10"/>
          </p:nvPr>
        </p:nvSpPr>
        <p:spPr/>
        <p:txBody>
          <a:bodyPr/>
          <a:lstStyle/>
          <a:p>
            <a:fld id="{E114C02F-14A9-4E2C-8FD7-10363A7238CA}" type="datetimeFigureOut">
              <a:rPr lang="en-GB" smtClean="0"/>
              <a:t>29/10/2024</a:t>
            </a:fld>
            <a:endParaRPr lang="en-GB" dirty="0"/>
          </a:p>
        </p:txBody>
      </p:sp>
      <p:sp>
        <p:nvSpPr>
          <p:cNvPr id="5" name="Footer Placeholder 4">
            <a:extLst>
              <a:ext uri="{FF2B5EF4-FFF2-40B4-BE49-F238E27FC236}">
                <a16:creationId xmlns:a16="http://schemas.microsoft.com/office/drawing/2014/main" id="{A601CA48-6B2F-724E-F500-6540D18FCDC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B91C978-52A2-30F4-DA64-8A989485691F}"/>
              </a:ext>
            </a:extLst>
          </p:cNvPr>
          <p:cNvSpPr>
            <a:spLocks noGrp="1"/>
          </p:cNvSpPr>
          <p:nvPr>
            <p:ph type="sldNum" sz="quarter" idx="12"/>
          </p:nvPr>
        </p:nvSpPr>
        <p:spPr/>
        <p:txBody>
          <a:bodyPr/>
          <a:lstStyle/>
          <a:p>
            <a:fld id="{2B04C6B0-9749-4570-A206-0F345A2CACF2}" type="slidenum">
              <a:rPr lang="en-GB" smtClean="0"/>
              <a:t>‹#›</a:t>
            </a:fld>
            <a:endParaRPr lang="en-GB" dirty="0"/>
          </a:p>
        </p:txBody>
      </p:sp>
    </p:spTree>
    <p:extLst>
      <p:ext uri="{BB962C8B-B14F-4D97-AF65-F5344CB8AC3E}">
        <p14:creationId xmlns:p14="http://schemas.microsoft.com/office/powerpoint/2010/main" val="2810173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1AFE02D-7FF0-38EF-238F-B0910D1C03D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2B72A6E-BBEB-447E-ECD7-232CB2E78FF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F93AA8-1CEC-12F7-1D76-0993FAF49072}"/>
              </a:ext>
            </a:extLst>
          </p:cNvPr>
          <p:cNvSpPr>
            <a:spLocks noGrp="1"/>
          </p:cNvSpPr>
          <p:nvPr>
            <p:ph type="dt" sz="half" idx="10"/>
          </p:nvPr>
        </p:nvSpPr>
        <p:spPr/>
        <p:txBody>
          <a:bodyPr/>
          <a:lstStyle/>
          <a:p>
            <a:fld id="{E114C02F-14A9-4E2C-8FD7-10363A7238CA}" type="datetimeFigureOut">
              <a:rPr lang="en-GB" smtClean="0"/>
              <a:t>29/10/2024</a:t>
            </a:fld>
            <a:endParaRPr lang="en-GB" dirty="0"/>
          </a:p>
        </p:txBody>
      </p:sp>
      <p:sp>
        <p:nvSpPr>
          <p:cNvPr id="5" name="Footer Placeholder 4">
            <a:extLst>
              <a:ext uri="{FF2B5EF4-FFF2-40B4-BE49-F238E27FC236}">
                <a16:creationId xmlns:a16="http://schemas.microsoft.com/office/drawing/2014/main" id="{610B66D1-0722-7CC2-9879-3C9671E9C99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BF5D314-76F2-6D23-2CF2-1E7133D55B09}"/>
              </a:ext>
            </a:extLst>
          </p:cNvPr>
          <p:cNvSpPr>
            <a:spLocks noGrp="1"/>
          </p:cNvSpPr>
          <p:nvPr>
            <p:ph type="sldNum" sz="quarter" idx="12"/>
          </p:nvPr>
        </p:nvSpPr>
        <p:spPr/>
        <p:txBody>
          <a:bodyPr/>
          <a:lstStyle/>
          <a:p>
            <a:fld id="{2B04C6B0-9749-4570-A206-0F345A2CACF2}" type="slidenum">
              <a:rPr lang="en-GB" smtClean="0"/>
              <a:t>‹#›</a:t>
            </a:fld>
            <a:endParaRPr lang="en-GB" dirty="0"/>
          </a:p>
        </p:txBody>
      </p:sp>
    </p:spTree>
    <p:extLst>
      <p:ext uri="{BB962C8B-B14F-4D97-AF65-F5344CB8AC3E}">
        <p14:creationId xmlns:p14="http://schemas.microsoft.com/office/powerpoint/2010/main" val="36458852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284AB2C-FEF7-552B-28CC-AE1E7A1C7BE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BEFC19B-04DE-6786-0199-FBD938A0101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6BDA99-1C4D-DD51-9C5D-5AB5E57EFB5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114C02F-14A9-4E2C-8FD7-10363A7238CA}" type="datetimeFigureOut">
              <a:rPr lang="en-GB" smtClean="0"/>
              <a:t>29/10/2024</a:t>
            </a:fld>
            <a:endParaRPr lang="en-GB" dirty="0"/>
          </a:p>
        </p:txBody>
      </p:sp>
      <p:sp>
        <p:nvSpPr>
          <p:cNvPr id="5" name="Footer Placeholder 4">
            <a:extLst>
              <a:ext uri="{FF2B5EF4-FFF2-40B4-BE49-F238E27FC236}">
                <a16:creationId xmlns:a16="http://schemas.microsoft.com/office/drawing/2014/main" id="{4824CB7F-75BA-978C-23C5-B86D4A1CF60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dirty="0"/>
          </a:p>
        </p:txBody>
      </p:sp>
      <p:sp>
        <p:nvSpPr>
          <p:cNvPr id="6" name="Slide Number Placeholder 5">
            <a:extLst>
              <a:ext uri="{FF2B5EF4-FFF2-40B4-BE49-F238E27FC236}">
                <a16:creationId xmlns:a16="http://schemas.microsoft.com/office/drawing/2014/main" id="{5460F427-4B4C-AAE7-4276-2724B121824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B04C6B0-9749-4570-A206-0F345A2CACF2}" type="slidenum">
              <a:rPr lang="en-GB" smtClean="0"/>
              <a:t>‹#›</a:t>
            </a:fld>
            <a:endParaRPr lang="en-GB" dirty="0"/>
          </a:p>
        </p:txBody>
      </p:sp>
    </p:spTree>
    <p:extLst>
      <p:ext uri="{BB962C8B-B14F-4D97-AF65-F5344CB8AC3E}">
        <p14:creationId xmlns:p14="http://schemas.microsoft.com/office/powerpoint/2010/main" val="28110268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sciencedirect.com/science/article/pii/S2214140519301859?casa_token=QJh-jXFVLeQAAAAA:Ub0x4VjoNSfVp4gPgQDWt9_vz51fxTxRs9Qssl35ppuCz-FwIZZZEwqIXKBUWdl17b0CL0R-Y2W4FQ"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sciencedirect.com/science/article/pii/S2214140519301859?casa_token=QJh-jXFVLeQAAAAA:Ub0x4VjoNSfVp4gPgQDWt9_vz51fxTxRs9Qssl35ppuCz-FwIZZZEwqIXKBUWdl17b0CL0R-Y2W4FQ"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gov.wales/introducing-default-20mph-speed-limits" TargetMode="External"/><Relationship Id="rId2" Type="http://schemas.openxmlformats.org/officeDocument/2006/relationships/hyperlink" Target="https://www.gov.wales/introducing-20mph-speed-limits-frequently-asked-questions#:~:text=on%20the%20roads.-,Why%20did%20you%20introduce%20a%2020mph%20speed%20limit%3F,local%20communities%20safer%20for%20all" TargetMode="External"/><Relationship Id="rId1" Type="http://schemas.openxmlformats.org/officeDocument/2006/relationships/slideLayout" Target="../slideLayouts/slideLayout7.xml"/><Relationship Id="rId6" Type="http://schemas.openxmlformats.org/officeDocument/2006/relationships/hyperlink" Target="https://www.bbc.co.uk/news/uk-wales-62134399" TargetMode="External"/><Relationship Id="rId5" Type="http://schemas.openxmlformats.org/officeDocument/2006/relationships/hyperlink" Target="https://news.npcc.police.uk/releases/fatal-4-behaviours-drive-up-road-collisions-by-20-percent-in-july" TargetMode="External"/><Relationship Id="rId4" Type="http://schemas.openxmlformats.org/officeDocument/2006/relationships/hyperlink" Target="https://www.gov.uk/government/statistics/reported-road-casualties-great-britain-fatal-4-factsheet-2023/reported-road-casualties-great-britain-fatal-4-factsheet-2023--2#:~:text=The%20term%20fatal%204%20refers,Police%20Chiefs%20Council%20(%20NPCC%20)"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3886740-6C73-2D40-21BB-280FD1D2877F}"/>
              </a:ext>
            </a:extLst>
          </p:cNvPr>
          <p:cNvSpPr txBox="1"/>
          <p:nvPr/>
        </p:nvSpPr>
        <p:spPr>
          <a:xfrm>
            <a:off x="6548283" y="4826675"/>
            <a:ext cx="5574891" cy="2031325"/>
          </a:xfrm>
          <a:prstGeom prst="rect">
            <a:avLst/>
          </a:prstGeom>
          <a:noFill/>
        </p:spPr>
        <p:txBody>
          <a:bodyPr wrap="square" rtlCol="0">
            <a:spAutoFit/>
          </a:bodyPr>
          <a:lstStyle/>
          <a:p>
            <a:r>
              <a:rPr lang="en-GB" sz="1800" dirty="0">
                <a:effectLst/>
                <a:latin typeface="Calibri "/>
                <a:ea typeface="Times New Roman" panose="02020603050405020304" pitchFamily="18" charset="0"/>
              </a:rPr>
              <a:t>Megan Goodier </a:t>
            </a:r>
          </a:p>
          <a:p>
            <a:r>
              <a:rPr lang="en-GB" dirty="0">
                <a:latin typeface="Calibri "/>
                <a:ea typeface="Times New Roman" panose="02020603050405020304" pitchFamily="18" charset="0"/>
              </a:rPr>
              <a:t>2304938</a:t>
            </a:r>
            <a:endParaRPr lang="en-GB" sz="1800" dirty="0">
              <a:effectLst/>
              <a:latin typeface="Calibri "/>
              <a:ea typeface="Times New Roman" panose="02020603050405020304" pitchFamily="18" charset="0"/>
            </a:endParaRPr>
          </a:p>
          <a:p>
            <a:r>
              <a:rPr lang="en-GB" sz="1800" dirty="0">
                <a:effectLst/>
                <a:latin typeface="Calibri "/>
                <a:ea typeface="Times New Roman" panose="02020603050405020304" pitchFamily="18" charset="0"/>
              </a:rPr>
              <a:t>BMCP5008</a:t>
            </a:r>
          </a:p>
          <a:p>
            <a:r>
              <a:rPr lang="en-GB" dirty="0">
                <a:latin typeface="Calibri "/>
                <a:ea typeface="Times New Roman" panose="02020603050405020304" pitchFamily="18" charset="0"/>
              </a:rPr>
              <a:t>Melanie Thomas </a:t>
            </a:r>
          </a:p>
          <a:p>
            <a:endParaRPr lang="en-GB" sz="1800" dirty="0">
              <a:effectLst/>
              <a:latin typeface="Calibri "/>
              <a:ea typeface="Times New Roman" panose="02020603050405020304" pitchFamily="18" charset="0"/>
            </a:endParaRPr>
          </a:p>
          <a:p>
            <a:endParaRPr lang="en-GB" sz="1800" dirty="0">
              <a:effectLst/>
              <a:latin typeface="Calibri "/>
              <a:ea typeface="Times New Roman" panose="02020603050405020304" pitchFamily="18" charset="0"/>
            </a:endParaRPr>
          </a:p>
          <a:p>
            <a:endParaRPr lang="en-GB" dirty="0">
              <a:latin typeface="Calibri "/>
            </a:endParaRPr>
          </a:p>
        </p:txBody>
      </p:sp>
      <p:sp>
        <p:nvSpPr>
          <p:cNvPr id="3" name="TextBox 2">
            <a:extLst>
              <a:ext uri="{FF2B5EF4-FFF2-40B4-BE49-F238E27FC236}">
                <a16:creationId xmlns:a16="http://schemas.microsoft.com/office/drawing/2014/main" id="{93C1C70D-62C6-D408-90F2-CC567EC201E5}"/>
              </a:ext>
            </a:extLst>
          </p:cNvPr>
          <p:cNvSpPr txBox="1"/>
          <p:nvPr/>
        </p:nvSpPr>
        <p:spPr>
          <a:xfrm>
            <a:off x="1425678" y="646287"/>
            <a:ext cx="6518787" cy="707886"/>
          </a:xfrm>
          <a:prstGeom prst="rect">
            <a:avLst/>
          </a:prstGeom>
          <a:noFill/>
        </p:spPr>
        <p:txBody>
          <a:bodyPr wrap="square" rtlCol="0">
            <a:spAutoFit/>
          </a:bodyPr>
          <a:lstStyle/>
          <a:p>
            <a:r>
              <a:rPr lang="en-GB" sz="4000" dirty="0">
                <a:latin typeface="Calibri "/>
              </a:rPr>
              <a:t>Response and Road Policing </a:t>
            </a:r>
          </a:p>
        </p:txBody>
      </p:sp>
    </p:spTree>
    <p:extLst>
      <p:ext uri="{BB962C8B-B14F-4D97-AF65-F5344CB8AC3E}">
        <p14:creationId xmlns:p14="http://schemas.microsoft.com/office/powerpoint/2010/main" val="29194919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6B7AB-1E54-55CD-41D2-9F3E84F61BCF}"/>
              </a:ext>
            </a:extLst>
          </p:cNvPr>
          <p:cNvSpPr>
            <a:spLocks noGrp="1"/>
          </p:cNvSpPr>
          <p:nvPr>
            <p:ph type="title"/>
          </p:nvPr>
        </p:nvSpPr>
        <p:spPr>
          <a:xfrm>
            <a:off x="838200" y="365125"/>
            <a:ext cx="10154264" cy="1325563"/>
          </a:xfrm>
        </p:spPr>
        <p:txBody>
          <a:bodyPr/>
          <a:lstStyle/>
          <a:p>
            <a:r>
              <a:rPr lang="en-GB" dirty="0">
                <a:latin typeface="Calibri "/>
              </a:rPr>
              <a:t>Introduction</a:t>
            </a:r>
          </a:p>
        </p:txBody>
      </p:sp>
      <p:sp>
        <p:nvSpPr>
          <p:cNvPr id="4" name="TextBox 3">
            <a:extLst>
              <a:ext uri="{FF2B5EF4-FFF2-40B4-BE49-F238E27FC236}">
                <a16:creationId xmlns:a16="http://schemas.microsoft.com/office/drawing/2014/main" id="{AA5DBF38-633E-4A1D-5A0D-82E3B875F547}"/>
              </a:ext>
            </a:extLst>
          </p:cNvPr>
          <p:cNvSpPr txBox="1"/>
          <p:nvPr/>
        </p:nvSpPr>
        <p:spPr>
          <a:xfrm>
            <a:off x="307258" y="1897626"/>
            <a:ext cx="10685206" cy="1323439"/>
          </a:xfrm>
          <a:prstGeom prst="rect">
            <a:avLst/>
          </a:prstGeom>
          <a:noFill/>
        </p:spPr>
        <p:txBody>
          <a:bodyPr wrap="square" rtlCol="0">
            <a:spAutoFit/>
          </a:bodyPr>
          <a:lstStyle/>
          <a:p>
            <a:r>
              <a:rPr lang="en-GB" sz="2000" dirty="0">
                <a:latin typeface="Calibri "/>
              </a:rPr>
              <a:t> In this PowerPoint presentation it will be talking about the impact of 20mph speeding limit in Wales and the behaviour and  reduction on drivers  that reported to the police Chief Councils on the Fatal Four offences. Through this presentation it will look at the 20mph speeding limit in Wales and the fatal four. </a:t>
            </a:r>
          </a:p>
        </p:txBody>
      </p:sp>
    </p:spTree>
    <p:extLst>
      <p:ext uri="{BB962C8B-B14F-4D97-AF65-F5344CB8AC3E}">
        <p14:creationId xmlns:p14="http://schemas.microsoft.com/office/powerpoint/2010/main" val="17375911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41B42-2A58-F308-B83D-96FAE2A8DEA8}"/>
              </a:ext>
            </a:extLst>
          </p:cNvPr>
          <p:cNvSpPr>
            <a:spLocks noGrp="1"/>
          </p:cNvSpPr>
          <p:nvPr>
            <p:ph type="title"/>
          </p:nvPr>
        </p:nvSpPr>
        <p:spPr/>
        <p:txBody>
          <a:bodyPr/>
          <a:lstStyle/>
          <a:p>
            <a:r>
              <a:rPr lang="en-GB" dirty="0"/>
              <a:t>Why was the 20mph Legislation Introduced </a:t>
            </a:r>
          </a:p>
        </p:txBody>
      </p:sp>
      <p:sp>
        <p:nvSpPr>
          <p:cNvPr id="4" name="TextBox 3">
            <a:extLst>
              <a:ext uri="{FF2B5EF4-FFF2-40B4-BE49-F238E27FC236}">
                <a16:creationId xmlns:a16="http://schemas.microsoft.com/office/drawing/2014/main" id="{ABC701CC-A2DD-B4AD-4456-74DCAAC27607}"/>
              </a:ext>
            </a:extLst>
          </p:cNvPr>
          <p:cNvSpPr txBox="1"/>
          <p:nvPr/>
        </p:nvSpPr>
        <p:spPr>
          <a:xfrm>
            <a:off x="432619" y="1877961"/>
            <a:ext cx="11444749" cy="3077766"/>
          </a:xfrm>
          <a:prstGeom prst="rect">
            <a:avLst/>
          </a:prstGeom>
          <a:noFill/>
        </p:spPr>
        <p:txBody>
          <a:bodyPr wrap="square" rtlCol="0">
            <a:spAutoFit/>
          </a:bodyPr>
          <a:lstStyle/>
          <a:p>
            <a:r>
              <a:rPr lang="en-GB" sz="2000" kern="100" dirty="0">
                <a:effectLst/>
                <a:latin typeface="Calibri" panose="020F0502020204030204" pitchFamily="34" charset="0"/>
                <a:ea typeface="DengXian" panose="02010600030101010101" pitchFamily="2" charset="-122"/>
                <a:cs typeface="Arial" panose="020B0604020202020204" pitchFamily="34" charset="0"/>
              </a:rPr>
              <a:t>The global research make it the abundantly evident that lowering the speeds will improve quality of life and it makes the streets and the local communities safer, and it reduces injuries.</a:t>
            </a:r>
          </a:p>
          <a:p>
            <a:endParaRPr lang="en-GB" sz="2000" kern="100" dirty="0">
              <a:latin typeface="Calibri" panose="020F0502020204030204" pitchFamily="34" charset="0"/>
              <a:ea typeface="DengXian" panose="02010600030101010101" pitchFamily="2" charset="-122"/>
              <a:cs typeface="Arial" panose="020B0604020202020204" pitchFamily="34" charset="0"/>
            </a:endParaRPr>
          </a:p>
          <a:p>
            <a:r>
              <a:rPr lang="en-GB" sz="2000" kern="100" dirty="0">
                <a:effectLst/>
                <a:latin typeface="Calibri" panose="020F0502020204030204" pitchFamily="34" charset="0"/>
                <a:ea typeface="DengXian" panose="02010600030101010101" pitchFamily="2" charset="-122"/>
                <a:cs typeface="Arial" panose="020B0604020202020204" pitchFamily="34" charset="0"/>
              </a:rPr>
              <a:t> Since they implementation of the 20mph in September 2023 there has been a fewer casualties on 20mph on highways according to June 2024.</a:t>
            </a:r>
            <a:endParaRPr lang="en-GB" sz="2000" kern="100" dirty="0">
              <a:latin typeface="Calibri" panose="020F0502020204030204" pitchFamily="34" charset="0"/>
              <a:ea typeface="DengXian" panose="02010600030101010101" pitchFamily="2" charset="-122"/>
              <a:cs typeface="Arial" panose="020B0604020202020204" pitchFamily="34" charset="0"/>
            </a:endParaRPr>
          </a:p>
          <a:p>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p>
            <a:r>
              <a:rPr lang="en-GB" sz="2000" dirty="0">
                <a:effectLst/>
                <a:latin typeface="Calibri" panose="020F0502020204030204" pitchFamily="34" charset="0"/>
                <a:ea typeface="DengXian" panose="02010600030101010101" pitchFamily="2" charset="-122"/>
              </a:rPr>
              <a:t>The cost to implement the 20-mph speed limit was approximately £32 million, </a:t>
            </a:r>
            <a:r>
              <a:rPr lang="en-GB" sz="2000" kern="100" dirty="0">
                <a:effectLst/>
                <a:latin typeface="Calibri" panose="020F0502020204030204" pitchFamily="34" charset="0"/>
                <a:ea typeface="DengXian" panose="02010600030101010101" pitchFamily="2" charset="-122"/>
                <a:cs typeface="Arial" panose="020B0604020202020204" pitchFamily="34" charset="0"/>
              </a:rPr>
              <a:t>(Wales Gov 2024). </a:t>
            </a:r>
          </a:p>
          <a:p>
            <a:endParaRPr lang="en-GB" kern="100" dirty="0">
              <a:latin typeface="Calibri" panose="020F0502020204030204" pitchFamily="34" charset="0"/>
              <a:ea typeface="DengXian" panose="02010600030101010101" pitchFamily="2" charset="-122"/>
              <a:cs typeface="Arial" panose="020B0604020202020204" pitchFamily="34" charset="0"/>
            </a:endParaRPr>
          </a:p>
          <a:p>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4275438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1C696B-47B7-5A23-2E5C-2DE6D1D7DF00}"/>
              </a:ext>
            </a:extLst>
          </p:cNvPr>
          <p:cNvSpPr>
            <a:spLocks noGrp="1"/>
          </p:cNvSpPr>
          <p:nvPr>
            <p:ph type="title"/>
          </p:nvPr>
        </p:nvSpPr>
        <p:spPr/>
        <p:txBody>
          <a:bodyPr/>
          <a:lstStyle/>
          <a:p>
            <a:r>
              <a:rPr lang="en-GB" dirty="0"/>
              <a:t>The Aim of 20mph speeding limit </a:t>
            </a:r>
          </a:p>
        </p:txBody>
      </p:sp>
      <p:sp>
        <p:nvSpPr>
          <p:cNvPr id="3" name="Content Placeholder 2">
            <a:extLst>
              <a:ext uri="{FF2B5EF4-FFF2-40B4-BE49-F238E27FC236}">
                <a16:creationId xmlns:a16="http://schemas.microsoft.com/office/drawing/2014/main" id="{B2CC06A1-958C-3B43-3C2B-C77237E38515}"/>
              </a:ext>
            </a:extLst>
          </p:cNvPr>
          <p:cNvSpPr>
            <a:spLocks noGrp="1"/>
          </p:cNvSpPr>
          <p:nvPr>
            <p:ph idx="1"/>
          </p:nvPr>
        </p:nvSpPr>
        <p:spPr/>
        <p:txBody>
          <a:bodyPr>
            <a:normAutofit/>
          </a:bodyPr>
          <a:lstStyle/>
          <a:p>
            <a:pPr marL="0" indent="0">
              <a:lnSpc>
                <a:spcPct val="115000"/>
              </a:lnSpc>
              <a:spcAft>
                <a:spcPts val="800"/>
              </a:spcAft>
              <a:buNone/>
            </a:pPr>
            <a:r>
              <a:rPr lang="en-GB" sz="2000" kern="100" dirty="0">
                <a:effectLst/>
                <a:latin typeface="Calibri" panose="020F0502020204030204" pitchFamily="34" charset="0"/>
                <a:ea typeface="DengXian" panose="02010600030101010101" pitchFamily="2" charset="-122"/>
                <a:cs typeface="Arial" panose="020B0604020202020204" pitchFamily="34" charset="0"/>
              </a:rPr>
              <a:t>The Wales Government believed making the changes to the speeding limit would hel</a:t>
            </a:r>
            <a:r>
              <a:rPr lang="en-GB" sz="2000" kern="100" dirty="0">
                <a:latin typeface="Calibri" panose="020F0502020204030204" pitchFamily="34" charset="0"/>
                <a:ea typeface="DengXian" panose="02010600030101010101" pitchFamily="2" charset="-122"/>
                <a:cs typeface="Arial" panose="020B0604020202020204" pitchFamily="34" charset="0"/>
              </a:rPr>
              <a:t>p:</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2000" kern="100" dirty="0">
                <a:effectLst/>
                <a:latin typeface="Calibri" panose="020F0502020204030204" pitchFamily="34" charset="0"/>
                <a:ea typeface="Aptos" panose="020B0004020202020204" pitchFamily="34" charset="0"/>
                <a:cs typeface="Times New Roman" panose="02020603050405020304" pitchFamily="18" charset="0"/>
              </a:rPr>
              <a:t>To reduce the number of crash and injuries  this could lessen the strain on the NHS from caring for the injured people </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2000" kern="100" dirty="0">
                <a:effectLst/>
                <a:latin typeface="Calibri" panose="020F0502020204030204" pitchFamily="34" charset="0"/>
                <a:ea typeface="Aptos" panose="020B0004020202020204" pitchFamily="34" charset="0"/>
                <a:cs typeface="Times New Roman" panose="02020603050405020304" pitchFamily="18" charset="0"/>
              </a:rPr>
              <a:t>Encourage more individuals to walk, ride bicycle or taking another transport to work </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2000" kern="100" dirty="0">
                <a:effectLst/>
                <a:latin typeface="Calibri" panose="020F0502020204030204" pitchFamily="34" charset="0"/>
                <a:ea typeface="Aptos" panose="020B0004020202020204" pitchFamily="34" charset="0"/>
                <a:cs typeface="Times New Roman" panose="02020603050405020304" pitchFamily="18" charset="0"/>
              </a:rPr>
              <a:t>This contribute to making the street safer and enhancing people health and wellbeing </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2000" kern="100" dirty="0">
              <a:latin typeface="Calibri" panose="020F0502020204030204" pitchFamily="34" charset="0"/>
              <a:ea typeface="DengXian" panose="02010600030101010101" pitchFamily="2" charset="-122"/>
              <a:cs typeface="Arial" panose="020B0604020202020204" pitchFamily="34" charset="0"/>
            </a:endParaRPr>
          </a:p>
          <a:p>
            <a:pPr marL="0" indent="0">
              <a:buNone/>
            </a:pPr>
            <a:r>
              <a:rPr lang="en-GB" sz="2000" kern="100" dirty="0">
                <a:latin typeface="Calibri "/>
                <a:ea typeface="DengXian" panose="02010600030101010101" pitchFamily="2" charset="-122"/>
                <a:cs typeface="Arial" panose="020B0604020202020204" pitchFamily="34" charset="0"/>
              </a:rPr>
              <a:t>(Wales Government,2021).</a:t>
            </a:r>
            <a:endParaRPr lang="en-GB" sz="2000" dirty="0"/>
          </a:p>
        </p:txBody>
      </p:sp>
    </p:spTree>
    <p:extLst>
      <p:ext uri="{BB962C8B-B14F-4D97-AF65-F5344CB8AC3E}">
        <p14:creationId xmlns:p14="http://schemas.microsoft.com/office/powerpoint/2010/main" val="1969859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7FB00-9A0E-221D-B3DB-EFC938BDCDEA}"/>
              </a:ext>
            </a:extLst>
          </p:cNvPr>
          <p:cNvSpPr>
            <a:spLocks noGrp="1"/>
          </p:cNvSpPr>
          <p:nvPr>
            <p:ph type="title"/>
          </p:nvPr>
        </p:nvSpPr>
        <p:spPr/>
        <p:txBody>
          <a:bodyPr/>
          <a:lstStyle/>
          <a:p>
            <a:r>
              <a:rPr lang="en-GB" dirty="0"/>
              <a:t>The Fatal Four</a:t>
            </a:r>
          </a:p>
        </p:txBody>
      </p:sp>
      <p:sp>
        <p:nvSpPr>
          <p:cNvPr id="4" name="TextBox 3">
            <a:extLst>
              <a:ext uri="{FF2B5EF4-FFF2-40B4-BE49-F238E27FC236}">
                <a16:creationId xmlns:a16="http://schemas.microsoft.com/office/drawing/2014/main" id="{83E832F3-0218-57F3-CE4A-83869DC7CF22}"/>
              </a:ext>
            </a:extLst>
          </p:cNvPr>
          <p:cNvSpPr txBox="1"/>
          <p:nvPr/>
        </p:nvSpPr>
        <p:spPr>
          <a:xfrm>
            <a:off x="167149" y="1690688"/>
            <a:ext cx="10933471" cy="4707122"/>
          </a:xfrm>
          <a:prstGeom prst="rect">
            <a:avLst/>
          </a:prstGeom>
          <a:noFill/>
        </p:spPr>
        <p:txBody>
          <a:bodyPr wrap="square" rtlCol="0">
            <a:spAutoFit/>
          </a:bodyPr>
          <a:lstStyle/>
          <a:p>
            <a:pPr>
              <a:lnSpc>
                <a:spcPct val="107000"/>
              </a:lnSpc>
              <a:spcAft>
                <a:spcPts val="800"/>
              </a:spcAft>
            </a:pPr>
            <a:r>
              <a:rPr lang="en-GB" sz="2000" kern="100" dirty="0">
                <a:effectLst/>
                <a:latin typeface="Calibri" panose="020F0502020204030204" pitchFamily="34" charset="0"/>
                <a:ea typeface="Aptos" panose="020B0004020202020204" pitchFamily="34" charset="0"/>
                <a:cs typeface="Times New Roman" panose="02020603050405020304" pitchFamily="18" charset="0"/>
              </a:rPr>
              <a:t>The fetal fours is speeding, driving while intoxicated or under the influence of narcotics, failing to buckle up, and using a mobile device are all considered fatal fours. The National Police Chiefs Council (NPCC) makes use of it. To lower the number of individuals killed in traffic accidents, the police prioritise the deadly four violations in the NPCC road policing plan (Government UK 2024). </a:t>
            </a:r>
          </a:p>
          <a:p>
            <a:pPr>
              <a:lnSpc>
                <a:spcPct val="107000"/>
              </a:lnSpc>
              <a:spcAft>
                <a:spcPts val="800"/>
              </a:spcAft>
            </a:pPr>
            <a:endParaRPr lang="en-GB" sz="2000" kern="100" dirty="0">
              <a:effectLst/>
              <a:latin typeface="Calibri" panose="020F050202020403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2000" kern="100" dirty="0">
                <a:effectLst/>
                <a:latin typeface="Calibri" panose="020F0502020204030204" pitchFamily="34" charset="0"/>
                <a:ea typeface="Aptos" panose="020B0004020202020204" pitchFamily="34" charset="0"/>
                <a:cs typeface="Times New Roman" panose="02020603050405020304" pitchFamily="18" charset="0"/>
              </a:rPr>
              <a:t>The national police chief’s council lead to roads policing said  "The most important thing that strikes me is that all these incidents were totally preventable. Driving beyond the speed limit, driving or travelling without a seatbelt, driving while intoxicated or under the influence of drugs, and using a cell phone while operating a motor vehicle are all examples of conscious choices. Numerous lives can be saved if you decide not to perform these things. We all have an obligation to keep one another safe on the roads because one casualty is too many (</a:t>
            </a:r>
            <a:r>
              <a:rPr lang="en-GB" sz="2000" dirty="0">
                <a:effectLst/>
                <a:latin typeface="Calibri" panose="020F0502020204030204" pitchFamily="34" charset="0"/>
                <a:ea typeface="Aptos" panose="020B0004020202020204" pitchFamily="34" charset="0"/>
              </a:rPr>
              <a:t>National Police Chiefs Council,2024).</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b="1" kern="100" dirty="0">
                <a:effectLst/>
                <a:latin typeface="Calibri" panose="020F0502020204030204" pitchFamily="34"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b="1" kern="100" dirty="0">
                <a:effectLst/>
                <a:latin typeface="Calibri" panose="020F0502020204030204" pitchFamily="34" charset="0"/>
                <a:ea typeface="Aptos" panose="020B0004020202020204" pitchFamily="34" charset="0"/>
                <a:cs typeface="Times New Roman" panose="02020603050405020304" pitchFamily="18" charset="0"/>
              </a:rPr>
              <a:t> </a:t>
            </a:r>
            <a:endParaRPr lang="en-GB" b="1" dirty="0"/>
          </a:p>
        </p:txBody>
      </p:sp>
    </p:spTree>
    <p:extLst>
      <p:ext uri="{BB962C8B-B14F-4D97-AF65-F5344CB8AC3E}">
        <p14:creationId xmlns:p14="http://schemas.microsoft.com/office/powerpoint/2010/main" val="11374748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82357-FE83-0D46-620D-D957BDA27964}"/>
              </a:ext>
            </a:extLst>
          </p:cNvPr>
          <p:cNvSpPr>
            <a:spLocks noGrp="1"/>
          </p:cNvSpPr>
          <p:nvPr>
            <p:ph type="title"/>
          </p:nvPr>
        </p:nvSpPr>
        <p:spPr/>
        <p:txBody>
          <a:bodyPr/>
          <a:lstStyle/>
          <a:p>
            <a:r>
              <a:rPr lang="en-GB" dirty="0">
                <a:latin typeface="Calibri "/>
              </a:rPr>
              <a:t>Statistics</a:t>
            </a:r>
          </a:p>
        </p:txBody>
      </p:sp>
      <p:sp>
        <p:nvSpPr>
          <p:cNvPr id="3" name="Content Placeholder 2">
            <a:extLst>
              <a:ext uri="{FF2B5EF4-FFF2-40B4-BE49-F238E27FC236}">
                <a16:creationId xmlns:a16="http://schemas.microsoft.com/office/drawing/2014/main" id="{8FD5FC3B-9E19-850E-6245-0AE57F8928F3}"/>
              </a:ext>
            </a:extLst>
          </p:cNvPr>
          <p:cNvSpPr>
            <a:spLocks noGrp="1"/>
          </p:cNvSpPr>
          <p:nvPr>
            <p:ph idx="1"/>
          </p:nvPr>
        </p:nvSpPr>
        <p:spPr/>
        <p:txBody>
          <a:bodyPr/>
          <a:lstStyle/>
          <a:p>
            <a:r>
              <a:rPr lang="en-GB" dirty="0"/>
              <a:t>Stats on the fatal 4 prior to the 20mph change (before 2022)</a:t>
            </a:r>
          </a:p>
          <a:p>
            <a:pPr marL="0" indent="0">
              <a:buNone/>
            </a:pPr>
            <a:r>
              <a:rPr lang="en-GB" dirty="0"/>
              <a:t>e.g. the number of people killed or injured due to the fatal four</a:t>
            </a:r>
          </a:p>
        </p:txBody>
      </p:sp>
    </p:spTree>
    <p:extLst>
      <p:ext uri="{BB962C8B-B14F-4D97-AF65-F5344CB8AC3E}">
        <p14:creationId xmlns:p14="http://schemas.microsoft.com/office/powerpoint/2010/main" val="19537014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A6EE6-76DB-BAA6-469A-B3C5D9932331}"/>
              </a:ext>
            </a:extLst>
          </p:cNvPr>
          <p:cNvSpPr>
            <a:spLocks noGrp="1"/>
          </p:cNvSpPr>
          <p:nvPr>
            <p:ph type="title"/>
          </p:nvPr>
        </p:nvSpPr>
        <p:spPr/>
        <p:txBody>
          <a:bodyPr/>
          <a:lstStyle/>
          <a:p>
            <a:r>
              <a:rPr lang="en-GB" dirty="0">
                <a:latin typeface="Calibri "/>
              </a:rPr>
              <a:t>Does it work?</a:t>
            </a:r>
          </a:p>
        </p:txBody>
      </p:sp>
      <p:sp>
        <p:nvSpPr>
          <p:cNvPr id="4" name="TextBox 3">
            <a:extLst>
              <a:ext uri="{FF2B5EF4-FFF2-40B4-BE49-F238E27FC236}">
                <a16:creationId xmlns:a16="http://schemas.microsoft.com/office/drawing/2014/main" id="{848C17BB-7A92-A53C-0A3B-A816FFD6B6C3}"/>
              </a:ext>
            </a:extLst>
          </p:cNvPr>
          <p:cNvSpPr txBox="1"/>
          <p:nvPr/>
        </p:nvSpPr>
        <p:spPr>
          <a:xfrm>
            <a:off x="471948" y="1690688"/>
            <a:ext cx="8672052" cy="2031325"/>
          </a:xfrm>
          <a:prstGeom prst="rect">
            <a:avLst/>
          </a:prstGeom>
          <a:noFill/>
        </p:spPr>
        <p:txBody>
          <a:bodyPr wrap="square" rtlCol="0">
            <a:spAutoFit/>
          </a:bodyPr>
          <a:lstStyle/>
          <a:p>
            <a:r>
              <a:rPr lang="en-GB" dirty="0">
                <a:latin typeface="Calibri "/>
              </a:rPr>
              <a:t>How does the 20mph work </a:t>
            </a:r>
          </a:p>
          <a:p>
            <a:endParaRPr lang="en-GB" dirty="0">
              <a:latin typeface="Calibri "/>
            </a:endParaRPr>
          </a:p>
          <a:p>
            <a:endParaRPr lang="en-GB" dirty="0">
              <a:latin typeface="Calibri "/>
            </a:endParaRPr>
          </a:p>
          <a:p>
            <a:endParaRPr lang="en-GB" dirty="0">
              <a:latin typeface="Calibri "/>
            </a:endParaRPr>
          </a:p>
          <a:p>
            <a:r>
              <a:rPr lang="en-GB" dirty="0">
                <a:latin typeface="Calibri "/>
                <a:hlinkClick r:id="rId2"/>
              </a:rPr>
              <a:t>https://www.sciencedirect.com/science/article/pii/S2214140519301859?casa_token=QJh-jXFVLeQAAAAA:Ub0x4VjoNSfVp4gPgQDWt9_vz51fxTxRs9Qssl35ppuCz-FwIZZZEwqIXKBUWdl17b0CL0R-Y2W4FQ</a:t>
            </a:r>
            <a:r>
              <a:rPr lang="en-GB" dirty="0">
                <a:latin typeface="Calibri "/>
              </a:rPr>
              <a:t> </a:t>
            </a:r>
          </a:p>
        </p:txBody>
      </p:sp>
    </p:spTree>
    <p:extLst>
      <p:ext uri="{BB962C8B-B14F-4D97-AF65-F5344CB8AC3E}">
        <p14:creationId xmlns:p14="http://schemas.microsoft.com/office/powerpoint/2010/main" val="2177379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E355C-7039-7C89-C7FE-BEB239745CBF}"/>
              </a:ext>
            </a:extLst>
          </p:cNvPr>
          <p:cNvSpPr>
            <a:spLocks noGrp="1"/>
          </p:cNvSpPr>
          <p:nvPr>
            <p:ph type="title"/>
          </p:nvPr>
        </p:nvSpPr>
        <p:spPr/>
        <p:txBody>
          <a:bodyPr/>
          <a:lstStyle/>
          <a:p>
            <a:r>
              <a:rPr lang="en-GB" dirty="0">
                <a:latin typeface="Calibri "/>
              </a:rPr>
              <a:t>Benefits</a:t>
            </a:r>
          </a:p>
        </p:txBody>
      </p:sp>
      <p:sp>
        <p:nvSpPr>
          <p:cNvPr id="3" name="Content Placeholder 2">
            <a:extLst>
              <a:ext uri="{FF2B5EF4-FFF2-40B4-BE49-F238E27FC236}">
                <a16:creationId xmlns:a16="http://schemas.microsoft.com/office/drawing/2014/main" id="{16DD8232-7915-547C-E928-8E018730E13E}"/>
              </a:ext>
            </a:extLst>
          </p:cNvPr>
          <p:cNvSpPr>
            <a:spLocks noGrp="1"/>
          </p:cNvSpPr>
          <p:nvPr>
            <p:ph idx="1"/>
          </p:nvPr>
        </p:nvSpPr>
        <p:spPr/>
        <p:txBody>
          <a:bodyPr/>
          <a:lstStyle/>
          <a:p>
            <a:r>
              <a:rPr lang="en-GB" dirty="0"/>
              <a:t>Has the legislation been successful? – evidence to show that it has reduced speeding</a:t>
            </a:r>
          </a:p>
        </p:txBody>
      </p:sp>
    </p:spTree>
    <p:extLst>
      <p:ext uri="{BB962C8B-B14F-4D97-AF65-F5344CB8AC3E}">
        <p14:creationId xmlns:p14="http://schemas.microsoft.com/office/powerpoint/2010/main" val="26419836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711DC-D199-2CE9-A227-AF696D2D0CC2}"/>
              </a:ext>
            </a:extLst>
          </p:cNvPr>
          <p:cNvSpPr>
            <a:spLocks noGrp="1"/>
          </p:cNvSpPr>
          <p:nvPr>
            <p:ph type="title"/>
          </p:nvPr>
        </p:nvSpPr>
        <p:spPr/>
        <p:txBody>
          <a:bodyPr/>
          <a:lstStyle/>
          <a:p>
            <a:r>
              <a:rPr lang="en-GB" dirty="0">
                <a:latin typeface="Calibri "/>
              </a:rPr>
              <a:t>Critique</a:t>
            </a:r>
          </a:p>
        </p:txBody>
      </p:sp>
      <p:sp>
        <p:nvSpPr>
          <p:cNvPr id="4" name="TextBox 3">
            <a:extLst>
              <a:ext uri="{FF2B5EF4-FFF2-40B4-BE49-F238E27FC236}">
                <a16:creationId xmlns:a16="http://schemas.microsoft.com/office/drawing/2014/main" id="{FFAFEDC1-E2DB-1744-5BE6-37914F81B1B5}"/>
              </a:ext>
            </a:extLst>
          </p:cNvPr>
          <p:cNvSpPr txBox="1"/>
          <p:nvPr/>
        </p:nvSpPr>
        <p:spPr>
          <a:xfrm>
            <a:off x="589935" y="2074606"/>
            <a:ext cx="10884310" cy="2031325"/>
          </a:xfrm>
          <a:prstGeom prst="rect">
            <a:avLst/>
          </a:prstGeom>
          <a:noFill/>
        </p:spPr>
        <p:txBody>
          <a:bodyPr wrap="square" rtlCol="0">
            <a:spAutoFit/>
          </a:bodyPr>
          <a:lstStyle/>
          <a:p>
            <a:r>
              <a:rPr lang="en-GB" b="0" i="0" dirty="0">
                <a:solidFill>
                  <a:srgbClr val="1F1F1F"/>
                </a:solidFill>
                <a:effectLst/>
                <a:latin typeface="ElsevierGulliver"/>
              </a:rPr>
              <a:t>This review suggests 20 mph ‘zones’ are effective in reducing collisions and casualties. However, it provides insufficient evidence to draw conclusions on the effect of 20 mph ‘zones’ on pollution, inequalities or liveability. For 20 mph ‘limits’ more rigorous evaluations are required in order to draw robust conclusions.</a:t>
            </a:r>
          </a:p>
          <a:p>
            <a:endParaRPr lang="en-GB" dirty="0">
              <a:solidFill>
                <a:srgbClr val="1F1F1F"/>
              </a:solidFill>
              <a:latin typeface="ElsevierGulliver"/>
            </a:endParaRPr>
          </a:p>
          <a:p>
            <a:r>
              <a:rPr lang="en-GB" dirty="0">
                <a:latin typeface="Calibri "/>
                <a:hlinkClick r:id="rId2"/>
              </a:rPr>
              <a:t>https://www.sciencedirect.com/science/article/pii/S2214140519301859?casa_token=QJh-jXFVLeQAAAAA:Ub0x4VjoNSfVp4gPgQDWt9_vz51fxTxRs9Qssl35ppuCz-FwIZZZEwqIXKBUWdl17b0CL0R-Y2W4FQ</a:t>
            </a:r>
            <a:r>
              <a:rPr lang="en-GB" dirty="0">
                <a:latin typeface="Calibri "/>
              </a:rPr>
              <a:t> </a:t>
            </a:r>
          </a:p>
          <a:p>
            <a:endParaRPr lang="en-GB" dirty="0"/>
          </a:p>
        </p:txBody>
      </p:sp>
    </p:spTree>
    <p:extLst>
      <p:ext uri="{BB962C8B-B14F-4D97-AF65-F5344CB8AC3E}">
        <p14:creationId xmlns:p14="http://schemas.microsoft.com/office/powerpoint/2010/main" val="8410903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72D209-910A-9CFE-E071-10BB52286175}"/>
              </a:ext>
            </a:extLst>
          </p:cNvPr>
          <p:cNvSpPr>
            <a:spLocks noGrp="1"/>
          </p:cNvSpPr>
          <p:nvPr>
            <p:ph type="title"/>
          </p:nvPr>
        </p:nvSpPr>
        <p:spPr/>
        <p:txBody>
          <a:bodyPr/>
          <a:lstStyle/>
          <a:p>
            <a:r>
              <a:rPr lang="en-GB" dirty="0">
                <a:latin typeface="Calibri "/>
              </a:rPr>
              <a:t>Conclusion</a:t>
            </a:r>
          </a:p>
        </p:txBody>
      </p:sp>
    </p:spTree>
    <p:extLst>
      <p:ext uri="{BB962C8B-B14F-4D97-AF65-F5344CB8AC3E}">
        <p14:creationId xmlns:p14="http://schemas.microsoft.com/office/powerpoint/2010/main" val="9656602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26BCF93-F9C5-9AC5-7DEF-C44F51EE2E0F}"/>
              </a:ext>
            </a:extLst>
          </p:cNvPr>
          <p:cNvSpPr txBox="1"/>
          <p:nvPr/>
        </p:nvSpPr>
        <p:spPr>
          <a:xfrm>
            <a:off x="4277032" y="363795"/>
            <a:ext cx="2615380" cy="707886"/>
          </a:xfrm>
          <a:prstGeom prst="rect">
            <a:avLst/>
          </a:prstGeom>
          <a:noFill/>
        </p:spPr>
        <p:txBody>
          <a:bodyPr wrap="square" rtlCol="0">
            <a:spAutoFit/>
          </a:bodyPr>
          <a:lstStyle/>
          <a:p>
            <a:r>
              <a:rPr lang="en-GB" sz="4000" dirty="0">
                <a:latin typeface="Calibri "/>
              </a:rPr>
              <a:t>References</a:t>
            </a:r>
            <a:r>
              <a:rPr lang="en-GB" dirty="0"/>
              <a:t> </a:t>
            </a:r>
          </a:p>
        </p:txBody>
      </p:sp>
      <p:sp>
        <p:nvSpPr>
          <p:cNvPr id="3" name="TextBox 2">
            <a:extLst>
              <a:ext uri="{FF2B5EF4-FFF2-40B4-BE49-F238E27FC236}">
                <a16:creationId xmlns:a16="http://schemas.microsoft.com/office/drawing/2014/main" id="{7AC23982-EBFB-05BC-2847-5FDF0CF4EB6E}"/>
              </a:ext>
            </a:extLst>
          </p:cNvPr>
          <p:cNvSpPr txBox="1"/>
          <p:nvPr/>
        </p:nvSpPr>
        <p:spPr>
          <a:xfrm>
            <a:off x="248354" y="1196622"/>
            <a:ext cx="11805994" cy="4080028"/>
          </a:xfrm>
          <a:prstGeom prst="rect">
            <a:avLst/>
          </a:prstGeom>
          <a:noFill/>
        </p:spPr>
        <p:txBody>
          <a:bodyPr wrap="square" rtlCol="0">
            <a:spAutoFit/>
          </a:bodyPr>
          <a:lstStyle/>
          <a:p>
            <a:pPr>
              <a:lnSpc>
                <a:spcPct val="115000"/>
              </a:lnSpc>
              <a:spcAft>
                <a:spcPts val="800"/>
              </a:spcAft>
            </a:pPr>
            <a:r>
              <a:rPr lang="en-GB" sz="1800" kern="100" dirty="0">
                <a:effectLst/>
                <a:latin typeface="Calibri" panose="020F0502020204030204" pitchFamily="34" charset="0"/>
                <a:ea typeface="DengXian" panose="02010600030101010101" pitchFamily="2" charset="-122"/>
                <a:cs typeface="Arial" panose="020B0604020202020204" pitchFamily="34" charset="0"/>
              </a:rPr>
              <a:t> </a:t>
            </a:r>
            <a:r>
              <a:rPr lang="en-GB" sz="1100" kern="100" dirty="0">
                <a:effectLst/>
                <a:latin typeface="Calibri "/>
                <a:ea typeface="DengXian" panose="02010600030101010101" pitchFamily="2" charset="-122"/>
                <a:cs typeface="Arial" panose="020B0604020202020204" pitchFamily="34" charset="0"/>
              </a:rPr>
              <a:t>Wales Government (2024),Introducing 20mph speed limits: frequently asked questions, Available at: </a:t>
            </a:r>
            <a:r>
              <a:rPr lang="en-GB" sz="1100" u="sng" kern="100" dirty="0">
                <a:solidFill>
                  <a:srgbClr val="467886"/>
                </a:solidFill>
                <a:effectLst/>
                <a:latin typeface="Calibri "/>
                <a:ea typeface="DengXian" panose="02010600030101010101" pitchFamily="2" charset="-122"/>
                <a:cs typeface="Arial" panose="020B0604020202020204" pitchFamily="34" charset="0"/>
                <a:hlinkClick r:id="rId2"/>
              </a:rPr>
              <a:t>https://www.gov.wales/introducing-20mph-speed-limits-frequently-asked-questions#:~:text=on%20the%20roads.-,Why%20did%20you%20introduce%20a%2020mph%20speed%20limit%3F,local%20communities%20safer%20for%20all</a:t>
            </a:r>
            <a:r>
              <a:rPr lang="en-GB" sz="1100" kern="100" dirty="0">
                <a:effectLst/>
                <a:latin typeface="Calibri "/>
                <a:ea typeface="DengXian" panose="02010600030101010101" pitchFamily="2" charset="-122"/>
                <a:cs typeface="Arial" panose="020B0604020202020204" pitchFamily="34" charset="0"/>
              </a:rPr>
              <a:t> (Accessed 16 October 2024)</a:t>
            </a:r>
            <a:endParaRPr lang="en-GB" sz="1100" kern="100" dirty="0">
              <a:latin typeface="Calibri "/>
              <a:ea typeface="DengXian" panose="02010600030101010101" pitchFamily="2" charset="-122"/>
              <a:cs typeface="Arial" panose="020B0604020202020204" pitchFamily="34" charset="0"/>
            </a:endParaRPr>
          </a:p>
          <a:p>
            <a:pPr>
              <a:lnSpc>
                <a:spcPct val="115000"/>
              </a:lnSpc>
              <a:spcAft>
                <a:spcPts val="800"/>
              </a:spcAft>
            </a:pPr>
            <a:r>
              <a:rPr lang="en-GB" sz="1100" kern="100" dirty="0">
                <a:latin typeface="Calibri "/>
                <a:ea typeface="DengXian" panose="02010600030101010101" pitchFamily="2" charset="-122"/>
                <a:cs typeface="Arial" panose="020B0604020202020204" pitchFamily="34" charset="0"/>
              </a:rPr>
              <a:t>Wales Gov (2021), Introducing default 20mph speed limits, Available at: </a:t>
            </a:r>
            <a:r>
              <a:rPr lang="en-GB" sz="1100" u="sng" kern="100" dirty="0">
                <a:solidFill>
                  <a:srgbClr val="467886"/>
                </a:solidFill>
                <a:effectLst/>
                <a:latin typeface="Calibri" panose="020F0502020204030204" pitchFamily="34" charset="0"/>
                <a:ea typeface="DengXian" panose="02010600030101010101" pitchFamily="2" charset="-122"/>
                <a:cs typeface="Arial" panose="020B0604020202020204" pitchFamily="34" charset="0"/>
                <a:hlinkClick r:id="rId3"/>
              </a:rPr>
              <a:t>https://www.gov.wales/introducing-default-20mph-speed-limits</a:t>
            </a:r>
            <a:r>
              <a:rPr lang="en-GB" sz="1100" kern="100" dirty="0">
                <a:effectLst/>
                <a:latin typeface="Calibri" panose="020F0502020204030204" pitchFamily="34" charset="0"/>
                <a:ea typeface="DengXian" panose="02010600030101010101" pitchFamily="2" charset="-122"/>
                <a:cs typeface="Arial" panose="020B0604020202020204" pitchFamily="34" charset="0"/>
              </a:rPr>
              <a:t>   (Accessed 18 October 2024)</a:t>
            </a:r>
          </a:p>
          <a:p>
            <a:pPr>
              <a:lnSpc>
                <a:spcPct val="107000"/>
              </a:lnSpc>
              <a:spcAft>
                <a:spcPts val="800"/>
              </a:spcAft>
            </a:pPr>
            <a:r>
              <a:rPr lang="en-GB" sz="1100" kern="100" dirty="0">
                <a:effectLst/>
                <a:latin typeface="Calibri" panose="020F0502020204030204" pitchFamily="34" charset="0"/>
                <a:ea typeface="Aptos" panose="020B0004020202020204" pitchFamily="34" charset="0"/>
                <a:cs typeface="Times New Roman" panose="02020603050405020304" pitchFamily="18" charset="0"/>
              </a:rPr>
              <a:t>Government UK (2024), Reported road casualties Great Britain: fatal 4 factsheet, 2023, Available at: </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100" u="sng" kern="100" dirty="0">
                <a:solidFill>
                  <a:srgbClr val="467886"/>
                </a:solidFill>
                <a:effectLst/>
                <a:latin typeface="Calibri" panose="020F0502020204030204" pitchFamily="34" charset="0"/>
                <a:ea typeface="Aptos" panose="020B0004020202020204" pitchFamily="34" charset="0"/>
                <a:cs typeface="Times New Roman" panose="02020603050405020304" pitchFamily="18" charset="0"/>
                <a:hlinkClick r:id="rId4"/>
              </a:rPr>
              <a:t>https://www.gov.uk/government/statistics/reported-road-casualties-great-britain-fatal-4-factsheet-2023/reported-road-casualties-great-britain-fatal-4-factsheet-2023--2#:~:text=The%20term%20fatal%204%20refers,Police%20Chiefs%20Council%20(%20NPCC%20)</a:t>
            </a:r>
            <a:r>
              <a:rPr lang="en-GB" sz="1100" kern="100" dirty="0">
                <a:effectLst/>
                <a:latin typeface="Calibri" panose="020F0502020204030204" pitchFamily="34" charset="0"/>
                <a:ea typeface="Aptos" panose="020B0004020202020204" pitchFamily="34" charset="0"/>
                <a:cs typeface="Times New Roman" panose="02020603050405020304" pitchFamily="18" charset="0"/>
              </a:rPr>
              <a:t>. (Accessed 28 October 2024) </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100" kern="100" dirty="0">
                <a:effectLst/>
                <a:latin typeface="Calibri" panose="020F0502020204030204" pitchFamily="34" charset="0"/>
                <a:ea typeface="Aptos" panose="020B0004020202020204" pitchFamily="34" charset="0"/>
                <a:cs typeface="Times New Roman" panose="02020603050405020304" pitchFamily="18" charset="0"/>
              </a:rPr>
              <a:t>National Police Chiefs Council, (2024), ‘Fetal 4’ behaviour drive up road collisions by 20% in July, Available at: </a:t>
            </a:r>
            <a:r>
              <a:rPr lang="en-GB" sz="1100" u="sng" kern="100" dirty="0">
                <a:solidFill>
                  <a:srgbClr val="467886"/>
                </a:solidFill>
                <a:effectLst/>
                <a:latin typeface="Calibri" panose="020F0502020204030204" pitchFamily="34" charset="0"/>
                <a:ea typeface="Aptos" panose="020B0004020202020204" pitchFamily="34" charset="0"/>
                <a:cs typeface="Times New Roman" panose="02020603050405020304" pitchFamily="18" charset="0"/>
                <a:hlinkClick r:id="rId5"/>
              </a:rPr>
              <a:t>https://news.npcc.police.uk/releases/fatal-4-behaviours-drive-up-road-collisions-by-20-percent-in-july</a:t>
            </a:r>
            <a:r>
              <a:rPr lang="en-GB" sz="1100" kern="100" dirty="0">
                <a:effectLst/>
                <a:latin typeface="Calibri" panose="020F0502020204030204" pitchFamily="34" charset="0"/>
                <a:ea typeface="Aptos" panose="020B0004020202020204" pitchFamily="34" charset="0"/>
                <a:cs typeface="Times New Roman" panose="02020603050405020304" pitchFamily="18" charset="0"/>
              </a:rPr>
              <a:t>  (Accessed 13/10/24) </a:t>
            </a:r>
          </a:p>
          <a:p>
            <a:pPr>
              <a:lnSpc>
                <a:spcPct val="115000"/>
              </a:lnSpc>
              <a:spcAft>
                <a:spcPts val="800"/>
              </a:spcAft>
            </a:pPr>
            <a:endParaRPr lang="en-GB" sz="1100" u="sng" kern="100" dirty="0">
              <a:solidFill>
                <a:srgbClr val="467886"/>
              </a:solidFill>
              <a:latin typeface="Calibri" panose="020F0502020204030204" pitchFamily="34" charset="0"/>
              <a:ea typeface="DengXian" panose="02010600030101010101" pitchFamily="2" charset="-122"/>
              <a:cs typeface="Times New Roman" panose="02020603050405020304" pitchFamily="18" charset="0"/>
              <a:hlinkClick r:id="rId6"/>
            </a:endParaRPr>
          </a:p>
          <a:p>
            <a:pPr>
              <a:lnSpc>
                <a:spcPct val="115000"/>
              </a:lnSpc>
              <a:spcAft>
                <a:spcPts val="800"/>
              </a:spcAft>
            </a:pPr>
            <a:endParaRPr lang="en-GB" sz="1200" dirty="0">
              <a:solidFill>
                <a:srgbClr val="FF0000"/>
              </a:solidFill>
              <a:latin typeface="Calibri" panose="020F0502020204030204" pitchFamily="34" charset="0"/>
              <a:ea typeface="Calibri" panose="020F0502020204030204" pitchFamily="34" charset="0"/>
              <a:cs typeface="Calibri" panose="020F0502020204030204" pitchFamily="34" charset="0"/>
            </a:endParaRPr>
          </a:p>
          <a:p>
            <a:pPr>
              <a:lnSpc>
                <a:spcPct val="115000"/>
              </a:lnSpc>
              <a:spcAft>
                <a:spcPts val="800"/>
              </a:spcAft>
            </a:pPr>
            <a:endParaRPr lang="en-GB" sz="1200" dirty="0">
              <a:solidFill>
                <a:srgbClr val="FF0000"/>
              </a:solidFill>
              <a:latin typeface="Calibri" panose="020F0502020204030204" pitchFamily="34" charset="0"/>
              <a:ea typeface="Calibri" panose="020F0502020204030204" pitchFamily="34" charset="0"/>
              <a:cs typeface="Calibri" panose="020F0502020204030204" pitchFamily="34" charset="0"/>
            </a:endParaRPr>
          </a:p>
          <a:p>
            <a:pPr>
              <a:lnSpc>
                <a:spcPct val="115000"/>
              </a:lnSpc>
              <a:spcAft>
                <a:spcPts val="800"/>
              </a:spcAft>
            </a:pPr>
            <a:endParaRPr lang="en-GB" sz="1200" kern="100" dirty="0">
              <a:effectLst/>
              <a:latin typeface="Calibri "/>
              <a:ea typeface="DengXian" panose="02010600030101010101" pitchFamily="2" charset="-122"/>
              <a:cs typeface="Arial" panose="020B0604020202020204" pitchFamily="34" charset="0"/>
            </a:endParaRPr>
          </a:p>
          <a:p>
            <a:pPr>
              <a:lnSpc>
                <a:spcPct val="115000"/>
              </a:lnSpc>
              <a:spcAft>
                <a:spcPts val="800"/>
              </a:spcAft>
            </a:pPr>
            <a:endParaRPr lang="en-GB" sz="1200" kern="100" dirty="0">
              <a:effectLst/>
              <a:latin typeface="Calibri "/>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12856648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87AFAFE-6952-D4B6-0C86-2D5FD6A29A53}"/>
              </a:ext>
            </a:extLst>
          </p:cNvPr>
          <p:cNvSpPr txBox="1"/>
          <p:nvPr/>
        </p:nvSpPr>
        <p:spPr>
          <a:xfrm>
            <a:off x="3424175" y="146755"/>
            <a:ext cx="4060359" cy="707886"/>
          </a:xfrm>
          <a:prstGeom prst="rect">
            <a:avLst/>
          </a:prstGeom>
          <a:noFill/>
        </p:spPr>
        <p:txBody>
          <a:bodyPr wrap="square" rtlCol="0">
            <a:spAutoFit/>
          </a:bodyPr>
          <a:lstStyle/>
          <a:p>
            <a:r>
              <a:rPr lang="en-GB" sz="4000" dirty="0">
                <a:latin typeface="Calibri "/>
              </a:rPr>
              <a:t>Research Timeline</a:t>
            </a:r>
            <a:r>
              <a:rPr lang="en-GB" sz="4000" dirty="0"/>
              <a:t> </a:t>
            </a:r>
          </a:p>
        </p:txBody>
      </p:sp>
    </p:spTree>
    <p:extLst>
      <p:ext uri="{BB962C8B-B14F-4D97-AF65-F5344CB8AC3E}">
        <p14:creationId xmlns:p14="http://schemas.microsoft.com/office/powerpoint/2010/main" val="16997506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791</Words>
  <Application>Microsoft Office PowerPoint</Application>
  <PresentationFormat>Widescreen</PresentationFormat>
  <Paragraphs>57</Paragraphs>
  <Slides>12</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Calibri </vt:lpstr>
      <vt:lpstr>ElsevierGulliver</vt:lpstr>
      <vt:lpstr>Aptos</vt:lpstr>
      <vt:lpstr>Aptos Display</vt:lpstr>
      <vt:lpstr>Arial</vt:lpstr>
      <vt:lpstr>Calibri</vt:lpstr>
      <vt:lpstr>Office Theme</vt:lpstr>
      <vt:lpstr>PowerPoint Presentation</vt:lpstr>
      <vt:lpstr>Introduction</vt:lpstr>
      <vt:lpstr>Why was the 20mph Legislation Introduced </vt:lpstr>
      <vt:lpstr>The Aim of 20mph speeding limit </vt:lpstr>
      <vt:lpstr>The Fatal Four</vt:lpstr>
      <vt:lpstr>Statistics</vt:lpstr>
      <vt:lpstr>Does it work?</vt:lpstr>
      <vt:lpstr>Benefits</vt:lpstr>
      <vt:lpstr>Critique</vt:lpstr>
      <vt:lpstr>Conclusion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Afifa Zaman</dc:creator>
  <cp:lastModifiedBy>Melanie Thomas</cp:lastModifiedBy>
  <cp:revision>20</cp:revision>
  <dcterms:created xsi:type="dcterms:W3CDTF">2024-10-18T09:02:47Z</dcterms:created>
  <dcterms:modified xsi:type="dcterms:W3CDTF">2024-10-29T12:09:40Z</dcterms:modified>
</cp:coreProperties>
</file>