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45"/>
  </p:notesMasterIdLst>
  <p:handoutMasterIdLst>
    <p:handoutMasterId r:id="rId46"/>
  </p:handoutMasterIdLst>
  <p:sldIdLst>
    <p:sldId id="257" r:id="rId2"/>
    <p:sldId id="261" r:id="rId3"/>
    <p:sldId id="370" r:id="rId4"/>
    <p:sldId id="342" r:id="rId5"/>
    <p:sldId id="343" r:id="rId6"/>
    <p:sldId id="262" r:id="rId7"/>
    <p:sldId id="263" r:id="rId8"/>
    <p:sldId id="317" r:id="rId9"/>
    <p:sldId id="281" r:id="rId10"/>
    <p:sldId id="265" r:id="rId11"/>
    <p:sldId id="258" r:id="rId12"/>
    <p:sldId id="264" r:id="rId13"/>
    <p:sldId id="310" r:id="rId14"/>
    <p:sldId id="267" r:id="rId15"/>
    <p:sldId id="392" r:id="rId16"/>
    <p:sldId id="314" r:id="rId17"/>
    <p:sldId id="316" r:id="rId18"/>
    <p:sldId id="315" r:id="rId19"/>
    <p:sldId id="439" r:id="rId20"/>
    <p:sldId id="337" r:id="rId21"/>
    <p:sldId id="328" r:id="rId22"/>
    <p:sldId id="334" r:id="rId23"/>
    <p:sldId id="326" r:id="rId24"/>
    <p:sldId id="438" r:id="rId25"/>
    <p:sldId id="331" r:id="rId26"/>
    <p:sldId id="332" r:id="rId27"/>
    <p:sldId id="428" r:id="rId28"/>
    <p:sldId id="371" r:id="rId29"/>
    <p:sldId id="394" r:id="rId30"/>
    <p:sldId id="434" r:id="rId31"/>
    <p:sldId id="441" r:id="rId32"/>
    <p:sldId id="436" r:id="rId33"/>
    <p:sldId id="435" r:id="rId34"/>
    <p:sldId id="333" r:id="rId35"/>
    <p:sldId id="437" r:id="rId36"/>
    <p:sldId id="280" r:id="rId37"/>
    <p:sldId id="395" r:id="rId38"/>
    <p:sldId id="319" r:id="rId39"/>
    <p:sldId id="341" r:id="rId40"/>
    <p:sldId id="325" r:id="rId41"/>
    <p:sldId id="296" r:id="rId42"/>
    <p:sldId id="388" r:id="rId43"/>
    <p:sldId id="279" r:id="rId44"/>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94"/>
    <p:restoredTop sz="63459" autoAdjust="0"/>
  </p:normalViewPr>
  <p:slideViewPr>
    <p:cSldViewPr>
      <p:cViewPr varScale="1">
        <p:scale>
          <a:sx n="57" d="100"/>
          <a:sy n="57" d="100"/>
        </p:scale>
        <p:origin x="1698"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www.waldkindergarten-kronberg.com/"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 on Creating and Writing a blog on Moodle</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99564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4</a:t>
            </a:fld>
            <a:endParaRPr lang="en-US"/>
          </a:p>
        </p:txBody>
      </p:sp>
    </p:spTree>
    <p:extLst>
      <p:ext uri="{BB962C8B-B14F-4D97-AF65-F5344CB8AC3E}">
        <p14:creationId xmlns:p14="http://schemas.microsoft.com/office/powerpoint/2010/main" val="183978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5</a:t>
            </a:fld>
            <a:endParaRPr lang="en-US"/>
          </a:p>
        </p:txBody>
      </p:sp>
    </p:spTree>
    <p:extLst>
      <p:ext uri="{BB962C8B-B14F-4D97-AF65-F5344CB8AC3E}">
        <p14:creationId xmlns:p14="http://schemas.microsoft.com/office/powerpoint/2010/main" val="1903668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6</a:t>
            </a:fld>
            <a:endParaRPr lang="en-US"/>
          </a:p>
        </p:txBody>
      </p:sp>
    </p:spTree>
    <p:extLst>
      <p:ext uri="{BB962C8B-B14F-4D97-AF65-F5344CB8AC3E}">
        <p14:creationId xmlns:p14="http://schemas.microsoft.com/office/powerpoint/2010/main" val="1216295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7</a:t>
            </a:fld>
            <a:endParaRPr lang="en-US"/>
          </a:p>
        </p:txBody>
      </p:sp>
    </p:spTree>
    <p:extLst>
      <p:ext uri="{BB962C8B-B14F-4D97-AF65-F5344CB8AC3E}">
        <p14:creationId xmlns:p14="http://schemas.microsoft.com/office/powerpoint/2010/main" val="1983382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1pm – 1.15pm</a:t>
            </a:r>
          </a:p>
          <a:p>
            <a:r>
              <a:rPr lang="en-US" dirty="0"/>
              <a:t>Students to read out findings to their peers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1763332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99A172-8555-4571-A73E-4F73BD5872E7}" type="slidenum">
              <a:rPr lang="en-GB" altLang="en-US" smtClean="0">
                <a:latin typeface="Comic Sans MS" panose="030F0702030302020204" pitchFamily="66" charset="0"/>
              </a:rPr>
              <a:pPr/>
              <a:t>9</a:t>
            </a:fld>
            <a:endParaRPr lang="en-GB" altLang="en-US">
              <a:latin typeface="Comic Sans MS" panose="030F0702030302020204" pitchFamily="66"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a:t>Atgoffwr</a:t>
            </a:r>
          </a:p>
          <a:p>
            <a:pPr eaLnBrk="1" hangingPunct="1"/>
            <a:endParaRPr lang="cy-GB" altLang="en-US"/>
          </a:p>
          <a:p>
            <a:pPr eaLnBrk="1" hangingPunct="1"/>
            <a:r>
              <a:rPr lang="cy-GB" altLang="en-US"/>
              <a:t>Reminder</a:t>
            </a:r>
            <a:endParaRPr lang="en-GB" altLang="en-US"/>
          </a:p>
        </p:txBody>
      </p:sp>
    </p:spTree>
    <p:extLst>
      <p:ext uri="{BB962C8B-B14F-4D97-AF65-F5344CB8AC3E}">
        <p14:creationId xmlns:p14="http://schemas.microsoft.com/office/powerpoint/2010/main" val="2511335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ea typeface="ＭＳ Ｐゴシック" panose="020B0600070205080204" pitchFamily="34" charset="-128"/>
              </a:rPr>
              <a:t>Ken Robinson – move to think</a:t>
            </a:r>
          </a:p>
          <a:p>
            <a:r>
              <a:rPr lang="en-GB" dirty="0" err="1"/>
              <a:t>Dyma</a:t>
            </a:r>
            <a:r>
              <a:rPr lang="en-GB" baseline="0" dirty="0"/>
              <a:t> </a:t>
            </a:r>
            <a:r>
              <a:rPr lang="en-GB" baseline="0" dirty="0" err="1"/>
              <a:t>yw</a:t>
            </a:r>
            <a:r>
              <a:rPr lang="en-GB" baseline="0" dirty="0"/>
              <a:t> </a:t>
            </a:r>
            <a:r>
              <a:rPr lang="en-GB" baseline="0" dirty="0" err="1"/>
              <a:t>gred</a:t>
            </a:r>
            <a:r>
              <a:rPr lang="en-GB" baseline="0" dirty="0"/>
              <a:t> </a:t>
            </a:r>
            <a:r>
              <a:rPr lang="en-GB" baseline="0" dirty="0" err="1"/>
              <a:t>ymysg</a:t>
            </a:r>
            <a:r>
              <a:rPr lang="en-GB" baseline="0" dirty="0"/>
              <a:t> </a:t>
            </a:r>
            <a:r>
              <a:rPr lang="en-GB" baseline="0" dirty="0" err="1"/>
              <a:t>ymchwilwyr</a:t>
            </a:r>
            <a:r>
              <a:rPr lang="en-GB" baseline="0" dirty="0"/>
              <a:t> – </a:t>
            </a:r>
            <a:r>
              <a:rPr lang="en-GB" baseline="0" dirty="0" err="1"/>
              <a:t>mae’n</a:t>
            </a:r>
            <a:r>
              <a:rPr lang="en-GB" baseline="0" dirty="0"/>
              <a:t> </a:t>
            </a:r>
            <a:r>
              <a:rPr lang="en-GB" baseline="0" dirty="0" err="1"/>
              <a:t>amrywio</a:t>
            </a:r>
            <a:r>
              <a:rPr lang="en-GB" baseline="0" dirty="0"/>
              <a:t> </a:t>
            </a:r>
            <a:r>
              <a:rPr lang="en-GB" baseline="0" dirty="0" err="1"/>
              <a:t>ychydig</a:t>
            </a:r>
            <a:r>
              <a:rPr lang="en-GB" baseline="0" dirty="0"/>
              <a:t> o un </a:t>
            </a:r>
            <a:r>
              <a:rPr lang="en-GB" baseline="0" dirty="0" err="1"/>
              <a:t>ymchwilydd</a:t>
            </a:r>
            <a:r>
              <a:rPr lang="en-GB" baseline="0" dirty="0"/>
              <a:t> </a:t>
            </a:r>
            <a:r>
              <a:rPr lang="en-GB" baseline="0" dirty="0" err="1"/>
              <a:t>I’r</a:t>
            </a:r>
            <a:r>
              <a:rPr lang="en-GB" baseline="0" dirty="0"/>
              <a:t> </a:t>
            </a:r>
            <a:r>
              <a:rPr lang="en-GB" baseline="0" dirty="0" err="1"/>
              <a:t>llall</a:t>
            </a:r>
            <a:r>
              <a:rPr lang="en-GB" baseline="0" dirty="0"/>
              <a:t> </a:t>
            </a:r>
            <a:r>
              <a:rPr lang="en-GB" baseline="0" dirty="0" err="1"/>
              <a:t>ond</a:t>
            </a:r>
            <a:r>
              <a:rPr lang="en-GB" baseline="0" dirty="0"/>
              <a:t> </a:t>
            </a:r>
            <a:r>
              <a:rPr lang="en-GB" baseline="0" dirty="0" err="1"/>
              <a:t>yn</a:t>
            </a:r>
            <a:r>
              <a:rPr lang="en-GB" baseline="0" dirty="0"/>
              <a:t> </a:t>
            </a:r>
            <a:r>
              <a:rPr lang="en-GB" baseline="0" dirty="0" err="1"/>
              <a:t>gyffredinol</a:t>
            </a:r>
            <a:r>
              <a:rPr lang="en-GB" baseline="0" dirty="0"/>
              <a:t> meant </a:t>
            </a:r>
            <a:r>
              <a:rPr lang="en-GB" baseline="0" dirty="0" err="1"/>
              <a:t>yn</a:t>
            </a:r>
            <a:r>
              <a:rPr lang="en-GB" baseline="0" dirty="0"/>
              <a:t> </a:t>
            </a:r>
            <a:r>
              <a:rPr lang="en-GB" baseline="0" dirty="0" err="1"/>
              <a:t>gytun</a:t>
            </a:r>
            <a:endParaRPr lang="en-GB" baseline="0" dirty="0"/>
          </a:p>
          <a:p>
            <a:r>
              <a:rPr lang="en-GB" baseline="0" dirty="0"/>
              <a:t>Ownership of the environment – important. </a:t>
            </a:r>
          </a:p>
          <a:p>
            <a:r>
              <a:rPr lang="en-GB" altLang="en-US" dirty="0"/>
              <a:t>1. Begin by asking your students if they want to have a successful experience in your class.</a:t>
            </a:r>
          </a:p>
          <a:p>
            <a:r>
              <a:rPr lang="en-GB" altLang="en-US" dirty="0"/>
              <a:t>2. Define “successful” by explaining you want the classroom to be a productive, enjoyable environment. Ask them if they want that as well.</a:t>
            </a:r>
          </a:p>
          <a:p>
            <a:r>
              <a:rPr lang="en-GB" altLang="en-US" dirty="0"/>
              <a:t>3. Once the students affirm that they define success as you do – productive and enjoyable – say something like this: “Since we want the same thing, we have a shared vision for this class and can make this a great class. We just need to get more specific.”</a:t>
            </a:r>
          </a:p>
          <a:p>
            <a:r>
              <a:rPr lang="en-GB" altLang="en-US" dirty="0"/>
              <a:t>4.Divide the class into groups of four or five students each. Give each group a piece of chart paper and some markers.</a:t>
            </a:r>
          </a:p>
          <a:p>
            <a:r>
              <a:rPr lang="en-GB" altLang="en-US" dirty="0"/>
              <a:t>5.Draw a circle on the board at the front of the room. Tell the class, “This circle represents what we want – an inspiring classroom where we can enjoy ourselves and be productive. In this circle, we are going to identify those things that we should do and qualities we should display that will help create the class we want.” Depending upon the age and ability of your students, you might want to provide some examples like “being prepared for class” and “respect.” Give the students about ten minutes to work in their groups. Note: Don’t give too many examples. The success of this activity requires that students be active participants in what you create.</a:t>
            </a:r>
          </a:p>
          <a:p>
            <a:r>
              <a:rPr lang="en-GB" altLang="en-US" dirty="0"/>
              <a:t>6. Have each group share what they put in their “inspiring classroom” circle. Expect a lot of repetition. Those items that are noted by some groups but not others need to be considered by the whole class. If the class decides to include the item, add it to your composite circle. Leave out those items that are not endorsed by the whole class.</a:t>
            </a:r>
          </a:p>
          <a:p>
            <a:r>
              <a:rPr lang="en-GB" altLang="en-US" dirty="0"/>
              <a:t>7. If you have too many items or some are redundant (i.e. “be on time” and “be prompt”), combine and cluster items.</a:t>
            </a:r>
          </a:p>
          <a:p>
            <a:r>
              <a:rPr lang="en-GB" altLang="en-US" dirty="0"/>
              <a:t>8. Return to the board and draw a rectangle at the base of the circle. Say, “We have done a great job identifying the values and the </a:t>
            </a:r>
            <a:r>
              <a:rPr lang="en-GB" altLang="en-US" dirty="0" err="1"/>
              <a:t>behaviors</a:t>
            </a:r>
            <a:r>
              <a:rPr lang="en-GB" altLang="en-US" dirty="0"/>
              <a:t> to create a productive, enjoyable class. Now it’s time to look at some things that can get in our way. Think of things that will make it difficult for us to have the classroom we want. Things like ‘making fun of others’ or ‘cheating.’ In your groups, draw a rectangle and identify things to avoid.” Give the student five to ten minutes to do this.</a:t>
            </a: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10</a:t>
            </a:fld>
            <a:endParaRPr lang="en-GB"/>
          </a:p>
        </p:txBody>
      </p:sp>
    </p:spTree>
    <p:extLst>
      <p:ext uri="{BB962C8B-B14F-4D97-AF65-F5344CB8AC3E}">
        <p14:creationId xmlns:p14="http://schemas.microsoft.com/office/powerpoint/2010/main" val="983420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with the learner at the heart</a:t>
            </a:r>
            <a:r>
              <a:rPr lang="en-GB" baseline="0" dirty="0"/>
              <a:t> of everything </a:t>
            </a:r>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11</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Make the right decision for us and for others – existence is important and the here and now.  To have a meaningful life and this could either  be through art / physical / music / prayer /  OUR birth comes first and then we create ourselves – each of us need to design our own moral code of conduct – to invent a morality to live by. We have this freedom. </a:t>
            </a:r>
          </a:p>
          <a:p>
            <a:r>
              <a:rPr lang="en-US" dirty="0">
                <a:cs typeface="Calibri"/>
              </a:rPr>
              <a:t>We make our own lives and we are our own responsibility. </a:t>
            </a:r>
          </a:p>
          <a:p>
            <a:r>
              <a:rPr lang="en-US" dirty="0">
                <a:cs typeface="Calibri"/>
              </a:rPr>
              <a:t>We have the freedom to be who we want to be – but here in lies a debate because cultural / historical point of views may hold us back i.e. gender</a:t>
            </a:r>
          </a:p>
          <a:p>
            <a:r>
              <a:rPr lang="en-US" dirty="0">
                <a:cs typeface="Calibri"/>
              </a:rPr>
              <a:t>Also – the world in general and expectations from various societies within the world expect certain </a:t>
            </a:r>
            <a:r>
              <a:rPr lang="en-US" dirty="0" err="1">
                <a:cs typeface="Calibri"/>
              </a:rPr>
              <a:t>behaviours</a:t>
            </a:r>
            <a:r>
              <a:rPr lang="en-US" dirty="0">
                <a:cs typeface="Calibri"/>
              </a:rPr>
              <a:t> of us/people. So the majority of us – regardless of where we are born </a:t>
            </a:r>
            <a:r>
              <a:rPr lang="en-US" dirty="0" err="1">
                <a:cs typeface="Calibri"/>
              </a:rPr>
              <a:t>etc</a:t>
            </a:r>
            <a:r>
              <a:rPr lang="en-US" dirty="0">
                <a:cs typeface="Calibri" panose="020F0502020204030204"/>
              </a:rPr>
              <a:t> – conduct as our society / parents/ religion / government - expects us to conduct ourselves. </a:t>
            </a:r>
          </a:p>
          <a:p>
            <a:r>
              <a:rPr lang="en-US"/>
              <a:t>This also means that no-one can say to another person that their life doesn't have meaning if they don't have children or if they don't follow a lucrative career -</a:t>
            </a:r>
          </a:p>
          <a:p>
            <a:r>
              <a:rPr lang="en-US"/>
              <a:t>So how we decide to interact with the natural environment is what should be measured – not to compare with how each other interacts with it – cos this will be different – we want this to be different and our percetions of various affordances with the natural world would &amp; should be different.  </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12</a:t>
            </a:fld>
            <a:endParaRPr lang="en-US"/>
          </a:p>
        </p:txBody>
      </p:sp>
    </p:spTree>
    <p:extLst>
      <p:ext uri="{BB962C8B-B14F-4D97-AF65-F5344CB8AC3E}">
        <p14:creationId xmlns:p14="http://schemas.microsoft.com/office/powerpoint/2010/main" val="22288612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44247F7-8772-498D-B15F-7EFAEE0CFDA4}" type="slidenum">
              <a:rPr lang="en-GB" smtClean="0"/>
              <a:t>13</a:t>
            </a:fld>
            <a:endParaRPr lang="en-GB"/>
          </a:p>
        </p:txBody>
      </p:sp>
    </p:spTree>
    <p:extLst>
      <p:ext uri="{BB962C8B-B14F-4D97-AF65-F5344CB8AC3E}">
        <p14:creationId xmlns:p14="http://schemas.microsoft.com/office/powerpoint/2010/main" val="265233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i.e. </a:t>
            </a:r>
            <a:r>
              <a:rPr lang="en-US" sz="1200" dirty="0"/>
              <a:t>“Field of Free Action / </a:t>
            </a:r>
          </a:p>
          <a:p>
            <a:r>
              <a:rPr lang="en-US" sz="1200" dirty="0"/>
              <a:t>Field of Promoted Action / </a:t>
            </a:r>
          </a:p>
          <a:p>
            <a:r>
              <a:rPr lang="en-US" sz="1200" dirty="0"/>
              <a:t>Field of Constrained Action /</a:t>
            </a:r>
          </a:p>
          <a:p>
            <a:r>
              <a:rPr lang="en-US" sz="1200" dirty="0"/>
              <a:t>within</a:t>
            </a:r>
          </a:p>
          <a:p>
            <a:r>
              <a:rPr lang="en-US" sz="1200" dirty="0"/>
              <a:t>Potential Affordances – who &amp; what is present?”</a:t>
            </a:r>
          </a:p>
          <a:p>
            <a:endParaRPr lang="en-US" dirty="0">
              <a:cs typeface="Calibri"/>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14</a:t>
            </a:fld>
            <a:endParaRPr lang="en-US"/>
          </a:p>
        </p:txBody>
      </p:sp>
    </p:spTree>
    <p:extLst>
      <p:ext uri="{BB962C8B-B14F-4D97-AF65-F5344CB8AC3E}">
        <p14:creationId xmlns:p14="http://schemas.microsoft.com/office/powerpoint/2010/main" val="4326499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consider the vastness of the changes needed for Sport and Physical Activity to respond to the needs of society in a post-pandemic world, design-thinking seems like a good way of making sense of these.</a:t>
            </a:r>
          </a:p>
          <a:p>
            <a:endParaRPr lang="en-GB" dirty="0"/>
          </a:p>
          <a:p>
            <a:pPr algn="ctr">
              <a:lnSpc>
                <a:spcPct val="150000"/>
              </a:lnSpc>
            </a:pPr>
            <a:r>
              <a:rPr lang="en-GB" sz="1200" b="1" dirty="0">
                <a:latin typeface="+mn-lt"/>
              </a:rPr>
              <a:t>OUTDOOR</a:t>
            </a:r>
          </a:p>
          <a:p>
            <a:pPr algn="ctr">
              <a:lnSpc>
                <a:spcPct val="150000"/>
              </a:lnSpc>
            </a:pPr>
            <a:r>
              <a:rPr lang="en-GB" sz="1200" b="1" dirty="0">
                <a:latin typeface="+mn-lt"/>
              </a:rPr>
              <a:t>NATURAL</a:t>
            </a:r>
          </a:p>
          <a:p>
            <a:pPr algn="ctr">
              <a:lnSpc>
                <a:spcPct val="150000"/>
              </a:lnSpc>
            </a:pPr>
            <a:r>
              <a:rPr lang="en-GB" sz="1200" b="1" dirty="0">
                <a:latin typeface="+mn-lt"/>
              </a:rPr>
              <a:t>MYSTERIOUS</a:t>
            </a:r>
          </a:p>
          <a:p>
            <a:pPr algn="ctr">
              <a:lnSpc>
                <a:spcPct val="150000"/>
              </a:lnSpc>
            </a:pPr>
            <a:r>
              <a:rPr lang="en-GB" sz="1200" b="1" dirty="0">
                <a:latin typeface="+mn-lt"/>
              </a:rPr>
              <a:t>ADVENTURE FRESH AIR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941217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a:t>
            </a:r>
          </a:p>
          <a:p>
            <a:endParaRPr lang="en-US" dirty="0">
              <a:cs typeface="Calibri"/>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16</a:t>
            </a:fld>
            <a:endParaRPr lang="en-US"/>
          </a:p>
        </p:txBody>
      </p:sp>
    </p:spTree>
    <p:extLst>
      <p:ext uri="{BB962C8B-B14F-4D97-AF65-F5344CB8AC3E}">
        <p14:creationId xmlns:p14="http://schemas.microsoft.com/office/powerpoint/2010/main" val="2660229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revisiting this quote again here in this lecture because I feel we now have a deeper understanding and appreciation of this ----</a:t>
            </a:r>
          </a:p>
          <a:p>
            <a:endParaRPr lang="en-US" dirty="0"/>
          </a:p>
          <a:p>
            <a:r>
              <a:rPr lang="en-US" dirty="0"/>
              <a:t>Not that we are much more informed about the value and gains from play as a </a:t>
            </a:r>
            <a:r>
              <a:rPr lang="en-US" dirty="0" err="1"/>
              <a:t>vechile</a:t>
            </a:r>
            <a:r>
              <a:rPr lang="en-US" dirty="0"/>
              <a:t> for learning but also doing this outdoor in our further knowledge of theory of affordance and then there is no wonder that children then have better physical fitness / motor control skills / coordination / concentration skills </a:t>
            </a:r>
          </a:p>
        </p:txBody>
      </p:sp>
      <p:sp>
        <p:nvSpPr>
          <p:cNvPr id="4" name="Slide Number Placeholder 3"/>
          <p:cNvSpPr>
            <a:spLocks noGrp="1"/>
          </p:cNvSpPr>
          <p:nvPr>
            <p:ph type="sldNum" sz="quarter" idx="5"/>
          </p:nvPr>
        </p:nvSpPr>
        <p:spPr/>
        <p:txBody>
          <a:bodyPr/>
          <a:lstStyle/>
          <a:p>
            <a:fld id="{444247F7-8772-498D-B15F-7EFAEE0CFDA4}" type="slidenum">
              <a:rPr lang="en-GB" smtClean="0"/>
              <a:t>17</a:t>
            </a:fld>
            <a:endParaRPr lang="en-GB"/>
          </a:p>
        </p:txBody>
      </p:sp>
    </p:spTree>
    <p:extLst>
      <p:ext uri="{BB962C8B-B14F-4D97-AF65-F5344CB8AC3E}">
        <p14:creationId xmlns:p14="http://schemas.microsoft.com/office/powerpoint/2010/main" val="8557808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4247F7-8772-498D-B15F-7EFAEE0CFDA4}" type="slidenum">
              <a:rPr lang="en-GB" smtClean="0"/>
              <a:t>18</a:t>
            </a:fld>
            <a:endParaRPr lang="en-GB"/>
          </a:p>
        </p:txBody>
      </p:sp>
    </p:spTree>
    <p:extLst>
      <p:ext uri="{BB962C8B-B14F-4D97-AF65-F5344CB8AC3E}">
        <p14:creationId xmlns:p14="http://schemas.microsoft.com/office/powerpoint/2010/main" val="38290836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also share hierarchy of gross motor skills from play to learn in the foundation phase pack.</a:t>
            </a:r>
          </a:p>
          <a:p>
            <a:endParaRPr lang="en-US" dirty="0"/>
          </a:p>
          <a:p>
            <a:r>
              <a:rPr lang="en-US" dirty="0" err="1"/>
              <a:t>Sgiliau</a:t>
            </a:r>
            <a:r>
              <a:rPr lang="en-US" dirty="0"/>
              <a:t> </a:t>
            </a:r>
            <a:r>
              <a:rPr lang="en-US" dirty="0" err="1"/>
              <a:t>echddygol</a:t>
            </a:r>
            <a:r>
              <a:rPr lang="en-US" dirty="0"/>
              <a:t> bras – gross motor skills = </a:t>
            </a:r>
            <a:r>
              <a:rPr lang="en-US" dirty="0" err="1"/>
              <a:t>sy’n</a:t>
            </a:r>
            <a:r>
              <a:rPr lang="en-US" dirty="0"/>
              <a:t> </a:t>
            </a:r>
            <a:r>
              <a:rPr lang="en-US" dirty="0" err="1"/>
              <a:t>golygu</a:t>
            </a:r>
            <a:r>
              <a:rPr lang="en-US" dirty="0"/>
              <a:t> </a:t>
            </a:r>
            <a:r>
              <a:rPr lang="en-US" dirty="0" err="1"/>
              <a:t>symudiadau</a:t>
            </a:r>
            <a:r>
              <a:rPr lang="en-US" dirty="0"/>
              <a:t> </a:t>
            </a:r>
            <a:r>
              <a:rPr lang="en-US" dirty="0" err="1"/>
              <a:t>mawr</a:t>
            </a:r>
            <a:r>
              <a:rPr lang="en-US" dirty="0"/>
              <a:t> y </a:t>
            </a:r>
            <a:r>
              <a:rPr lang="en-US" dirty="0" err="1"/>
              <a:t>corff</a:t>
            </a:r>
            <a:r>
              <a:rPr lang="en-US" dirty="0"/>
              <a:t> </a:t>
            </a:r>
            <a:r>
              <a:rPr lang="en-US" dirty="0" err="1"/>
              <a:t>sy’n</a:t>
            </a:r>
            <a:r>
              <a:rPr lang="en-US" dirty="0"/>
              <a:t> </a:t>
            </a:r>
            <a:r>
              <a:rPr lang="en-US" dirty="0" err="1"/>
              <a:t>defnyddio</a:t>
            </a:r>
            <a:r>
              <a:rPr lang="en-US" dirty="0"/>
              <a:t> </a:t>
            </a:r>
            <a:r>
              <a:rPr lang="en-US" dirty="0" err="1"/>
              <a:t>nifer</a:t>
            </a:r>
            <a:r>
              <a:rPr lang="en-US" dirty="0"/>
              <a:t> </a:t>
            </a:r>
            <a:r>
              <a:rPr lang="en-US" dirty="0" err="1"/>
              <a:t>fawr</a:t>
            </a:r>
            <a:r>
              <a:rPr lang="en-US" dirty="0"/>
              <a:t> o </a:t>
            </a:r>
            <a:r>
              <a:rPr lang="en-US" dirty="0" err="1"/>
              <a:t>gyhyrau</a:t>
            </a:r>
            <a:r>
              <a:rPr lang="en-US" dirty="0"/>
              <a:t> </a:t>
            </a:r>
            <a:r>
              <a:rPr lang="en-US" dirty="0" err="1"/>
              <a:t>gwahanol</a:t>
            </a:r>
            <a:r>
              <a:rPr lang="en-US" dirty="0"/>
              <a:t> I </a:t>
            </a:r>
            <a:r>
              <a:rPr lang="en-US" dirty="0" err="1"/>
              <a:t>gyflawni</a:t>
            </a:r>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1702618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skills – is yes messy play such as play dough &amp; using crayons chalk </a:t>
            </a:r>
            <a:r>
              <a:rPr lang="en-US" dirty="0" err="1"/>
              <a:t>etc</a:t>
            </a:r>
            <a:r>
              <a:rPr lang="en-US" dirty="0"/>
              <a:t> but also it’s climbing, hanging, swinging activities using climbing frames, swings, ropes</a:t>
            </a:r>
          </a:p>
          <a:p>
            <a:endParaRPr lang="en-US" dirty="0"/>
          </a:p>
          <a:p>
            <a:r>
              <a:rPr lang="en-US" dirty="0"/>
              <a:t>Control of large and small muscles of the body</a:t>
            </a:r>
          </a:p>
          <a:p>
            <a:endParaRPr lang="en-US" dirty="0"/>
          </a:p>
          <a:p>
            <a:r>
              <a:rPr lang="en-US" dirty="0" err="1"/>
              <a:t>Devloping</a:t>
            </a:r>
            <a:r>
              <a:rPr lang="en-US" dirty="0"/>
              <a:t> upper body strength  </a:t>
            </a:r>
          </a:p>
          <a:p>
            <a:endParaRPr lang="en-US" dirty="0"/>
          </a:p>
          <a:p>
            <a:r>
              <a:rPr lang="en-US" dirty="0"/>
              <a:t>Use of body within a space (no equipment) is developing children’s locomotor skills / </a:t>
            </a:r>
            <a:r>
              <a:rPr lang="en-US" dirty="0" err="1"/>
              <a:t>sgiliau</a:t>
            </a:r>
            <a:r>
              <a:rPr lang="en-US" dirty="0"/>
              <a:t> </a:t>
            </a:r>
            <a:r>
              <a:rPr lang="en-US" dirty="0" err="1"/>
              <a:t>echddygol</a:t>
            </a:r>
            <a:r>
              <a:rPr lang="en-US" dirty="0"/>
              <a:t> bras y </a:t>
            </a:r>
            <a:r>
              <a:rPr lang="en-US" dirty="0" err="1"/>
              <a:t>corff</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3995567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actions / </a:t>
            </a:r>
            <a:r>
              <a:rPr lang="en-US" dirty="0" err="1"/>
              <a:t>sgiliau</a:t>
            </a:r>
            <a:r>
              <a:rPr lang="en-US" dirty="0"/>
              <a:t> </a:t>
            </a:r>
            <a:r>
              <a:rPr lang="en-US" dirty="0" err="1"/>
              <a:t>llawdrin</a:t>
            </a:r>
            <a:r>
              <a:rPr lang="en-US" dirty="0"/>
              <a:t> !!!</a:t>
            </a:r>
          </a:p>
          <a:p>
            <a:endParaRPr lang="en-US" dirty="0"/>
          </a:p>
          <a:p>
            <a:r>
              <a:rPr lang="en-US" dirty="0"/>
              <a:t>Active body and mind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Toddler into pre school years</a:t>
            </a:r>
          </a:p>
          <a:p>
            <a:endParaRPr lang="en-US" dirty="0"/>
          </a:p>
          <a:p>
            <a:r>
              <a:rPr lang="en-US" dirty="0"/>
              <a:t>Physical milestones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Rolling sitting crawling</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20767647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 put some of the locomotor actions we’ve explored today together – develop by including – body shapes &amp; use of space – pathways &amp; direction</a:t>
            </a:r>
          </a:p>
          <a:p>
            <a:endParaRPr lang="en-US" dirty="0"/>
          </a:p>
          <a:p>
            <a:r>
              <a:rPr lang="en-US" dirty="0"/>
              <a:t>Combine some of the manipulative actions we’ve explored today together – develop by including – use of space – high / low / medium and above / under / in front / behind / to the side &amp; to the other side! </a:t>
            </a:r>
          </a:p>
          <a:p>
            <a:endParaRPr lang="en-US" dirty="0"/>
          </a:p>
          <a:p>
            <a:r>
              <a:rPr lang="en-US" dirty="0"/>
              <a:t>Combine some of the locomotor and manipulative actions we’ve explored today together</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33739693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194"/>
          <p:cNvSpPr>
            <a:spLocks noGrp="1" noRot="1" noChangeAspect="1"/>
          </p:cNvSpPr>
          <p:nvPr>
            <p:ph type="sldImg"/>
          </p:nvPr>
        </p:nvSpPr>
        <p:spPr>
          <a:prstGeom prst="rect">
            <a:avLst/>
          </a:prstGeom>
        </p:spPr>
        <p:txBody>
          <a:bodyPr/>
          <a:lstStyle/>
          <a:p>
            <a:endParaRPr/>
          </a:p>
        </p:txBody>
      </p:sp>
      <p:sp>
        <p:nvSpPr>
          <p:cNvPr id="195" name="Shape 195"/>
          <p:cNvSpPr>
            <a:spLocks noGrp="1"/>
          </p:cNvSpPr>
          <p:nvPr>
            <p:ph type="body" sz="quarter" idx="1"/>
          </p:nvPr>
        </p:nvSpPr>
        <p:spPr>
          <a:prstGeom prst="rect">
            <a:avLst/>
          </a:prstGeom>
        </p:spPr>
        <p:txBody>
          <a:bodyPr/>
          <a:lstStyle/>
          <a:p>
            <a:pPr>
              <a:lnSpc>
                <a:spcPct val="100000"/>
              </a:lnSpc>
              <a:defRPr sz="1200">
                <a:latin typeface="Calibri"/>
                <a:ea typeface="Calibri"/>
                <a:cs typeface="Calibri"/>
                <a:sym typeface="Calibri"/>
              </a:defRPr>
            </a:pPr>
            <a:endParaRPr dirty="0"/>
          </a:p>
        </p:txBody>
      </p:sp>
    </p:spTree>
    <p:extLst>
      <p:ext uri="{BB962C8B-B14F-4D97-AF65-F5344CB8AC3E}">
        <p14:creationId xmlns:p14="http://schemas.microsoft.com/office/powerpoint/2010/main" val="3518366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aspects are involved in Fundamental Movement Skills? </a:t>
            </a:r>
          </a:p>
          <a:p>
            <a:r>
              <a:rPr lang="en-US" dirty="0"/>
              <a:t>Why are developing these important in early years of childhood? </a:t>
            </a:r>
          </a:p>
          <a:p>
            <a:endParaRPr lang="en-US" dirty="0"/>
          </a:p>
          <a:p>
            <a:r>
              <a:rPr lang="en-US" dirty="0"/>
              <a:t>How can these be combined effectively with the natural outdoor environment ?... Leave this for future lectures &amp; for students to read more articles - to explore further.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18091759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CC4637-EA6E-487B-A36D-C10E81BBF74A}" type="slidenum">
              <a:rPr lang="en-GB" altLang="en-US" smtClean="0">
                <a:latin typeface="Comic Sans MS" panose="030F0702030302020204" pitchFamily="66" charset="0"/>
              </a:rPr>
              <a:pPr/>
              <a:t>36</a:t>
            </a:fld>
            <a:endParaRPr lang="en-GB" altLang="en-US">
              <a:latin typeface="Comic Sans MS" panose="030F0702030302020204" pitchFamily="66" charset="0"/>
            </a:endParaRPr>
          </a:p>
        </p:txBody>
      </p:sp>
    </p:spTree>
    <p:extLst>
      <p:ext uri="{BB962C8B-B14F-4D97-AF65-F5344CB8AC3E}">
        <p14:creationId xmlns:p14="http://schemas.microsoft.com/office/powerpoint/2010/main" val="25989943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providing a range of physical objects that are organized and made available for free, independent use, to stimulate their natural instincts and interests for self-directed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Friedrich Froebel believed that humans are essentially productive and creative – and fulfilment comes through developing these in harmony with God and the world. As a result, Froebel sought to encourage the creation of educational environments that involved practical work and the direct use of materials. Through engaging with the world, understanding unfolds. Hence the significance of play – it is both a creative activity and through it children become aware of their place in the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Then as we are now beginning to </a:t>
            </a:r>
            <a:r>
              <a:rPr lang="en-US" altLang="en-US" dirty="0" err="1">
                <a:latin typeface="Arial" panose="020B0604020202020204" pitchFamily="34" charset="0"/>
                <a:ea typeface="ＭＳ Ｐゴシック" panose="020B0600070205080204" pitchFamily="34" charset="-128"/>
              </a:rPr>
              <a:t>realise</a:t>
            </a:r>
            <a:r>
              <a:rPr lang="en-US" altLang="en-US" dirty="0">
                <a:latin typeface="Arial" panose="020B0604020202020204" pitchFamily="34" charset="0"/>
                <a:ea typeface="ＭＳ Ｐゴシック" panose="020B0600070205080204" pitchFamily="34" charset="-128"/>
              </a:rPr>
              <a:t> - as numerous educational theorists have researched and have noted -  the value of providing children with the rich opportunities that learning in the outdoors can give a young developing mind and body.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with the learner at the heart</a:t>
            </a:r>
            <a:r>
              <a:rPr lang="en-GB" baseline="0" dirty="0"/>
              <a:t> of everything </a:t>
            </a: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addasu’r</a:t>
            </a:r>
            <a:r>
              <a:rPr lang="en-GB" altLang="en-US" dirty="0">
                <a:latin typeface="Arial" panose="020B0604020202020204" pitchFamily="34" charset="0"/>
                <a:ea typeface="ＭＳ Ｐゴシック" panose="020B0600070205080204" pitchFamily="34" charset="-128"/>
              </a:rPr>
              <a:t> math o </a:t>
            </a:r>
            <a:r>
              <a:rPr lang="en-GB" altLang="en-US" dirty="0" err="1">
                <a:latin typeface="Arial" panose="020B0604020202020204" pitchFamily="34" charset="0"/>
                <a:ea typeface="ＭＳ Ｐゴシック" panose="020B0600070205080204" pitchFamily="34" charset="-128"/>
              </a:rPr>
              <a:t>gelfi</a:t>
            </a:r>
            <a:r>
              <a:rPr lang="en-GB" altLang="en-US" dirty="0">
                <a:latin typeface="Arial" panose="020B0604020202020204" pitchFamily="34" charset="0"/>
                <a:ea typeface="ＭＳ Ｐゴシック" panose="020B0600070205080204" pitchFamily="34" charset="-128"/>
              </a:rPr>
              <a:t> ac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harchwilio</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trafod</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Lle</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deimlo’n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gwbl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gartrefol</a:t>
            </a:r>
            <a:r>
              <a:rPr lang="en-GB" altLang="en-US" dirty="0">
                <a:latin typeface="Arial" panose="020B0604020202020204" pitchFamily="34" charset="0"/>
                <a:ea typeface="ＭＳ Ｐゴシック" panose="020B0600070205080204" pitchFamily="34" charset="-128"/>
              </a:rPr>
              <a:t> a </a:t>
            </a:r>
            <a:r>
              <a:rPr lang="en-GB" altLang="en-US" dirty="0" err="1">
                <a:latin typeface="Arial" panose="020B0604020202020204" pitchFamily="34" charset="0"/>
                <a:ea typeface="ＭＳ Ｐゴシック" panose="020B0600070205080204" pitchFamily="34" charset="-128"/>
              </a:rPr>
              <a:t>pharod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ystyriau</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unigolion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sensitif</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angen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adnoddau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cyfer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nhw’n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benodol</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a:latin typeface="Arial" panose="020B0604020202020204" pitchFamily="34" charset="0"/>
                <a:ea typeface="ＭＳ Ｐゴシック" panose="020B0600070205080204" pitchFamily="34" charset="-128"/>
              </a:rPr>
              <a:t>O </a:t>
            </a:r>
            <a:r>
              <a:rPr lang="en-GB" altLang="en-US" dirty="0" err="1">
                <a:latin typeface="Arial" panose="020B0604020202020204" pitchFamily="34" charset="0"/>
                <a:ea typeface="ＭＳ Ｐゴシック" panose="020B0600070205080204" pitchFamily="34" charset="-128"/>
              </a:rPr>
              <a:t>arsylwadau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ymwybodol</a:t>
            </a:r>
            <a:r>
              <a:rPr lang="en-GB" altLang="en-US" dirty="0">
                <a:latin typeface="Arial" panose="020B0604020202020204" pitchFamily="34" charset="0"/>
                <a:ea typeface="ＭＳ Ｐゴシック" panose="020B0600070205080204" pitchFamily="34" charset="-128"/>
              </a:rPr>
              <a:t> bod plant </a:t>
            </a:r>
            <a:r>
              <a:rPr lang="en-GB" altLang="en-US" dirty="0" err="1">
                <a:latin typeface="Arial" panose="020B0604020202020204" pitchFamily="34" charset="0"/>
                <a:ea typeface="ＭＳ Ｐゴシック" panose="020B0600070205080204" pitchFamily="34" charset="-128"/>
              </a:rPr>
              <a:t>ifanc</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hoffi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gorwedd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llawr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wrth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wneud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gweithgarwch</a:t>
            </a:r>
            <a:r>
              <a:rPr lang="en-GB" altLang="en-US" dirty="0">
                <a:latin typeface="Arial" panose="020B0604020202020204" pitchFamily="34" charset="0"/>
                <a:ea typeface="ＭＳ Ｐゴシック" panose="020B0600070205080204" pitchFamily="34" charset="-128"/>
              </a:rPr>
              <a:t>    felly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gwagle’n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Credai</a:t>
            </a:r>
            <a:r>
              <a:rPr lang="en-GB" altLang="en-US" dirty="0">
                <a:latin typeface="Arial" panose="020B0604020202020204" pitchFamily="34" charset="0"/>
                <a:ea typeface="ＭＳ Ｐゴシック" panose="020B0600070205080204" pitchFamily="34" charset="-128"/>
              </a:rPr>
              <a:t> y</a:t>
            </a:r>
          </a:p>
          <a:p>
            <a:pPr eaLnBrk="1" hangingPunct="1"/>
            <a:r>
              <a:rPr lang="en-GB" altLang="en-US" dirty="0" err="1">
                <a:latin typeface="Arial" panose="020B0604020202020204" pitchFamily="34" charset="0"/>
                <a:ea typeface="ＭＳ Ｐゴシック" panose="020B0600070205080204" pitchFamily="34" charset="-128"/>
              </a:rPr>
              <a:t>Dylai’r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celfu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fod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ansawdd</a:t>
            </a:r>
            <a:r>
              <a:rPr lang="en-GB" altLang="en-US" dirty="0">
                <a:latin typeface="Arial" panose="020B0604020202020204" pitchFamily="34" charset="0"/>
                <a:ea typeface="ＭＳ Ｐゴシック" panose="020B0600070205080204" pitchFamily="34" charset="-128"/>
              </a:rPr>
              <a:t> da ac </a:t>
            </a:r>
            <a:r>
              <a:rPr lang="en-GB" altLang="en-US" dirty="0" err="1">
                <a:latin typeface="Arial" panose="020B0604020202020204" pitchFamily="34" charset="0"/>
                <a:ea typeface="ＭＳ Ｐゴシック" panose="020B0600070205080204" pitchFamily="34" charset="-128"/>
              </a:rPr>
              <a:t>ni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ddylid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unrhyw</a:t>
            </a:r>
            <a:r>
              <a:rPr lang="en-GB" altLang="en-US" dirty="0">
                <a:latin typeface="Arial" panose="020B0604020202020204" pitchFamily="34" charset="0"/>
                <a:ea typeface="ＭＳ Ｐゴシック" panose="020B0600070205080204" pitchFamily="34" charset="-128"/>
              </a:rPr>
              <a:t>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wedi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torri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rhwygo</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fewn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amgylchedd</a:t>
            </a:r>
            <a:r>
              <a:rPr lang="en-GB" altLang="en-US" dirty="0">
                <a:latin typeface="Arial" panose="020B0604020202020204" pitchFamily="34" charset="0"/>
                <a:ea typeface="ＭＳ Ｐゴシック" panose="020B0600070205080204" pitchFamily="34" charset="-128"/>
              </a:rPr>
              <a:t> – </a:t>
            </a:r>
            <a:r>
              <a:rPr lang="en-GB" altLang="en-US" dirty="0" err="1">
                <a:latin typeface="Arial" panose="020B0604020202020204" pitchFamily="34" charset="0"/>
                <a:ea typeface="ＭＳ Ｐゴシック" panose="020B0600070205080204" pitchFamily="34" charset="-128"/>
              </a:rPr>
              <a:t>safon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r>
              <a:rPr lang="en-GB" altLang="en-US" dirty="0">
                <a:latin typeface="Arial" panose="020B0604020202020204" pitchFamily="34" charset="0"/>
                <a:ea typeface="ＭＳ Ｐゴシック" panose="020B0600070205080204" pitchFamily="34" charset="-128"/>
              </a:rPr>
              <a:t> </a:t>
            </a:r>
          </a:p>
          <a:p>
            <a:pPr eaLnBrk="1" hangingPunct="1"/>
            <a:r>
              <a:rPr lang="en-GB" altLang="en-US" dirty="0" err="1">
                <a:latin typeface="Arial" panose="020B0604020202020204" pitchFamily="34" charset="0"/>
                <a:ea typeface="ＭＳ Ｐゴシック" panose="020B0600070205080204" pitchFamily="34" charset="-128"/>
              </a:rPr>
              <a:t>Defnydd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ddeunyddiau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naturiol</a:t>
            </a:r>
            <a:r>
              <a:rPr lang="en-GB" altLang="en-US" dirty="0">
                <a:latin typeface="Arial" panose="020B0604020202020204" pitchFamily="34" charset="0"/>
                <a:ea typeface="ＭＳ Ｐゴシック" panose="020B0600070205080204" pitchFamily="34" charset="-128"/>
              </a:rPr>
              <a:t>   dim plastic!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38</a:t>
            </a:fld>
            <a:endParaRPr lang="en-GB"/>
          </a:p>
        </p:txBody>
      </p:sp>
    </p:spTree>
    <p:extLst>
      <p:ext uri="{BB962C8B-B14F-4D97-AF65-F5344CB8AC3E}">
        <p14:creationId xmlns:p14="http://schemas.microsoft.com/office/powerpoint/2010/main" val="27400114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244338" indent="-3679507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0775" indent="-223838">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0038" indent="-22383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19300" indent="-223838">
              <a:spcBef>
                <a:spcPct val="30000"/>
              </a:spcBef>
              <a:defRPr sz="1200">
                <a:solidFill>
                  <a:schemeClr val="tx1"/>
                </a:solidFill>
                <a:latin typeface="Arial" panose="020B0604020202020204" pitchFamily="34" charset="0"/>
                <a:ea typeface="ＭＳ Ｐゴシック" panose="020B0600070205080204" pitchFamily="34" charset="-128"/>
              </a:defRPr>
            </a:lvl5pPr>
            <a:lvl6pPr marL="24765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37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909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481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E49241E4-DE57-40C9-B968-497EC04BE394}" type="slidenum">
              <a:rPr lang="en-GB" altLang="en-US" smtClean="0"/>
              <a:pPr fontAlgn="base">
                <a:spcBef>
                  <a:spcPct val="0"/>
                </a:spcBef>
                <a:spcAft>
                  <a:spcPct val="0"/>
                </a:spcAft>
              </a:pPr>
              <a:t>39</a:t>
            </a:fld>
            <a:endParaRPr lang="en-GB"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dirty="0">
                <a:latin typeface="Arial" panose="020B0604020202020204" pitchFamily="34" charset="0"/>
                <a:ea typeface="ＭＳ Ｐゴシック" panose="020B0600070205080204" pitchFamily="34" charset="-128"/>
              </a:rPr>
              <a:t>Leaving your children in the woods – on purpose                             </a:t>
            </a:r>
            <a:r>
              <a:rPr lang="en-GB" altLang="en-US" sz="800" b="1" dirty="0" err="1">
                <a:latin typeface="Arial" panose="020B0604020202020204" pitchFamily="34" charset="0"/>
                <a:ea typeface="ＭＳ Ｐゴシック" panose="020B0600070205080204" pitchFamily="34" charset="-128"/>
              </a:rPr>
              <a:t>Ysgolion</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Coedwig</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yr</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Almaen</a:t>
            </a:r>
            <a:endParaRPr lang="en-GB" altLang="en-US" sz="800" b="1" dirty="0">
              <a:latin typeface="Arial" panose="020B0604020202020204" pitchFamily="34" charset="0"/>
              <a:ea typeface="ＭＳ Ｐゴシック" panose="020B0600070205080204" pitchFamily="34" charset="-128"/>
            </a:endParaRPr>
          </a:p>
          <a:p>
            <a:pPr eaLnBrk="1" hangingPunct="1">
              <a:lnSpc>
                <a:spcPct val="80000"/>
              </a:lnSpc>
            </a:pPr>
            <a:r>
              <a:rPr lang="en-GB" altLang="en-US" sz="800" dirty="0">
                <a:latin typeface="Arial" panose="020B0604020202020204" pitchFamily="34" charset="0"/>
                <a:ea typeface="ＭＳ Ｐゴシック" panose="020B0600070205080204" pitchFamily="34" charset="-128"/>
              </a:rPr>
              <a:t>Published: 20 Jul 09 10:36 CET</a:t>
            </a: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Online: http://www.thelocal.de/lifestyle/20090720-20703.html</a:t>
            </a:r>
          </a:p>
          <a:p>
            <a:pPr eaLnBrk="1" hangingPunct="1">
              <a:lnSpc>
                <a:spcPct val="80000"/>
              </a:lnSpc>
            </a:pPr>
            <a:r>
              <a:rPr lang="en-GB" altLang="en-US" sz="800" dirty="0">
                <a:latin typeface="Arial" panose="020B0604020202020204" pitchFamily="34" charset="0"/>
                <a:ea typeface="ＭＳ Ｐゴシック" panose="020B0600070205080204" pitchFamily="34" charset="-128"/>
              </a:rPr>
              <a:t>Four-year-old Adrian Sager loves to drop leaves and watch them drift and perform summersaults as they softly sway to the ground. At the boy’s kindergarten, nestled on the edge of a deep forest, Adrian can spend hours on end with his favourite pastime.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Adrian is one of 21 children in the </a:t>
            </a:r>
            <a:r>
              <a:rPr lang="en-GB" altLang="en-US" sz="800" b="1" dirty="0">
                <a:latin typeface="Arial" panose="020B0604020202020204" pitchFamily="34" charset="0"/>
                <a:ea typeface="ＭＳ Ｐゴシック" panose="020B0600070205080204" pitchFamily="34" charset="-128"/>
                <a:hlinkClick r:id="rId3"/>
              </a:rPr>
              <a:t>forest kindergarten in </a:t>
            </a:r>
            <a:r>
              <a:rPr lang="en-GB" altLang="en-US" sz="800" b="1" dirty="0" err="1">
                <a:latin typeface="Arial" panose="020B0604020202020204" pitchFamily="34" charset="0"/>
                <a:ea typeface="ＭＳ Ｐゴシック" panose="020B0600070205080204" pitchFamily="34" charset="-128"/>
                <a:hlinkClick r:id="rId3"/>
              </a:rPr>
              <a:t>Kronberg</a:t>
            </a:r>
            <a:r>
              <a:rPr lang="en-GB" altLang="en-US" sz="800" dirty="0">
                <a:latin typeface="Arial" panose="020B0604020202020204" pitchFamily="34" charset="0"/>
                <a:ea typeface="ＭＳ Ｐゴシック" panose="020B0600070205080204" pitchFamily="34" charset="-128"/>
              </a:rPr>
              <a:t>, a village near Frankfurt. For these children, the classroom is equipped with a whole different set of teacher supplies and toys than a usual day-care centre.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Instead of artificially lit rooms full of plastic toys, miniature kitchens and indoor slides, the children have a choice of sticks, rocks, bugs, butterflies and mud for playthings. If a child wants to “cook” something, first he or she must design the kitchen with limbs and leaves and convince the others that it is indeed one. For sliding, children find muddy mounds and ease their way down.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These are just a few of the activities on offer for children in what Germans call a </a:t>
            </a:r>
            <a:r>
              <a:rPr lang="en-GB" altLang="en-US" sz="800" i="1" dirty="0" err="1">
                <a:latin typeface="Arial" panose="020B0604020202020204" pitchFamily="34" charset="0"/>
                <a:ea typeface="ＭＳ Ｐゴシック" panose="020B0600070205080204" pitchFamily="34" charset="-128"/>
              </a:rPr>
              <a:t>Waldkindergarten</a:t>
            </a:r>
            <a:r>
              <a:rPr lang="en-GB" altLang="en-US" sz="800" dirty="0">
                <a:latin typeface="Arial" panose="020B0604020202020204" pitchFamily="34" charset="0"/>
                <a:ea typeface="ＭＳ Ｐゴシック" panose="020B0600070205080204" pitchFamily="34" charset="-128"/>
              </a:rPr>
              <a:t>. The concept originated in Denmark and is based on the idea that the forest is the best possible classroom. Children spend many hours every day in the forest – rain or shine, cold or warm. The motto at a forest kindergartens is: “There’s no such thing as bad weather. There’s only the wrong clothing.”</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Parents who send their children aged three to six to forest kindergartens often say they want their little ones to develop a relationship to nature at an early age and learn to use all of their senses. They see the quiet time in the forest as a special gift to children who will most likely spend their later working years sitting indoors in loud offices working at computers. Children are also forced to use their imagination instead of relying of plastic toys, and the fresh air and variable weather is thought to strengthen young immune systems.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b="1" dirty="0">
                <a:latin typeface="Arial" panose="020B0604020202020204" pitchFamily="34" charset="0"/>
                <a:ea typeface="ＭＳ Ｐゴシック" panose="020B0600070205080204" pitchFamily="34" charset="-128"/>
              </a:rPr>
              <a:t>Returning to the roots</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 Germany, the idea of forest kindergartens has taken off since the 1990s, and now the country can boast several hundred such “institutions.” It even has forest kindergartens in major cities such as Berlin and Munich. The trend appears to be driven by an interest in the educational benefits of this type of care as well as a German love for the forest that has entranced Teutonic poets and artists for centuries. However, there’s also the practical advantage that no building construction is necessary in a country, where, by some estimates, only 10 percent of all children aged three can find available spots in kindergartens. </a:t>
            </a:r>
            <a:br>
              <a:rPr lang="en-GB" altLang="en-US" sz="800" dirty="0">
                <a:latin typeface="Arial" panose="020B0604020202020204" pitchFamily="34" charset="0"/>
                <a:ea typeface="ＭＳ Ｐゴシック" panose="020B0600070205080204" pitchFamily="34" charset="-128"/>
              </a:rPr>
            </a:b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441267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AutoNum type="romanLcParenBoth"/>
            </a:pPr>
            <a:r>
              <a:rPr lang="en-US" dirty="0"/>
              <a:t>&amp; (ii) from this mornings content </a:t>
            </a:r>
          </a:p>
          <a:p>
            <a:pPr marL="285750" indent="-285750">
              <a:buAutoNum type="romanLcParenBoth"/>
            </a:pPr>
            <a:r>
              <a:rPr lang="en-US" dirty="0"/>
              <a:t>(iii)is </a:t>
            </a:r>
            <a:r>
              <a:rPr lang="en-US" dirty="0" err="1"/>
              <a:t>comnination</a:t>
            </a:r>
            <a:r>
              <a:rPr lang="en-US" dirty="0"/>
              <a:t> of last weeks content on international influences and recap just given- i.e. these influences on the foundation phase are ….</a:t>
            </a:r>
          </a:p>
          <a:p>
            <a:pPr marL="285750" indent="-285750">
              <a:buAutoNum type="romanLcParenBoth"/>
            </a:pPr>
            <a:endParaRPr lang="en-US" dirty="0"/>
          </a:p>
          <a:p>
            <a:pPr marL="285750" indent="-285750">
              <a:buAutoNum type="romanLcParenBoth"/>
            </a:pPr>
            <a:endParaRPr lang="en-US" dirty="0"/>
          </a:p>
          <a:p>
            <a:pPr marL="285750" indent="-285750">
              <a:buAutoNum type="romanLcParenBoth"/>
            </a:pP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21747041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25706832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8E75FCF-2F94-4C25-8F35-0531D56975C4}" type="slidenum">
              <a:rPr lang="en-GB" altLang="en-US"/>
              <a:pPr>
                <a:defRPr/>
              </a:pPr>
              <a:t>‹#›</a:t>
            </a:fld>
            <a:endParaRPr lang="en-GB" altLang="en-US"/>
          </a:p>
        </p:txBody>
      </p:sp>
    </p:spTree>
    <p:extLst>
      <p:ext uri="{BB962C8B-B14F-4D97-AF65-F5344CB8AC3E}">
        <p14:creationId xmlns:p14="http://schemas.microsoft.com/office/powerpoint/2010/main" val="1657300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hyperlink" Target="https://www.nhs.uk/live-well/exercise/physical-activity-guidelines-children-and-young-people/"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wales.gov.uk/docs/drah/publications/120221foundationtoolkitcy.pdf"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180528" y="3140968"/>
            <a:ext cx="3600400" cy="108012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a:t>
            </a:r>
            <a:r>
              <a:rPr lang="en-GB" altLang="en-US" b="1" dirty="0" err="1">
                <a:solidFill>
                  <a:schemeClr val="bg1"/>
                </a:solidFill>
              </a:rPr>
              <a:t>gyda</a:t>
            </a:r>
            <a:r>
              <a:rPr lang="en-GB" altLang="en-US" b="1" dirty="0">
                <a:solidFill>
                  <a:schemeClr val="bg1"/>
                </a:solidFill>
              </a:rPr>
              <a:t>:  Lecture with: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907704" y="436510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912732" cy="1097763"/>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for today:</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77825" y="1619893"/>
            <a:ext cx="4657896" cy="4211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400" dirty="0" err="1"/>
              <a:t>Sgiliau</a:t>
            </a:r>
            <a:r>
              <a:rPr lang="en-US" sz="2400" dirty="0"/>
              <a:t> </a:t>
            </a:r>
            <a:r>
              <a:rPr lang="en-US" sz="2400" dirty="0" err="1"/>
              <a:t>Symund</a:t>
            </a:r>
            <a:r>
              <a:rPr lang="en-US" sz="2400" dirty="0"/>
              <a:t> </a:t>
            </a:r>
            <a:r>
              <a:rPr lang="en-US" sz="2400" dirty="0" err="1"/>
              <a:t>Sylfaenol</a:t>
            </a:r>
            <a:endParaRPr lang="en-US" sz="2400" dirty="0"/>
          </a:p>
          <a:p>
            <a:pPr eaLnBrk="1" hangingPunct="1"/>
            <a:r>
              <a:rPr lang="en-US" sz="2400" dirty="0" err="1"/>
              <a:t>Parhau</a:t>
            </a:r>
            <a:r>
              <a:rPr lang="en-US" sz="2400" dirty="0"/>
              <a:t> </a:t>
            </a:r>
            <a:r>
              <a:rPr lang="en-US" sz="2400" dirty="0" err="1"/>
              <a:t>i</a:t>
            </a:r>
            <a:r>
              <a:rPr lang="en-US" sz="2400" dirty="0"/>
              <a:t> </a:t>
            </a:r>
            <a:r>
              <a:rPr lang="en-US" sz="2400" dirty="0" err="1"/>
              <a:t>ddatblygu</a:t>
            </a:r>
            <a:r>
              <a:rPr lang="en-US" sz="2400" dirty="0"/>
              <a:t> </a:t>
            </a:r>
            <a:r>
              <a:rPr lang="en-US" sz="2400" dirty="0" err="1"/>
              <a:t>gwybodaeth</a:t>
            </a:r>
            <a:r>
              <a:rPr lang="en-US" sz="2400" dirty="0"/>
              <a:t> a </a:t>
            </a:r>
            <a:r>
              <a:rPr lang="en-US" sz="2400" dirty="0" err="1"/>
              <a:t>dealltwriaeth</a:t>
            </a:r>
            <a:r>
              <a:rPr lang="en-US" sz="2400" dirty="0"/>
              <a:t> o </a:t>
            </a:r>
            <a:r>
              <a:rPr lang="en-US" sz="2400" dirty="0" err="1"/>
              <a:t>egwyddorion</a:t>
            </a:r>
            <a:r>
              <a:rPr lang="en-US" sz="2400" dirty="0"/>
              <a:t> Cam Sylfaen o </a:t>
            </a:r>
            <a:r>
              <a:rPr lang="en-US" sz="2400" dirty="0" err="1"/>
              <a:t>Ddysgu</a:t>
            </a:r>
            <a:endParaRPr lang="en-US" sz="2400" dirty="0"/>
          </a:p>
          <a:p>
            <a:pPr eaLnBrk="1" hangingPunct="1"/>
            <a:r>
              <a:rPr lang="en-US" sz="2400" dirty="0" err="1"/>
              <a:t>Adolygu</a:t>
            </a:r>
            <a:r>
              <a:rPr lang="en-US" sz="2400" dirty="0"/>
              <a:t> </a:t>
            </a:r>
            <a:r>
              <a:rPr lang="en-US" sz="2400" dirty="0" err="1"/>
              <a:t>erthyglau</a:t>
            </a:r>
            <a:r>
              <a:rPr lang="en-US" sz="2400" dirty="0"/>
              <a:t> addas </a:t>
            </a:r>
            <a:r>
              <a:rPr lang="en-US" sz="2400" dirty="0" err="1"/>
              <a:t>i’r</a:t>
            </a:r>
            <a:r>
              <a:rPr lang="en-US" sz="2400" dirty="0"/>
              <a:t> </a:t>
            </a:r>
            <a:r>
              <a:rPr lang="en-US" sz="2400" dirty="0" err="1"/>
              <a:t>modiwl</a:t>
            </a:r>
            <a:r>
              <a:rPr lang="en-US" sz="2400" dirty="0"/>
              <a:t> </a:t>
            </a:r>
            <a:r>
              <a:rPr lang="en-US" sz="2400" dirty="0" err="1"/>
              <a:t>yma</a:t>
            </a:r>
            <a:endParaRPr lang="en-US" sz="2400" dirty="0"/>
          </a:p>
          <a:p>
            <a:r>
              <a:rPr lang="en-US" sz="2400" dirty="0" err="1"/>
              <a:t>Adolygu</a:t>
            </a:r>
            <a:r>
              <a:rPr lang="en-US" sz="2400" dirty="0"/>
              <a:t> </a:t>
            </a:r>
            <a:r>
              <a:rPr lang="en-US" sz="2400" dirty="0" err="1"/>
              <a:t>theori</a:t>
            </a:r>
            <a:r>
              <a:rPr lang="en-US" sz="2400" dirty="0"/>
              <a:t> 'Affordances’</a:t>
            </a:r>
          </a:p>
          <a:p>
            <a:r>
              <a:rPr lang="en-US" sz="2400" dirty="0" err="1"/>
              <a:t>Deall</a:t>
            </a:r>
            <a:r>
              <a:rPr lang="en-US" sz="2400" dirty="0"/>
              <a:t> </a:t>
            </a:r>
            <a:r>
              <a:rPr lang="en-US" sz="2400" dirty="0" err="1"/>
              <a:t>mae’r</a:t>
            </a:r>
            <a:r>
              <a:rPr lang="en-US" sz="2400" dirty="0"/>
              <a:t> </a:t>
            </a:r>
            <a:r>
              <a:rPr lang="en-US" sz="2400" dirty="0" err="1"/>
              <a:t>uchod</a:t>
            </a:r>
            <a:r>
              <a:rPr lang="en-US" sz="2400" dirty="0"/>
              <a:t> </a:t>
            </a:r>
            <a:r>
              <a:rPr lang="en-US" sz="2400" dirty="0" err="1"/>
              <a:t>yn</a:t>
            </a:r>
            <a:r>
              <a:rPr lang="en-US" sz="2400" dirty="0"/>
              <a:t> </a:t>
            </a:r>
            <a:r>
              <a:rPr lang="en-US" sz="2400" dirty="0" err="1"/>
              <a:t>cefnogi’r</a:t>
            </a:r>
            <a:r>
              <a:rPr lang="en-US" sz="2400" dirty="0"/>
              <a:t> ail </a:t>
            </a:r>
            <a:r>
              <a:rPr lang="en-US" sz="2400" dirty="0" err="1"/>
              <a:t>aseiniad</a:t>
            </a:r>
            <a:endParaRPr lang="en-US" sz="2400" dirty="0"/>
          </a:p>
          <a:p>
            <a:pPr eaLnBrk="1" hangingPunct="1"/>
            <a:endParaRPr lang="en-US" sz="2400" dirty="0"/>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5109540" y="177974"/>
            <a:ext cx="3840480" cy="5418839"/>
          </a:xfrm>
          <a:prstGeom prst="rect">
            <a:avLst/>
          </a:prstGeom>
        </p:spPr>
        <p:txBody>
          <a:bodyPr>
            <a:normAutofit fontScale="775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Fundamental Movement Skills (FMS)</a:t>
            </a:r>
          </a:p>
          <a:p>
            <a:pPr eaLnBrk="1" hangingPunct="1"/>
            <a:r>
              <a:rPr lang="en-US" dirty="0"/>
              <a:t>To further develop </a:t>
            </a:r>
            <a:r>
              <a:rPr lang="en-GB" dirty="0"/>
              <a:t>knowledge and understanding of the underpinning philosophies of the Foundational Learning stage </a:t>
            </a:r>
          </a:p>
          <a:p>
            <a:r>
              <a:rPr lang="en-US" sz="3200" dirty="0"/>
              <a:t>Articles for this module</a:t>
            </a:r>
          </a:p>
          <a:p>
            <a:r>
              <a:rPr lang="en-US" sz="3200" dirty="0"/>
              <a:t>Revisit the theory of 'Affordances’ </a:t>
            </a:r>
          </a:p>
          <a:p>
            <a:r>
              <a:rPr lang="en-US" dirty="0"/>
              <a:t>Gain understanding of how these are to support the second assessment</a:t>
            </a:r>
            <a:endParaRPr lang="en-US" sz="3200" dirty="0"/>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9755-AA0F-5B46-A067-7737625B4CAF}"/>
              </a:ext>
            </a:extLst>
          </p:cNvPr>
          <p:cNvSpPr>
            <a:spLocks noGrp="1"/>
          </p:cNvSpPr>
          <p:nvPr>
            <p:ph type="title"/>
          </p:nvPr>
        </p:nvSpPr>
        <p:spPr>
          <a:xfrm>
            <a:off x="905388" y="551259"/>
            <a:ext cx="7333223" cy="706090"/>
          </a:xfrm>
        </p:spPr>
        <p:txBody>
          <a:bodyPr/>
          <a:lstStyle/>
          <a:p>
            <a:r>
              <a:rPr lang="en-GB" sz="3600" b="1" dirty="0">
                <a:solidFill>
                  <a:schemeClr val="accent5">
                    <a:lumMod val="75000"/>
                  </a:schemeClr>
                </a:solidFill>
              </a:rPr>
              <a:t>Creating and Writing a Report</a:t>
            </a:r>
            <a:br>
              <a:rPr lang="en-GB" sz="3600" b="1" dirty="0">
                <a:solidFill>
                  <a:schemeClr val="accent5">
                    <a:lumMod val="75000"/>
                  </a:schemeClr>
                </a:solidFill>
              </a:rPr>
            </a:br>
            <a:r>
              <a:rPr lang="en-GB" sz="3600" b="1" i="1" dirty="0" err="1">
                <a:solidFill>
                  <a:schemeClr val="accent5">
                    <a:lumMod val="75000"/>
                  </a:schemeClr>
                </a:solidFill>
              </a:rPr>
              <a:t>Creu</a:t>
            </a:r>
            <a:r>
              <a:rPr lang="en-GB" sz="3600" b="1" i="1" dirty="0">
                <a:solidFill>
                  <a:schemeClr val="accent5">
                    <a:lumMod val="75000"/>
                  </a:schemeClr>
                </a:solidFill>
              </a:rPr>
              <a:t> ac </a:t>
            </a:r>
            <a:r>
              <a:rPr lang="en-GB" sz="3600" b="1" i="1" dirty="0" err="1">
                <a:solidFill>
                  <a:schemeClr val="accent5">
                    <a:lumMod val="75000"/>
                  </a:schemeClr>
                </a:solidFill>
              </a:rPr>
              <a:t>Ysgrifennu</a:t>
            </a:r>
            <a:r>
              <a:rPr lang="en-GB" sz="3600" b="1" i="1" dirty="0">
                <a:solidFill>
                  <a:schemeClr val="accent5">
                    <a:lumMod val="75000"/>
                  </a:schemeClr>
                </a:solidFill>
              </a:rPr>
              <a:t> </a:t>
            </a:r>
            <a:r>
              <a:rPr lang="en-GB" sz="3600" b="1" i="1" dirty="0" err="1">
                <a:solidFill>
                  <a:schemeClr val="accent5">
                    <a:lumMod val="75000"/>
                  </a:schemeClr>
                </a:solidFill>
              </a:rPr>
              <a:t>Adroddiad</a:t>
            </a:r>
            <a:endParaRPr lang="en-GB" sz="3600" b="1" i="1" dirty="0">
              <a:solidFill>
                <a:schemeClr val="accent5">
                  <a:lumMod val="75000"/>
                </a:schemeClr>
              </a:solidFill>
            </a:endParaRPr>
          </a:p>
        </p:txBody>
      </p:sp>
      <p:pic>
        <p:nvPicPr>
          <p:cNvPr id="15" name="Picture 8" descr="Creating a Moodle LMS with Active Directory Users | Dale ...">
            <a:extLst>
              <a:ext uri="{FF2B5EF4-FFF2-40B4-BE49-F238E27FC236}">
                <a16:creationId xmlns:a16="http://schemas.microsoft.com/office/drawing/2014/main" id="{9D8597DB-BCCF-F945-B845-0BE10A66D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420" y="3159916"/>
            <a:ext cx="2592288" cy="189381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icture containing text, screenshot, monitor, indoor&#10;&#10;Description automatically generated">
            <a:extLst>
              <a:ext uri="{FF2B5EF4-FFF2-40B4-BE49-F238E27FC236}">
                <a16:creationId xmlns:a16="http://schemas.microsoft.com/office/drawing/2014/main" id="{BC7F567B-0EE9-F441-A4D6-FE02103CFB65}"/>
              </a:ext>
            </a:extLst>
          </p:cNvPr>
          <p:cNvPicPr>
            <a:picLocks noChangeAspect="1"/>
          </p:cNvPicPr>
          <p:nvPr/>
        </p:nvPicPr>
        <p:blipFill rotWithShape="1">
          <a:blip r:embed="rId4">
            <a:extLst>
              <a:ext uri="{28A0092B-C50C-407E-A947-70E740481C1C}">
                <a14:useLocalDpi xmlns:a14="http://schemas.microsoft.com/office/drawing/2010/main" val="0"/>
              </a:ext>
            </a:extLst>
          </a:blip>
          <a:srcRect l="14563" t="67786" r="68112" b="10497"/>
          <a:stretch/>
        </p:blipFill>
        <p:spPr>
          <a:xfrm>
            <a:off x="5212017" y="2788093"/>
            <a:ext cx="3771990" cy="2718726"/>
          </a:xfrm>
          <a:prstGeom prst="rect">
            <a:avLst/>
          </a:prstGeom>
          <a:noFill/>
        </p:spPr>
      </p:pic>
      <p:sp>
        <p:nvSpPr>
          <p:cNvPr id="18" name="TextBox 17">
            <a:extLst>
              <a:ext uri="{FF2B5EF4-FFF2-40B4-BE49-F238E27FC236}">
                <a16:creationId xmlns:a16="http://schemas.microsoft.com/office/drawing/2014/main" id="{EF93F3D5-EE6C-4641-92EC-73FF48FECAE5}"/>
              </a:ext>
            </a:extLst>
          </p:cNvPr>
          <p:cNvSpPr txBox="1"/>
          <p:nvPr/>
        </p:nvSpPr>
        <p:spPr>
          <a:xfrm>
            <a:off x="1634114" y="1957096"/>
            <a:ext cx="3577903" cy="830997"/>
          </a:xfrm>
          <a:prstGeom prst="rect">
            <a:avLst/>
          </a:prstGeom>
          <a:noFill/>
        </p:spPr>
        <p:txBody>
          <a:bodyPr wrap="none" rtlCol="0">
            <a:spAutoFit/>
          </a:bodyPr>
          <a:lstStyle/>
          <a:p>
            <a:r>
              <a:rPr lang="en-GB" sz="2400" b="1" dirty="0">
                <a:latin typeface="+mn-lt"/>
              </a:rPr>
              <a:t>ASSESSMENT 2: Report</a:t>
            </a:r>
          </a:p>
          <a:p>
            <a:r>
              <a:rPr lang="en-GB" sz="2400" b="1" dirty="0">
                <a:latin typeface="+mn-lt"/>
              </a:rPr>
              <a:t>ASESIAD 2: </a:t>
            </a:r>
            <a:r>
              <a:rPr lang="en-GB" sz="2400" b="1" dirty="0" err="1">
                <a:latin typeface="+mn-lt"/>
              </a:rPr>
              <a:t>Adroddiad</a:t>
            </a:r>
            <a:endParaRPr lang="en-GB" sz="2400" b="1" dirty="0">
              <a:latin typeface="+mn-lt"/>
            </a:endParaRPr>
          </a:p>
        </p:txBody>
      </p:sp>
    </p:spTree>
    <p:extLst>
      <p:ext uri="{BB962C8B-B14F-4D97-AF65-F5344CB8AC3E}">
        <p14:creationId xmlns:p14="http://schemas.microsoft.com/office/powerpoint/2010/main" val="1792901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C8F14D-6DBF-A746-BBBE-715965CF1CFD}"/>
              </a:ext>
            </a:extLst>
          </p:cNvPr>
          <p:cNvSpPr>
            <a:spLocks noGrp="1"/>
          </p:cNvSpPr>
          <p:nvPr>
            <p:ph type="title"/>
          </p:nvPr>
        </p:nvSpPr>
        <p:spPr>
          <a:xfrm>
            <a:off x="457200" y="-171400"/>
            <a:ext cx="8229600" cy="1143000"/>
          </a:xfrm>
        </p:spPr>
        <p:txBody>
          <a:bodyPr/>
          <a:lstStyle/>
          <a:p>
            <a:r>
              <a:rPr lang="en-US" dirty="0"/>
              <a:t>Documents to support lecture</a:t>
            </a:r>
          </a:p>
        </p:txBody>
      </p:sp>
      <p:pic>
        <p:nvPicPr>
          <p:cNvPr id="8" name="Content Placeholder 7" descr="A picture containing person, sign, person, holding&#10;&#10;Description automatically generated">
            <a:extLst>
              <a:ext uri="{FF2B5EF4-FFF2-40B4-BE49-F238E27FC236}">
                <a16:creationId xmlns:a16="http://schemas.microsoft.com/office/drawing/2014/main" id="{3209EC7D-5811-1D41-9C28-CEC2CDCB4DA9}"/>
              </a:ext>
            </a:extLst>
          </p:cNvPr>
          <p:cNvPicPr>
            <a:picLocks noGrp="1" noChangeAspect="1"/>
          </p:cNvPicPr>
          <p:nvPr>
            <p:ph sz="half" idx="1"/>
          </p:nvPr>
        </p:nvPicPr>
        <p:blipFill>
          <a:blip r:embed="rId3"/>
          <a:stretch>
            <a:fillRect/>
          </a:stretch>
        </p:blipFill>
        <p:spPr>
          <a:xfrm>
            <a:off x="1043608" y="1017697"/>
            <a:ext cx="3168352" cy="4291839"/>
          </a:xfrm>
        </p:spPr>
      </p:pic>
      <p:pic>
        <p:nvPicPr>
          <p:cNvPr id="10" name="Content Placeholder 9" descr="A group of people holding a sign&#10;&#10;Description automatically generated">
            <a:extLst>
              <a:ext uri="{FF2B5EF4-FFF2-40B4-BE49-F238E27FC236}">
                <a16:creationId xmlns:a16="http://schemas.microsoft.com/office/drawing/2014/main" id="{07E74B02-B21D-FF44-B5BF-10631D73F03C}"/>
              </a:ext>
            </a:extLst>
          </p:cNvPr>
          <p:cNvPicPr>
            <a:picLocks noGrp="1" noChangeAspect="1"/>
          </p:cNvPicPr>
          <p:nvPr>
            <p:ph sz="half" idx="2"/>
          </p:nvPr>
        </p:nvPicPr>
        <p:blipFill>
          <a:blip r:embed="rId4"/>
          <a:stretch>
            <a:fillRect/>
          </a:stretch>
        </p:blipFill>
        <p:spPr>
          <a:xfrm>
            <a:off x="5315626" y="1088318"/>
            <a:ext cx="3168352" cy="4317774"/>
          </a:xfrm>
        </p:spPr>
      </p:pic>
    </p:spTree>
    <p:extLst>
      <p:ext uri="{BB962C8B-B14F-4D97-AF65-F5344CB8AC3E}">
        <p14:creationId xmlns:p14="http://schemas.microsoft.com/office/powerpoint/2010/main" val="1465850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group of people holding a sign&#10;&#10;Description automatically generated">
            <a:extLst>
              <a:ext uri="{FF2B5EF4-FFF2-40B4-BE49-F238E27FC236}">
                <a16:creationId xmlns:a16="http://schemas.microsoft.com/office/drawing/2014/main" id="{4A363F2E-52E3-9C49-A974-DC808DF71012}"/>
              </a:ext>
            </a:extLst>
          </p:cNvPr>
          <p:cNvPicPr>
            <a:picLocks noGrp="1" noChangeAspect="1"/>
          </p:cNvPicPr>
          <p:nvPr>
            <p:ph sz="half" idx="1"/>
          </p:nvPr>
        </p:nvPicPr>
        <p:blipFill>
          <a:blip r:embed="rId3"/>
          <a:stretch>
            <a:fillRect/>
          </a:stretch>
        </p:blipFill>
        <p:spPr>
          <a:xfrm>
            <a:off x="899592" y="231659"/>
            <a:ext cx="3694334" cy="5059479"/>
          </a:xfrm>
        </p:spPr>
      </p:pic>
      <p:pic>
        <p:nvPicPr>
          <p:cNvPr id="10" name="Content Placeholder 9" descr="A group of people holding a sign&#10;&#10;Description automatically generated">
            <a:extLst>
              <a:ext uri="{FF2B5EF4-FFF2-40B4-BE49-F238E27FC236}">
                <a16:creationId xmlns:a16="http://schemas.microsoft.com/office/drawing/2014/main" id="{B2F5D1F0-B2E6-0B49-88C9-7408912792DD}"/>
              </a:ext>
            </a:extLst>
          </p:cNvPr>
          <p:cNvPicPr>
            <a:picLocks noGrp="1" noChangeAspect="1"/>
          </p:cNvPicPr>
          <p:nvPr>
            <p:ph sz="half" idx="2"/>
          </p:nvPr>
        </p:nvPicPr>
        <p:blipFill>
          <a:blip r:embed="rId4"/>
          <a:stretch>
            <a:fillRect/>
          </a:stretch>
        </p:blipFill>
        <p:spPr>
          <a:xfrm>
            <a:off x="5158199" y="260060"/>
            <a:ext cx="3694334" cy="5025125"/>
          </a:xfrm>
        </p:spPr>
      </p:pic>
    </p:spTree>
    <p:extLst>
      <p:ext uri="{BB962C8B-B14F-4D97-AF65-F5344CB8AC3E}">
        <p14:creationId xmlns:p14="http://schemas.microsoft.com/office/powerpoint/2010/main" val="4142623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C6B60E0-089E-2F45-A273-4B658D63EDFB}"/>
              </a:ext>
            </a:extLst>
          </p:cNvPr>
          <p:cNvPicPr>
            <a:picLocks noGrp="1" noChangeAspect="1"/>
          </p:cNvPicPr>
          <p:nvPr>
            <p:ph sz="half" idx="1"/>
          </p:nvPr>
        </p:nvPicPr>
        <p:blipFill>
          <a:blip r:embed="rId3"/>
          <a:stretch>
            <a:fillRect/>
          </a:stretch>
        </p:blipFill>
        <p:spPr>
          <a:xfrm>
            <a:off x="337449" y="386093"/>
            <a:ext cx="4234551" cy="5992424"/>
          </a:xfrm>
        </p:spPr>
      </p:pic>
      <p:pic>
        <p:nvPicPr>
          <p:cNvPr id="8" name="Picture 7" descr="A picture containing person, person, sitting, holding&#10;&#10;Description automatically generated">
            <a:extLst>
              <a:ext uri="{FF2B5EF4-FFF2-40B4-BE49-F238E27FC236}">
                <a16:creationId xmlns:a16="http://schemas.microsoft.com/office/drawing/2014/main" id="{A68DB18D-471C-9845-B621-20CF6ED79D50}"/>
              </a:ext>
            </a:extLst>
          </p:cNvPr>
          <p:cNvPicPr>
            <a:picLocks noChangeAspect="1"/>
          </p:cNvPicPr>
          <p:nvPr/>
        </p:nvPicPr>
        <p:blipFill>
          <a:blip r:embed="rId4"/>
          <a:stretch>
            <a:fillRect/>
          </a:stretch>
        </p:blipFill>
        <p:spPr>
          <a:xfrm>
            <a:off x="5004048" y="548680"/>
            <a:ext cx="3960440" cy="5392463"/>
          </a:xfrm>
          <a:prstGeom prst="rect">
            <a:avLst/>
          </a:prstGeom>
        </p:spPr>
      </p:pic>
    </p:spTree>
    <p:extLst>
      <p:ext uri="{BB962C8B-B14F-4D97-AF65-F5344CB8AC3E}">
        <p14:creationId xmlns:p14="http://schemas.microsoft.com/office/powerpoint/2010/main" val="3760993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7C4EC40-5058-1F4A-86D7-0A2CBA26B354}"/>
              </a:ext>
            </a:extLst>
          </p:cNvPr>
          <p:cNvPicPr>
            <a:picLocks noGrp="1" noChangeAspect="1"/>
          </p:cNvPicPr>
          <p:nvPr>
            <p:ph sz="half" idx="1"/>
          </p:nvPr>
        </p:nvPicPr>
        <p:blipFill>
          <a:blip r:embed="rId3"/>
          <a:stretch>
            <a:fillRect/>
          </a:stretch>
        </p:blipFill>
        <p:spPr>
          <a:xfrm>
            <a:off x="408601" y="277989"/>
            <a:ext cx="3731351" cy="5280333"/>
          </a:xfrm>
        </p:spPr>
      </p:pic>
      <p:pic>
        <p:nvPicPr>
          <p:cNvPr id="8" name="Content Placeholder 7">
            <a:extLst>
              <a:ext uri="{FF2B5EF4-FFF2-40B4-BE49-F238E27FC236}">
                <a16:creationId xmlns:a16="http://schemas.microsoft.com/office/drawing/2014/main" id="{F3E0D95F-331F-7142-9AE7-24A7CCD113BC}"/>
              </a:ext>
            </a:extLst>
          </p:cNvPr>
          <p:cNvPicPr>
            <a:picLocks noGrp="1" noChangeAspect="1"/>
          </p:cNvPicPr>
          <p:nvPr>
            <p:ph sz="half" idx="2"/>
          </p:nvPr>
        </p:nvPicPr>
        <p:blipFill>
          <a:blip r:embed="rId4"/>
          <a:stretch>
            <a:fillRect/>
          </a:stretch>
        </p:blipFill>
        <p:spPr>
          <a:xfrm>
            <a:off x="5004051" y="246153"/>
            <a:ext cx="3753848" cy="5312169"/>
          </a:xfrm>
        </p:spPr>
      </p:pic>
    </p:spTree>
    <p:extLst>
      <p:ext uri="{BB962C8B-B14F-4D97-AF65-F5344CB8AC3E}">
        <p14:creationId xmlns:p14="http://schemas.microsoft.com/office/powerpoint/2010/main" val="416769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366366" y="92969"/>
            <a:ext cx="8229600" cy="1143000"/>
          </a:xfrm>
        </p:spPr>
        <p:txBody>
          <a:bodyPr/>
          <a:lstStyle/>
          <a:p>
            <a:r>
              <a:rPr lang="en-US" b="1" dirty="0">
                <a:solidFill>
                  <a:schemeClr val="accent5">
                    <a:lumMod val="75000"/>
                  </a:schemeClr>
                </a:solidFill>
              </a:rPr>
              <a:t>Ail </a:t>
            </a:r>
            <a:r>
              <a:rPr lang="en-US" b="1" dirty="0" err="1">
                <a:solidFill>
                  <a:schemeClr val="accent5">
                    <a:lumMod val="75000"/>
                  </a:schemeClr>
                </a:solidFill>
              </a:rPr>
              <a:t>ymweld</a:t>
            </a:r>
            <a:r>
              <a:rPr lang="en-US" b="1" dirty="0">
                <a:solidFill>
                  <a:schemeClr val="accent5">
                    <a:lumMod val="75000"/>
                  </a:schemeClr>
                </a:solidFill>
              </a:rPr>
              <a:t> / Recap </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102844" y="1235828"/>
            <a:ext cx="3932741" cy="3917032"/>
          </a:xfrm>
        </p:spPr>
        <p:txBody>
          <a:bodyPr/>
          <a:lstStyle/>
          <a:p>
            <a:pPr marL="0" indent="0">
              <a:buNone/>
            </a:pPr>
            <a:r>
              <a:rPr lang="en-US" sz="2800" dirty="0"/>
              <a:t>International influences:</a:t>
            </a:r>
          </a:p>
          <a:p>
            <a:r>
              <a:rPr lang="en-US" sz="2800" dirty="0"/>
              <a:t>High Scope – USA by Dr Weikart</a:t>
            </a:r>
          </a:p>
          <a:p>
            <a:r>
              <a:rPr lang="en-US" sz="2800" dirty="0"/>
              <a:t>Reggio Emelia – Italy</a:t>
            </a:r>
          </a:p>
          <a:p>
            <a:r>
              <a:rPr lang="en-US" sz="2800" dirty="0"/>
              <a:t>Forest School – Denmark</a:t>
            </a:r>
          </a:p>
          <a:p>
            <a:r>
              <a:rPr lang="en-US" sz="2800" dirty="0" err="1"/>
              <a:t>Te</a:t>
            </a:r>
            <a:r>
              <a:rPr lang="en-US" sz="2800" dirty="0"/>
              <a:t> </a:t>
            </a:r>
            <a:r>
              <a:rPr lang="en-US" sz="2800" dirty="0" err="1"/>
              <a:t>Whariki</a:t>
            </a:r>
            <a:r>
              <a:rPr lang="en-US" sz="2800" dirty="0"/>
              <a:t> - Australia</a:t>
            </a:r>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4259137" y="1325131"/>
            <a:ext cx="4637683"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800" dirty="0"/>
              <a:t>Some key messages: </a:t>
            </a:r>
          </a:p>
          <a:p>
            <a:pPr eaLnBrk="1" hangingPunct="1"/>
            <a:r>
              <a:rPr lang="en-US" sz="2800" dirty="0"/>
              <a:t>Belonging</a:t>
            </a:r>
          </a:p>
          <a:p>
            <a:pPr eaLnBrk="1" hangingPunct="1"/>
            <a:r>
              <a:rPr lang="en-US" sz="2800" dirty="0"/>
              <a:t>Outdoor environment </a:t>
            </a:r>
          </a:p>
          <a:p>
            <a:pPr eaLnBrk="1" hangingPunct="1"/>
            <a:r>
              <a:rPr lang="en-US" sz="2800" dirty="0"/>
              <a:t>Provide independent learning opportunities</a:t>
            </a:r>
          </a:p>
          <a:p>
            <a:pPr eaLnBrk="1" hangingPunct="1"/>
            <a:r>
              <a:rPr lang="en-US" sz="2800" dirty="0"/>
              <a:t>Considerable thought to the physical environment.</a:t>
            </a:r>
          </a:p>
          <a:p>
            <a:pPr eaLnBrk="1" hangingPunct="1"/>
            <a:r>
              <a:rPr lang="en-US" sz="2800" dirty="0"/>
              <a:t>Play &amp; raising confidence is critical.</a:t>
            </a:r>
          </a:p>
        </p:txBody>
      </p:sp>
    </p:spTree>
    <p:extLst>
      <p:ext uri="{BB962C8B-B14F-4D97-AF65-F5344CB8AC3E}">
        <p14:creationId xmlns:p14="http://schemas.microsoft.com/office/powerpoint/2010/main" val="206250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281568" y="239547"/>
            <a:ext cx="8580863" cy="683419"/>
          </a:xfrm>
        </p:spPr>
        <p:txBody>
          <a:bodyPr>
            <a:noAutofit/>
          </a:bodyPr>
          <a:lstStyle/>
          <a:p>
            <a:pPr algn="ctr" eaLnBrk="1" hangingPunct="1">
              <a:lnSpc>
                <a:spcPct val="150000"/>
              </a:lnSpc>
            </a:pPr>
            <a:r>
              <a:rPr lang="en-GB" altLang="en-US" sz="2400" b="1" dirty="0" err="1"/>
              <a:t>Amgylchedd</a:t>
            </a:r>
            <a:r>
              <a:rPr lang="en-GB" altLang="en-US" sz="2400" b="1" dirty="0"/>
              <a:t> </a:t>
            </a:r>
            <a:r>
              <a:rPr lang="en-GB" altLang="en-US" sz="2400" b="1" dirty="0" err="1"/>
              <a:t>effeithiol</a:t>
            </a:r>
            <a:r>
              <a:rPr lang="en-GB" altLang="en-US" sz="2400" b="1" dirty="0"/>
              <a:t> </a:t>
            </a:r>
            <a:r>
              <a:rPr lang="en-GB" altLang="en-US" sz="2400" b="1" dirty="0" err="1"/>
              <a:t>ar</a:t>
            </a:r>
            <a:r>
              <a:rPr lang="en-GB" altLang="en-US" sz="2400" b="1" dirty="0"/>
              <a:t> </a:t>
            </a:r>
            <a:r>
              <a:rPr lang="en-GB" altLang="en-US" sz="2400" b="1" dirty="0" err="1"/>
              <a:t>gyfer</a:t>
            </a:r>
            <a:r>
              <a:rPr lang="en-GB" altLang="en-US" sz="2400" b="1" dirty="0"/>
              <a:t> </a:t>
            </a:r>
            <a:r>
              <a:rPr lang="en-GB" altLang="en-US" sz="2400" b="1" dirty="0" err="1"/>
              <a:t>dysgu</a:t>
            </a:r>
            <a:r>
              <a:rPr lang="en-GB" altLang="en-US" sz="2400" b="1" dirty="0"/>
              <a:t> </a:t>
            </a:r>
            <a:r>
              <a:rPr lang="en-GB" altLang="en-US" sz="2400" b="1" dirty="0" err="1"/>
              <a:t>yn</a:t>
            </a:r>
            <a:r>
              <a:rPr lang="en-GB" altLang="en-US" sz="2400" b="1" dirty="0"/>
              <a:t> </a:t>
            </a:r>
            <a:r>
              <a:rPr lang="en-GB" altLang="en-US" sz="2400" b="1" dirty="0" err="1"/>
              <a:t>yr</a:t>
            </a:r>
            <a:r>
              <a:rPr lang="en-GB" altLang="en-US" sz="2400" b="1" dirty="0"/>
              <a:t> </a:t>
            </a:r>
            <a:r>
              <a:rPr lang="en-GB" altLang="en-US" sz="2400" b="1" dirty="0" err="1"/>
              <a:t>awyr</a:t>
            </a:r>
            <a:r>
              <a:rPr lang="en-GB" altLang="en-US" sz="2400" b="1" dirty="0"/>
              <a:t> </a:t>
            </a:r>
            <a:r>
              <a:rPr lang="en-GB" altLang="en-US" sz="2400" b="1" dirty="0" err="1"/>
              <a:t>agored</a:t>
            </a:r>
            <a:r>
              <a:rPr lang="en-GB" altLang="en-US" sz="2400" b="1" dirty="0"/>
              <a:t>. </a:t>
            </a:r>
            <a:br>
              <a:rPr lang="en-GB" altLang="en-US" sz="2400" b="1" dirty="0"/>
            </a:br>
            <a:r>
              <a:rPr lang="en-GB" altLang="en-US" sz="3200" b="1" dirty="0">
                <a:solidFill>
                  <a:schemeClr val="accent5">
                    <a:lumMod val="75000"/>
                  </a:schemeClr>
                </a:solidFill>
              </a:rPr>
              <a:t>Effective outdoor learning environment. </a:t>
            </a:r>
            <a:endParaRPr lang="en-GB" altLang="en-US" b="1" dirty="0">
              <a:solidFill>
                <a:schemeClr val="accent5">
                  <a:lumMod val="75000"/>
                </a:schemeClr>
              </a:solidFill>
            </a:endParaRPr>
          </a:p>
        </p:txBody>
      </p:sp>
      <p:sp>
        <p:nvSpPr>
          <p:cNvPr id="52227" name="Rectangle 3"/>
          <p:cNvSpPr>
            <a:spLocks noGrp="1" noChangeArrowheads="1"/>
          </p:cNvSpPr>
          <p:nvPr>
            <p:ph idx="1"/>
          </p:nvPr>
        </p:nvSpPr>
        <p:spPr>
          <a:xfrm>
            <a:off x="203913" y="1475787"/>
            <a:ext cx="3359975" cy="3906425"/>
          </a:xfrm>
        </p:spPr>
        <p:txBody>
          <a:bodyPr>
            <a:noAutofit/>
          </a:bodyPr>
          <a:lstStyle/>
          <a:p>
            <a:pPr eaLnBrk="1" hangingPunct="1"/>
            <a:r>
              <a:rPr lang="en-GB" altLang="en-US" sz="1800" dirty="0" err="1"/>
              <a:t>Creu</a:t>
            </a:r>
            <a:r>
              <a:rPr lang="en-GB" altLang="en-US" sz="1800" dirty="0"/>
              <a:t> </a:t>
            </a:r>
            <a:r>
              <a:rPr lang="en-GB" altLang="en-US" sz="1800" dirty="0" err="1"/>
              <a:t>amgylchedd</a:t>
            </a:r>
            <a:r>
              <a:rPr lang="en-GB" altLang="en-US" sz="1800" dirty="0"/>
              <a:t> </a:t>
            </a:r>
            <a:r>
              <a:rPr lang="en-GB" altLang="en-US" sz="1800" dirty="0" err="1"/>
              <a:t>yn</a:t>
            </a:r>
            <a:r>
              <a:rPr lang="en-GB" altLang="en-US" sz="1800" dirty="0"/>
              <a:t> </a:t>
            </a:r>
            <a:r>
              <a:rPr lang="en-GB" altLang="en-US" sz="1800" dirty="0" err="1"/>
              <a:t>yr</a:t>
            </a:r>
            <a:r>
              <a:rPr lang="en-GB" altLang="en-US" sz="1800" dirty="0"/>
              <a:t> </a:t>
            </a:r>
            <a:r>
              <a:rPr lang="en-GB" altLang="en-US" sz="1800" dirty="0" err="1"/>
              <a:t>awyr</a:t>
            </a:r>
            <a:r>
              <a:rPr lang="en-GB" altLang="en-US" sz="1800" dirty="0"/>
              <a:t> </a:t>
            </a:r>
            <a:r>
              <a:rPr lang="en-GB" altLang="en-US" sz="1800" dirty="0" err="1"/>
              <a:t>agored</a:t>
            </a:r>
            <a:r>
              <a:rPr lang="en-GB" altLang="en-US" sz="1800" dirty="0"/>
              <a:t> </a:t>
            </a:r>
            <a:r>
              <a:rPr lang="en-GB" altLang="en-US" sz="1800" dirty="0" err="1"/>
              <a:t>sy’n</a:t>
            </a:r>
            <a:r>
              <a:rPr lang="en-GB" altLang="en-US" sz="1800" dirty="0"/>
              <a:t> </a:t>
            </a:r>
            <a:r>
              <a:rPr lang="en-GB" altLang="en-US" sz="1800" dirty="0" err="1"/>
              <a:t>sbardunol</a:t>
            </a:r>
            <a:r>
              <a:rPr lang="en-GB" altLang="en-US" sz="1800" dirty="0"/>
              <a:t>.</a:t>
            </a:r>
          </a:p>
          <a:p>
            <a:pPr eaLnBrk="1" hangingPunct="1"/>
            <a:r>
              <a:rPr lang="en-GB" altLang="en-US" sz="1800" dirty="0" err="1"/>
              <a:t>Sicrhau</a:t>
            </a:r>
            <a:r>
              <a:rPr lang="en-GB" altLang="en-US" sz="1800" dirty="0"/>
              <a:t> </a:t>
            </a:r>
            <a:r>
              <a:rPr lang="en-GB" altLang="en-US" sz="1800" dirty="0" err="1"/>
              <a:t>cyfleoedd</a:t>
            </a:r>
            <a:r>
              <a:rPr lang="en-GB" altLang="en-US" sz="1800" dirty="0"/>
              <a:t> </a:t>
            </a:r>
            <a:r>
              <a:rPr lang="en-GB" altLang="en-US" sz="1800" dirty="0" err="1"/>
              <a:t>i</a:t>
            </a:r>
            <a:r>
              <a:rPr lang="en-GB" altLang="en-US" sz="1800" dirty="0"/>
              <a:t> </a:t>
            </a:r>
            <a:r>
              <a:rPr lang="en-GB" altLang="en-US" sz="1800" dirty="0" err="1"/>
              <a:t>ddatblygu</a:t>
            </a:r>
            <a:r>
              <a:rPr lang="en-GB" altLang="en-US" sz="1800" dirty="0"/>
              <a:t>.</a:t>
            </a:r>
          </a:p>
          <a:p>
            <a:pPr eaLnBrk="1" hangingPunct="1"/>
            <a:r>
              <a:rPr lang="en-GB" altLang="en-US" sz="1800" dirty="0" err="1"/>
              <a:t>Datblygu</a:t>
            </a:r>
            <a:r>
              <a:rPr lang="en-GB" altLang="en-US" sz="1800" dirty="0"/>
              <a:t> </a:t>
            </a:r>
            <a:r>
              <a:rPr lang="en-GB" altLang="en-US" sz="1800" dirty="0" err="1"/>
              <a:t>awyrgylch</a:t>
            </a:r>
            <a:r>
              <a:rPr lang="en-GB" altLang="en-US" sz="1800" dirty="0"/>
              <a:t> </a:t>
            </a:r>
            <a:r>
              <a:rPr lang="en-GB" altLang="en-US" sz="1800" dirty="0" err="1"/>
              <a:t>chwareus</a:t>
            </a:r>
            <a:r>
              <a:rPr lang="en-GB" altLang="en-US" sz="1800" dirty="0"/>
              <a:t>.</a:t>
            </a:r>
          </a:p>
          <a:p>
            <a:pPr eaLnBrk="1" hangingPunct="1"/>
            <a:r>
              <a:rPr lang="en-GB" altLang="en-US" sz="1800" dirty="0" err="1"/>
              <a:t>Galluogi’r</a:t>
            </a:r>
            <a:r>
              <a:rPr lang="en-GB" altLang="en-US" sz="1800" dirty="0"/>
              <a:t> plant </a:t>
            </a:r>
            <a:r>
              <a:rPr lang="en-GB" altLang="en-US" sz="1800" dirty="0" err="1"/>
              <a:t>i</a:t>
            </a:r>
            <a:r>
              <a:rPr lang="en-GB" altLang="en-US" sz="1800" dirty="0"/>
              <a:t> </a:t>
            </a:r>
            <a:r>
              <a:rPr lang="en-GB" altLang="en-US" sz="1800" dirty="0" err="1"/>
              <a:t>ymchwilio</a:t>
            </a:r>
            <a:r>
              <a:rPr lang="en-GB" altLang="en-US" sz="1800" dirty="0"/>
              <a:t>.</a:t>
            </a:r>
          </a:p>
          <a:p>
            <a:pPr eaLnBrk="1" hangingPunct="1"/>
            <a:r>
              <a:rPr lang="en-GB" altLang="en-US" sz="1800" dirty="0"/>
              <a:t>Bod </a:t>
            </a:r>
            <a:r>
              <a:rPr lang="en-GB" altLang="en-US" sz="1800" dirty="0" err="1"/>
              <a:t>yn</a:t>
            </a:r>
            <a:r>
              <a:rPr lang="en-GB" altLang="en-US" sz="1800" dirty="0"/>
              <a:t> </a:t>
            </a:r>
            <a:r>
              <a:rPr lang="en-GB" altLang="en-US" sz="1800" dirty="0" err="1"/>
              <a:t>effro</a:t>
            </a:r>
            <a:r>
              <a:rPr lang="en-GB" altLang="en-US" sz="1800" dirty="0"/>
              <a:t> </a:t>
            </a:r>
            <a:r>
              <a:rPr lang="en-GB" altLang="en-US" sz="1800" dirty="0" err="1"/>
              <a:t>i</a:t>
            </a:r>
            <a:r>
              <a:rPr lang="en-GB" altLang="en-US" sz="1800" dirty="0"/>
              <a:t> ‘</a:t>
            </a:r>
            <a:r>
              <a:rPr lang="en-GB" altLang="en-US" sz="1800" dirty="0" err="1"/>
              <a:t>gyfleoedd</a:t>
            </a:r>
            <a:r>
              <a:rPr lang="en-GB" altLang="en-US" sz="1800" dirty="0"/>
              <a:t> </a:t>
            </a:r>
            <a:r>
              <a:rPr lang="en-GB" altLang="en-US" sz="1800" dirty="0" err="1"/>
              <a:t>dysgu</a:t>
            </a:r>
            <a:r>
              <a:rPr lang="en-GB" altLang="en-US" sz="1800" dirty="0"/>
              <a:t>.’</a:t>
            </a:r>
          </a:p>
          <a:p>
            <a:pPr eaLnBrk="1" hangingPunct="1"/>
            <a:r>
              <a:rPr lang="en-GB" altLang="en-US" sz="1800" dirty="0" err="1"/>
              <a:t>Arsylwi</a:t>
            </a:r>
            <a:r>
              <a:rPr lang="en-GB" altLang="en-US" sz="1800" dirty="0"/>
              <a:t> </a:t>
            </a:r>
            <a:r>
              <a:rPr lang="en-GB" altLang="en-US" sz="1800" dirty="0" err="1"/>
              <a:t>symudiadau</a:t>
            </a:r>
            <a:r>
              <a:rPr lang="en-GB" altLang="en-US" sz="1800" dirty="0"/>
              <a:t>. </a:t>
            </a:r>
          </a:p>
          <a:p>
            <a:pPr eaLnBrk="1" hangingPunct="1"/>
            <a:r>
              <a:rPr lang="en-GB" altLang="en-US" sz="1800" dirty="0" err="1"/>
              <a:t>Gadael</a:t>
            </a:r>
            <a:r>
              <a:rPr lang="en-GB" altLang="en-US" sz="1800" dirty="0"/>
              <a:t> </a:t>
            </a:r>
            <a:r>
              <a:rPr lang="en-GB" altLang="en-US" sz="1800" dirty="0" err="1"/>
              <a:t>amser</a:t>
            </a:r>
            <a:r>
              <a:rPr lang="en-GB" altLang="en-US" sz="1800" dirty="0"/>
              <a:t> </a:t>
            </a:r>
            <a:r>
              <a:rPr lang="en-GB" altLang="en-US" sz="1800" dirty="0" err="1"/>
              <a:t>i’r</a:t>
            </a:r>
            <a:r>
              <a:rPr lang="en-GB" altLang="en-US" sz="1800" dirty="0"/>
              <a:t> ‘</a:t>
            </a:r>
            <a:r>
              <a:rPr lang="en-GB" altLang="en-US" sz="1800" dirty="0" err="1"/>
              <a:t>chwilota</a:t>
            </a:r>
            <a:r>
              <a:rPr lang="en-GB" altLang="en-US" sz="1800" dirty="0"/>
              <a:t>’ ac </a:t>
            </a:r>
            <a:r>
              <a:rPr lang="en-GB" altLang="en-US" sz="1800" dirty="0" err="1"/>
              <a:t>arbrofi</a:t>
            </a:r>
            <a:r>
              <a:rPr lang="en-GB" altLang="en-US" sz="1800" dirty="0"/>
              <a:t> </a:t>
            </a:r>
            <a:r>
              <a:rPr lang="en-GB" altLang="en-US" sz="1800" dirty="0" err="1"/>
              <a:t>i</a:t>
            </a:r>
            <a:r>
              <a:rPr lang="en-GB" altLang="en-US" sz="1800" dirty="0"/>
              <a:t> </a:t>
            </a:r>
            <a:r>
              <a:rPr lang="en-GB" altLang="en-US" sz="1800" dirty="0" err="1"/>
              <a:t>barhau</a:t>
            </a:r>
            <a:r>
              <a:rPr lang="en-GB" altLang="en-US" sz="1800" dirty="0"/>
              <a:t>.</a:t>
            </a:r>
          </a:p>
        </p:txBody>
      </p:sp>
      <p:sp>
        <p:nvSpPr>
          <p:cNvPr id="52228" name="Rectangle 3"/>
          <p:cNvSpPr txBox="1">
            <a:spLocks noChangeArrowheads="1"/>
          </p:cNvSpPr>
          <p:nvPr/>
        </p:nvSpPr>
        <p:spPr bwMode="auto">
          <a:xfrm>
            <a:off x="4211960" y="1268760"/>
            <a:ext cx="4650471" cy="4632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ea typeface="ＭＳ Ｐゴシック" panose="020B0600070205080204" pitchFamily="34" charset="-128"/>
              </a:defRPr>
            </a:lvl1pPr>
            <a:lvl2pPr marL="685800" indent="-282575" defTabSz="45720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ea typeface="ＭＳ Ｐゴシック" panose="020B0600070205080204" pitchFamily="34" charset="-128"/>
              </a:defRPr>
            </a:lvl2pPr>
            <a:lvl3pPr marL="958850" indent="-228600" defTabSz="4572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ea typeface="ＭＳ Ｐゴシック" panose="020B0600070205080204" pitchFamily="34" charset="-128"/>
              </a:defRPr>
            </a:lvl3pPr>
            <a:lvl4pPr marL="1233488"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4pPr>
            <a:lvl5pPr marL="1508125"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9pPr>
          </a:lstStyle>
          <a:p>
            <a:pPr eaLnBrk="1" hangingPunct="1"/>
            <a:r>
              <a:rPr lang="en-GB" altLang="en-US" sz="2000" b="1" dirty="0">
                <a:solidFill>
                  <a:schemeClr val="tx1"/>
                </a:solidFill>
              </a:rPr>
              <a:t>Create an engaging outdoor  space.</a:t>
            </a:r>
          </a:p>
          <a:p>
            <a:pPr eaLnBrk="1" hangingPunct="1"/>
            <a:r>
              <a:rPr lang="en-GB" altLang="en-US" sz="2000" b="1" dirty="0">
                <a:solidFill>
                  <a:schemeClr val="tx1"/>
                </a:solidFill>
              </a:rPr>
              <a:t>Ensure there are opportunities to develop.</a:t>
            </a:r>
          </a:p>
          <a:p>
            <a:pPr eaLnBrk="1" hangingPunct="1"/>
            <a:r>
              <a:rPr lang="en-GB" altLang="en-US" sz="2000" b="1" dirty="0">
                <a:solidFill>
                  <a:schemeClr val="tx1"/>
                </a:solidFill>
              </a:rPr>
              <a:t>A playful environment.</a:t>
            </a:r>
          </a:p>
          <a:p>
            <a:pPr eaLnBrk="1" hangingPunct="1"/>
            <a:r>
              <a:rPr lang="en-GB" altLang="en-US" sz="2000" b="1" dirty="0">
                <a:solidFill>
                  <a:schemeClr val="tx1"/>
                </a:solidFill>
              </a:rPr>
              <a:t>Enabling investigation.</a:t>
            </a:r>
          </a:p>
          <a:p>
            <a:pPr eaLnBrk="1" hangingPunct="1"/>
            <a:r>
              <a:rPr lang="en-GB" altLang="en-US" sz="2000" b="1" dirty="0">
                <a:solidFill>
                  <a:schemeClr val="tx1"/>
                </a:solidFill>
              </a:rPr>
              <a:t>Be mindful of learning opportunities.</a:t>
            </a:r>
          </a:p>
          <a:p>
            <a:pPr eaLnBrk="1" hangingPunct="1"/>
            <a:r>
              <a:rPr lang="en-GB" altLang="en-US" sz="2000" b="1" dirty="0">
                <a:solidFill>
                  <a:schemeClr val="tx1"/>
                </a:solidFill>
              </a:rPr>
              <a:t>Observe physical movements.</a:t>
            </a:r>
          </a:p>
          <a:p>
            <a:pPr eaLnBrk="1" hangingPunct="1"/>
            <a:r>
              <a:rPr lang="en-GB" altLang="en-US" sz="2000" b="1" dirty="0">
                <a:solidFill>
                  <a:schemeClr val="tx1"/>
                </a:solidFill>
              </a:rPr>
              <a:t>Allow time to continue on an activity and for progression.</a:t>
            </a:r>
          </a:p>
        </p:txBody>
      </p:sp>
    </p:spTree>
    <p:extLst>
      <p:ext uri="{BB962C8B-B14F-4D97-AF65-F5344CB8AC3E}">
        <p14:creationId xmlns:p14="http://schemas.microsoft.com/office/powerpoint/2010/main" val="368965798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60" y="117701"/>
            <a:ext cx="8585200" cy="1028700"/>
          </a:xfrm>
        </p:spPr>
        <p:txBody>
          <a:bodyPr>
            <a:noAutofit/>
          </a:bodyPr>
          <a:lstStyle/>
          <a:p>
            <a:r>
              <a:rPr lang="en-GB" sz="4000" b="1" dirty="0" err="1">
                <a:solidFill>
                  <a:schemeClr val="accent5">
                    <a:lumMod val="75000"/>
                  </a:schemeClr>
                </a:solidFill>
              </a:rPr>
              <a:t>Amgylchedd</a:t>
            </a:r>
            <a:r>
              <a:rPr lang="en-GB" sz="4000" b="1" dirty="0">
                <a:solidFill>
                  <a:schemeClr val="accent5">
                    <a:lumMod val="75000"/>
                  </a:schemeClr>
                </a:solidFill>
              </a:rPr>
              <a:t> </a:t>
            </a:r>
            <a:r>
              <a:rPr lang="en-GB" sz="4000" b="1" dirty="0" err="1">
                <a:solidFill>
                  <a:schemeClr val="accent5">
                    <a:lumMod val="75000"/>
                  </a:schemeClr>
                </a:solidFill>
              </a:rPr>
              <a:t>effeithiol</a:t>
            </a:r>
            <a:r>
              <a:rPr lang="en-GB" sz="4000" b="1" dirty="0">
                <a:solidFill>
                  <a:schemeClr val="accent5">
                    <a:lumMod val="75000"/>
                  </a:schemeClr>
                </a:solidFill>
              </a:rPr>
              <a:t> </a:t>
            </a:r>
            <a:br>
              <a:rPr lang="en-GB" sz="4000" b="1" dirty="0">
                <a:solidFill>
                  <a:schemeClr val="accent5">
                    <a:lumMod val="75000"/>
                  </a:schemeClr>
                </a:solidFill>
              </a:rPr>
            </a:br>
            <a:r>
              <a:rPr lang="en-GB" sz="4000" b="1" dirty="0">
                <a:solidFill>
                  <a:schemeClr val="accent5">
                    <a:lumMod val="75000"/>
                  </a:schemeClr>
                </a:solidFill>
              </a:rPr>
              <a:t>Effective enabling environments</a:t>
            </a:r>
          </a:p>
        </p:txBody>
      </p:sp>
      <p:sp>
        <p:nvSpPr>
          <p:cNvPr id="4" name="Content Placeholder 3"/>
          <p:cNvSpPr>
            <a:spLocks noGrp="1"/>
          </p:cNvSpPr>
          <p:nvPr>
            <p:ph sz="half" idx="2"/>
          </p:nvPr>
        </p:nvSpPr>
        <p:spPr>
          <a:xfrm>
            <a:off x="4561640" y="1367088"/>
            <a:ext cx="4292600" cy="4858861"/>
          </a:xfrm>
        </p:spPr>
        <p:txBody>
          <a:bodyPr>
            <a:normAutofit/>
          </a:bodyPr>
          <a:lstStyle/>
          <a:p>
            <a:pPr marL="0" indent="0">
              <a:lnSpc>
                <a:spcPct val="80000"/>
              </a:lnSpc>
              <a:buNone/>
            </a:pPr>
            <a:r>
              <a:rPr lang="en-GB" altLang="en-US" sz="2400" dirty="0"/>
              <a:t>Somewhere that encourages:</a:t>
            </a:r>
          </a:p>
          <a:p>
            <a:pPr>
              <a:lnSpc>
                <a:spcPct val="80000"/>
              </a:lnSpc>
            </a:pPr>
            <a:r>
              <a:rPr lang="en-GB" altLang="en-US" sz="2400" dirty="0"/>
              <a:t>Inquisitiveness</a:t>
            </a:r>
          </a:p>
          <a:p>
            <a:pPr>
              <a:lnSpc>
                <a:spcPct val="80000"/>
              </a:lnSpc>
            </a:pPr>
            <a:r>
              <a:rPr lang="en-GB" altLang="en-US" sz="2400" dirty="0"/>
              <a:t>Making decisions</a:t>
            </a:r>
          </a:p>
          <a:p>
            <a:pPr>
              <a:lnSpc>
                <a:spcPct val="80000"/>
              </a:lnSpc>
            </a:pPr>
            <a:r>
              <a:rPr lang="en-GB" altLang="en-US" sz="2400" dirty="0"/>
              <a:t>Independent/ co-operative opportunities</a:t>
            </a:r>
          </a:p>
          <a:p>
            <a:pPr>
              <a:lnSpc>
                <a:spcPct val="80000"/>
              </a:lnSpc>
            </a:pPr>
            <a:r>
              <a:rPr lang="en-GB" altLang="en-US" sz="2400" dirty="0"/>
              <a:t>Problem solving</a:t>
            </a:r>
          </a:p>
          <a:p>
            <a:pPr>
              <a:lnSpc>
                <a:spcPct val="80000"/>
              </a:lnSpc>
            </a:pPr>
            <a:r>
              <a:rPr lang="en-GB" altLang="en-US" sz="2400" dirty="0"/>
              <a:t>Time management</a:t>
            </a:r>
          </a:p>
          <a:p>
            <a:pPr>
              <a:lnSpc>
                <a:spcPct val="80000"/>
              </a:lnSpc>
            </a:pPr>
            <a:r>
              <a:rPr lang="en-GB" altLang="en-US" sz="2400" dirty="0"/>
              <a:t>Develop at their own pace</a:t>
            </a:r>
          </a:p>
          <a:p>
            <a:pPr>
              <a:lnSpc>
                <a:spcPct val="80000"/>
              </a:lnSpc>
            </a:pPr>
            <a:r>
              <a:rPr lang="en-GB" altLang="en-US" sz="2400" dirty="0"/>
              <a:t>Learn social skills</a:t>
            </a:r>
          </a:p>
          <a:p>
            <a:pPr>
              <a:lnSpc>
                <a:spcPct val="80000"/>
              </a:lnSpc>
            </a:pPr>
            <a:r>
              <a:rPr lang="en-GB" altLang="en-US" sz="2400" dirty="0"/>
              <a:t>Develop cognitive, linguistic and physical skills </a:t>
            </a:r>
          </a:p>
          <a:p>
            <a:pPr>
              <a:lnSpc>
                <a:spcPct val="80000"/>
              </a:lnSpc>
            </a:pPr>
            <a:r>
              <a:rPr lang="en-GB" altLang="en-US" sz="2400" dirty="0"/>
              <a:t>Creativity</a:t>
            </a:r>
          </a:p>
        </p:txBody>
      </p:sp>
      <p:sp>
        <p:nvSpPr>
          <p:cNvPr id="5" name="Rectangle 3"/>
          <p:cNvSpPr>
            <a:spLocks noGrp="1" noChangeArrowheads="1"/>
          </p:cNvSpPr>
          <p:nvPr>
            <p:ph sz="half" idx="1"/>
          </p:nvPr>
        </p:nvSpPr>
        <p:spPr>
          <a:xfrm>
            <a:off x="289760" y="1340768"/>
            <a:ext cx="3672408" cy="4977482"/>
          </a:xfrm>
        </p:spPr>
        <p:txBody>
          <a:bodyPr rtlCol="0">
            <a:normAutofit/>
          </a:bodyPr>
          <a:lstStyle/>
          <a:p>
            <a:pPr marL="411480" indent="-308610" defTabSz="342905" fontAlgn="auto">
              <a:lnSpc>
                <a:spcPct val="90000"/>
              </a:lnSpc>
              <a:spcAft>
                <a:spcPts val="0"/>
              </a:spcAft>
              <a:buClr>
                <a:schemeClr val="tx1">
                  <a:shade val="95000"/>
                </a:schemeClr>
              </a:buClr>
              <a:buNone/>
              <a:defRPr/>
            </a:pPr>
            <a:r>
              <a:rPr lang="en-GB" altLang="en-US" sz="1800" dirty="0" err="1"/>
              <a:t>Lle</a:t>
            </a:r>
            <a:r>
              <a:rPr lang="en-GB" altLang="en-US" sz="1800" dirty="0"/>
              <a:t> </a:t>
            </a:r>
            <a:r>
              <a:rPr lang="en-GB" altLang="en-US" sz="1800" dirty="0" err="1"/>
              <a:t>sy’n</a:t>
            </a:r>
            <a:r>
              <a:rPr lang="en-GB" altLang="en-US" sz="1800" dirty="0"/>
              <a:t> </a:t>
            </a:r>
            <a:r>
              <a:rPr lang="en-GB" altLang="en-US" sz="1800" dirty="0" err="1"/>
              <a:t>annog</a:t>
            </a:r>
            <a:r>
              <a:rPr lang="en-GB" altLang="en-US" sz="1800" dirty="0"/>
              <a:t>:</a:t>
            </a:r>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Chwilfrydedd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Gwneud</a:t>
            </a:r>
            <a:r>
              <a:rPr lang="en-GB" altLang="en-US" sz="1800" dirty="0"/>
              <a:t> </a:t>
            </a:r>
            <a:r>
              <a:rPr lang="en-GB" altLang="en-US" sz="1800" dirty="0" err="1"/>
              <a:t>penderfyniadau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Gweithredu’n</a:t>
            </a:r>
            <a:r>
              <a:rPr lang="en-GB" altLang="en-US" sz="1800" dirty="0"/>
              <a:t> </a:t>
            </a:r>
            <a:r>
              <a:rPr lang="en-GB" altLang="en-US" sz="1800" dirty="0" err="1"/>
              <a:t>unigol</a:t>
            </a:r>
            <a:r>
              <a:rPr lang="en-GB" altLang="en-US" sz="1800" dirty="0"/>
              <a:t>/ </a:t>
            </a:r>
            <a:r>
              <a:rPr lang="en-GB" altLang="en-US" sz="1800" dirty="0" err="1"/>
              <a:t>gydag</a:t>
            </a:r>
            <a:r>
              <a:rPr lang="en-GB" altLang="en-US" sz="1800" dirty="0"/>
              <a:t> </a:t>
            </a:r>
            <a:r>
              <a:rPr lang="en-GB" altLang="en-US" sz="1800" dirty="0" err="1"/>
              <a:t>eraill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Datrys</a:t>
            </a:r>
            <a:r>
              <a:rPr lang="en-GB" altLang="en-US" sz="1800" dirty="0"/>
              <a:t> </a:t>
            </a:r>
            <a:r>
              <a:rPr lang="en-GB" altLang="en-US" sz="1800" dirty="0" err="1"/>
              <a:t>problemau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Trefnu</a:t>
            </a:r>
            <a:r>
              <a:rPr lang="en-GB" altLang="en-US" sz="1800" dirty="0"/>
              <a:t> </a:t>
            </a:r>
            <a:r>
              <a:rPr lang="en-GB" altLang="en-US" sz="1800" dirty="0" err="1"/>
              <a:t>amser</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Datblygu</a:t>
            </a:r>
            <a:r>
              <a:rPr lang="en-GB" altLang="en-US" sz="1800" dirty="0"/>
              <a:t> </a:t>
            </a:r>
            <a:r>
              <a:rPr lang="en-GB" altLang="en-US" sz="1800" dirty="0" err="1"/>
              <a:t>ar</a:t>
            </a:r>
            <a:r>
              <a:rPr lang="en-GB" altLang="en-US" sz="1800" dirty="0"/>
              <a:t> </a:t>
            </a:r>
            <a:r>
              <a:rPr lang="en-GB" altLang="en-US" sz="1800" dirty="0" err="1"/>
              <a:t>gyflymder</a:t>
            </a:r>
            <a:r>
              <a:rPr lang="en-GB" altLang="en-US" sz="1800" dirty="0"/>
              <a:t> </a:t>
            </a:r>
            <a:r>
              <a:rPr lang="en-GB" altLang="en-US" sz="1800" dirty="0" err="1"/>
              <a:t>eu</a:t>
            </a:r>
            <a:r>
              <a:rPr lang="en-GB" altLang="en-US" sz="1800" dirty="0"/>
              <a:t> </a:t>
            </a:r>
            <a:r>
              <a:rPr lang="en-GB" altLang="en-US" sz="1800" dirty="0" err="1"/>
              <a:t>hunan</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Dysgu</a:t>
            </a:r>
            <a:r>
              <a:rPr lang="en-GB" altLang="en-US" sz="1800" dirty="0"/>
              <a:t> am </a:t>
            </a:r>
            <a:r>
              <a:rPr lang="en-GB" altLang="en-US" sz="1800" dirty="0" err="1"/>
              <a:t>arferion</a:t>
            </a:r>
            <a:r>
              <a:rPr lang="en-GB" altLang="en-US" sz="1800" dirty="0"/>
              <a:t> </a:t>
            </a:r>
            <a:r>
              <a:rPr lang="en-GB" altLang="en-US" sz="1800" dirty="0" err="1"/>
              <a:t>cymdeithasol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Datblygiad</a:t>
            </a:r>
            <a:r>
              <a:rPr lang="en-GB" altLang="en-US" sz="1800" dirty="0"/>
              <a:t> o </a:t>
            </a:r>
            <a:r>
              <a:rPr lang="en-GB" altLang="en-US" sz="1800" dirty="0" err="1"/>
              <a:t>sgiliau</a:t>
            </a:r>
            <a:r>
              <a:rPr lang="en-GB" altLang="en-US" sz="1800" dirty="0"/>
              <a:t> </a:t>
            </a:r>
            <a:r>
              <a:rPr lang="en-GB" altLang="en-US" sz="1800" dirty="0" err="1"/>
              <a:t>gwybyddol</a:t>
            </a:r>
            <a:r>
              <a:rPr lang="en-GB" altLang="en-US" sz="1800" dirty="0"/>
              <a:t>, </a:t>
            </a:r>
            <a:r>
              <a:rPr lang="en-GB" altLang="en-US" sz="1800" dirty="0" err="1"/>
              <a:t>ieithyddol</a:t>
            </a:r>
            <a:r>
              <a:rPr lang="en-GB" altLang="en-US" sz="1800" dirty="0"/>
              <a:t> a </a:t>
            </a:r>
            <a:r>
              <a:rPr lang="en-GB" altLang="en-US" sz="1800" dirty="0" err="1"/>
              <a:t>chorfforol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Creadigrwydd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endParaRPr lang="en-GB" altLang="en-US" dirty="0"/>
          </a:p>
        </p:txBody>
      </p:sp>
    </p:spTree>
    <p:extLst>
      <p:ext uri="{BB962C8B-B14F-4D97-AF65-F5344CB8AC3E}">
        <p14:creationId xmlns:p14="http://schemas.microsoft.com/office/powerpoint/2010/main" val="1725463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11531" y="2258593"/>
            <a:ext cx="4536536" cy="2093181"/>
          </a:xfrm>
        </p:spPr>
        <p:txBody>
          <a:bodyPr/>
          <a:lstStyle/>
          <a:p>
            <a:r>
              <a:rPr lang="en-GB" altLang="en-US" sz="2400" dirty="0">
                <a:latin typeface="Arial" panose="020B0604020202020204" pitchFamily="34" charset="0"/>
              </a:rPr>
              <a:t>Create a mind map of your understanding of what is meant by an enabling environment.</a:t>
            </a:r>
          </a:p>
          <a:p>
            <a:endParaRPr lang="en-GB" altLang="en-US" sz="2400" dirty="0">
              <a:latin typeface="Arial" panose="020B0604020202020204" pitchFamily="34" charset="0"/>
            </a:endParaRPr>
          </a:p>
          <a:p>
            <a:pPr algn="ctr"/>
            <a:r>
              <a:rPr lang="en-US" sz="2400" b="1" dirty="0">
                <a:solidFill>
                  <a:srgbClr val="FF0000"/>
                </a:solidFill>
              </a:rPr>
              <a:t>What type of materials?</a:t>
            </a:r>
            <a:endParaRPr lang="en-US" sz="2400" b="1" dirty="0"/>
          </a:p>
          <a:p>
            <a:pPr algn="ctr"/>
            <a:r>
              <a:rPr lang="en-US" sz="2400" b="1" dirty="0">
                <a:solidFill>
                  <a:srgbClr val="FF0000"/>
                </a:solidFill>
              </a:rPr>
              <a:t>Placing – area &amp; space?</a:t>
            </a:r>
            <a:endParaRPr lang="en-US" altLang="en-US" sz="2400" dirty="0">
              <a:latin typeface="Arial" panose="020B0604020202020204" pitchFamily="34" charset="0"/>
            </a:endParaRPr>
          </a:p>
          <a:p>
            <a:endParaRPr lang="en-GB" dirty="0"/>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48067" y="1747180"/>
            <a:ext cx="4349562" cy="228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4360242"/>
            <a:ext cx="2630848" cy="369332"/>
          </a:xfrm>
          <a:prstGeom prst="rect">
            <a:avLst/>
          </a:prstGeom>
          <a:noFill/>
        </p:spPr>
        <p:txBody>
          <a:bodyPr wrap="none" rtlCol="0">
            <a:spAutoFit/>
          </a:bodyPr>
          <a:lstStyle/>
          <a:p>
            <a:r>
              <a:rPr lang="en-GB" dirty="0" err="1"/>
              <a:t>Urie</a:t>
            </a:r>
            <a:r>
              <a:rPr lang="en-GB" dirty="0"/>
              <a:t>  Bronfenbrenner</a:t>
            </a:r>
          </a:p>
        </p:txBody>
      </p:sp>
      <p:sp>
        <p:nvSpPr>
          <p:cNvPr id="7" name="Title 3"/>
          <p:cNvSpPr>
            <a:spLocks noGrp="1"/>
          </p:cNvSpPr>
          <p:nvPr>
            <p:ph type="title"/>
          </p:nvPr>
        </p:nvSpPr>
        <p:spPr/>
        <p:txBody>
          <a:bodyPr>
            <a:noAutofit/>
          </a:bodyPr>
          <a:lstStyle/>
          <a:p>
            <a:r>
              <a:rPr lang="en-GB" b="1" dirty="0" err="1">
                <a:solidFill>
                  <a:schemeClr val="accent5">
                    <a:lumMod val="75000"/>
                  </a:schemeClr>
                </a:solidFill>
              </a:rPr>
              <a:t>Amgylcheddau</a:t>
            </a:r>
            <a:r>
              <a:rPr lang="en-GB" b="1" dirty="0">
                <a:solidFill>
                  <a:schemeClr val="accent5">
                    <a:lumMod val="75000"/>
                  </a:schemeClr>
                </a:solidFill>
              </a:rPr>
              <a:t> </a:t>
            </a:r>
            <a:r>
              <a:rPr lang="en-GB" b="1" dirty="0" err="1">
                <a:solidFill>
                  <a:schemeClr val="accent5">
                    <a:lumMod val="75000"/>
                  </a:schemeClr>
                </a:solidFill>
              </a:rPr>
              <a:t>sy’n</a:t>
            </a:r>
            <a:r>
              <a:rPr lang="en-GB" b="1" dirty="0">
                <a:solidFill>
                  <a:schemeClr val="accent5">
                    <a:lumMod val="75000"/>
                  </a:schemeClr>
                </a:solidFill>
              </a:rPr>
              <a:t> </a:t>
            </a:r>
            <a:r>
              <a:rPr lang="en-GB" b="1" dirty="0" err="1">
                <a:solidFill>
                  <a:schemeClr val="accent5">
                    <a:lumMod val="75000"/>
                  </a:schemeClr>
                </a:solidFill>
              </a:rPr>
              <a:t>galluogi</a:t>
            </a:r>
            <a:br>
              <a:rPr lang="en-GB" b="1" dirty="0">
                <a:solidFill>
                  <a:schemeClr val="accent5">
                    <a:lumMod val="75000"/>
                  </a:schemeClr>
                </a:solidFill>
              </a:rPr>
            </a:br>
            <a:r>
              <a:rPr lang="en-GB" b="1" dirty="0">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72F5-A0FE-BC47-B198-A9BAD2729B3B}"/>
              </a:ext>
            </a:extLst>
          </p:cNvPr>
          <p:cNvSpPr>
            <a:spLocks noGrp="1"/>
          </p:cNvSpPr>
          <p:nvPr>
            <p:ph type="title"/>
          </p:nvPr>
        </p:nvSpPr>
        <p:spPr>
          <a:xfrm>
            <a:off x="5768" y="20676"/>
            <a:ext cx="8867328" cy="1143000"/>
          </a:xfrm>
        </p:spPr>
        <p:txBody>
          <a:bodyPr/>
          <a:lstStyle/>
          <a:p>
            <a:r>
              <a:rPr lang="en-US" b="1" dirty="0">
                <a:solidFill>
                  <a:schemeClr val="accent5">
                    <a:lumMod val="75000"/>
                  </a:schemeClr>
                </a:solidFill>
              </a:rPr>
              <a:t>Physical literacy - existentialism</a:t>
            </a:r>
          </a:p>
        </p:txBody>
      </p:sp>
      <p:sp>
        <p:nvSpPr>
          <p:cNvPr id="4" name="Content Placeholder 3">
            <a:extLst>
              <a:ext uri="{FF2B5EF4-FFF2-40B4-BE49-F238E27FC236}">
                <a16:creationId xmlns:a16="http://schemas.microsoft.com/office/drawing/2014/main" id="{0C7935D6-B15B-B14D-9420-72122187BB5B}"/>
              </a:ext>
            </a:extLst>
          </p:cNvPr>
          <p:cNvSpPr>
            <a:spLocks noGrp="1"/>
          </p:cNvSpPr>
          <p:nvPr>
            <p:ph sz="half" idx="2"/>
          </p:nvPr>
        </p:nvSpPr>
        <p:spPr>
          <a:xfrm>
            <a:off x="3635897" y="1163676"/>
            <a:ext cx="5050903" cy="3638550"/>
          </a:xfrm>
        </p:spPr>
        <p:txBody>
          <a:bodyPr>
            <a:noAutofit/>
          </a:bodyPr>
          <a:lstStyle/>
          <a:p>
            <a:r>
              <a:rPr lang="en-US" sz="2400" dirty="0"/>
              <a:t>We are created by our interactions with the world</a:t>
            </a:r>
          </a:p>
          <a:p>
            <a:r>
              <a:rPr lang="en-US" sz="2400" dirty="0"/>
              <a:t>The environment we create in the Foundation Phase is very important</a:t>
            </a:r>
          </a:p>
          <a:p>
            <a:r>
              <a:rPr lang="en-US" sz="2400" dirty="0"/>
              <a:t>The diversity of affordances in the natural environment encourages a wide range of physical actions and in so doing develops motor competency (</a:t>
            </a:r>
            <a:r>
              <a:rPr lang="en-US" sz="2400" dirty="0" err="1"/>
              <a:t>Fjortoft</a:t>
            </a:r>
            <a:r>
              <a:rPr lang="en-US" sz="2400" dirty="0"/>
              <a:t>, 2004)</a:t>
            </a:r>
          </a:p>
        </p:txBody>
      </p:sp>
      <p:pic>
        <p:nvPicPr>
          <p:cNvPr id="5" name="Picture 23" descr="ANd9GcQ0FBCws0HnI75waR0c6Mkj9NarRQMprpbs4jXCjmdLXRUkpFF-">
            <a:extLst>
              <a:ext uri="{FF2B5EF4-FFF2-40B4-BE49-F238E27FC236}">
                <a16:creationId xmlns:a16="http://schemas.microsoft.com/office/drawing/2014/main" id="{681A9555-5242-1743-AFC9-027DD89BC0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395" y="2265247"/>
            <a:ext cx="3385502" cy="2535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2947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04F68712-A8C1-4449-83F7-749551ABED5D}"/>
              </a:ext>
            </a:extLst>
          </p:cNvPr>
          <p:cNvSpPr/>
          <p:nvPr/>
        </p:nvSpPr>
        <p:spPr>
          <a:xfrm>
            <a:off x="514350" y="1604963"/>
            <a:ext cx="5829300" cy="372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6" name="Oval 5">
            <a:extLst>
              <a:ext uri="{FF2B5EF4-FFF2-40B4-BE49-F238E27FC236}">
                <a16:creationId xmlns:a16="http://schemas.microsoft.com/office/drawing/2014/main" id="{16D84891-B2BF-204A-8C24-C8AE72A674EE}"/>
              </a:ext>
            </a:extLst>
          </p:cNvPr>
          <p:cNvSpPr/>
          <p:nvPr/>
        </p:nvSpPr>
        <p:spPr>
          <a:xfrm>
            <a:off x="581436" y="1392340"/>
            <a:ext cx="2007908" cy="2933669"/>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Promoted Action</a:t>
            </a:r>
          </a:p>
          <a:p>
            <a:pPr algn="ctr"/>
            <a:endParaRPr lang="en-US" dirty="0">
              <a:solidFill>
                <a:sysClr val="windowText" lastClr="000000"/>
              </a:solidFill>
            </a:endParaRPr>
          </a:p>
        </p:txBody>
      </p:sp>
      <p:sp>
        <p:nvSpPr>
          <p:cNvPr id="7" name="Oval 6">
            <a:extLst>
              <a:ext uri="{FF2B5EF4-FFF2-40B4-BE49-F238E27FC236}">
                <a16:creationId xmlns:a16="http://schemas.microsoft.com/office/drawing/2014/main" id="{101E19B5-AF3B-0E4D-8F13-F2BF3EEDCC19}"/>
              </a:ext>
            </a:extLst>
          </p:cNvPr>
          <p:cNvSpPr/>
          <p:nvPr/>
        </p:nvSpPr>
        <p:spPr>
          <a:xfrm>
            <a:off x="4234070" y="1321906"/>
            <a:ext cx="2035038" cy="3004103"/>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Constrained Action</a:t>
            </a:r>
          </a:p>
        </p:txBody>
      </p:sp>
      <p:sp>
        <p:nvSpPr>
          <p:cNvPr id="8" name="Oval 7">
            <a:extLst>
              <a:ext uri="{FF2B5EF4-FFF2-40B4-BE49-F238E27FC236}">
                <a16:creationId xmlns:a16="http://schemas.microsoft.com/office/drawing/2014/main" id="{944D1AA1-DF71-0B47-8D6B-8C2EFDCC4A79}"/>
              </a:ext>
            </a:extLst>
          </p:cNvPr>
          <p:cNvSpPr/>
          <p:nvPr/>
        </p:nvSpPr>
        <p:spPr>
          <a:xfrm>
            <a:off x="2394189" y="984868"/>
            <a:ext cx="2035037" cy="3098521"/>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Free Action</a:t>
            </a:r>
          </a:p>
          <a:p>
            <a:pPr algn="ctr"/>
            <a:endParaRPr lang="en-US" dirty="0">
              <a:solidFill>
                <a:sysClr val="windowText" lastClr="000000"/>
              </a:solidFill>
            </a:endParaRPr>
          </a:p>
          <a:p>
            <a:pPr algn="ctr"/>
            <a:r>
              <a:rPr lang="en-US" dirty="0">
                <a:solidFill>
                  <a:sysClr val="windowText" lastClr="000000"/>
                </a:solidFill>
              </a:rPr>
              <a:t>(Children’s choices in any situation)</a:t>
            </a:r>
          </a:p>
        </p:txBody>
      </p:sp>
      <p:sp>
        <p:nvSpPr>
          <p:cNvPr id="9" name="TextBox 8">
            <a:extLst>
              <a:ext uri="{FF2B5EF4-FFF2-40B4-BE49-F238E27FC236}">
                <a16:creationId xmlns:a16="http://schemas.microsoft.com/office/drawing/2014/main" id="{93E0881A-A58D-D24F-B6D9-CFC004F63100}"/>
              </a:ext>
            </a:extLst>
          </p:cNvPr>
          <p:cNvSpPr txBox="1"/>
          <p:nvPr/>
        </p:nvSpPr>
        <p:spPr>
          <a:xfrm>
            <a:off x="6241979" y="397102"/>
            <a:ext cx="2800350" cy="923330"/>
          </a:xfrm>
          <a:prstGeom prst="rect">
            <a:avLst/>
          </a:prstGeom>
          <a:noFill/>
        </p:spPr>
        <p:txBody>
          <a:bodyPr wrap="square" rtlCol="0">
            <a:spAutoFit/>
          </a:bodyPr>
          <a:lstStyle/>
          <a:p>
            <a:r>
              <a:rPr lang="en-US" dirty="0"/>
              <a:t>(</a:t>
            </a:r>
            <a:r>
              <a:rPr lang="en-US" dirty="0" err="1"/>
              <a:t>Kytta</a:t>
            </a:r>
            <a:r>
              <a:rPr lang="en-US" dirty="0"/>
              <a:t>, 2004, p.182) as cited in Waters (2017, p.47) </a:t>
            </a:r>
          </a:p>
        </p:txBody>
      </p:sp>
      <p:sp>
        <p:nvSpPr>
          <p:cNvPr id="2" name="TextBox 1">
            <a:extLst>
              <a:ext uri="{FF2B5EF4-FFF2-40B4-BE49-F238E27FC236}">
                <a16:creationId xmlns:a16="http://schemas.microsoft.com/office/drawing/2014/main" id="{55A306B1-2685-EB42-ACAD-99956517D733}"/>
              </a:ext>
            </a:extLst>
          </p:cNvPr>
          <p:cNvSpPr txBox="1"/>
          <p:nvPr/>
        </p:nvSpPr>
        <p:spPr>
          <a:xfrm>
            <a:off x="2051720" y="4326009"/>
            <a:ext cx="2649492" cy="1200329"/>
          </a:xfrm>
          <a:prstGeom prst="rect">
            <a:avLst/>
          </a:prstGeom>
          <a:noFill/>
        </p:spPr>
        <p:txBody>
          <a:bodyPr wrap="square" rtlCol="0">
            <a:spAutoFit/>
          </a:bodyPr>
          <a:lstStyle/>
          <a:p>
            <a:pPr algn="ctr"/>
            <a:r>
              <a:rPr lang="en-US" dirty="0">
                <a:solidFill>
                  <a:sysClr val="windowText" lastClr="000000"/>
                </a:solidFill>
              </a:rPr>
              <a:t>Potential Affordances</a:t>
            </a:r>
          </a:p>
          <a:p>
            <a:pPr algn="ctr"/>
            <a:r>
              <a:rPr lang="en-US" dirty="0">
                <a:solidFill>
                  <a:sysClr val="windowText" lastClr="000000"/>
                </a:solidFill>
              </a:rPr>
              <a:t>Who &amp; What is present? </a:t>
            </a:r>
          </a:p>
          <a:p>
            <a:endParaRPr lang="en-US" dirty="0"/>
          </a:p>
        </p:txBody>
      </p:sp>
    </p:spTree>
    <p:extLst>
      <p:ext uri="{BB962C8B-B14F-4D97-AF65-F5344CB8AC3E}">
        <p14:creationId xmlns:p14="http://schemas.microsoft.com/office/powerpoint/2010/main" val="3999378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E175C-2E68-CF4E-B5E5-799B55B83966}"/>
              </a:ext>
            </a:extLst>
          </p:cNvPr>
          <p:cNvSpPr>
            <a:spLocks noGrp="1"/>
          </p:cNvSpPr>
          <p:nvPr>
            <p:ph type="title"/>
          </p:nvPr>
        </p:nvSpPr>
        <p:spPr>
          <a:xfrm>
            <a:off x="755576" y="1772816"/>
            <a:ext cx="7632848" cy="2440961"/>
          </a:xfrm>
        </p:spPr>
        <p:txBody>
          <a:bodyPr>
            <a:noAutofit/>
          </a:bodyPr>
          <a:lstStyle/>
          <a:p>
            <a:r>
              <a:rPr lang="en-US" dirty="0"/>
              <a:t>From our school observations consider the various …</a:t>
            </a:r>
            <a:r>
              <a:rPr lang="en-US" b="1" dirty="0"/>
              <a:t>affordances</a:t>
            </a:r>
            <a:r>
              <a:rPr lang="en-US" dirty="0"/>
              <a:t> that we saw being used. What were the in </a:t>
            </a:r>
            <a:br>
              <a:rPr lang="en-US" dirty="0"/>
            </a:br>
            <a:r>
              <a:rPr lang="en-US" dirty="0"/>
              <a:t>interactions? How did these improve children’s engagement with the outdoors?</a:t>
            </a:r>
          </a:p>
        </p:txBody>
      </p:sp>
    </p:spTree>
    <p:extLst>
      <p:ext uri="{BB962C8B-B14F-4D97-AF65-F5344CB8AC3E}">
        <p14:creationId xmlns:p14="http://schemas.microsoft.com/office/powerpoint/2010/main" val="2594628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a:extLst>
              <a:ext uri="{FF2B5EF4-FFF2-40B4-BE49-F238E27FC236}">
                <a16:creationId xmlns:a16="http://schemas.microsoft.com/office/drawing/2014/main" id="{0C2CE594-F606-CB4E-A374-8A19C98473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3991" y="1622917"/>
            <a:ext cx="5447816" cy="4075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3EEA520-6BF5-9C48-94C5-9152C210F729}"/>
              </a:ext>
            </a:extLst>
          </p:cNvPr>
          <p:cNvSpPr>
            <a:spLocks noGrp="1"/>
          </p:cNvSpPr>
          <p:nvPr>
            <p:ph type="title"/>
          </p:nvPr>
        </p:nvSpPr>
        <p:spPr>
          <a:xfrm>
            <a:off x="457200" y="274638"/>
            <a:ext cx="8229600" cy="1143000"/>
          </a:xfrm>
        </p:spPr>
        <p:txBody>
          <a:bodyPr/>
          <a:lstStyle/>
          <a:p>
            <a:r>
              <a:rPr lang="en-US" b="1" dirty="0">
                <a:solidFill>
                  <a:schemeClr val="accent5">
                    <a:lumMod val="75000"/>
                  </a:schemeClr>
                </a:solidFill>
              </a:rPr>
              <a:t>Adjectives to describe a woodland / forest would be ...</a:t>
            </a:r>
          </a:p>
        </p:txBody>
      </p:sp>
    </p:spTree>
    <p:extLst>
      <p:ext uri="{BB962C8B-B14F-4D97-AF65-F5344CB8AC3E}">
        <p14:creationId xmlns:p14="http://schemas.microsoft.com/office/powerpoint/2010/main" val="497072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920E-4974-4813-81F9-15DA83DF521D}"/>
              </a:ext>
            </a:extLst>
          </p:cNvPr>
          <p:cNvSpPr>
            <a:spLocks noGrp="1"/>
          </p:cNvSpPr>
          <p:nvPr>
            <p:ph type="title"/>
          </p:nvPr>
        </p:nvSpPr>
        <p:spPr>
          <a:xfrm>
            <a:off x="-83368" y="125759"/>
            <a:ext cx="9227368" cy="1143000"/>
          </a:xfrm>
        </p:spPr>
        <p:txBody>
          <a:bodyPr/>
          <a:lstStyle/>
          <a:p>
            <a:r>
              <a:rPr lang="en-US" b="1" dirty="0">
                <a:solidFill>
                  <a:schemeClr val="accent5">
                    <a:lumMod val="75000"/>
                  </a:schemeClr>
                </a:solidFill>
              </a:rPr>
              <a:t>Codi </a:t>
            </a:r>
            <a:r>
              <a:rPr lang="en-US" b="1" dirty="0" err="1">
                <a:solidFill>
                  <a:schemeClr val="accent5">
                    <a:lumMod val="75000"/>
                  </a:schemeClr>
                </a:solidFill>
              </a:rPr>
              <a:t>hunan-fri</a:t>
            </a:r>
            <a:r>
              <a:rPr lang="en-US" b="1" dirty="0">
                <a:solidFill>
                  <a:schemeClr val="accent5">
                    <a:lumMod val="75000"/>
                  </a:schemeClr>
                </a:solidFill>
              </a:rPr>
              <a:t> / </a:t>
            </a:r>
            <a:br>
              <a:rPr lang="en-US" b="1" dirty="0">
                <a:solidFill>
                  <a:schemeClr val="accent5">
                    <a:lumMod val="75000"/>
                  </a:schemeClr>
                </a:solidFill>
              </a:rPr>
            </a:br>
            <a:r>
              <a:rPr lang="en-US" b="1" dirty="0">
                <a:solidFill>
                  <a:schemeClr val="accent5">
                    <a:lumMod val="75000"/>
                  </a:schemeClr>
                </a:solidFill>
              </a:rPr>
              <a:t>Raising self esteem </a:t>
            </a:r>
          </a:p>
        </p:txBody>
      </p:sp>
      <p:sp>
        <p:nvSpPr>
          <p:cNvPr id="3" name="Content Placeholder 2">
            <a:extLst>
              <a:ext uri="{FF2B5EF4-FFF2-40B4-BE49-F238E27FC236}">
                <a16:creationId xmlns:a16="http://schemas.microsoft.com/office/drawing/2014/main" id="{B8827CFF-0E77-4219-85B7-ED20C2448ECD}"/>
              </a:ext>
            </a:extLst>
          </p:cNvPr>
          <p:cNvSpPr>
            <a:spLocks noGrp="1"/>
          </p:cNvSpPr>
          <p:nvPr>
            <p:ph sz="half" idx="1"/>
          </p:nvPr>
        </p:nvSpPr>
        <p:spPr/>
        <p:txBody>
          <a:bodyPr vert="horz" wrap="square" lIns="68580" tIns="34290" rIns="68580" bIns="34290" numCol="1" rtlCol="0" anchor="t" anchorCtr="0" compatLnSpc="1">
            <a:prstTxWarp prst="textNoShape">
              <a:avLst/>
            </a:prstTxWarp>
            <a:normAutofit/>
          </a:bodyPr>
          <a:lstStyle/>
          <a:p>
            <a:r>
              <a:rPr lang="en-US" sz="3200" dirty="0" err="1"/>
              <a:t>Cyfranogiad</a:t>
            </a:r>
            <a:endParaRPr lang="en-US" sz="3200" dirty="0"/>
          </a:p>
          <a:p>
            <a:r>
              <a:rPr lang="en-US" sz="3200" dirty="0" err="1"/>
              <a:t>Cydweithrediad</a:t>
            </a:r>
            <a:endParaRPr lang="en-US" sz="3200" dirty="0"/>
          </a:p>
          <a:p>
            <a:r>
              <a:rPr lang="en-US" sz="3200" dirty="0" err="1"/>
              <a:t>Annibyniaeth</a:t>
            </a:r>
            <a:endParaRPr lang="en-US" sz="3200" dirty="0"/>
          </a:p>
          <a:p>
            <a:r>
              <a:rPr lang="en-US" sz="3200" dirty="0" err="1"/>
              <a:t>Grymuso</a:t>
            </a:r>
            <a:endParaRPr lang="en-US" sz="3200" dirty="0"/>
          </a:p>
          <a:p>
            <a:r>
              <a:rPr lang="en-US" sz="3200" dirty="0" err="1"/>
              <a:t>Ymreolaeth</a:t>
            </a:r>
            <a:endParaRPr lang="en-US" sz="3200" dirty="0"/>
          </a:p>
          <a:p>
            <a:r>
              <a:rPr lang="en-US" sz="3200" dirty="0"/>
              <a:t>...a </a:t>
            </a:r>
            <a:r>
              <a:rPr lang="en-US" sz="3200" dirty="0" err="1"/>
              <a:t>mwy</a:t>
            </a:r>
            <a:endParaRPr lang="en-US" sz="3200" dirty="0"/>
          </a:p>
        </p:txBody>
      </p:sp>
      <p:sp>
        <p:nvSpPr>
          <p:cNvPr id="4" name="Content Placeholder 3">
            <a:extLst>
              <a:ext uri="{FF2B5EF4-FFF2-40B4-BE49-F238E27FC236}">
                <a16:creationId xmlns:a16="http://schemas.microsoft.com/office/drawing/2014/main" id="{A432D199-86BB-4224-AC06-F746CACAC30F}"/>
              </a:ext>
            </a:extLst>
          </p:cNvPr>
          <p:cNvSpPr>
            <a:spLocks noGrp="1"/>
          </p:cNvSpPr>
          <p:nvPr>
            <p:ph sz="half" idx="2"/>
          </p:nvPr>
        </p:nvSpPr>
        <p:spPr>
          <a:xfrm>
            <a:off x="5135080" y="1466505"/>
            <a:ext cx="4038600" cy="4256432"/>
          </a:xfrm>
        </p:spPr>
        <p:txBody>
          <a:bodyPr vert="horz" wrap="square" lIns="68580" tIns="34290" rIns="68580" bIns="34290" numCol="1" rtlCol="0" anchor="t" anchorCtr="0" compatLnSpc="1">
            <a:prstTxWarp prst="textNoShape">
              <a:avLst/>
            </a:prstTxWarp>
            <a:noAutofit/>
          </a:bodyPr>
          <a:lstStyle/>
          <a:p>
            <a:r>
              <a:rPr lang="en-US" sz="3200" dirty="0"/>
              <a:t>Participation</a:t>
            </a:r>
          </a:p>
          <a:p>
            <a:r>
              <a:rPr lang="en-US" sz="3200" dirty="0"/>
              <a:t>Co-operation</a:t>
            </a:r>
          </a:p>
          <a:p>
            <a:r>
              <a:rPr lang="en-US" sz="3200" dirty="0"/>
              <a:t>Collaboration</a:t>
            </a:r>
          </a:p>
          <a:p>
            <a:r>
              <a:rPr lang="en-US" sz="3200" dirty="0"/>
              <a:t>Independence</a:t>
            </a:r>
          </a:p>
          <a:p>
            <a:r>
              <a:rPr lang="en-US" sz="3200" dirty="0"/>
              <a:t>Empowerment</a:t>
            </a:r>
          </a:p>
          <a:p>
            <a:r>
              <a:rPr lang="en-US" sz="3200" dirty="0"/>
              <a:t>Autonomy</a:t>
            </a:r>
          </a:p>
          <a:p>
            <a:r>
              <a:rPr lang="en-US" sz="3200" dirty="0"/>
              <a:t>...and more</a:t>
            </a:r>
          </a:p>
        </p:txBody>
      </p:sp>
    </p:spTree>
    <p:extLst>
      <p:ext uri="{BB962C8B-B14F-4D97-AF65-F5344CB8AC3E}">
        <p14:creationId xmlns:p14="http://schemas.microsoft.com/office/powerpoint/2010/main" val="3300652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0100" y="1628800"/>
            <a:ext cx="7543800" cy="4069080"/>
          </a:xfrm>
        </p:spPr>
        <p:txBody>
          <a:bodyPr>
            <a:noAutofit/>
          </a:bodyPr>
          <a:lstStyle/>
          <a:p>
            <a:pPr marL="0" indent="0" algn="ctr">
              <a:buNone/>
            </a:pPr>
            <a:r>
              <a:rPr lang="en-GB" sz="2700" dirty="0" err="1"/>
              <a:t>Fjortoft</a:t>
            </a:r>
            <a:r>
              <a:rPr lang="en-GB" sz="2700" dirty="0"/>
              <a:t> (2000) explored the learning effects from playing in a natural environment on motor development.   </a:t>
            </a:r>
            <a:r>
              <a:rPr lang="en-GB" sz="2700" dirty="0" err="1"/>
              <a:t>Grahn</a:t>
            </a:r>
            <a:r>
              <a:rPr lang="en-GB" sz="2700" dirty="0"/>
              <a:t> </a:t>
            </a:r>
            <a:r>
              <a:rPr lang="en-GB" sz="2700" i="1" dirty="0"/>
              <a:t>et al</a:t>
            </a:r>
            <a:r>
              <a:rPr lang="en-GB" sz="2700" dirty="0"/>
              <a:t>., (1997, cited in </a:t>
            </a:r>
            <a:r>
              <a:rPr lang="en-GB" sz="2700" dirty="0" err="1"/>
              <a:t>Fjortoft</a:t>
            </a:r>
            <a:r>
              <a:rPr lang="en-GB" sz="2700" dirty="0"/>
              <a:t>, 2000 and </a:t>
            </a:r>
            <a:r>
              <a:rPr lang="en-GB" sz="2700" dirty="0" err="1"/>
              <a:t>Mygind</a:t>
            </a:r>
            <a:r>
              <a:rPr lang="en-GB" sz="2700" dirty="0"/>
              <a:t>, 2007) found that children playing in an outdoor environment which included natural environments had better physical fitness, motor skills and coordination, concentration abilities and less absence due to illness than children in an urban environment.</a:t>
            </a:r>
            <a:endParaRPr lang="en-US" sz="2700" dirty="0"/>
          </a:p>
        </p:txBody>
      </p:sp>
      <p:sp>
        <p:nvSpPr>
          <p:cNvPr id="4" name="Title 1">
            <a:extLst>
              <a:ext uri="{FF2B5EF4-FFF2-40B4-BE49-F238E27FC236}">
                <a16:creationId xmlns:a16="http://schemas.microsoft.com/office/drawing/2014/main" id="{D9F8F680-A308-974F-A40D-5B77A5CB75E4}"/>
              </a:ext>
            </a:extLst>
          </p:cNvPr>
          <p:cNvSpPr>
            <a:spLocks noGrp="1"/>
          </p:cNvSpPr>
          <p:nvPr>
            <p:ph type="title"/>
          </p:nvPr>
        </p:nvSpPr>
        <p:spPr>
          <a:xfrm>
            <a:off x="457200" y="274638"/>
            <a:ext cx="8229600" cy="1143000"/>
          </a:xfrm>
        </p:spPr>
        <p:txBody>
          <a:bodyPr/>
          <a:lstStyle/>
          <a:p>
            <a:r>
              <a:rPr lang="en-GB" b="1" dirty="0">
                <a:solidFill>
                  <a:schemeClr val="accent5">
                    <a:lumMod val="75000"/>
                  </a:schemeClr>
                </a:solidFill>
              </a:rPr>
              <a:t>Developing motor skills</a:t>
            </a:r>
            <a:br>
              <a:rPr lang="en-GB" b="1" dirty="0">
                <a:solidFill>
                  <a:schemeClr val="accent5">
                    <a:lumMod val="75000"/>
                  </a:schemeClr>
                </a:solidFill>
              </a:rPr>
            </a:br>
            <a:r>
              <a:rPr lang="en-GB" b="1" dirty="0">
                <a:solidFill>
                  <a:schemeClr val="accent5">
                    <a:lumMod val="75000"/>
                  </a:schemeClr>
                </a:solidFill>
              </a:rPr>
              <a:t>in the outdoors</a:t>
            </a:r>
          </a:p>
        </p:txBody>
      </p:sp>
    </p:spTree>
    <p:extLst>
      <p:ext uri="{BB962C8B-B14F-4D97-AF65-F5344CB8AC3E}">
        <p14:creationId xmlns:p14="http://schemas.microsoft.com/office/powerpoint/2010/main" val="3619100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166" y="692696"/>
            <a:ext cx="8643667" cy="4510178"/>
          </a:xfrm>
        </p:spPr>
        <p:txBody>
          <a:bodyPr>
            <a:noAutofit/>
          </a:bodyPr>
          <a:lstStyle/>
          <a:p>
            <a:r>
              <a:rPr lang="en-GB" sz="2400" dirty="0" err="1"/>
              <a:t>Fjortoft</a:t>
            </a:r>
            <a:r>
              <a:rPr lang="en-GB" sz="2400" dirty="0"/>
              <a:t> (2004) maintains that the diversity of affordances in the natural environment encourages a wide range of physical actions and in so doing develops motor competency</a:t>
            </a:r>
          </a:p>
          <a:p>
            <a:pPr marL="0" indent="0">
              <a:buNone/>
            </a:pPr>
            <a:endParaRPr lang="en-GB" sz="2400" dirty="0"/>
          </a:p>
          <a:p>
            <a:r>
              <a:rPr lang="en-GB" sz="2400" dirty="0"/>
              <a:t>She highlights the importance of the environmental complexity and diversity in nature as an important influence on physically active play (</a:t>
            </a:r>
            <a:r>
              <a:rPr lang="en-GB" sz="2400" dirty="0" err="1"/>
              <a:t>Fjortoft</a:t>
            </a:r>
            <a:r>
              <a:rPr lang="en-GB" sz="2400" dirty="0"/>
              <a:t>, 2000, 2004).</a:t>
            </a:r>
          </a:p>
          <a:p>
            <a:endParaRPr lang="en-GB" sz="2400" dirty="0"/>
          </a:p>
          <a:p>
            <a:pPr marL="0" indent="0">
              <a:buNone/>
            </a:pPr>
            <a:r>
              <a:rPr lang="en-GB" sz="2000" i="1" dirty="0"/>
              <a:t>The above therefore aids to develop physical competence </a:t>
            </a:r>
            <a:r>
              <a:rPr lang="is-IS" sz="2000" i="1" dirty="0"/>
              <a:t>…which is an attribute of physical literacy</a:t>
            </a:r>
            <a:endParaRPr lang="en-US" sz="2000" i="1" dirty="0"/>
          </a:p>
        </p:txBody>
      </p:sp>
    </p:spTree>
    <p:extLst>
      <p:ext uri="{BB962C8B-B14F-4D97-AF65-F5344CB8AC3E}">
        <p14:creationId xmlns:p14="http://schemas.microsoft.com/office/powerpoint/2010/main" val="1867291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6E78-1296-D1C0-B00C-AC26A69A66E2}"/>
              </a:ext>
            </a:extLst>
          </p:cNvPr>
          <p:cNvSpPr>
            <a:spLocks noGrp="1"/>
          </p:cNvSpPr>
          <p:nvPr>
            <p:ph type="title"/>
          </p:nvPr>
        </p:nvSpPr>
        <p:spPr/>
        <p:txBody>
          <a:bodyPr/>
          <a:lstStyle/>
          <a:p>
            <a:endParaRPr lang="en-GB"/>
          </a:p>
        </p:txBody>
      </p:sp>
      <p:sp>
        <p:nvSpPr>
          <p:cNvPr id="4" name="Title 1">
            <a:extLst>
              <a:ext uri="{FF2B5EF4-FFF2-40B4-BE49-F238E27FC236}">
                <a16:creationId xmlns:a16="http://schemas.microsoft.com/office/drawing/2014/main" id="{3F93DAF3-09A0-EC21-C534-DCF2BBA779EE}"/>
              </a:ext>
            </a:extLst>
          </p:cNvPr>
          <p:cNvSpPr>
            <a:spLocks noGrp="1"/>
          </p:cNvSpPr>
          <p:nvPr>
            <p:ph idx="1"/>
          </p:nvPr>
        </p:nvSpPr>
        <p:spPr>
          <a:xfrm>
            <a:off x="457200" y="1600200"/>
            <a:ext cx="8229600" cy="3916363"/>
          </a:xfrm>
        </p:spPr>
        <p:txBody>
          <a:bodyPr/>
          <a:lstStyle/>
          <a:p>
            <a:r>
              <a:rPr lang="en-US" b="1" dirty="0">
                <a:solidFill>
                  <a:schemeClr val="accent5">
                    <a:lumMod val="75000"/>
                  </a:schemeClr>
                </a:solidFill>
              </a:rPr>
              <a:t>First School Visit : </a:t>
            </a:r>
            <a:r>
              <a:rPr lang="en-US" b="1" dirty="0" err="1">
                <a:solidFill>
                  <a:schemeClr val="accent5">
                    <a:lumMod val="75000"/>
                  </a:schemeClr>
                </a:solidFill>
              </a:rPr>
              <a:t>Tavernspite</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a:t>
            </a:r>
            <a:r>
              <a:rPr lang="en-US" b="1" dirty="0" err="1">
                <a:solidFill>
                  <a:schemeClr val="accent5">
                    <a:lumMod val="75000"/>
                  </a:schemeClr>
                </a:solidFill>
              </a:rPr>
              <a:t>Ymweliad</a:t>
            </a:r>
            <a:r>
              <a:rPr lang="en-US" b="1" dirty="0">
                <a:solidFill>
                  <a:schemeClr val="accent5">
                    <a:lumMod val="75000"/>
                  </a:schemeClr>
                </a:solidFill>
              </a:rPr>
              <a:t> Ysgol </a:t>
            </a:r>
            <a:r>
              <a:rPr lang="en-US" b="1" dirty="0" err="1">
                <a:solidFill>
                  <a:schemeClr val="accent5">
                    <a:lumMod val="75000"/>
                  </a:schemeClr>
                </a:solidFill>
              </a:rPr>
              <a:t>gyntaf</a:t>
            </a:r>
            <a:r>
              <a:rPr lang="en-US" b="1" dirty="0">
                <a:solidFill>
                  <a:schemeClr val="accent5">
                    <a:lumMod val="75000"/>
                  </a:schemeClr>
                </a:solidFill>
              </a:rPr>
              <a:t> : </a:t>
            </a:r>
            <a:r>
              <a:rPr lang="en-US" b="1" dirty="0" err="1">
                <a:solidFill>
                  <a:schemeClr val="accent5">
                    <a:lumMod val="75000"/>
                  </a:schemeClr>
                </a:solidFill>
              </a:rPr>
              <a:t>Tavernspite</a:t>
            </a:r>
            <a:r>
              <a:rPr lang="en-US" b="1" dirty="0">
                <a:solidFill>
                  <a:schemeClr val="accent5">
                    <a:lumMod val="75000"/>
                  </a:schemeClr>
                </a:solidFill>
              </a:rPr>
              <a:t> </a:t>
            </a:r>
          </a:p>
        </p:txBody>
      </p:sp>
    </p:spTree>
    <p:extLst>
      <p:ext uri="{BB962C8B-B14F-4D97-AF65-F5344CB8AC3E}">
        <p14:creationId xmlns:p14="http://schemas.microsoft.com/office/powerpoint/2010/main" val="12758766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DA28C-1729-5A4F-B80A-EB66AD67DF30}"/>
              </a:ext>
            </a:extLst>
          </p:cNvPr>
          <p:cNvSpPr>
            <a:spLocks noGrp="1"/>
          </p:cNvSpPr>
          <p:nvPr>
            <p:ph type="title"/>
          </p:nvPr>
        </p:nvSpPr>
        <p:spPr>
          <a:xfrm>
            <a:off x="2339752" y="-243408"/>
            <a:ext cx="3008313" cy="1162050"/>
          </a:xfrm>
        </p:spPr>
        <p:txBody>
          <a:bodyPr wrap="square" anchor="b">
            <a:normAutofit/>
          </a:bodyPr>
          <a:lstStyle/>
          <a:p>
            <a:r>
              <a:rPr lang="en-US" dirty="0"/>
              <a:t>Fundamental Movement Skills</a:t>
            </a:r>
          </a:p>
        </p:txBody>
      </p:sp>
      <p:pic>
        <p:nvPicPr>
          <p:cNvPr id="5" name="Picture 4" descr="Graphical user interface, text&#10;&#10;Description automatically generated with medium confidence">
            <a:extLst>
              <a:ext uri="{FF2B5EF4-FFF2-40B4-BE49-F238E27FC236}">
                <a16:creationId xmlns:a16="http://schemas.microsoft.com/office/drawing/2014/main" id="{F9B1B095-6ADC-144D-A078-6545FF0170FF}"/>
              </a:ext>
            </a:extLst>
          </p:cNvPr>
          <p:cNvPicPr>
            <a:picLocks noChangeAspect="1"/>
          </p:cNvPicPr>
          <p:nvPr/>
        </p:nvPicPr>
        <p:blipFill>
          <a:blip r:embed="rId3"/>
          <a:stretch>
            <a:fillRect/>
          </a:stretch>
        </p:blipFill>
        <p:spPr>
          <a:xfrm>
            <a:off x="130212" y="1018833"/>
            <a:ext cx="5573934" cy="4528819"/>
          </a:xfrm>
          <a:prstGeom prst="rect">
            <a:avLst/>
          </a:prstGeom>
          <a:noFill/>
        </p:spPr>
      </p:pic>
      <p:sp>
        <p:nvSpPr>
          <p:cNvPr id="3" name="Content Placeholder 2">
            <a:extLst>
              <a:ext uri="{FF2B5EF4-FFF2-40B4-BE49-F238E27FC236}">
                <a16:creationId xmlns:a16="http://schemas.microsoft.com/office/drawing/2014/main" id="{8B733147-5A5A-2B4F-9BB6-A11CA3200D1F}"/>
              </a:ext>
            </a:extLst>
          </p:cNvPr>
          <p:cNvSpPr>
            <a:spLocks noGrp="1"/>
          </p:cNvSpPr>
          <p:nvPr>
            <p:ph type="body" sz="half" idx="2"/>
          </p:nvPr>
        </p:nvSpPr>
        <p:spPr>
          <a:xfrm>
            <a:off x="5673056" y="193628"/>
            <a:ext cx="3008313" cy="1162051"/>
          </a:xfrm>
        </p:spPr>
        <p:txBody>
          <a:bodyPr wrap="square" anchor="t">
            <a:normAutofit/>
          </a:bodyPr>
          <a:lstStyle/>
          <a:p>
            <a:r>
              <a:rPr lang="en-US" dirty="0"/>
              <a:t>https://</a:t>
            </a:r>
            <a:r>
              <a:rPr lang="en-US" dirty="0" err="1"/>
              <a:t>www.health.act.gov.au</a:t>
            </a:r>
            <a:r>
              <a:rPr lang="en-US" dirty="0"/>
              <a:t>/about-our-health-system/healthy-living/kids-play-active-play/early-childhood-educators/fundamental</a:t>
            </a:r>
          </a:p>
        </p:txBody>
      </p:sp>
      <p:sp>
        <p:nvSpPr>
          <p:cNvPr id="6" name="TextBox 5">
            <a:extLst>
              <a:ext uri="{FF2B5EF4-FFF2-40B4-BE49-F238E27FC236}">
                <a16:creationId xmlns:a16="http://schemas.microsoft.com/office/drawing/2014/main" id="{BE663DF4-48A5-1D45-BC20-72443F5943D2}"/>
              </a:ext>
            </a:extLst>
          </p:cNvPr>
          <p:cNvSpPr txBox="1"/>
          <p:nvPr/>
        </p:nvSpPr>
        <p:spPr>
          <a:xfrm>
            <a:off x="6074291" y="3861048"/>
            <a:ext cx="2787376" cy="369332"/>
          </a:xfrm>
          <a:prstGeom prst="rect">
            <a:avLst/>
          </a:prstGeom>
          <a:noFill/>
        </p:spPr>
        <p:txBody>
          <a:bodyPr wrap="square" rtlCol="0">
            <a:spAutoFit/>
          </a:bodyPr>
          <a:lstStyle/>
          <a:p>
            <a:r>
              <a:rPr lang="en-US" dirty="0"/>
              <a:t>Locomotor / </a:t>
            </a:r>
            <a:r>
              <a:rPr lang="en-US" dirty="0" err="1"/>
              <a:t>Symud</a:t>
            </a:r>
            <a:endParaRPr lang="en-US" dirty="0"/>
          </a:p>
        </p:txBody>
      </p:sp>
      <p:sp>
        <p:nvSpPr>
          <p:cNvPr id="7" name="TextBox 6">
            <a:extLst>
              <a:ext uri="{FF2B5EF4-FFF2-40B4-BE49-F238E27FC236}">
                <a16:creationId xmlns:a16="http://schemas.microsoft.com/office/drawing/2014/main" id="{ACEAC0D4-56BE-5744-A248-B3222D61E4D8}"/>
              </a:ext>
            </a:extLst>
          </p:cNvPr>
          <p:cNvSpPr txBox="1"/>
          <p:nvPr/>
        </p:nvSpPr>
        <p:spPr>
          <a:xfrm>
            <a:off x="6074291" y="2636912"/>
            <a:ext cx="2607078" cy="646331"/>
          </a:xfrm>
          <a:prstGeom prst="rect">
            <a:avLst/>
          </a:prstGeom>
          <a:noFill/>
        </p:spPr>
        <p:txBody>
          <a:bodyPr wrap="square" rtlCol="0">
            <a:spAutoFit/>
          </a:bodyPr>
          <a:lstStyle/>
          <a:p>
            <a:r>
              <a:rPr lang="en-US" dirty="0"/>
              <a:t>Body management actions</a:t>
            </a:r>
          </a:p>
        </p:txBody>
      </p:sp>
      <p:sp>
        <p:nvSpPr>
          <p:cNvPr id="8" name="TextBox 7">
            <a:extLst>
              <a:ext uri="{FF2B5EF4-FFF2-40B4-BE49-F238E27FC236}">
                <a16:creationId xmlns:a16="http://schemas.microsoft.com/office/drawing/2014/main" id="{4C405A7B-5408-884B-9F32-82FBABDEA175}"/>
              </a:ext>
            </a:extLst>
          </p:cNvPr>
          <p:cNvSpPr txBox="1"/>
          <p:nvPr/>
        </p:nvSpPr>
        <p:spPr>
          <a:xfrm>
            <a:off x="6044686" y="4808185"/>
            <a:ext cx="3152510" cy="646331"/>
          </a:xfrm>
          <a:prstGeom prst="rect">
            <a:avLst/>
          </a:prstGeom>
          <a:noFill/>
        </p:spPr>
        <p:txBody>
          <a:bodyPr wrap="square" rtlCol="0">
            <a:spAutoFit/>
          </a:bodyPr>
          <a:lstStyle/>
          <a:p>
            <a:r>
              <a:rPr lang="en-US" dirty="0"/>
              <a:t>Manipulative actions / </a:t>
            </a:r>
            <a:r>
              <a:rPr lang="en-US" dirty="0" err="1"/>
              <a:t>Gweithrediadau</a:t>
            </a:r>
            <a:r>
              <a:rPr lang="en-US" dirty="0"/>
              <a:t> </a:t>
            </a:r>
            <a:r>
              <a:rPr lang="en-US" dirty="0" err="1"/>
              <a:t>llawdrin</a:t>
            </a:r>
            <a:endParaRPr lang="en-US" dirty="0"/>
          </a:p>
        </p:txBody>
      </p:sp>
    </p:spTree>
    <p:extLst>
      <p:ext uri="{BB962C8B-B14F-4D97-AF65-F5344CB8AC3E}">
        <p14:creationId xmlns:p14="http://schemas.microsoft.com/office/powerpoint/2010/main" val="48787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B4ABB-DA4D-574F-A4AA-E2C25BD6D594}"/>
              </a:ext>
            </a:extLst>
          </p:cNvPr>
          <p:cNvSpPr>
            <a:spLocks noGrp="1"/>
          </p:cNvSpPr>
          <p:nvPr>
            <p:ph type="title"/>
          </p:nvPr>
        </p:nvSpPr>
        <p:spPr>
          <a:xfrm>
            <a:off x="457200" y="0"/>
            <a:ext cx="8229600" cy="1143000"/>
          </a:xfrm>
        </p:spPr>
        <p:txBody>
          <a:bodyPr/>
          <a:lstStyle/>
          <a:p>
            <a:r>
              <a:rPr lang="en-US" sz="3400" b="1" dirty="0"/>
              <a:t>Fundamental Movement Skills</a:t>
            </a:r>
          </a:p>
        </p:txBody>
      </p:sp>
      <p:sp>
        <p:nvSpPr>
          <p:cNvPr id="3" name="Content Placeholder 2">
            <a:extLst>
              <a:ext uri="{FF2B5EF4-FFF2-40B4-BE49-F238E27FC236}">
                <a16:creationId xmlns:a16="http://schemas.microsoft.com/office/drawing/2014/main" id="{D058E709-5A89-4F4C-BAD7-BB5C7712DADF}"/>
              </a:ext>
            </a:extLst>
          </p:cNvPr>
          <p:cNvSpPr>
            <a:spLocks noGrp="1"/>
          </p:cNvSpPr>
          <p:nvPr>
            <p:ph sz="half" idx="1"/>
          </p:nvPr>
        </p:nvSpPr>
        <p:spPr>
          <a:xfrm>
            <a:off x="457200" y="1395012"/>
            <a:ext cx="8507288" cy="3989040"/>
          </a:xfrm>
        </p:spPr>
        <p:txBody>
          <a:bodyPr/>
          <a:lstStyle/>
          <a:p>
            <a:pPr marL="0" indent="0">
              <a:buNone/>
            </a:pPr>
            <a:r>
              <a:rPr lang="en-GB" b="1" dirty="0"/>
              <a:t>What should the physical look like?  </a:t>
            </a:r>
            <a:r>
              <a:rPr lang="en-GB" dirty="0"/>
              <a:t>3-19 -  Use the NHS guidelines to aid discussion</a:t>
            </a:r>
          </a:p>
          <a:p>
            <a:r>
              <a:rPr lang="en-GB" u="sng" dirty="0">
                <a:hlinkClick r:id="rId2"/>
              </a:rPr>
              <a:t>https://www.nhs.uk/live-well/exercise/physical-activity-guidelines-children-and-young-people/</a:t>
            </a:r>
            <a:r>
              <a:rPr lang="en-GB" dirty="0"/>
              <a:t> </a:t>
            </a:r>
          </a:p>
          <a:p>
            <a:endParaRPr lang="en-US" dirty="0"/>
          </a:p>
          <a:p>
            <a:pPr marL="0" indent="0">
              <a:buNone/>
            </a:pPr>
            <a:r>
              <a:rPr lang="en-US" dirty="0"/>
              <a:t>Video re the importance of physical development &amp; physical literacy. </a:t>
            </a:r>
          </a:p>
          <a:p>
            <a:r>
              <a:rPr lang="en-US" dirty="0"/>
              <a:t>https://</a:t>
            </a:r>
            <a:r>
              <a:rPr lang="en-US" dirty="0" err="1"/>
              <a:t>www.youtube.com</a:t>
            </a:r>
            <a:r>
              <a:rPr lang="en-US" dirty="0"/>
              <a:t>/</a:t>
            </a:r>
            <a:r>
              <a:rPr lang="en-US" dirty="0" err="1"/>
              <a:t>watch?v</a:t>
            </a:r>
            <a:r>
              <a:rPr lang="en-US" dirty="0"/>
              <a:t>=yaF0CaNuUIc</a:t>
            </a:r>
          </a:p>
        </p:txBody>
      </p:sp>
    </p:spTree>
    <p:extLst>
      <p:ext uri="{BB962C8B-B14F-4D97-AF65-F5344CB8AC3E}">
        <p14:creationId xmlns:p14="http://schemas.microsoft.com/office/powerpoint/2010/main" val="15641599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A6C0-96BE-834B-A4F1-EB2392E01083}"/>
              </a:ext>
            </a:extLst>
          </p:cNvPr>
          <p:cNvSpPr>
            <a:spLocks noGrp="1"/>
          </p:cNvSpPr>
          <p:nvPr>
            <p:ph type="title"/>
          </p:nvPr>
        </p:nvSpPr>
        <p:spPr>
          <a:xfrm>
            <a:off x="457200" y="0"/>
            <a:ext cx="8229600" cy="1143000"/>
          </a:xfrm>
        </p:spPr>
        <p:txBody>
          <a:bodyPr/>
          <a:lstStyle/>
          <a:p>
            <a:r>
              <a:rPr lang="en-US" sz="3800" dirty="0" err="1"/>
              <a:t>Symud</a:t>
            </a:r>
            <a:r>
              <a:rPr lang="en-US" sz="3800" dirty="0"/>
              <a:t> </a:t>
            </a:r>
            <a:r>
              <a:rPr lang="en-US" sz="3800" dirty="0" err="1"/>
              <a:t>Sylfaenol</a:t>
            </a:r>
            <a:r>
              <a:rPr lang="en-US" sz="3800" dirty="0"/>
              <a:t> / Basic Movement</a:t>
            </a:r>
          </a:p>
        </p:txBody>
      </p:sp>
      <p:sp>
        <p:nvSpPr>
          <p:cNvPr id="3" name="Content Placeholder 2">
            <a:extLst>
              <a:ext uri="{FF2B5EF4-FFF2-40B4-BE49-F238E27FC236}">
                <a16:creationId xmlns:a16="http://schemas.microsoft.com/office/drawing/2014/main" id="{86CB167A-8F5D-0844-B721-FE6C26395427}"/>
              </a:ext>
            </a:extLst>
          </p:cNvPr>
          <p:cNvSpPr>
            <a:spLocks noGrp="1"/>
          </p:cNvSpPr>
          <p:nvPr>
            <p:ph sz="half" idx="1"/>
          </p:nvPr>
        </p:nvSpPr>
        <p:spPr>
          <a:xfrm>
            <a:off x="179512" y="1375306"/>
            <a:ext cx="4316288" cy="3989040"/>
          </a:xfrm>
        </p:spPr>
        <p:txBody>
          <a:bodyPr/>
          <a:lstStyle/>
          <a:p>
            <a:r>
              <a:rPr lang="en-US" dirty="0" err="1"/>
              <a:t>Defnydd</a:t>
            </a:r>
            <a:r>
              <a:rPr lang="en-US" dirty="0"/>
              <a:t> o </a:t>
            </a:r>
            <a:r>
              <a:rPr lang="en-US" dirty="0" err="1"/>
              <a:t>ofod</a:t>
            </a:r>
            <a:endParaRPr lang="en-US" dirty="0"/>
          </a:p>
          <a:p>
            <a:r>
              <a:rPr lang="en-US" dirty="0" err="1"/>
              <a:t>Symudiadau</a:t>
            </a:r>
            <a:r>
              <a:rPr lang="en-US" dirty="0"/>
              <a:t> </a:t>
            </a:r>
            <a:r>
              <a:rPr lang="en-US" dirty="0" err="1"/>
              <a:t>corfforol</a:t>
            </a:r>
            <a:endParaRPr lang="en-US" dirty="0"/>
          </a:p>
          <a:p>
            <a:r>
              <a:rPr lang="en-US" dirty="0" err="1"/>
              <a:t>Gweithgareddau</a:t>
            </a:r>
            <a:r>
              <a:rPr lang="en-US" dirty="0"/>
              <a:t> </a:t>
            </a:r>
            <a:r>
              <a:rPr lang="en-US" dirty="0" err="1"/>
              <a:t>gyda</a:t>
            </a:r>
            <a:r>
              <a:rPr lang="en-US" dirty="0"/>
              <a:t> offer</a:t>
            </a:r>
          </a:p>
          <a:p>
            <a:r>
              <a:rPr lang="en-US" dirty="0" err="1"/>
              <a:t>Cydsymud</a:t>
            </a:r>
            <a:r>
              <a:rPr lang="en-US" dirty="0"/>
              <a:t> </a:t>
            </a:r>
            <a:r>
              <a:rPr lang="en-US" dirty="0" err="1"/>
              <a:t>llaw-llygad</a:t>
            </a:r>
            <a:endParaRPr lang="en-US" dirty="0"/>
          </a:p>
          <a:p>
            <a:r>
              <a:rPr lang="en-US" dirty="0" err="1"/>
              <a:t>Sgiliau</a:t>
            </a:r>
            <a:r>
              <a:rPr lang="en-US" dirty="0"/>
              <a:t> </a:t>
            </a:r>
            <a:r>
              <a:rPr lang="en-US" dirty="0" err="1"/>
              <a:t>llawdrin</a:t>
            </a:r>
            <a:r>
              <a:rPr lang="en-US" dirty="0"/>
              <a:t> </a:t>
            </a:r>
            <a:r>
              <a:rPr lang="en-US" dirty="0" err="1"/>
              <a:t>manwl</a:t>
            </a:r>
            <a:endParaRPr lang="en-US" dirty="0"/>
          </a:p>
          <a:p>
            <a:r>
              <a:rPr lang="en-US" dirty="0" err="1"/>
              <a:t>Sgiliau</a:t>
            </a:r>
            <a:r>
              <a:rPr lang="en-US" dirty="0"/>
              <a:t> </a:t>
            </a:r>
            <a:r>
              <a:rPr lang="en-US" dirty="0" err="1"/>
              <a:t>llawdrin</a:t>
            </a:r>
            <a:r>
              <a:rPr lang="en-US" dirty="0"/>
              <a:t> bras / </a:t>
            </a:r>
            <a:r>
              <a:rPr lang="en-US" dirty="0" err="1"/>
              <a:t>mawr</a:t>
            </a:r>
            <a:r>
              <a:rPr lang="en-US" dirty="0"/>
              <a:t> </a:t>
            </a:r>
          </a:p>
        </p:txBody>
      </p:sp>
      <p:sp>
        <p:nvSpPr>
          <p:cNvPr id="4" name="Content Placeholder 3">
            <a:extLst>
              <a:ext uri="{FF2B5EF4-FFF2-40B4-BE49-F238E27FC236}">
                <a16:creationId xmlns:a16="http://schemas.microsoft.com/office/drawing/2014/main" id="{6FB88730-3EF4-1B4F-A845-6A2E872A56ED}"/>
              </a:ext>
            </a:extLst>
          </p:cNvPr>
          <p:cNvSpPr>
            <a:spLocks noGrp="1"/>
          </p:cNvSpPr>
          <p:nvPr>
            <p:ph sz="half" idx="2"/>
          </p:nvPr>
        </p:nvSpPr>
        <p:spPr>
          <a:xfrm>
            <a:off x="4827712" y="1379012"/>
            <a:ext cx="4211960" cy="3989040"/>
          </a:xfrm>
        </p:spPr>
        <p:txBody>
          <a:bodyPr/>
          <a:lstStyle/>
          <a:p>
            <a:r>
              <a:rPr lang="en-US" dirty="0"/>
              <a:t>Use of space</a:t>
            </a:r>
          </a:p>
          <a:p>
            <a:r>
              <a:rPr lang="en-US" dirty="0"/>
              <a:t>Use of body</a:t>
            </a:r>
          </a:p>
          <a:p>
            <a:r>
              <a:rPr lang="en-US" dirty="0"/>
              <a:t>Activities with small apparatus</a:t>
            </a:r>
          </a:p>
          <a:p>
            <a:r>
              <a:rPr lang="en-US" dirty="0"/>
              <a:t>Hand–eye coordination</a:t>
            </a:r>
          </a:p>
          <a:p>
            <a:r>
              <a:rPr lang="en-US" dirty="0"/>
              <a:t>Fine manipulative skills</a:t>
            </a:r>
          </a:p>
          <a:p>
            <a:r>
              <a:rPr lang="en-US" dirty="0"/>
              <a:t>Gross manipulative skills</a:t>
            </a:r>
          </a:p>
        </p:txBody>
      </p:sp>
    </p:spTree>
    <p:extLst>
      <p:ext uri="{BB962C8B-B14F-4D97-AF65-F5344CB8AC3E}">
        <p14:creationId xmlns:p14="http://schemas.microsoft.com/office/powerpoint/2010/main" val="2886238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p:txBody>
          <a:bodyPr/>
          <a:lstStyle/>
          <a:p>
            <a:r>
              <a:rPr lang="en-US" dirty="0" err="1"/>
              <a:t>Cynnwys</a:t>
            </a:r>
            <a:r>
              <a:rPr lang="en-US" dirty="0"/>
              <a:t> </a:t>
            </a:r>
            <a:r>
              <a:rPr lang="en-US" dirty="0" err="1"/>
              <a:t>Sesiwn</a:t>
            </a:r>
            <a:r>
              <a:rPr lang="en-US" dirty="0"/>
              <a:t> </a:t>
            </a:r>
            <a:r>
              <a:rPr lang="en-US" dirty="0" err="1"/>
              <a:t>Ymarferol</a:t>
            </a:r>
            <a:r>
              <a:rPr lang="en-US" dirty="0"/>
              <a:t>  </a:t>
            </a:r>
            <a:br>
              <a:rPr lang="en-US" dirty="0"/>
            </a:br>
            <a:r>
              <a:rPr lang="en-US" dirty="0"/>
              <a:t>Content of Practical Session</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a:xfrm>
            <a:off x="5724128" y="1600201"/>
            <a:ext cx="2962672" cy="3917032"/>
          </a:xfrm>
        </p:spPr>
        <p:txBody>
          <a:bodyPr/>
          <a:lstStyle/>
          <a:p>
            <a:r>
              <a:rPr lang="en-US" dirty="0"/>
              <a:t>Balance</a:t>
            </a:r>
          </a:p>
          <a:p>
            <a:r>
              <a:rPr lang="en-US" dirty="0"/>
              <a:t>Hop</a:t>
            </a:r>
          </a:p>
          <a:p>
            <a:r>
              <a:rPr lang="en-US" dirty="0"/>
              <a:t>Jump</a:t>
            </a:r>
          </a:p>
          <a:p>
            <a:r>
              <a:rPr lang="en-US" dirty="0"/>
              <a:t>Throw</a:t>
            </a:r>
          </a:p>
          <a:p>
            <a:r>
              <a:rPr lang="en-US" dirty="0"/>
              <a:t>Catch</a:t>
            </a:r>
          </a:p>
          <a:p>
            <a:r>
              <a:rPr lang="en-US" dirty="0"/>
              <a:t>Kick</a:t>
            </a:r>
          </a:p>
          <a:p>
            <a:r>
              <a:rPr lang="en-US" dirty="0"/>
              <a:t>Climb</a:t>
            </a:r>
          </a:p>
        </p:txBody>
      </p:sp>
      <p:sp>
        <p:nvSpPr>
          <p:cNvPr id="5" name="Content Placeholder 3">
            <a:extLst>
              <a:ext uri="{FF2B5EF4-FFF2-40B4-BE49-F238E27FC236}">
                <a16:creationId xmlns:a16="http://schemas.microsoft.com/office/drawing/2014/main" id="{4975152E-3572-F449-9648-3347C493171E}"/>
              </a:ext>
            </a:extLst>
          </p:cNvPr>
          <p:cNvSpPr txBox="1">
            <a:spLocks/>
          </p:cNvSpPr>
          <p:nvPr/>
        </p:nvSpPr>
        <p:spPr bwMode="auto">
          <a:xfrm>
            <a:off x="755576" y="1634361"/>
            <a:ext cx="296267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Cydbwysedd</a:t>
            </a:r>
            <a:endParaRPr lang="en-US" dirty="0"/>
          </a:p>
          <a:p>
            <a:pPr eaLnBrk="1" hangingPunct="1"/>
            <a:r>
              <a:rPr lang="en-US" dirty="0"/>
              <a:t>Hop</a:t>
            </a:r>
          </a:p>
          <a:p>
            <a:pPr eaLnBrk="1" hangingPunct="1"/>
            <a:r>
              <a:rPr lang="en-US" dirty="0" err="1"/>
              <a:t>Neidio</a:t>
            </a:r>
            <a:endParaRPr lang="en-US" dirty="0"/>
          </a:p>
          <a:p>
            <a:pPr eaLnBrk="1" hangingPunct="1"/>
            <a:r>
              <a:rPr lang="en-US" dirty="0" err="1"/>
              <a:t>Taflu</a:t>
            </a:r>
            <a:endParaRPr lang="en-US" dirty="0"/>
          </a:p>
          <a:p>
            <a:pPr eaLnBrk="1" hangingPunct="1"/>
            <a:r>
              <a:rPr lang="en-US" dirty="0"/>
              <a:t>Dal</a:t>
            </a:r>
          </a:p>
          <a:p>
            <a:pPr eaLnBrk="1" hangingPunct="1"/>
            <a:r>
              <a:rPr lang="en-US" dirty="0" err="1"/>
              <a:t>Cic</a:t>
            </a:r>
            <a:endParaRPr lang="en-US" dirty="0"/>
          </a:p>
          <a:p>
            <a:pPr eaLnBrk="1" hangingPunct="1"/>
            <a:r>
              <a:rPr lang="en-US" dirty="0" err="1"/>
              <a:t>Dringo</a:t>
            </a:r>
            <a:endParaRPr lang="en-US" dirty="0"/>
          </a:p>
        </p:txBody>
      </p:sp>
    </p:spTree>
    <p:extLst>
      <p:ext uri="{BB962C8B-B14F-4D97-AF65-F5344CB8AC3E}">
        <p14:creationId xmlns:p14="http://schemas.microsoft.com/office/powerpoint/2010/main" val="1741824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05726-7489-C64C-9AA9-B44F7F2ED913}"/>
              </a:ext>
            </a:extLst>
          </p:cNvPr>
          <p:cNvSpPr>
            <a:spLocks noGrp="1"/>
          </p:cNvSpPr>
          <p:nvPr>
            <p:ph type="title"/>
          </p:nvPr>
        </p:nvSpPr>
        <p:spPr/>
        <p:txBody>
          <a:bodyPr/>
          <a:lstStyle/>
          <a:p>
            <a:r>
              <a:rPr lang="en-US" b="1" dirty="0">
                <a:solidFill>
                  <a:schemeClr val="accent5">
                    <a:lumMod val="75000"/>
                  </a:schemeClr>
                </a:solidFill>
              </a:rPr>
              <a:t>Video </a:t>
            </a:r>
          </a:p>
        </p:txBody>
      </p:sp>
      <p:sp>
        <p:nvSpPr>
          <p:cNvPr id="3" name="Content Placeholder 2">
            <a:extLst>
              <a:ext uri="{FF2B5EF4-FFF2-40B4-BE49-F238E27FC236}">
                <a16:creationId xmlns:a16="http://schemas.microsoft.com/office/drawing/2014/main" id="{F62A5A6D-AF72-A540-946A-4804978158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378113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a:xfrm>
            <a:off x="455514" y="-109661"/>
            <a:ext cx="8229600" cy="1143000"/>
          </a:xfrm>
        </p:spPr>
        <p:txBody>
          <a:bodyPr/>
          <a:lstStyle/>
          <a:p>
            <a:r>
              <a:rPr lang="en-US" dirty="0"/>
              <a:t>  </a:t>
            </a:r>
            <a:br>
              <a:rPr lang="en-US" dirty="0"/>
            </a:br>
            <a:r>
              <a:rPr lang="en-US" dirty="0"/>
              <a:t>Content of Practical Session</a:t>
            </a:r>
            <a:br>
              <a:rPr lang="en-US" dirty="0"/>
            </a:br>
            <a:r>
              <a:rPr lang="en-US" dirty="0"/>
              <a:t>Fundamental Movement Skills</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p:txBody>
          <a:bodyPr/>
          <a:lstStyle/>
          <a:p>
            <a:r>
              <a:rPr lang="en-US" sz="2800" dirty="0"/>
              <a:t>Problem solving with confidence and ability  </a:t>
            </a:r>
          </a:p>
          <a:p>
            <a:r>
              <a:rPr lang="en-US" sz="2800" dirty="0"/>
              <a:t>Impacts cognitive ability </a:t>
            </a:r>
          </a:p>
          <a:p>
            <a:r>
              <a:rPr lang="en-US" sz="2800" dirty="0"/>
              <a:t>Makes more competent and confident movers</a:t>
            </a:r>
          </a:p>
          <a:p>
            <a:r>
              <a:rPr lang="en-US" sz="2800" dirty="0"/>
              <a:t>Stronger bones and less likely to be overweight.</a:t>
            </a:r>
          </a:p>
          <a:p>
            <a:r>
              <a:rPr lang="en-US" sz="2800" dirty="0"/>
              <a:t>Social and emotional development can be very well developed. </a:t>
            </a:r>
          </a:p>
          <a:p>
            <a:r>
              <a:rPr lang="en-US" sz="2800" dirty="0"/>
              <a:t>Well-being is promoted by developing a good level of motor development </a:t>
            </a:r>
          </a:p>
        </p:txBody>
      </p:sp>
    </p:spTree>
    <p:extLst>
      <p:ext uri="{BB962C8B-B14F-4D97-AF65-F5344CB8AC3E}">
        <p14:creationId xmlns:p14="http://schemas.microsoft.com/office/powerpoint/2010/main" val="125176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0B51F-E347-7948-8913-A52DF9C75FE9}"/>
              </a:ext>
            </a:extLst>
          </p:cNvPr>
          <p:cNvSpPr>
            <a:spLocks noGrp="1"/>
          </p:cNvSpPr>
          <p:nvPr>
            <p:ph type="title"/>
          </p:nvPr>
        </p:nvSpPr>
        <p:spPr>
          <a:xfrm>
            <a:off x="457200" y="119637"/>
            <a:ext cx="8229600" cy="1143000"/>
          </a:xfrm>
        </p:spPr>
        <p:txBody>
          <a:bodyPr/>
          <a:lstStyle/>
          <a:p>
            <a:r>
              <a:rPr lang="en-US" dirty="0" err="1"/>
              <a:t>Cynnwys</a:t>
            </a:r>
            <a:r>
              <a:rPr lang="en-US" dirty="0"/>
              <a:t> </a:t>
            </a:r>
            <a:r>
              <a:rPr lang="en-US" dirty="0" err="1"/>
              <a:t>Sesiwn</a:t>
            </a:r>
            <a:r>
              <a:rPr lang="en-US" dirty="0"/>
              <a:t> </a:t>
            </a:r>
            <a:r>
              <a:rPr lang="en-US" dirty="0" err="1"/>
              <a:t>Ymarferol</a:t>
            </a:r>
            <a:br>
              <a:rPr lang="en-US" dirty="0"/>
            </a:br>
            <a:r>
              <a:rPr lang="en-US" dirty="0" err="1"/>
              <a:t>Sgiliau</a:t>
            </a:r>
            <a:r>
              <a:rPr lang="en-US" dirty="0"/>
              <a:t> </a:t>
            </a:r>
            <a:r>
              <a:rPr lang="en-US" dirty="0" err="1"/>
              <a:t>Symud</a:t>
            </a:r>
            <a:r>
              <a:rPr lang="en-US" dirty="0"/>
              <a:t> </a:t>
            </a:r>
            <a:r>
              <a:rPr lang="en-US" dirty="0" err="1"/>
              <a:t>Sylfaenol</a:t>
            </a:r>
            <a:r>
              <a:rPr lang="en-US" dirty="0"/>
              <a:t> (SSS) </a:t>
            </a:r>
          </a:p>
        </p:txBody>
      </p:sp>
      <p:sp>
        <p:nvSpPr>
          <p:cNvPr id="3" name="Content Placeholder 2">
            <a:extLst>
              <a:ext uri="{FF2B5EF4-FFF2-40B4-BE49-F238E27FC236}">
                <a16:creationId xmlns:a16="http://schemas.microsoft.com/office/drawing/2014/main" id="{BC7E8F12-8975-8944-857F-8864FAC1EAC3}"/>
              </a:ext>
            </a:extLst>
          </p:cNvPr>
          <p:cNvSpPr>
            <a:spLocks noGrp="1"/>
          </p:cNvSpPr>
          <p:nvPr>
            <p:ph idx="1"/>
          </p:nvPr>
        </p:nvSpPr>
        <p:spPr/>
        <p:txBody>
          <a:bodyPr/>
          <a:lstStyle/>
          <a:p>
            <a:r>
              <a:rPr lang="en-US" sz="2800" dirty="0" err="1"/>
              <a:t>Datrys</a:t>
            </a:r>
            <a:r>
              <a:rPr lang="en-US" sz="2800" dirty="0"/>
              <a:t> </a:t>
            </a:r>
            <a:r>
              <a:rPr lang="en-US" sz="2800" dirty="0" err="1"/>
              <a:t>problemau</a:t>
            </a:r>
            <a:endParaRPr lang="en-US" sz="2800" dirty="0"/>
          </a:p>
          <a:p>
            <a:r>
              <a:rPr lang="en-US" sz="2800" dirty="0" err="1"/>
              <a:t>Dylanwadu</a:t>
            </a:r>
            <a:r>
              <a:rPr lang="en-US" sz="2800" dirty="0"/>
              <a:t> </a:t>
            </a:r>
            <a:r>
              <a:rPr lang="en-US" sz="2800" dirty="0" err="1"/>
              <a:t>ar</a:t>
            </a:r>
            <a:r>
              <a:rPr lang="en-US" sz="2800" dirty="0"/>
              <a:t> </a:t>
            </a:r>
            <a:r>
              <a:rPr lang="en-US" sz="2800" dirty="0" err="1"/>
              <a:t>ddealltwriaeth</a:t>
            </a:r>
            <a:r>
              <a:rPr lang="en-US" sz="2800" dirty="0"/>
              <a:t> </a:t>
            </a:r>
            <a:r>
              <a:rPr lang="en-US" sz="2800" dirty="0" err="1"/>
              <a:t>gwybyddol</a:t>
            </a:r>
            <a:r>
              <a:rPr lang="en-US" sz="2800" dirty="0"/>
              <a:t> (cognitive ability)</a:t>
            </a:r>
          </a:p>
          <a:p>
            <a:r>
              <a:rPr lang="en-US" sz="2800" dirty="0"/>
              <a:t>Plant </a:t>
            </a:r>
            <a:r>
              <a:rPr lang="en-US" sz="2800" dirty="0" err="1"/>
              <a:t>yn</a:t>
            </a:r>
            <a:r>
              <a:rPr lang="en-US" sz="2800" dirty="0"/>
              <a:t> </a:t>
            </a:r>
            <a:r>
              <a:rPr lang="en-US" sz="2800" dirty="0" err="1"/>
              <a:t>fwy</a:t>
            </a:r>
            <a:r>
              <a:rPr lang="en-US" sz="2800" dirty="0"/>
              <a:t> </a:t>
            </a:r>
            <a:r>
              <a:rPr lang="en-US" sz="2800" dirty="0" err="1"/>
              <a:t>hyderus</a:t>
            </a:r>
            <a:r>
              <a:rPr lang="en-US" sz="2800" dirty="0"/>
              <a:t> (confident) </a:t>
            </a:r>
            <a:r>
              <a:rPr lang="en-US" sz="2800" dirty="0" err="1"/>
              <a:t>wrth</a:t>
            </a:r>
            <a:r>
              <a:rPr lang="en-US" sz="2800" dirty="0"/>
              <a:t> </a:t>
            </a:r>
            <a:r>
              <a:rPr lang="en-US" sz="2800" dirty="0" err="1"/>
              <a:t>symud</a:t>
            </a:r>
            <a:endParaRPr lang="en-US" sz="2800" dirty="0"/>
          </a:p>
          <a:p>
            <a:r>
              <a:rPr lang="en-US" sz="2800" dirty="0"/>
              <a:t>Plant </a:t>
            </a:r>
            <a:r>
              <a:rPr lang="en-US" sz="2800" dirty="0" err="1"/>
              <a:t>yn</a:t>
            </a:r>
            <a:r>
              <a:rPr lang="en-US" sz="2800" dirty="0"/>
              <a:t> </a:t>
            </a:r>
            <a:r>
              <a:rPr lang="en-US" sz="2800" dirty="0" err="1"/>
              <a:t>fwy</a:t>
            </a:r>
            <a:r>
              <a:rPr lang="en-US" sz="2800" dirty="0"/>
              <a:t> </a:t>
            </a:r>
            <a:r>
              <a:rPr lang="en-US" sz="2800" dirty="0" err="1"/>
              <a:t>cymwys</a:t>
            </a:r>
            <a:r>
              <a:rPr lang="en-US" sz="2800" dirty="0"/>
              <a:t> (competent) </a:t>
            </a:r>
            <a:r>
              <a:rPr lang="en-US" sz="2800" dirty="0" err="1"/>
              <a:t>wrth</a:t>
            </a:r>
            <a:r>
              <a:rPr lang="en-US" sz="2800" dirty="0"/>
              <a:t> </a:t>
            </a:r>
            <a:r>
              <a:rPr lang="en-US" sz="2800" dirty="0" err="1"/>
              <a:t>symud</a:t>
            </a:r>
            <a:endParaRPr lang="en-US" sz="2800" dirty="0"/>
          </a:p>
          <a:p>
            <a:r>
              <a:rPr lang="en-US" sz="2800" dirty="0" err="1"/>
              <a:t>Esgyrn</a:t>
            </a:r>
            <a:r>
              <a:rPr lang="en-US" sz="2800" dirty="0"/>
              <a:t> </a:t>
            </a:r>
            <a:r>
              <a:rPr lang="en-US" sz="2800" dirty="0" err="1"/>
              <a:t>gryfach</a:t>
            </a:r>
            <a:r>
              <a:rPr lang="en-US" sz="2800" dirty="0"/>
              <a:t> a </a:t>
            </a:r>
            <a:r>
              <a:rPr lang="en-US" sz="2800" dirty="0" err="1"/>
              <a:t>llai</a:t>
            </a:r>
            <a:r>
              <a:rPr lang="en-US" sz="2800" dirty="0"/>
              <a:t> </a:t>
            </a:r>
            <a:r>
              <a:rPr lang="en-US" sz="2800" dirty="0" err="1"/>
              <a:t>debygol</a:t>
            </a:r>
            <a:r>
              <a:rPr lang="en-US" sz="2800" dirty="0"/>
              <a:t> o </a:t>
            </a:r>
            <a:r>
              <a:rPr lang="en-US" sz="2800" dirty="0" err="1"/>
              <a:t>fod</a:t>
            </a:r>
            <a:r>
              <a:rPr lang="en-US" sz="2800" dirty="0"/>
              <a:t> </a:t>
            </a:r>
            <a:r>
              <a:rPr lang="en-US" sz="2800" dirty="0" err="1"/>
              <a:t>yn</a:t>
            </a:r>
            <a:r>
              <a:rPr lang="en-US" sz="2800" dirty="0"/>
              <a:t> or-dew</a:t>
            </a:r>
          </a:p>
          <a:p>
            <a:r>
              <a:rPr lang="en-US" sz="2800" dirty="0" err="1"/>
              <a:t>Sgiliau</a:t>
            </a:r>
            <a:r>
              <a:rPr lang="en-US" sz="2800" dirty="0"/>
              <a:t> </a:t>
            </a:r>
            <a:r>
              <a:rPr lang="en-US" sz="2800" dirty="0" err="1"/>
              <a:t>cymdeithasol</a:t>
            </a:r>
            <a:r>
              <a:rPr lang="en-US" sz="2800" dirty="0"/>
              <a:t> ac </a:t>
            </a:r>
            <a:r>
              <a:rPr lang="en-US" sz="2800" dirty="0" err="1"/>
              <a:t>emosiynol</a:t>
            </a:r>
            <a:r>
              <a:rPr lang="en-US" sz="2800" dirty="0"/>
              <a:t> da. </a:t>
            </a:r>
          </a:p>
          <a:p>
            <a:r>
              <a:rPr lang="en-US" sz="2800" dirty="0" err="1"/>
              <a:t>Hyrwyddo</a:t>
            </a:r>
            <a:r>
              <a:rPr lang="en-US" sz="2800" dirty="0"/>
              <a:t> </a:t>
            </a:r>
            <a:r>
              <a:rPr lang="en-US" sz="2800" dirty="0" err="1"/>
              <a:t>lles</a:t>
            </a:r>
            <a:r>
              <a:rPr lang="en-US" sz="2800" dirty="0"/>
              <a:t> </a:t>
            </a:r>
            <a:r>
              <a:rPr lang="en-US" sz="2800" dirty="0" err="1"/>
              <a:t>wrth</a:t>
            </a:r>
            <a:r>
              <a:rPr lang="en-US" sz="2800" dirty="0"/>
              <a:t> </a:t>
            </a:r>
            <a:r>
              <a:rPr lang="en-US" sz="2800" dirty="0" err="1"/>
              <a:t>sicrhau</a:t>
            </a:r>
            <a:r>
              <a:rPr lang="en-US" sz="2800" dirty="0"/>
              <a:t> </a:t>
            </a:r>
            <a:r>
              <a:rPr lang="en-US" sz="2800" dirty="0" err="1"/>
              <a:t>sgiliau</a:t>
            </a:r>
            <a:r>
              <a:rPr lang="en-US" sz="2800" dirty="0"/>
              <a:t> motor </a:t>
            </a:r>
            <a:r>
              <a:rPr lang="en-US" sz="2800" dirty="0" err="1"/>
              <a:t>cadarn</a:t>
            </a:r>
            <a:r>
              <a:rPr lang="en-US" sz="2800" dirty="0"/>
              <a:t> </a:t>
            </a:r>
          </a:p>
          <a:p>
            <a:endParaRPr lang="en-US" dirty="0"/>
          </a:p>
        </p:txBody>
      </p:sp>
    </p:spTree>
    <p:extLst>
      <p:ext uri="{BB962C8B-B14F-4D97-AF65-F5344CB8AC3E}">
        <p14:creationId xmlns:p14="http://schemas.microsoft.com/office/powerpoint/2010/main" val="1488250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FC9CC-F188-B549-ACCF-D3A8D2293062}"/>
              </a:ext>
            </a:extLst>
          </p:cNvPr>
          <p:cNvSpPr>
            <a:spLocks noGrp="1"/>
          </p:cNvSpPr>
          <p:nvPr>
            <p:ph type="title"/>
          </p:nvPr>
        </p:nvSpPr>
        <p:spPr>
          <a:xfrm>
            <a:off x="251520" y="2285992"/>
            <a:ext cx="8435280" cy="1143000"/>
          </a:xfrm>
        </p:spPr>
        <p:txBody>
          <a:bodyPr/>
          <a:lstStyle/>
          <a:p>
            <a:r>
              <a:rPr lang="en-US" b="1" dirty="0">
                <a:solidFill>
                  <a:schemeClr val="accent5">
                    <a:lumMod val="75000"/>
                  </a:schemeClr>
                </a:solidFill>
              </a:rPr>
              <a:t>2nd School Visit : </a:t>
            </a:r>
            <a:r>
              <a:rPr lang="en-US" b="1" dirty="0" err="1">
                <a:solidFill>
                  <a:schemeClr val="accent5">
                    <a:lumMod val="75000"/>
                  </a:schemeClr>
                </a:solidFill>
              </a:rPr>
              <a:t>Llangunnor</a:t>
            </a:r>
            <a:r>
              <a:rPr lang="en-US" b="1" dirty="0">
                <a:solidFill>
                  <a:schemeClr val="accent5">
                    <a:lumMod val="75000"/>
                  </a:schemeClr>
                </a:solidFill>
              </a:rPr>
              <a:t> </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2ail </a:t>
            </a:r>
            <a:r>
              <a:rPr lang="en-US" b="1" dirty="0" err="1">
                <a:solidFill>
                  <a:schemeClr val="accent5">
                    <a:lumMod val="75000"/>
                  </a:schemeClr>
                </a:solidFill>
              </a:rPr>
              <a:t>Ymweliad</a:t>
            </a:r>
            <a:r>
              <a:rPr lang="en-US" b="1" dirty="0">
                <a:solidFill>
                  <a:schemeClr val="accent5">
                    <a:lumMod val="75000"/>
                  </a:schemeClr>
                </a:solidFill>
              </a:rPr>
              <a:t> Ysgol : </a:t>
            </a:r>
            <a:r>
              <a:rPr lang="en-US" b="1" dirty="0" err="1">
                <a:solidFill>
                  <a:schemeClr val="accent5">
                    <a:lumMod val="75000"/>
                  </a:schemeClr>
                </a:solidFill>
              </a:rPr>
              <a:t>Llangynnwr</a:t>
            </a:r>
            <a:r>
              <a:rPr lang="en-US" b="1" dirty="0">
                <a:solidFill>
                  <a:schemeClr val="accent5">
                    <a:lumMod val="75000"/>
                  </a:schemeClr>
                </a:solidFill>
              </a:rPr>
              <a:t> </a:t>
            </a:r>
          </a:p>
        </p:txBody>
      </p:sp>
    </p:spTree>
    <p:extLst>
      <p:ext uri="{BB962C8B-B14F-4D97-AF65-F5344CB8AC3E}">
        <p14:creationId xmlns:p14="http://schemas.microsoft.com/office/powerpoint/2010/main" val="11928387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4C706D-3B35-4034-9CFD-4B93CE2C9E1D}"/>
              </a:ext>
            </a:extLst>
          </p:cNvPr>
          <p:cNvSpPr>
            <a:spLocks noGrp="1"/>
          </p:cNvSpPr>
          <p:nvPr>
            <p:ph type="title"/>
          </p:nvPr>
        </p:nvSpPr>
        <p:spPr>
          <a:xfrm>
            <a:off x="228600" y="197767"/>
            <a:ext cx="8686800" cy="1143000"/>
          </a:xfrm>
        </p:spPr>
        <p:txBody>
          <a:bodyPr/>
          <a:lstStyle/>
          <a:p>
            <a:r>
              <a:rPr lang="en-US" b="1" dirty="0">
                <a:solidFill>
                  <a:schemeClr val="accent5">
                    <a:lumMod val="75000"/>
                  </a:schemeClr>
                </a:solidFill>
              </a:rPr>
              <a:t>What’s good about this photo?</a:t>
            </a:r>
          </a:p>
        </p:txBody>
      </p:sp>
      <p:pic>
        <p:nvPicPr>
          <p:cNvPr id="4" name="Content Placeholder 3">
            <a:extLst>
              <a:ext uri="{FF2B5EF4-FFF2-40B4-BE49-F238E27FC236}">
                <a16:creationId xmlns:a16="http://schemas.microsoft.com/office/drawing/2014/main" id="{7047C13C-5D0D-A545-92D2-2E0FCC5FB4DD}"/>
              </a:ext>
            </a:extLst>
          </p:cNvPr>
          <p:cNvPicPr>
            <a:picLocks noChangeAspect="1"/>
          </p:cNvPicPr>
          <p:nvPr/>
        </p:nvPicPr>
        <p:blipFill rotWithShape="1">
          <a:blip r:embed="rId2">
            <a:extLst>
              <a:ext uri="{28A0092B-C50C-407E-A947-70E740481C1C}">
                <a14:useLocalDpi xmlns:a14="http://schemas.microsoft.com/office/drawing/2010/main" val="0"/>
              </a:ext>
            </a:extLst>
          </a:blip>
          <a:srcRect b="32246"/>
          <a:stretch/>
        </p:blipFill>
        <p:spPr bwMode="auto">
          <a:xfrm>
            <a:off x="457200" y="1600201"/>
            <a:ext cx="822960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xmlns:mv="urn:schemas-microsoft-com:mac:vml" xmlns:mc="http://schemas.openxmlformats.org/markup-compatibility/2006" val="1"/>
            </a:ext>
          </a:extLst>
        </p:spPr>
      </p:pic>
    </p:spTree>
    <p:extLst>
      <p:ext uri="{BB962C8B-B14F-4D97-AF65-F5344CB8AC3E}">
        <p14:creationId xmlns:p14="http://schemas.microsoft.com/office/powerpoint/2010/main" val="199993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Phase 1: Inspiration:"/>
          <p:cNvSpPr txBox="1"/>
          <p:nvPr/>
        </p:nvSpPr>
        <p:spPr>
          <a:xfrm>
            <a:off x="1331639" y="231139"/>
            <a:ext cx="6676415" cy="7893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tIns="45719" rIns="45719" bIns="45719" anchor="ctr">
            <a:normAutofit lnSpcReduction="10000"/>
          </a:bodyPr>
          <a:lstStyle>
            <a:lvl1pPr algn="l" defTabSz="650240">
              <a:defRPr sz="6600" b="0">
                <a:solidFill>
                  <a:srgbClr val="011993"/>
                </a:solidFill>
                <a:latin typeface="Helvetica Neue Bold Condensed"/>
                <a:ea typeface="Helvetica Neue Bold Condensed"/>
                <a:cs typeface="Helvetica Neue Bold Condensed"/>
                <a:sym typeface="Helvetica Neue Bold Condensed"/>
              </a:defRPr>
            </a:lvl1pPr>
          </a:lstStyle>
          <a:p>
            <a:r>
              <a:rPr lang="en-GB" sz="4640" b="1" dirty="0">
                <a:solidFill>
                  <a:schemeClr val="accent5">
                    <a:lumMod val="75000"/>
                  </a:schemeClr>
                </a:solidFill>
                <a:latin typeface="+mn-lt"/>
              </a:rPr>
              <a:t>Planning &amp; Doing</a:t>
            </a:r>
            <a:endParaRPr sz="4640" b="1" dirty="0">
              <a:solidFill>
                <a:schemeClr val="accent5">
                  <a:lumMod val="75000"/>
                </a:schemeClr>
              </a:solidFill>
              <a:latin typeface="+mn-lt"/>
            </a:endParaRPr>
          </a:p>
        </p:txBody>
      </p:sp>
      <p:sp>
        <p:nvSpPr>
          <p:cNvPr id="189" name="Discuss within and between your group what knowledge, skills and attributes are needed"/>
          <p:cNvSpPr/>
          <p:nvPr/>
        </p:nvSpPr>
        <p:spPr>
          <a:xfrm>
            <a:off x="6261802" y="3739583"/>
            <a:ext cx="2270637" cy="1764851"/>
          </a:xfrm>
          <a:prstGeom prst="wedgeEllipseCallout">
            <a:avLst>
              <a:gd name="adj1" fmla="val -54673"/>
              <a:gd name="adj2" fmla="val -55432"/>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r>
              <a:rPr lang="en-GB" sz="1547" dirty="0"/>
              <a:t>What should you know about the child?</a:t>
            </a:r>
            <a:endParaRPr sz="1547" dirty="0"/>
          </a:p>
        </p:txBody>
      </p:sp>
      <p:sp>
        <p:nvSpPr>
          <p:cNvPr id="190" name="Inspiration phase involves:…"/>
          <p:cNvSpPr txBox="1"/>
          <p:nvPr/>
        </p:nvSpPr>
        <p:spPr>
          <a:xfrm>
            <a:off x="306802" y="1408523"/>
            <a:ext cx="5723101" cy="2147768"/>
          </a:xfrm>
          <a:prstGeom prst="rect">
            <a:avLst/>
          </a:prstGeom>
          <a:ln w="25400">
            <a:solidFill>
              <a:srgbClr val="000000"/>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pPr defTabSz="457184">
              <a:lnSpc>
                <a:spcPct val="150000"/>
              </a:lnSpc>
              <a:defRPr sz="3300" b="0">
                <a:solidFill>
                  <a:srgbClr val="011993"/>
                </a:solidFill>
                <a:latin typeface="+mn-lt"/>
                <a:ea typeface="+mn-ea"/>
                <a:cs typeface="+mn-cs"/>
                <a:sym typeface="Helvetica Neue Medium"/>
              </a:defRPr>
            </a:pPr>
            <a:r>
              <a:rPr lang="en-GB" sz="2320" dirty="0"/>
              <a:t>In the</a:t>
            </a:r>
            <a:r>
              <a:rPr sz="2320" dirty="0"/>
              <a:t> </a:t>
            </a:r>
            <a:r>
              <a:rPr lang="en-GB" sz="2320" dirty="0"/>
              <a:t>practical element of the lecture : </a:t>
            </a:r>
          </a:p>
          <a:p>
            <a:pPr defTabSz="457184">
              <a:lnSpc>
                <a:spcPct val="150000"/>
              </a:lnSpc>
              <a:defRPr sz="3300" b="0">
                <a:solidFill>
                  <a:srgbClr val="011993"/>
                </a:solidFill>
                <a:latin typeface="+mn-lt"/>
                <a:ea typeface="+mn-ea"/>
                <a:cs typeface="+mn-cs"/>
                <a:sym typeface="Helvetica Neue Medium"/>
              </a:defRPr>
            </a:pPr>
            <a:r>
              <a:rPr sz="2320" b="1" dirty="0"/>
              <a:t>Observe, listen and participate</a:t>
            </a:r>
            <a:endParaRPr lang="en-GB" sz="2320" b="1" dirty="0"/>
          </a:p>
          <a:p>
            <a:pPr defTabSz="457184">
              <a:lnSpc>
                <a:spcPct val="150000"/>
              </a:lnSpc>
              <a:buSzPct val="100000"/>
              <a:defRPr sz="3300" b="0">
                <a:solidFill>
                  <a:srgbClr val="011993"/>
                </a:solidFill>
                <a:latin typeface="+mn-lt"/>
                <a:ea typeface="+mn-ea"/>
                <a:cs typeface="+mn-cs"/>
                <a:sym typeface="Helvetica Neue Medium"/>
              </a:defRPr>
            </a:pPr>
            <a:r>
              <a:rPr lang="en-GB" sz="2320" b="1" dirty="0"/>
              <a:t>Choose the activity consider the sources needed to support the learning</a:t>
            </a:r>
            <a:endParaRPr sz="2320" b="1" dirty="0"/>
          </a:p>
        </p:txBody>
      </p:sp>
      <p:sp>
        <p:nvSpPr>
          <p:cNvPr id="191" name="What do individuals think the knowledge, skills and beliefs are needed?"/>
          <p:cNvSpPr/>
          <p:nvPr/>
        </p:nvSpPr>
        <p:spPr>
          <a:xfrm>
            <a:off x="3404424" y="4067644"/>
            <a:ext cx="2016224" cy="1764851"/>
          </a:xfrm>
          <a:prstGeom prst="wedgeEllipseCallout">
            <a:avLst>
              <a:gd name="adj1" fmla="val -37689"/>
              <a:gd name="adj2" fmla="val -68825"/>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r>
              <a:rPr sz="1800" dirty="0"/>
              <a:t>What </a:t>
            </a:r>
            <a:r>
              <a:rPr lang="en-GB" sz="1800" dirty="0"/>
              <a:t>resources will you need / use?</a:t>
            </a:r>
          </a:p>
        </p:txBody>
      </p:sp>
      <p:sp>
        <p:nvSpPr>
          <p:cNvPr id="193" name="Where else might we seek inspiration?"/>
          <p:cNvSpPr/>
          <p:nvPr/>
        </p:nvSpPr>
        <p:spPr>
          <a:xfrm>
            <a:off x="145043" y="3950860"/>
            <a:ext cx="2433051" cy="1998420"/>
          </a:xfrm>
          <a:prstGeom prst="wedgeEllipseCallout">
            <a:avLst>
              <a:gd name="adj1" fmla="val 43616"/>
              <a:gd name="adj2" fmla="val -57879"/>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r>
              <a:rPr sz="2000" dirty="0"/>
              <a:t>Where else might </a:t>
            </a:r>
            <a:r>
              <a:rPr lang="en-GB" sz="2000" dirty="0"/>
              <a:t>the activity progress onto? </a:t>
            </a:r>
            <a:endParaRPr sz="2000" dirty="0"/>
          </a:p>
        </p:txBody>
      </p:sp>
      <p:sp>
        <p:nvSpPr>
          <p:cNvPr id="8" name="Discuss within and between your group what knowledge, skills and attributes are needed">
            <a:extLst>
              <a:ext uri="{FF2B5EF4-FFF2-40B4-BE49-F238E27FC236}">
                <a16:creationId xmlns:a16="http://schemas.microsoft.com/office/drawing/2014/main" id="{511F689A-6B78-9848-A18F-8ED3BF274A1B}"/>
              </a:ext>
            </a:extLst>
          </p:cNvPr>
          <p:cNvSpPr/>
          <p:nvPr/>
        </p:nvSpPr>
        <p:spPr>
          <a:xfrm>
            <a:off x="5975648" y="1043109"/>
            <a:ext cx="2988840" cy="2147768"/>
          </a:xfrm>
          <a:prstGeom prst="wedgeEllipseCallout">
            <a:avLst>
              <a:gd name="adj1" fmla="val -38093"/>
              <a:gd name="adj2" fmla="val 1777"/>
            </a:avLst>
          </a:prstGeom>
          <a:solidFill>
            <a:schemeClr val="accent1">
              <a:lumOff val="13529"/>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lstStyle>
            <a:lvl1pPr>
              <a:defRPr sz="2200" b="0">
                <a:latin typeface="+mn-lt"/>
                <a:ea typeface="+mn-ea"/>
                <a:cs typeface="+mn-cs"/>
                <a:sym typeface="Helvetica Neue Medium"/>
              </a:defRPr>
            </a:lvl1pPr>
          </a:lstStyle>
          <a:p>
            <a:pPr algn="ctr"/>
            <a:r>
              <a:rPr lang="en-GB" sz="1800" b="1" dirty="0"/>
              <a:t>IMPORTANT</a:t>
            </a:r>
          </a:p>
          <a:p>
            <a:pPr algn="ctr"/>
            <a:r>
              <a:rPr lang="en-GB" sz="1800" b="1" dirty="0"/>
              <a:t>How are you going to organise yourself?</a:t>
            </a:r>
            <a:endParaRPr sz="1800" b="1" dirty="0"/>
          </a:p>
        </p:txBody>
      </p:sp>
    </p:spTree>
    <p:extLst>
      <p:ext uri="{BB962C8B-B14F-4D97-AF65-F5344CB8AC3E}">
        <p14:creationId xmlns:p14="http://schemas.microsoft.com/office/powerpoint/2010/main" val="548368700"/>
      </p:ext>
    </p:extLst>
  </p:cSld>
  <p:clrMapOvr>
    <a:masterClrMapping/>
  </p:clrMapOvr>
  <mc:AlternateContent xmlns:mc="http://schemas.openxmlformats.org/markup-compatibility/2006" xmlns:p14="http://schemas.microsoft.com/office/powerpoint/2010/main">
    <mc:Choice Requires="p14">
      <p:transition spd="slow" p14:dur="15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P spid="191" grpId="0" animBg="1"/>
      <p:bldP spid="193" grpId="0" animBg="1"/>
      <p:bldP spid="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41BED9D-6E84-174C-9640-EBD1D90F7BD7}"/>
              </a:ext>
            </a:extLst>
          </p:cNvPr>
          <p:cNvSpPr>
            <a:spLocks noGrp="1"/>
          </p:cNvSpPr>
          <p:nvPr>
            <p:ph sz="half" idx="2"/>
          </p:nvPr>
        </p:nvSpPr>
        <p:spPr>
          <a:xfrm>
            <a:off x="323528" y="836712"/>
            <a:ext cx="8208912" cy="2880321"/>
          </a:xfrm>
        </p:spPr>
        <p:txBody>
          <a:bodyPr/>
          <a:lstStyle/>
          <a:p>
            <a:r>
              <a:rPr lang="en-US" dirty="0"/>
              <a:t>Take turns to lead and play a game of your choice that includes moving e.g. tag or stuck in the mud or hide and seek and/or base 1,2,3</a:t>
            </a:r>
          </a:p>
          <a:p>
            <a:endParaRPr lang="en-US" dirty="0"/>
          </a:p>
          <a:p>
            <a:r>
              <a:rPr lang="en-US" dirty="0"/>
              <a:t>Teach : that those taking part to travel by skipping or jumping or running etc. and by following different pathways e.g. zig zag, straight, curvy and/or spiral etc. </a:t>
            </a:r>
          </a:p>
          <a:p>
            <a:endParaRPr lang="en-US" dirty="0"/>
          </a:p>
        </p:txBody>
      </p:sp>
    </p:spTree>
    <p:extLst>
      <p:ext uri="{BB962C8B-B14F-4D97-AF65-F5344CB8AC3E}">
        <p14:creationId xmlns:p14="http://schemas.microsoft.com/office/powerpoint/2010/main" val="3972757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5BEE1-FE20-F97B-BD3F-3E6DCD3181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6D161D-9017-5E3E-083F-1421E868441C}"/>
              </a:ext>
            </a:extLst>
          </p:cNvPr>
          <p:cNvSpPr>
            <a:spLocks noGrp="1"/>
          </p:cNvSpPr>
          <p:nvPr>
            <p:ph type="title"/>
          </p:nvPr>
        </p:nvSpPr>
        <p:spPr>
          <a:xfrm>
            <a:off x="251520" y="2285992"/>
            <a:ext cx="8435280" cy="1143000"/>
          </a:xfrm>
        </p:spPr>
        <p:txBody>
          <a:bodyPr/>
          <a:lstStyle/>
          <a:p>
            <a:r>
              <a:rPr lang="en-US" b="1" dirty="0">
                <a:solidFill>
                  <a:schemeClr val="accent5">
                    <a:lumMod val="75000"/>
                  </a:schemeClr>
                </a:solidFill>
              </a:rPr>
              <a:t>3rd Visit : </a:t>
            </a:r>
            <a:r>
              <a:rPr lang="en-US" b="1" dirty="0" err="1">
                <a:solidFill>
                  <a:schemeClr val="accent5">
                    <a:lumMod val="75000"/>
                  </a:schemeClr>
                </a:solidFill>
              </a:rPr>
              <a:t>Cywion</a:t>
            </a:r>
            <a:r>
              <a:rPr lang="en-US" b="1" dirty="0">
                <a:solidFill>
                  <a:schemeClr val="accent5">
                    <a:lumMod val="75000"/>
                  </a:schemeClr>
                </a:solidFill>
              </a:rPr>
              <a:t> Bach </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3ydd </a:t>
            </a:r>
            <a:r>
              <a:rPr lang="en-US" b="1" dirty="0" err="1">
                <a:solidFill>
                  <a:schemeClr val="accent5">
                    <a:lumMod val="75000"/>
                  </a:schemeClr>
                </a:solidFill>
              </a:rPr>
              <a:t>Ymweliad</a:t>
            </a:r>
            <a:r>
              <a:rPr lang="en-US" b="1" dirty="0">
                <a:solidFill>
                  <a:schemeClr val="accent5">
                    <a:lumMod val="75000"/>
                  </a:schemeClr>
                </a:solidFill>
              </a:rPr>
              <a:t> : </a:t>
            </a:r>
            <a:r>
              <a:rPr lang="en-US" b="1" dirty="0" err="1">
                <a:solidFill>
                  <a:schemeClr val="accent5">
                    <a:lumMod val="75000"/>
                  </a:schemeClr>
                </a:solidFill>
              </a:rPr>
              <a:t>Cywion</a:t>
            </a:r>
            <a:r>
              <a:rPr lang="en-US" b="1" dirty="0">
                <a:solidFill>
                  <a:schemeClr val="accent5">
                    <a:lumMod val="75000"/>
                  </a:schemeClr>
                </a:solidFill>
              </a:rPr>
              <a:t> Bach</a:t>
            </a:r>
          </a:p>
        </p:txBody>
      </p:sp>
    </p:spTree>
    <p:extLst>
      <p:ext uri="{BB962C8B-B14F-4D97-AF65-F5344CB8AC3E}">
        <p14:creationId xmlns:p14="http://schemas.microsoft.com/office/powerpoint/2010/main" val="5444297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11B-04AD-7F43-A039-33F4E3294870}"/>
              </a:ext>
            </a:extLst>
          </p:cNvPr>
          <p:cNvSpPr>
            <a:spLocks noGrp="1"/>
          </p:cNvSpPr>
          <p:nvPr>
            <p:ph type="title"/>
          </p:nvPr>
        </p:nvSpPr>
        <p:spPr/>
        <p:txBody>
          <a:bodyPr/>
          <a:lstStyle/>
          <a:p>
            <a:r>
              <a:rPr lang="en-US" b="1" dirty="0">
                <a:solidFill>
                  <a:schemeClr val="accent5">
                    <a:lumMod val="75000"/>
                  </a:schemeClr>
                </a:solidFill>
              </a:rPr>
              <a:t>Discuss / </a:t>
            </a:r>
            <a:r>
              <a:rPr lang="en-US" b="1" dirty="0" err="1">
                <a:solidFill>
                  <a:schemeClr val="accent5">
                    <a:lumMod val="75000"/>
                  </a:schemeClr>
                </a:solidFill>
              </a:rPr>
              <a:t>Trafodwch</a:t>
            </a:r>
            <a:endParaRPr lang="en-US" b="1" dirty="0">
              <a:solidFill>
                <a:schemeClr val="accent5">
                  <a:lumMod val="75000"/>
                </a:schemeClr>
              </a:solidFill>
            </a:endParaRPr>
          </a:p>
        </p:txBody>
      </p:sp>
      <p:sp>
        <p:nvSpPr>
          <p:cNvPr id="3" name="Content Placeholder 2">
            <a:extLst>
              <a:ext uri="{FF2B5EF4-FFF2-40B4-BE49-F238E27FC236}">
                <a16:creationId xmlns:a16="http://schemas.microsoft.com/office/drawing/2014/main" id="{A8F36092-5B61-4946-B534-89430D7B2991}"/>
              </a:ext>
            </a:extLst>
          </p:cNvPr>
          <p:cNvSpPr>
            <a:spLocks noGrp="1"/>
          </p:cNvSpPr>
          <p:nvPr>
            <p:ph sz="half" idx="1"/>
          </p:nvPr>
        </p:nvSpPr>
        <p:spPr/>
        <p:txBody>
          <a:bodyPr/>
          <a:lstStyle/>
          <a:p>
            <a:pPr marL="0" indent="0">
              <a:buNone/>
            </a:pPr>
            <a:r>
              <a:rPr lang="en-US" sz="3200" dirty="0"/>
              <a:t>Considering the theory of affordances … how does the outdoors make a unique contribution to physical literacy? </a:t>
            </a:r>
          </a:p>
        </p:txBody>
      </p:sp>
      <p:sp>
        <p:nvSpPr>
          <p:cNvPr id="4" name="Content Placeholder 3">
            <a:extLst>
              <a:ext uri="{FF2B5EF4-FFF2-40B4-BE49-F238E27FC236}">
                <a16:creationId xmlns:a16="http://schemas.microsoft.com/office/drawing/2014/main" id="{B3476CC1-5B47-634A-AA30-6B41E571B55B}"/>
              </a:ext>
            </a:extLst>
          </p:cNvPr>
          <p:cNvSpPr>
            <a:spLocks noGrp="1"/>
          </p:cNvSpPr>
          <p:nvPr>
            <p:ph sz="half" idx="2"/>
          </p:nvPr>
        </p:nvSpPr>
        <p:spPr>
          <a:xfrm>
            <a:off x="5086400" y="1434480"/>
            <a:ext cx="3600400" cy="3989040"/>
          </a:xfrm>
        </p:spPr>
        <p:txBody>
          <a:bodyPr/>
          <a:lstStyle/>
          <a:p>
            <a:pPr marL="0" indent="0">
              <a:buNone/>
            </a:pPr>
            <a:r>
              <a:rPr lang="en-US" sz="3200" dirty="0" err="1"/>
              <a:t>Wrth</a:t>
            </a:r>
            <a:r>
              <a:rPr lang="en-US" sz="3200" dirty="0"/>
              <a:t> </a:t>
            </a:r>
            <a:r>
              <a:rPr lang="en-US" sz="3200" dirty="0" err="1"/>
              <a:t>ystyried</a:t>
            </a:r>
            <a:r>
              <a:rPr lang="en-US" sz="3200" dirty="0"/>
              <a:t> theory </a:t>
            </a:r>
            <a:r>
              <a:rPr lang="en-US" sz="3200" dirty="0" err="1"/>
              <a:t>cyfleoedd</a:t>
            </a:r>
            <a:r>
              <a:rPr lang="en-US" sz="3200" dirty="0"/>
              <a:t> … </a:t>
            </a:r>
            <a:r>
              <a:rPr lang="en-US" sz="3200" dirty="0" err="1"/>
              <a:t>sut</a:t>
            </a:r>
            <a:r>
              <a:rPr lang="en-US" sz="3200" dirty="0"/>
              <a:t> </a:t>
            </a:r>
            <a:r>
              <a:rPr lang="en-US" sz="3200" dirty="0" err="1"/>
              <a:t>mae’r</a:t>
            </a:r>
            <a:r>
              <a:rPr lang="en-US" sz="3200" dirty="0"/>
              <a:t> </a:t>
            </a:r>
            <a:r>
              <a:rPr lang="en-US" sz="3200" dirty="0" err="1"/>
              <a:t>awyr</a:t>
            </a:r>
            <a:r>
              <a:rPr lang="en-US" sz="3200" dirty="0"/>
              <a:t> </a:t>
            </a:r>
            <a:r>
              <a:rPr lang="en-US" sz="3200" dirty="0" err="1"/>
              <a:t>agored</a:t>
            </a:r>
            <a:r>
              <a:rPr lang="en-US" sz="3200" dirty="0"/>
              <a:t> </a:t>
            </a:r>
            <a:r>
              <a:rPr lang="en-US" sz="3200" dirty="0" err="1"/>
              <a:t>yn</a:t>
            </a:r>
            <a:r>
              <a:rPr lang="en-US" sz="3200" dirty="0"/>
              <a:t> </a:t>
            </a:r>
            <a:r>
              <a:rPr lang="en-US" sz="3200" dirty="0" err="1"/>
              <a:t>cynig</a:t>
            </a:r>
            <a:r>
              <a:rPr lang="en-US" sz="3200" dirty="0"/>
              <a:t> </a:t>
            </a:r>
            <a:r>
              <a:rPr lang="en-US" sz="3200" dirty="0" err="1"/>
              <a:t>cyfraniad</a:t>
            </a:r>
            <a:r>
              <a:rPr lang="en-US" sz="3200" dirty="0"/>
              <a:t> </a:t>
            </a:r>
            <a:r>
              <a:rPr lang="en-US" sz="3200" dirty="0" err="1"/>
              <a:t>unigryw</a:t>
            </a:r>
            <a:r>
              <a:rPr lang="en-US" sz="3200" dirty="0"/>
              <a:t> </a:t>
            </a:r>
            <a:r>
              <a:rPr lang="en-US" sz="3200" dirty="0" err="1"/>
              <a:t>tuag</a:t>
            </a:r>
            <a:r>
              <a:rPr lang="en-US" sz="3200" dirty="0"/>
              <a:t> at </a:t>
            </a:r>
            <a:r>
              <a:rPr lang="en-US" sz="3200" dirty="0" err="1"/>
              <a:t>llythrennedd</a:t>
            </a:r>
            <a:r>
              <a:rPr lang="en-US" sz="3200" dirty="0"/>
              <a:t> </a:t>
            </a:r>
            <a:r>
              <a:rPr lang="en-US" sz="3200" dirty="0" err="1"/>
              <a:t>corfforol</a:t>
            </a:r>
            <a:r>
              <a:rPr lang="en-US" sz="3200" dirty="0"/>
              <a:t>? </a:t>
            </a:r>
          </a:p>
        </p:txBody>
      </p:sp>
    </p:spTree>
    <p:extLst>
      <p:ext uri="{BB962C8B-B14F-4D97-AF65-F5344CB8AC3E}">
        <p14:creationId xmlns:p14="http://schemas.microsoft.com/office/powerpoint/2010/main" val="8840277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dirty="0">
                <a:solidFill>
                  <a:schemeClr val="accent5">
                    <a:lumMod val="75000"/>
                  </a:schemeClr>
                </a:solidFill>
              </a:rPr>
              <a:t>Consider / </a:t>
            </a:r>
            <a:r>
              <a:rPr lang="en-US" b="1" dirty="0" err="1">
                <a:solidFill>
                  <a:schemeClr val="accent5">
                    <a:lumMod val="75000"/>
                  </a:schemeClr>
                </a:solidFill>
              </a:rPr>
              <a:t>Ystyriwch</a:t>
            </a:r>
            <a:r>
              <a:rPr lang="en-US" b="1" dirty="0">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920168" y="1431376"/>
            <a:ext cx="7787208" cy="1143001"/>
          </a:xfrm>
        </p:spPr>
        <p:txBody>
          <a:bodyPr/>
          <a:lstStyle/>
          <a:p>
            <a:r>
              <a:rPr lang="en-US" dirty="0"/>
              <a:t>Review practical activities</a:t>
            </a:r>
          </a:p>
          <a:p>
            <a:r>
              <a:rPr lang="en-US" dirty="0"/>
              <a:t>Consider impact of the activities on</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1439652" y="2906343"/>
            <a:ext cx="6707088" cy="2520281"/>
          </a:xfrm>
        </p:spPr>
        <p:txBody>
          <a:bodyPr/>
          <a:lstStyle/>
          <a:p>
            <a:pPr marL="0" indent="0">
              <a:buNone/>
            </a:pPr>
            <a:r>
              <a:rPr lang="en-US" sz="3600" dirty="0"/>
              <a:t>(</a:t>
            </a:r>
            <a:r>
              <a:rPr lang="en-US" sz="3600" dirty="0" err="1"/>
              <a:t>i</a:t>
            </a:r>
            <a:r>
              <a:rPr lang="en-US" sz="3600" dirty="0"/>
              <a:t>)Physical development</a:t>
            </a:r>
          </a:p>
          <a:p>
            <a:pPr marL="0" indent="0">
              <a:buNone/>
            </a:pPr>
            <a:r>
              <a:rPr lang="en-US" sz="3600" dirty="0"/>
              <a:t>(ii)Social interactions</a:t>
            </a:r>
          </a:p>
          <a:p>
            <a:pPr marL="0" indent="0">
              <a:buNone/>
            </a:pPr>
            <a:r>
              <a:rPr lang="en-US" sz="3600" dirty="0"/>
              <a:t>(iii)Mechanisms in the brain</a:t>
            </a:r>
          </a:p>
          <a:p>
            <a:pPr marL="0" indent="0">
              <a:buNone/>
            </a:pPr>
            <a:r>
              <a:rPr lang="en-US" sz="3600" dirty="0"/>
              <a:t>(iv)</a:t>
            </a:r>
            <a:r>
              <a:rPr lang="en-US" sz="3600" dirty="0" err="1"/>
              <a:t>Individualised</a:t>
            </a:r>
            <a:r>
              <a:rPr lang="en-US" sz="3600" dirty="0"/>
              <a:t> curriculum </a:t>
            </a:r>
          </a:p>
        </p:txBody>
      </p:sp>
    </p:spTree>
    <p:extLst>
      <p:ext uri="{BB962C8B-B14F-4D97-AF65-F5344CB8AC3E}">
        <p14:creationId xmlns:p14="http://schemas.microsoft.com/office/powerpoint/2010/main" val="3292343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71B0-CBD1-1545-B1EF-E883ABF290F3}"/>
              </a:ext>
            </a:extLst>
          </p:cNvPr>
          <p:cNvSpPr>
            <a:spLocks noGrp="1"/>
          </p:cNvSpPr>
          <p:nvPr>
            <p:ph type="title"/>
          </p:nvPr>
        </p:nvSpPr>
        <p:spPr>
          <a:xfrm>
            <a:off x="-324544" y="260648"/>
            <a:ext cx="9793088" cy="1143000"/>
          </a:xfrm>
        </p:spPr>
        <p:txBody>
          <a:bodyPr/>
          <a:lstStyle/>
          <a:p>
            <a:r>
              <a:rPr lang="en-US" sz="3600" dirty="0"/>
              <a:t>Enabling Environments &amp; Affordances </a:t>
            </a:r>
          </a:p>
        </p:txBody>
      </p:sp>
      <p:sp>
        <p:nvSpPr>
          <p:cNvPr id="3" name="Content Placeholder 2">
            <a:extLst>
              <a:ext uri="{FF2B5EF4-FFF2-40B4-BE49-F238E27FC236}">
                <a16:creationId xmlns:a16="http://schemas.microsoft.com/office/drawing/2014/main" id="{D8E6C033-F2A0-B94F-B195-9BC0DC1BB83A}"/>
              </a:ext>
            </a:extLst>
          </p:cNvPr>
          <p:cNvSpPr>
            <a:spLocks noGrp="1"/>
          </p:cNvSpPr>
          <p:nvPr>
            <p:ph idx="1"/>
          </p:nvPr>
        </p:nvSpPr>
        <p:spPr>
          <a:xfrm>
            <a:off x="683568" y="2265432"/>
            <a:ext cx="7488832" cy="1143000"/>
          </a:xfrm>
        </p:spPr>
        <p:txBody>
          <a:bodyPr/>
          <a:lstStyle/>
          <a:p>
            <a:pPr marL="0" indent="0" algn="ctr">
              <a:buNone/>
            </a:pPr>
            <a:r>
              <a:rPr lang="en-US" sz="4400" b="1" dirty="0"/>
              <a:t>Reflection : what is the ‘big deal’ in ‘moving’ in outdoor spaces?</a:t>
            </a:r>
          </a:p>
        </p:txBody>
      </p:sp>
    </p:spTree>
    <p:extLst>
      <p:ext uri="{BB962C8B-B14F-4D97-AF65-F5344CB8AC3E}">
        <p14:creationId xmlns:p14="http://schemas.microsoft.com/office/powerpoint/2010/main" val="37993709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9CD9-A5DF-4A4C-9CEC-2A67FFC96354}"/>
              </a:ext>
            </a:extLst>
          </p:cNvPr>
          <p:cNvSpPr>
            <a:spLocks noGrp="1"/>
          </p:cNvSpPr>
          <p:nvPr>
            <p:ph type="title"/>
          </p:nvPr>
        </p:nvSpPr>
        <p:spPr/>
        <p:txBody>
          <a:bodyPr/>
          <a:lstStyle/>
          <a:p>
            <a:r>
              <a:rPr lang="en-US" b="1" dirty="0">
                <a:solidFill>
                  <a:schemeClr val="accent5">
                    <a:lumMod val="75000"/>
                  </a:schemeClr>
                </a:solidFill>
              </a:rPr>
              <a:t>Mountain Motor Development</a:t>
            </a:r>
          </a:p>
        </p:txBody>
      </p:sp>
      <p:sp>
        <p:nvSpPr>
          <p:cNvPr id="3" name="Content Placeholder 2">
            <a:extLst>
              <a:ext uri="{FF2B5EF4-FFF2-40B4-BE49-F238E27FC236}">
                <a16:creationId xmlns:a16="http://schemas.microsoft.com/office/drawing/2014/main" id="{83547403-5D89-A146-B468-73920D04BC5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612465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sz="half" idx="1"/>
          </p:nvPr>
        </p:nvSpPr>
        <p:spPr>
          <a:xfrm>
            <a:off x="4319464" y="213784"/>
            <a:ext cx="4824536" cy="1152128"/>
          </a:xfrm>
        </p:spPr>
        <p:txBody>
          <a:bodyPr/>
          <a:lstStyle/>
          <a:p>
            <a:pPr eaLnBrk="1" hangingPunct="1">
              <a:buFont typeface="Wingdings" panose="05000000000000000000" pitchFamily="2" charset="2"/>
              <a:buNone/>
            </a:pPr>
            <a:r>
              <a:rPr lang="en-GB" altLang="en-US" sz="2100" dirty="0"/>
              <a:t>Inquisitiveness is the cure for boredom. </a:t>
            </a:r>
          </a:p>
          <a:p>
            <a:pPr eaLnBrk="1" hangingPunct="1">
              <a:buFont typeface="Wingdings" panose="05000000000000000000" pitchFamily="2" charset="2"/>
              <a:buNone/>
            </a:pPr>
            <a:r>
              <a:rPr lang="en-GB" altLang="en-US" sz="2100" dirty="0"/>
              <a:t>There is no cure for inquisitiveness.</a:t>
            </a:r>
          </a:p>
          <a:p>
            <a:pPr algn="ctr" eaLnBrk="1" hangingPunct="1">
              <a:buFont typeface="Wingdings" panose="05000000000000000000" pitchFamily="2" charset="2"/>
              <a:buNone/>
            </a:pPr>
            <a:r>
              <a:rPr lang="en-GB" altLang="en-US" sz="2100" dirty="0"/>
              <a:t>                     Anonymous</a:t>
            </a:r>
          </a:p>
        </p:txBody>
      </p:sp>
      <p:pic>
        <p:nvPicPr>
          <p:cNvPr id="44035" name="Picture 6" descr="why-we-love-children-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23528" y="1616360"/>
            <a:ext cx="6768752" cy="5241640"/>
          </a:xfrm>
          <a:noFill/>
        </p:spPr>
      </p:pic>
      <p:sp>
        <p:nvSpPr>
          <p:cNvPr id="2" name="TextBox 1">
            <a:extLst>
              <a:ext uri="{FF2B5EF4-FFF2-40B4-BE49-F238E27FC236}">
                <a16:creationId xmlns:a16="http://schemas.microsoft.com/office/drawing/2014/main" id="{FF2154A8-03D1-EB4C-B2CA-275208697613}"/>
              </a:ext>
            </a:extLst>
          </p:cNvPr>
          <p:cNvSpPr txBox="1"/>
          <p:nvPr/>
        </p:nvSpPr>
        <p:spPr>
          <a:xfrm>
            <a:off x="324720" y="213784"/>
            <a:ext cx="1980029" cy="646331"/>
          </a:xfrm>
          <a:prstGeom prst="rect">
            <a:avLst/>
          </a:prstGeom>
          <a:noFill/>
        </p:spPr>
        <p:txBody>
          <a:bodyPr wrap="none" rtlCol="0">
            <a:spAutoFit/>
          </a:bodyPr>
          <a:lstStyle/>
          <a:p>
            <a:r>
              <a:rPr lang="en-US" b="1" dirty="0"/>
              <a:t>Enabling </a:t>
            </a:r>
          </a:p>
          <a:p>
            <a:r>
              <a:rPr lang="en-US" b="1" dirty="0"/>
              <a:t>Environments</a:t>
            </a:r>
          </a:p>
        </p:txBody>
      </p:sp>
    </p:spTree>
    <p:extLst>
      <p:ext uri="{BB962C8B-B14F-4D97-AF65-F5344CB8AC3E}">
        <p14:creationId xmlns:p14="http://schemas.microsoft.com/office/powerpoint/2010/main" val="3710600831"/>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19EB1-3ED3-E948-93A6-AA2C000BA799}"/>
              </a:ext>
            </a:extLst>
          </p:cNvPr>
          <p:cNvSpPr>
            <a:spLocks noGrp="1"/>
          </p:cNvSpPr>
          <p:nvPr>
            <p:ph type="title"/>
          </p:nvPr>
        </p:nvSpPr>
        <p:spPr>
          <a:xfrm>
            <a:off x="2771800" y="274638"/>
            <a:ext cx="5915000" cy="1143000"/>
          </a:xfrm>
        </p:spPr>
        <p:txBody>
          <a:bodyPr/>
          <a:lstStyle/>
          <a:p>
            <a:r>
              <a:rPr lang="en-GB" b="1" dirty="0">
                <a:solidFill>
                  <a:schemeClr val="accent5">
                    <a:lumMod val="75000"/>
                  </a:schemeClr>
                </a:solidFill>
              </a:rPr>
              <a:t>What could be the challenges?</a:t>
            </a:r>
          </a:p>
        </p:txBody>
      </p:sp>
      <p:sp>
        <p:nvSpPr>
          <p:cNvPr id="3" name="Content Placeholder 2">
            <a:extLst>
              <a:ext uri="{FF2B5EF4-FFF2-40B4-BE49-F238E27FC236}">
                <a16:creationId xmlns:a16="http://schemas.microsoft.com/office/drawing/2014/main" id="{5306D9DB-D0E2-7944-AEF9-9A5E7974F02D}"/>
              </a:ext>
            </a:extLst>
          </p:cNvPr>
          <p:cNvSpPr>
            <a:spLocks noGrp="1"/>
          </p:cNvSpPr>
          <p:nvPr>
            <p:ph idx="1"/>
          </p:nvPr>
        </p:nvSpPr>
        <p:spPr>
          <a:xfrm>
            <a:off x="1259632" y="2060847"/>
            <a:ext cx="7427168" cy="3456385"/>
          </a:xfrm>
        </p:spPr>
        <p:txBody>
          <a:bodyPr/>
          <a:lstStyle/>
          <a:p>
            <a:pPr marL="0" indent="0" algn="just">
              <a:spcBef>
                <a:spcPts val="1968"/>
              </a:spcBef>
              <a:buNone/>
            </a:pPr>
            <a:r>
              <a:rPr lang="en-GB" dirty="0"/>
              <a:t>Too difficult – physically demanding </a:t>
            </a:r>
          </a:p>
          <a:p>
            <a:pPr marL="0" indent="0" algn="just">
              <a:spcBef>
                <a:spcPts val="1968"/>
              </a:spcBef>
              <a:buNone/>
            </a:pPr>
            <a:r>
              <a:rPr lang="en-GB" dirty="0"/>
              <a:t>The environment could provide uneven / dangerous levels of ground to travel on. </a:t>
            </a:r>
          </a:p>
          <a:p>
            <a:pPr marL="0" indent="0" algn="just">
              <a:spcBef>
                <a:spcPts val="1968"/>
              </a:spcBef>
              <a:buNone/>
            </a:pPr>
            <a:r>
              <a:rPr lang="en-GB" dirty="0"/>
              <a:t>Town – limited access to natural outdoor settings</a:t>
            </a:r>
          </a:p>
        </p:txBody>
      </p:sp>
      <p:pic>
        <p:nvPicPr>
          <p:cNvPr id="4" name="Picture 3" descr="Graphical user interface&#10;&#10;Description automatically generated">
            <a:extLst>
              <a:ext uri="{FF2B5EF4-FFF2-40B4-BE49-F238E27FC236}">
                <a16:creationId xmlns:a16="http://schemas.microsoft.com/office/drawing/2014/main" id="{2AD98C82-F2BA-6646-801B-D678C5807608}"/>
              </a:ext>
            </a:extLst>
          </p:cNvPr>
          <p:cNvPicPr>
            <a:picLocks noChangeAspect="1"/>
          </p:cNvPicPr>
          <p:nvPr/>
        </p:nvPicPr>
        <p:blipFill rotWithShape="1">
          <a:blip r:embed="rId2">
            <a:extLst>
              <a:ext uri="{28A0092B-C50C-407E-A947-70E740481C1C}">
                <a14:useLocalDpi xmlns:a14="http://schemas.microsoft.com/office/drawing/2010/main" val="0"/>
              </a:ext>
            </a:extLst>
          </a:blip>
          <a:srcRect l="63250" t="32456" r="24710" b="52791"/>
          <a:stretch/>
        </p:blipFill>
        <p:spPr>
          <a:xfrm>
            <a:off x="0" y="1"/>
            <a:ext cx="2411760" cy="1667968"/>
          </a:xfrm>
          <a:prstGeom prst="rect">
            <a:avLst/>
          </a:prstGeom>
        </p:spPr>
      </p:pic>
      <p:sp>
        <p:nvSpPr>
          <p:cNvPr id="5" name="Heptagon 4">
            <a:extLst>
              <a:ext uri="{FF2B5EF4-FFF2-40B4-BE49-F238E27FC236}">
                <a16:creationId xmlns:a16="http://schemas.microsoft.com/office/drawing/2014/main" id="{7804AACD-BD81-014B-B118-67FB72EB188F}"/>
              </a:ext>
            </a:extLst>
          </p:cNvPr>
          <p:cNvSpPr/>
          <p:nvPr/>
        </p:nvSpPr>
        <p:spPr>
          <a:xfrm>
            <a:off x="323528" y="2060848"/>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1</a:t>
            </a:r>
          </a:p>
        </p:txBody>
      </p:sp>
      <p:sp>
        <p:nvSpPr>
          <p:cNvPr id="6" name="Heptagon 5">
            <a:extLst>
              <a:ext uri="{FF2B5EF4-FFF2-40B4-BE49-F238E27FC236}">
                <a16:creationId xmlns:a16="http://schemas.microsoft.com/office/drawing/2014/main" id="{FE81EA3E-A8F4-6A47-BE22-0085B9D18CC1}"/>
              </a:ext>
            </a:extLst>
          </p:cNvPr>
          <p:cNvSpPr/>
          <p:nvPr/>
        </p:nvSpPr>
        <p:spPr>
          <a:xfrm>
            <a:off x="323528" y="3261808"/>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2</a:t>
            </a:r>
          </a:p>
        </p:txBody>
      </p:sp>
      <p:sp>
        <p:nvSpPr>
          <p:cNvPr id="7" name="Heptagon 6">
            <a:extLst>
              <a:ext uri="{FF2B5EF4-FFF2-40B4-BE49-F238E27FC236}">
                <a16:creationId xmlns:a16="http://schemas.microsoft.com/office/drawing/2014/main" id="{CE990CD7-C4A7-C449-845F-43AB306C0140}"/>
              </a:ext>
            </a:extLst>
          </p:cNvPr>
          <p:cNvSpPr/>
          <p:nvPr/>
        </p:nvSpPr>
        <p:spPr>
          <a:xfrm>
            <a:off x="323528" y="4437112"/>
            <a:ext cx="720080" cy="720080"/>
          </a:xfrm>
          <a:prstGeom prst="heptagon">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b="1" dirty="0"/>
              <a:t>3</a:t>
            </a:r>
          </a:p>
        </p:txBody>
      </p:sp>
    </p:spTree>
    <p:extLst>
      <p:ext uri="{BB962C8B-B14F-4D97-AF65-F5344CB8AC3E}">
        <p14:creationId xmlns:p14="http://schemas.microsoft.com/office/powerpoint/2010/main" val="322744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73" y="332656"/>
            <a:ext cx="9217024" cy="667626"/>
          </a:xfrm>
        </p:spPr>
        <p:txBody>
          <a:bodyPr>
            <a:normAutofit fontScale="90000"/>
          </a:bodyPr>
          <a:lstStyle/>
          <a:p>
            <a:r>
              <a:rPr lang="en-US" dirty="0"/>
              <a:t>Enabling Environments &amp; Affordances </a:t>
            </a:r>
          </a:p>
        </p:txBody>
      </p:sp>
      <p:sp>
        <p:nvSpPr>
          <p:cNvPr id="3" name="Rectangle 2">
            <a:extLst>
              <a:ext uri="{FF2B5EF4-FFF2-40B4-BE49-F238E27FC236}">
                <a16:creationId xmlns:a16="http://schemas.microsoft.com/office/drawing/2014/main" id="{A2B77C71-6928-A74B-A3AB-1C5A0C268073}"/>
              </a:ext>
            </a:extLst>
          </p:cNvPr>
          <p:cNvSpPr/>
          <p:nvPr/>
        </p:nvSpPr>
        <p:spPr>
          <a:xfrm>
            <a:off x="500662" y="1191623"/>
            <a:ext cx="8142675" cy="438582"/>
          </a:xfrm>
          <a:prstGeom prst="rect">
            <a:avLst/>
          </a:prstGeom>
        </p:spPr>
        <p:txBody>
          <a:bodyPr wrap="square">
            <a:spAutoFit/>
          </a:bodyPr>
          <a:lstStyle/>
          <a:p>
            <a:r>
              <a:rPr lang="en-GB" altLang="en-US" sz="2250" dirty="0">
                <a:latin typeface="Arial" panose="020B0604020202020204" pitchFamily="34" charset="0"/>
              </a:rPr>
              <a:t>Create mind map looking at aspects of enabling environment</a:t>
            </a:r>
            <a:r>
              <a:rPr lang="en-GB" altLang="en-US" dirty="0">
                <a:latin typeface="Arial" panose="020B0604020202020204" pitchFamily="34" charset="0"/>
              </a:rPr>
              <a:t>.</a:t>
            </a:r>
            <a:endParaRPr lang="en-US" altLang="en-US" dirty="0">
              <a:latin typeface="Arial" panose="020B0604020202020204" pitchFamily="34" charset="0"/>
            </a:endParaRPr>
          </a:p>
        </p:txBody>
      </p:sp>
      <p:sp>
        <p:nvSpPr>
          <p:cNvPr id="4" name="TextBox 3">
            <a:extLst>
              <a:ext uri="{FF2B5EF4-FFF2-40B4-BE49-F238E27FC236}">
                <a16:creationId xmlns:a16="http://schemas.microsoft.com/office/drawing/2014/main" id="{3880DD73-C12A-C347-BB41-6DFFC328E4BE}"/>
              </a:ext>
            </a:extLst>
          </p:cNvPr>
          <p:cNvSpPr txBox="1"/>
          <p:nvPr/>
        </p:nvSpPr>
        <p:spPr>
          <a:xfrm>
            <a:off x="167779" y="1988840"/>
            <a:ext cx="8957900" cy="2285241"/>
          </a:xfrm>
          <a:prstGeom prst="rect">
            <a:avLst/>
          </a:prstGeom>
          <a:noFill/>
        </p:spPr>
        <p:txBody>
          <a:bodyPr wrap="none" rtlCol="0">
            <a:spAutoFit/>
          </a:bodyPr>
          <a:lstStyle/>
          <a:p>
            <a:pPr algn="ctr"/>
            <a:endParaRPr lang="en-US" sz="750" b="1" dirty="0"/>
          </a:p>
          <a:p>
            <a:pPr algn="ctr"/>
            <a:r>
              <a:rPr lang="en-US" sz="2700" dirty="0"/>
              <a:t>Considering the theory of affordances </a:t>
            </a:r>
            <a:r>
              <a:rPr lang="is-IS" sz="2700" dirty="0"/>
              <a:t>…..</a:t>
            </a:r>
          </a:p>
          <a:p>
            <a:pPr algn="ctr"/>
            <a:r>
              <a:rPr lang="is-IS" sz="2700" dirty="0"/>
              <a:t>how does the outdoors make a unique </a:t>
            </a:r>
          </a:p>
          <a:p>
            <a:pPr algn="ctr"/>
            <a:r>
              <a:rPr lang="is-IS" sz="2700" dirty="0"/>
              <a:t>contribution to physical literacy?</a:t>
            </a:r>
          </a:p>
          <a:p>
            <a:pPr algn="ctr"/>
            <a:endParaRPr lang="en-US" sz="2700" dirty="0"/>
          </a:p>
          <a:p>
            <a:pPr algn="ctr"/>
            <a:r>
              <a:rPr lang="en-US" sz="2700" b="1" dirty="0"/>
              <a:t>What type of physical activities are possible?</a:t>
            </a:r>
          </a:p>
        </p:txBody>
      </p:sp>
      <p:sp>
        <p:nvSpPr>
          <p:cNvPr id="5" name="Content Placeholder 2">
            <a:extLst>
              <a:ext uri="{FF2B5EF4-FFF2-40B4-BE49-F238E27FC236}">
                <a16:creationId xmlns:a16="http://schemas.microsoft.com/office/drawing/2014/main" id="{87829030-96B6-A34C-A719-108C8DC47413}"/>
              </a:ext>
            </a:extLst>
          </p:cNvPr>
          <p:cNvSpPr txBox="1">
            <a:spLocks/>
          </p:cNvSpPr>
          <p:nvPr/>
        </p:nvSpPr>
        <p:spPr bwMode="auto">
          <a:xfrm>
            <a:off x="349854" y="4632716"/>
            <a:ext cx="8593750" cy="742672"/>
          </a:xfrm>
          <a:prstGeom prst="rect">
            <a:avLst/>
          </a:prstGeom>
          <a:ln w="7620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sz="2400" dirty="0"/>
              <a:t>Be prepared as you’ll present your thoughts to the whole class</a:t>
            </a:r>
          </a:p>
        </p:txBody>
      </p:sp>
    </p:spTree>
    <p:extLst>
      <p:ext uri="{BB962C8B-B14F-4D97-AF65-F5344CB8AC3E}">
        <p14:creationId xmlns:p14="http://schemas.microsoft.com/office/powerpoint/2010/main" val="1218607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7" descr="Photo: D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946" y="1088842"/>
            <a:ext cx="3590925" cy="2018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6" name="Picture 8" descr="GEDC00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137" y="864200"/>
            <a:ext cx="3402806"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4" name="Picture 5" descr="PCH493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51434">
            <a:off x="3911872" y="2183601"/>
            <a:ext cx="2393156" cy="357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Exploring-the-jungleSm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72481" y="3584682"/>
            <a:ext cx="2538413" cy="1938338"/>
          </a:xfrm>
          <a:prstGeom prst="rect">
            <a:avLst/>
          </a:prstGeom>
          <a:noFill/>
        </p:spPr>
      </p:pic>
    </p:spTree>
    <p:extLst>
      <p:ext uri="{BB962C8B-B14F-4D97-AF65-F5344CB8AC3E}">
        <p14:creationId xmlns:p14="http://schemas.microsoft.com/office/powerpoint/2010/main" val="9435925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99BE8-91B6-E349-AF08-0C866B2B7388}"/>
              </a:ext>
            </a:extLst>
          </p:cNvPr>
          <p:cNvSpPr>
            <a:spLocks noGrp="1"/>
          </p:cNvSpPr>
          <p:nvPr>
            <p:ph type="title"/>
          </p:nvPr>
        </p:nvSpPr>
        <p:spPr>
          <a:xfrm>
            <a:off x="457200" y="-55909"/>
            <a:ext cx="8229600" cy="1143000"/>
          </a:xfrm>
        </p:spPr>
        <p:txBody>
          <a:bodyPr/>
          <a:lstStyle/>
          <a:p>
            <a:r>
              <a:rPr lang="en-US" dirty="0" err="1"/>
              <a:t>Tasg</a:t>
            </a:r>
            <a:r>
              <a:rPr lang="en-US" dirty="0"/>
              <a:t> / Task</a:t>
            </a:r>
          </a:p>
        </p:txBody>
      </p:sp>
      <p:sp>
        <p:nvSpPr>
          <p:cNvPr id="3" name="Content Placeholder 2">
            <a:extLst>
              <a:ext uri="{FF2B5EF4-FFF2-40B4-BE49-F238E27FC236}">
                <a16:creationId xmlns:a16="http://schemas.microsoft.com/office/drawing/2014/main" id="{6384E62A-D4DF-1A41-BCE6-AF85CF654162}"/>
              </a:ext>
            </a:extLst>
          </p:cNvPr>
          <p:cNvSpPr>
            <a:spLocks noGrp="1"/>
          </p:cNvSpPr>
          <p:nvPr>
            <p:ph sz="half" idx="1"/>
          </p:nvPr>
        </p:nvSpPr>
        <p:spPr>
          <a:xfrm>
            <a:off x="213226" y="995781"/>
            <a:ext cx="4148902" cy="3989040"/>
          </a:xfrm>
        </p:spPr>
        <p:txBody>
          <a:bodyPr/>
          <a:lstStyle/>
          <a:p>
            <a:r>
              <a:rPr lang="en-US" sz="2600" dirty="0"/>
              <a:t>…</a:t>
            </a:r>
            <a:r>
              <a:rPr lang="en-US" sz="2600" dirty="0" err="1"/>
              <a:t>ysgrifennwch</a:t>
            </a:r>
            <a:r>
              <a:rPr lang="en-US" sz="2600" dirty="0"/>
              <a:t> am…</a:t>
            </a:r>
          </a:p>
          <a:p>
            <a:pPr marL="0" indent="0">
              <a:buNone/>
            </a:pPr>
            <a:r>
              <a:rPr lang="en-US" sz="2600" dirty="0"/>
              <a:t>(</a:t>
            </a:r>
            <a:r>
              <a:rPr lang="en-US" sz="2600" dirty="0" err="1"/>
              <a:t>i</a:t>
            </a:r>
            <a:r>
              <a:rPr lang="en-US" sz="2600" dirty="0"/>
              <a:t>)</a:t>
            </a:r>
            <a:r>
              <a:rPr lang="en-US" sz="2600" dirty="0" err="1"/>
              <a:t>Fy</a:t>
            </a:r>
            <a:r>
              <a:rPr lang="en-US" sz="2600" dirty="0"/>
              <a:t> </a:t>
            </a:r>
            <a:r>
              <a:rPr lang="en-US" sz="2600" dirty="0" err="1"/>
              <a:t>nealltwriaeth</a:t>
            </a:r>
            <a:r>
              <a:rPr lang="en-US" sz="2600" dirty="0"/>
              <a:t> o </a:t>
            </a:r>
            <a:r>
              <a:rPr lang="en-US" sz="2600" dirty="0" err="1"/>
              <a:t>gynnydd</a:t>
            </a:r>
            <a:r>
              <a:rPr lang="en-US" sz="2600" dirty="0"/>
              <a:t> </a:t>
            </a:r>
            <a:r>
              <a:rPr lang="en-US" sz="2600" dirty="0" err="1"/>
              <a:t>sgiliau</a:t>
            </a:r>
            <a:r>
              <a:rPr lang="en-US" sz="2600" dirty="0"/>
              <a:t> </a:t>
            </a:r>
            <a:r>
              <a:rPr lang="en-US" sz="2600" dirty="0" err="1"/>
              <a:t>symud</a:t>
            </a:r>
            <a:r>
              <a:rPr lang="en-US" sz="2600" dirty="0"/>
              <a:t> </a:t>
            </a:r>
            <a:r>
              <a:rPr lang="en-US" sz="2600" dirty="0" err="1"/>
              <a:t>sylfaenol</a:t>
            </a:r>
            <a:r>
              <a:rPr lang="en-US" sz="2600" dirty="0"/>
              <a:t> </a:t>
            </a:r>
            <a:r>
              <a:rPr lang="en-US" sz="2600" dirty="0" err="1"/>
              <a:t>ydy</a:t>
            </a:r>
            <a:r>
              <a:rPr lang="en-US" sz="2600" dirty="0"/>
              <a:t> … a </a:t>
            </a:r>
            <a:r>
              <a:rPr lang="en-US" sz="2600" dirty="0" err="1"/>
              <a:t>phaham</a:t>
            </a:r>
            <a:r>
              <a:rPr lang="en-US" sz="2600" dirty="0"/>
              <a:t> </a:t>
            </a:r>
            <a:r>
              <a:rPr lang="en-US" sz="2600" dirty="0" err="1"/>
              <a:t>mae</a:t>
            </a:r>
            <a:r>
              <a:rPr lang="en-US" sz="2600" dirty="0"/>
              <a:t> </a:t>
            </a:r>
            <a:r>
              <a:rPr lang="en-US" sz="2600" dirty="0" err="1"/>
              <a:t>nhw’n</a:t>
            </a:r>
            <a:r>
              <a:rPr lang="en-US" sz="2600" dirty="0"/>
              <a:t> </a:t>
            </a:r>
            <a:r>
              <a:rPr lang="en-US" sz="2600" dirty="0" err="1"/>
              <a:t>bwysig</a:t>
            </a:r>
            <a:r>
              <a:rPr lang="en-US" sz="2600" dirty="0"/>
              <a:t>?</a:t>
            </a:r>
          </a:p>
          <a:p>
            <a:pPr marL="0" indent="0">
              <a:buNone/>
            </a:pPr>
            <a:r>
              <a:rPr lang="en-US" sz="2600" dirty="0"/>
              <a:t>(ii)</a:t>
            </a:r>
            <a:r>
              <a:rPr lang="en-US" sz="2600" dirty="0" err="1"/>
              <a:t>Fy</a:t>
            </a:r>
            <a:r>
              <a:rPr lang="en-US" sz="2600" dirty="0"/>
              <a:t> </a:t>
            </a:r>
            <a:r>
              <a:rPr lang="en-US" sz="2600" dirty="0" err="1"/>
              <a:t>nealltwriaeth</a:t>
            </a:r>
            <a:r>
              <a:rPr lang="en-US" sz="2600" dirty="0"/>
              <a:t> o </a:t>
            </a:r>
            <a:r>
              <a:rPr lang="en-US" sz="2600" dirty="0" err="1"/>
              <a:t>bwysigrwydd</a:t>
            </a:r>
            <a:r>
              <a:rPr lang="en-US" sz="2600" dirty="0"/>
              <a:t> </a:t>
            </a:r>
            <a:r>
              <a:rPr lang="en-US" sz="2600" dirty="0" err="1"/>
              <a:t>symud</a:t>
            </a:r>
            <a:r>
              <a:rPr lang="en-US" sz="2600" dirty="0"/>
              <a:t> </a:t>
            </a:r>
            <a:r>
              <a:rPr lang="en-US" sz="2600" dirty="0" err="1"/>
              <a:t>corfforol</a:t>
            </a:r>
            <a:r>
              <a:rPr lang="en-US" sz="2600" dirty="0"/>
              <a:t> o </a:t>
            </a:r>
            <a:r>
              <a:rPr lang="en-US" sz="2600" dirty="0" err="1"/>
              <a:t>ansawdd</a:t>
            </a:r>
            <a:r>
              <a:rPr lang="en-US" sz="2600" dirty="0"/>
              <a:t> da </a:t>
            </a:r>
            <a:r>
              <a:rPr lang="en-US" sz="2600" dirty="0" err="1"/>
              <a:t>ydy</a:t>
            </a:r>
            <a:r>
              <a:rPr lang="en-US" sz="2600" dirty="0"/>
              <a:t> ...</a:t>
            </a:r>
          </a:p>
        </p:txBody>
      </p:sp>
      <p:sp>
        <p:nvSpPr>
          <p:cNvPr id="4" name="Content Placeholder 3">
            <a:extLst>
              <a:ext uri="{FF2B5EF4-FFF2-40B4-BE49-F238E27FC236}">
                <a16:creationId xmlns:a16="http://schemas.microsoft.com/office/drawing/2014/main" id="{607AD1E4-2BB6-064A-ACE3-D1DB590F50C1}"/>
              </a:ext>
            </a:extLst>
          </p:cNvPr>
          <p:cNvSpPr>
            <a:spLocks noGrp="1"/>
          </p:cNvSpPr>
          <p:nvPr>
            <p:ph sz="half" idx="2"/>
          </p:nvPr>
        </p:nvSpPr>
        <p:spPr>
          <a:xfrm>
            <a:off x="4819328" y="1023985"/>
            <a:ext cx="4324672" cy="3989040"/>
          </a:xfrm>
        </p:spPr>
        <p:txBody>
          <a:bodyPr/>
          <a:lstStyle/>
          <a:p>
            <a:r>
              <a:rPr lang="en-US" sz="2600" dirty="0"/>
              <a:t>…write paragraph about: </a:t>
            </a:r>
          </a:p>
          <a:p>
            <a:pPr marL="0" indent="0">
              <a:buNone/>
            </a:pPr>
            <a:r>
              <a:rPr lang="en-US" sz="2600" dirty="0"/>
              <a:t>(</a:t>
            </a:r>
            <a:r>
              <a:rPr lang="en-US" sz="2600" dirty="0" err="1"/>
              <a:t>i</a:t>
            </a:r>
            <a:r>
              <a:rPr lang="en-US" sz="2600" dirty="0"/>
              <a:t>)My understanding of  fundamental movement skills is … &amp; why are they important?  </a:t>
            </a:r>
          </a:p>
          <a:p>
            <a:pPr marL="0" indent="0">
              <a:buNone/>
            </a:pPr>
            <a:r>
              <a:rPr lang="en-US" sz="2600" dirty="0"/>
              <a:t>(ii)My understanding of the importance of high-quality physical activity is ... </a:t>
            </a:r>
          </a:p>
          <a:p>
            <a:pPr marL="0" indent="0">
              <a:buNone/>
            </a:pPr>
            <a:r>
              <a:rPr lang="en-US" sz="2600" dirty="0"/>
              <a:t>(iii)How do I create enabling environments?</a:t>
            </a:r>
          </a:p>
        </p:txBody>
      </p:sp>
    </p:spTree>
    <p:extLst>
      <p:ext uri="{BB962C8B-B14F-4D97-AF65-F5344CB8AC3E}">
        <p14:creationId xmlns:p14="http://schemas.microsoft.com/office/powerpoint/2010/main" val="27748459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err="1"/>
              <a:t>Croeso</a:t>
            </a:r>
            <a:r>
              <a:rPr lang="en-US" dirty="0"/>
              <a:t> </a:t>
            </a:r>
            <a:r>
              <a:rPr lang="en-US" dirty="0" err="1"/>
              <a:t>nôl</a:t>
            </a:r>
            <a:r>
              <a:rPr lang="en-US" dirty="0"/>
              <a:t> ! </a:t>
            </a:r>
          </a:p>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Welcome back !</a:t>
            </a:r>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E5B74-0D5F-8A41-8D35-13C567B1674B}"/>
              </a:ext>
            </a:extLst>
          </p:cNvPr>
          <p:cNvSpPr>
            <a:spLocks noGrp="1"/>
          </p:cNvSpPr>
          <p:nvPr>
            <p:ph type="title"/>
          </p:nvPr>
        </p:nvSpPr>
        <p:spPr/>
        <p:txBody>
          <a:bodyPr/>
          <a:lstStyle/>
          <a:p>
            <a:r>
              <a:rPr lang="en-GB" b="1" dirty="0">
                <a:solidFill>
                  <a:schemeClr val="accent5">
                    <a:lumMod val="75000"/>
                  </a:schemeClr>
                </a:solidFill>
              </a:rPr>
              <a:t>References / </a:t>
            </a:r>
            <a:r>
              <a:rPr lang="en-GB" b="1" i="1" dirty="0" err="1">
                <a:solidFill>
                  <a:schemeClr val="accent5">
                    <a:lumMod val="75000"/>
                  </a:schemeClr>
                </a:solidFill>
              </a:rPr>
              <a:t>Cyfeirnodi</a:t>
            </a:r>
            <a:endParaRPr lang="en-GB" b="1" i="1" dirty="0">
              <a:solidFill>
                <a:schemeClr val="accent5">
                  <a:lumMod val="75000"/>
                </a:schemeClr>
              </a:solidFill>
            </a:endParaRPr>
          </a:p>
        </p:txBody>
      </p:sp>
      <p:sp>
        <p:nvSpPr>
          <p:cNvPr id="3" name="Content Placeholder 2">
            <a:extLst>
              <a:ext uri="{FF2B5EF4-FFF2-40B4-BE49-F238E27FC236}">
                <a16:creationId xmlns:a16="http://schemas.microsoft.com/office/drawing/2014/main" id="{F9352666-BE8E-F841-9576-C82CB4D12535}"/>
              </a:ext>
            </a:extLst>
          </p:cNvPr>
          <p:cNvSpPr>
            <a:spLocks noGrp="1"/>
          </p:cNvSpPr>
          <p:nvPr>
            <p:ph idx="1"/>
          </p:nvPr>
        </p:nvSpPr>
        <p:spPr/>
        <p:txBody>
          <a:bodyPr/>
          <a:lstStyle/>
          <a:p>
            <a:pPr>
              <a:lnSpc>
                <a:spcPct val="90000"/>
              </a:lnSpc>
              <a:buFontTx/>
              <a:buNone/>
            </a:pPr>
            <a:r>
              <a:rPr lang="en-GB" altLang="en-US" sz="1600" dirty="0"/>
              <a:t>Donaldson, G (2015) </a:t>
            </a:r>
            <a:r>
              <a:rPr lang="en-GB" altLang="en-US" sz="1600" i="1" dirty="0"/>
              <a:t>Successful Futures. </a:t>
            </a:r>
            <a:r>
              <a:rPr lang="en-GB" altLang="en-US" sz="1600" dirty="0"/>
              <a:t>Welsh Government: Cardiff.</a:t>
            </a:r>
          </a:p>
          <a:p>
            <a:pPr>
              <a:lnSpc>
                <a:spcPct val="90000"/>
              </a:lnSpc>
              <a:buFontTx/>
              <a:buNone/>
            </a:pPr>
            <a:endParaRPr lang="en-GB" altLang="en-US" sz="1600" dirty="0"/>
          </a:p>
          <a:p>
            <a:pPr>
              <a:lnSpc>
                <a:spcPct val="90000"/>
              </a:lnSpc>
              <a:buNone/>
            </a:pPr>
            <a:r>
              <a:rPr lang="en-US" sz="1600" dirty="0"/>
              <a:t>Claxton, G. &amp; Lucas, B. (2009) </a:t>
            </a:r>
            <a:r>
              <a:rPr lang="en-US" sz="1600" i="1" dirty="0"/>
              <a:t>School as a Foundation for Lifelong Learning. </a:t>
            </a:r>
            <a:r>
              <a:rPr lang="en-US" sz="1600" dirty="0"/>
              <a:t>Leicester: National Institute of Adult Continuing Education.</a:t>
            </a:r>
          </a:p>
          <a:p>
            <a:pPr>
              <a:lnSpc>
                <a:spcPct val="90000"/>
              </a:lnSpc>
              <a:buFontTx/>
              <a:buNone/>
            </a:pPr>
            <a:endParaRPr lang="en-GB" altLang="en-US" sz="1600" dirty="0"/>
          </a:p>
          <a:p>
            <a:pPr>
              <a:lnSpc>
                <a:spcPct val="90000"/>
              </a:lnSpc>
              <a:buFont typeface="Wingdings 2" panose="05020102010507070707" pitchFamily="18" charset="2"/>
              <a:buNone/>
            </a:pPr>
            <a:r>
              <a:rPr lang="en-GB" altLang="en-US" sz="1600" dirty="0"/>
              <a:t>Pound, Linda (2014) </a:t>
            </a:r>
            <a:r>
              <a:rPr lang="en-GB" altLang="en-US" sz="1600" i="1" dirty="0"/>
              <a:t>How Children Learn. </a:t>
            </a:r>
            <a:r>
              <a:rPr lang="en-GB" altLang="en-US" sz="1600" dirty="0"/>
              <a:t>Practical Preschool Publishing. UK</a:t>
            </a:r>
          </a:p>
          <a:p>
            <a:pPr>
              <a:lnSpc>
                <a:spcPct val="90000"/>
              </a:lnSpc>
              <a:buFontTx/>
              <a:buNone/>
            </a:pPr>
            <a:endParaRPr lang="en-GB" altLang="en-US" sz="1600" dirty="0"/>
          </a:p>
          <a:p>
            <a:pPr>
              <a:lnSpc>
                <a:spcPct val="90000"/>
              </a:lnSpc>
              <a:buFontTx/>
              <a:buNone/>
            </a:pPr>
            <a:r>
              <a:rPr lang="en-GB" altLang="en-US" sz="1600" dirty="0"/>
              <a:t>WAG (2008)Play and Active Learning</a:t>
            </a:r>
            <a:r>
              <a:rPr lang="en-GB" altLang="en-US" sz="1600" i="1" dirty="0"/>
              <a:t>, </a:t>
            </a:r>
            <a:r>
              <a:rPr lang="en-GB" altLang="en-US" sz="1600" dirty="0"/>
              <a:t>Cardiff: DCELLS </a:t>
            </a:r>
            <a:r>
              <a:rPr lang="en-GB" altLang="en-US" sz="1600" dirty="0" err="1"/>
              <a:t>i</a:t>
            </a:r>
            <a:endParaRPr lang="en-GB" altLang="en-US" sz="1600" dirty="0"/>
          </a:p>
          <a:p>
            <a:pPr>
              <a:lnSpc>
                <a:spcPct val="90000"/>
              </a:lnSpc>
              <a:buFontTx/>
              <a:buNone/>
            </a:pPr>
            <a:endParaRPr lang="en-GB" altLang="en-US" sz="1600" dirty="0"/>
          </a:p>
          <a:p>
            <a:pPr>
              <a:lnSpc>
                <a:spcPct val="90000"/>
              </a:lnSpc>
              <a:buFontTx/>
              <a:buNone/>
            </a:pPr>
            <a:r>
              <a:rPr lang="en-GB" altLang="en-US" sz="1600" dirty="0"/>
              <a:t>WAG (2008)Learning and Teaching Pedagogy</a:t>
            </a:r>
            <a:r>
              <a:rPr lang="en-GB" altLang="en-US" sz="1600" i="1" dirty="0"/>
              <a:t>,</a:t>
            </a:r>
            <a:r>
              <a:rPr lang="en-GB" altLang="en-US" sz="1600" dirty="0"/>
              <a:t> Cardiff: </a:t>
            </a:r>
          </a:p>
          <a:p>
            <a:pPr>
              <a:lnSpc>
                <a:spcPct val="90000"/>
              </a:lnSpc>
              <a:buFontTx/>
              <a:buNone/>
            </a:pPr>
            <a:r>
              <a:rPr lang="en-GB" altLang="en-US" sz="1600" dirty="0"/>
              <a:t>                    DCELLS ii</a:t>
            </a:r>
          </a:p>
          <a:p>
            <a:pPr>
              <a:lnSpc>
                <a:spcPct val="90000"/>
              </a:lnSpc>
              <a:buNone/>
            </a:pPr>
            <a:r>
              <a:rPr lang="en-US" sz="1600" dirty="0"/>
              <a:t>Welsh Government (2015) </a:t>
            </a:r>
            <a:r>
              <a:rPr lang="en-US" sz="1600" i="1" dirty="0"/>
              <a:t>Well-being of Future Generation (Wales) Act. </a:t>
            </a:r>
            <a:r>
              <a:rPr lang="en-US" sz="1600" dirty="0"/>
              <a:t>Cardiff: Welsh Government.</a:t>
            </a:r>
            <a:endParaRPr lang="en-GB" altLang="en-US" sz="1600" dirty="0"/>
          </a:p>
          <a:p>
            <a:pPr>
              <a:lnSpc>
                <a:spcPct val="90000"/>
              </a:lnSpc>
              <a:buFontTx/>
              <a:buNone/>
            </a:pPr>
            <a:r>
              <a:rPr lang="en-GB" altLang="en-US" sz="1600" dirty="0">
                <a:hlinkClick r:id="rId2"/>
              </a:rPr>
              <a:t>www.wales.gov.uk/docs/drah/publications/120221foundationtoolkitcy.pdf</a:t>
            </a:r>
            <a:endParaRPr lang="en-GB" sz="1600" dirty="0"/>
          </a:p>
        </p:txBody>
      </p:sp>
    </p:spTree>
    <p:extLst>
      <p:ext uri="{BB962C8B-B14F-4D97-AF65-F5344CB8AC3E}">
        <p14:creationId xmlns:p14="http://schemas.microsoft.com/office/powerpoint/2010/main" val="6004018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763688" y="2852936"/>
            <a:ext cx="5094312" cy="244827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4000" b="1" dirty="0">
                <a:solidFill>
                  <a:schemeClr val="bg1"/>
                </a:solidFill>
              </a:rPr>
              <a:t>Thank you</a:t>
            </a:r>
          </a:p>
          <a:p>
            <a:pPr eaLnBrk="1" hangingPunct="1"/>
            <a:r>
              <a:rPr lang="en-US" altLang="en-US" sz="4000" b="1" dirty="0" err="1">
                <a:solidFill>
                  <a:schemeClr val="bg1"/>
                </a:solidFill>
              </a:rPr>
              <a:t>Diolch</a:t>
            </a:r>
            <a:endParaRPr lang="en-US" altLang="en-US" sz="4000" b="1" dirty="0">
              <a:solidFill>
                <a:schemeClr val="bg1"/>
              </a:solidFill>
            </a:endParaRPr>
          </a:p>
          <a:p>
            <a:pPr eaLnBrk="1" hangingPunct="1"/>
            <a:r>
              <a:rPr lang="en-US" altLang="en-US" sz="4000" b="1" dirty="0" err="1">
                <a:solidFill>
                  <a:schemeClr val="bg1"/>
                </a:solidFill>
              </a:rPr>
              <a:t>Obrigada</a:t>
            </a:r>
            <a:endParaRPr lang="en-US" altLang="en-US" sz="2400" b="1" dirty="0">
              <a:solidFill>
                <a:schemeClr val="bg1"/>
              </a:solidFill>
            </a:endParaRPr>
          </a:p>
        </p:txBody>
      </p:sp>
      <p:sp>
        <p:nvSpPr>
          <p:cNvPr id="2" name="TextBox 1">
            <a:extLst>
              <a:ext uri="{FF2B5EF4-FFF2-40B4-BE49-F238E27FC236}">
                <a16:creationId xmlns:a16="http://schemas.microsoft.com/office/drawing/2014/main" id="{1D996922-2B59-BE4C-B810-81D771F5B647}"/>
              </a:ext>
            </a:extLst>
          </p:cNvPr>
          <p:cNvSpPr txBox="1"/>
          <p:nvPr/>
        </p:nvSpPr>
        <p:spPr>
          <a:xfrm>
            <a:off x="701822" y="895073"/>
            <a:ext cx="7740352" cy="1323439"/>
          </a:xfrm>
          <a:prstGeom prst="rect">
            <a:avLst/>
          </a:prstGeom>
          <a:noFill/>
          <a:ln>
            <a:noFill/>
          </a:ln>
        </p:spPr>
        <p:txBody>
          <a:bodyPr wrap="square" rtlCol="0" anchor="ctr">
            <a:spAutoFit/>
          </a:bodyPr>
          <a:lstStyle/>
          <a:p>
            <a:pPr algn="ctr"/>
            <a:r>
              <a:rPr lang="en-US" sz="4000" b="1" dirty="0">
                <a:solidFill>
                  <a:schemeClr val="accent5">
                    <a:lumMod val="75000"/>
                  </a:schemeClr>
                </a:solidFill>
                <a:latin typeface="+mn-lt"/>
              </a:rPr>
              <a:t>What questions have you got?</a:t>
            </a:r>
          </a:p>
          <a:p>
            <a:pPr algn="ctr"/>
            <a:r>
              <a:rPr lang="en-US" sz="4000" b="1" i="1" dirty="0">
                <a:solidFill>
                  <a:schemeClr val="accent5">
                    <a:lumMod val="75000"/>
                  </a:schemeClr>
                </a:solidFill>
                <a:latin typeface="+mn-lt"/>
              </a:rPr>
              <a:t>Pa </a:t>
            </a:r>
            <a:r>
              <a:rPr lang="en-US" sz="4000" b="1" i="1" dirty="0" err="1">
                <a:solidFill>
                  <a:schemeClr val="accent5">
                    <a:lumMod val="75000"/>
                  </a:schemeClr>
                </a:solidFill>
                <a:latin typeface="+mn-lt"/>
              </a:rPr>
              <a:t>gwestiynau</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sydd</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gyda</a:t>
            </a:r>
            <a:r>
              <a:rPr lang="en-US" sz="4000" b="1" i="1" dirty="0">
                <a:solidFill>
                  <a:schemeClr val="accent5">
                    <a:lumMod val="75000"/>
                  </a:schemeClr>
                </a:solidFill>
                <a:latin typeface="+mn-lt"/>
              </a:rPr>
              <a:t> chi?</a:t>
            </a:r>
          </a:p>
        </p:txBody>
      </p:sp>
    </p:spTree>
    <p:extLst>
      <p:ext uri="{BB962C8B-B14F-4D97-AF65-F5344CB8AC3E}">
        <p14:creationId xmlns:p14="http://schemas.microsoft.com/office/powerpoint/2010/main" val="49188260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970</TotalTime>
  <Words>3657</Words>
  <Application>Microsoft Office PowerPoint</Application>
  <PresentationFormat>On-screen Show (4:3)</PresentationFormat>
  <Paragraphs>374</Paragraphs>
  <Slides>43</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Myriad Pro</vt:lpstr>
      <vt:lpstr>Arial</vt:lpstr>
      <vt:lpstr>Calibri</vt:lpstr>
      <vt:lpstr>Comic Sans MS</vt:lpstr>
      <vt:lpstr>Verdana</vt:lpstr>
      <vt:lpstr>Wingdings</vt:lpstr>
      <vt:lpstr>Wingdings 2</vt:lpstr>
      <vt:lpstr>Theme2</vt:lpstr>
      <vt:lpstr>BMPE  5005  Foundations of High Quality Physical and Outdoor Learning  </vt:lpstr>
      <vt:lpstr>Amcanion / Aims for today:</vt:lpstr>
      <vt:lpstr>Creating and Writing a Report Creu ac Ysgrifennu Adroddiad</vt:lpstr>
      <vt:lpstr>Documents to support lecture</vt:lpstr>
      <vt:lpstr>PowerPoint Presentation</vt:lpstr>
      <vt:lpstr>PowerPoint Presentation</vt:lpstr>
      <vt:lpstr>PowerPoint Presentation</vt:lpstr>
      <vt:lpstr>Ail ymweld / Recap </vt:lpstr>
      <vt:lpstr>Amgylchedd effeithiol ar gyfer dysgu yn yr awyr agored.  Effective outdoor learning environment. </vt:lpstr>
      <vt:lpstr>Amgylchedd effeithiol  Effective enabling environments</vt:lpstr>
      <vt:lpstr>Amgylcheddau sy’n galluogi Enabling environments</vt:lpstr>
      <vt:lpstr>Physical literacy - existentialism</vt:lpstr>
      <vt:lpstr>PowerPoint Presentation</vt:lpstr>
      <vt:lpstr>From our school observations consider the various …affordances that we saw being used. What were the in  interactions? How did these improve children’s engagement with the outdoors?</vt:lpstr>
      <vt:lpstr>Adjectives to describe a woodland / forest would be ...</vt:lpstr>
      <vt:lpstr>Codi hunan-fri /  Raising self esteem </vt:lpstr>
      <vt:lpstr>Developing motor skills in the outdoors</vt:lpstr>
      <vt:lpstr>PowerPoint Presentation</vt:lpstr>
      <vt:lpstr>PowerPoint Presentation</vt:lpstr>
      <vt:lpstr>Fundamental Movement Skills</vt:lpstr>
      <vt:lpstr>Fundamental Movement Skills</vt:lpstr>
      <vt:lpstr>Symud Sylfaenol / Basic Movement</vt:lpstr>
      <vt:lpstr>Cynnwys Sesiwn Ymarferol   Content of Practical Session</vt:lpstr>
      <vt:lpstr>Video </vt:lpstr>
      <vt:lpstr>   Content of Practical Session Fundamental Movement Skills</vt:lpstr>
      <vt:lpstr>Cynnwys Sesiwn Ymarferol Sgiliau Symud Sylfaenol (SSS) </vt:lpstr>
      <vt:lpstr>2nd School Visit : Llangunnor    2ail Ymweliad Ysgol : Llangynnwr </vt:lpstr>
      <vt:lpstr>What’s good about this photo?</vt:lpstr>
      <vt:lpstr>PowerPoint Presentation</vt:lpstr>
      <vt:lpstr>PowerPoint Presentation</vt:lpstr>
      <vt:lpstr>3rd Visit : Cywion Bach    3ydd Ymweliad : Cywion Bach</vt:lpstr>
      <vt:lpstr>Discuss / Trafodwch</vt:lpstr>
      <vt:lpstr>Consider / Ystyriwch </vt:lpstr>
      <vt:lpstr>Enabling Environments &amp; Affordances </vt:lpstr>
      <vt:lpstr>Mountain Motor Development</vt:lpstr>
      <vt:lpstr>PowerPoint Presentation</vt:lpstr>
      <vt:lpstr>What could be the challenges?</vt:lpstr>
      <vt:lpstr>Enabling Environments &amp; Affordances </vt:lpstr>
      <vt:lpstr>PowerPoint Presentation</vt:lpstr>
      <vt:lpstr>Tasg / Task</vt:lpstr>
      <vt:lpstr>Amser i rannu / Time to share</vt:lpstr>
      <vt:lpstr>References / Cyfeirnodi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61</cp:revision>
  <dcterms:created xsi:type="dcterms:W3CDTF">2020-09-28T16:36:29Z</dcterms:created>
  <dcterms:modified xsi:type="dcterms:W3CDTF">2024-11-25T09:50:53Z</dcterms:modified>
</cp:coreProperties>
</file>