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7E7D97-F1F6-4053-9978-85381DFEEF37}" v="4" dt="2026-08-21T14:04:35.1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8" autoAdjust="0"/>
    <p:restoredTop sz="94660"/>
  </p:normalViewPr>
  <p:slideViewPr>
    <p:cSldViewPr snapToGrid="0">
      <p:cViewPr varScale="1">
        <p:scale>
          <a:sx n="98" d="100"/>
          <a:sy n="98" d="100"/>
        </p:scale>
        <p:origin x="68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Shore" userId="4a81739d-7633-41be-905a-53582c49e6ff" providerId="ADAL" clId="{B6F54303-D305-4D18-9CF9-91A7265247F2}"/>
    <pc:docChg chg="custSel addSld modSld">
      <pc:chgData name="Jessica Shore" userId="4a81739d-7633-41be-905a-53582c49e6ff" providerId="ADAL" clId="{B6F54303-D305-4D18-9CF9-91A7265247F2}" dt="2026-08-21T14:04:35.270" v="236" actId="27636"/>
      <pc:docMkLst>
        <pc:docMk/>
      </pc:docMkLst>
      <pc:sldChg chg="modSp new mod">
        <pc:chgData name="Jessica Shore" userId="4a81739d-7633-41be-905a-53582c49e6ff" providerId="ADAL" clId="{B6F54303-D305-4D18-9CF9-91A7265247F2}" dt="2026-08-21T14:02:44.820" v="62" actId="20577"/>
        <pc:sldMkLst>
          <pc:docMk/>
          <pc:sldMk cId="90435869" sldId="266"/>
        </pc:sldMkLst>
        <pc:spChg chg="mod">
          <ac:chgData name="Jessica Shore" userId="4a81739d-7633-41be-905a-53582c49e6ff" providerId="ADAL" clId="{B6F54303-D305-4D18-9CF9-91A7265247F2}" dt="2026-08-21T14:02:10.853" v="40" actId="20577"/>
          <ac:spMkLst>
            <pc:docMk/>
            <pc:sldMk cId="90435869" sldId="266"/>
            <ac:spMk id="2" creationId="{11828908-E596-6573-4A08-428041974D70}"/>
          </ac:spMkLst>
        </pc:spChg>
        <pc:spChg chg="mod">
          <ac:chgData name="Jessica Shore" userId="4a81739d-7633-41be-905a-53582c49e6ff" providerId="ADAL" clId="{B6F54303-D305-4D18-9CF9-91A7265247F2}" dt="2026-08-21T14:02:44.820" v="62" actId="20577"/>
          <ac:spMkLst>
            <pc:docMk/>
            <pc:sldMk cId="90435869" sldId="266"/>
            <ac:spMk id="3" creationId="{1A8EF4CB-16B8-576E-0900-9B3B8ADCD748}"/>
          </ac:spMkLst>
        </pc:spChg>
      </pc:sldChg>
      <pc:sldChg chg="modSp new mod">
        <pc:chgData name="Jessica Shore" userId="4a81739d-7633-41be-905a-53582c49e6ff" providerId="ADAL" clId="{B6F54303-D305-4D18-9CF9-91A7265247F2}" dt="2026-08-21T14:03:27.280" v="125"/>
        <pc:sldMkLst>
          <pc:docMk/>
          <pc:sldMk cId="3879264369" sldId="267"/>
        </pc:sldMkLst>
        <pc:spChg chg="mod">
          <ac:chgData name="Jessica Shore" userId="4a81739d-7633-41be-905a-53582c49e6ff" providerId="ADAL" clId="{B6F54303-D305-4D18-9CF9-91A7265247F2}" dt="2026-08-21T14:03:05.407" v="101" actId="20577"/>
          <ac:spMkLst>
            <pc:docMk/>
            <pc:sldMk cId="3879264369" sldId="267"/>
            <ac:spMk id="2" creationId="{F54D7F02-123F-1E81-E40D-3B41EF5D58D4}"/>
          </ac:spMkLst>
        </pc:spChg>
        <pc:spChg chg="mod">
          <ac:chgData name="Jessica Shore" userId="4a81739d-7633-41be-905a-53582c49e6ff" providerId="ADAL" clId="{B6F54303-D305-4D18-9CF9-91A7265247F2}" dt="2026-08-21T14:03:27.280" v="125"/>
          <ac:spMkLst>
            <pc:docMk/>
            <pc:sldMk cId="3879264369" sldId="267"/>
            <ac:spMk id="3" creationId="{EB9997C2-ECAD-4123-C6D9-956F89424CE9}"/>
          </ac:spMkLst>
        </pc:spChg>
      </pc:sldChg>
      <pc:sldChg chg="modSp new mod">
        <pc:chgData name="Jessica Shore" userId="4a81739d-7633-41be-905a-53582c49e6ff" providerId="ADAL" clId="{B6F54303-D305-4D18-9CF9-91A7265247F2}" dt="2026-08-21T14:04:04.047" v="179"/>
        <pc:sldMkLst>
          <pc:docMk/>
          <pc:sldMk cId="2533159387" sldId="268"/>
        </pc:sldMkLst>
        <pc:spChg chg="mod">
          <ac:chgData name="Jessica Shore" userId="4a81739d-7633-41be-905a-53582c49e6ff" providerId="ADAL" clId="{B6F54303-D305-4D18-9CF9-91A7265247F2}" dt="2026-08-21T14:03:41.821" v="159" actId="20577"/>
          <ac:spMkLst>
            <pc:docMk/>
            <pc:sldMk cId="2533159387" sldId="268"/>
            <ac:spMk id="2" creationId="{B7C437CE-D07B-B50C-7EC9-5611408BE627}"/>
          </ac:spMkLst>
        </pc:spChg>
        <pc:spChg chg="mod">
          <ac:chgData name="Jessica Shore" userId="4a81739d-7633-41be-905a-53582c49e6ff" providerId="ADAL" clId="{B6F54303-D305-4D18-9CF9-91A7265247F2}" dt="2026-08-21T14:04:04.047" v="179"/>
          <ac:spMkLst>
            <pc:docMk/>
            <pc:sldMk cId="2533159387" sldId="268"/>
            <ac:spMk id="3" creationId="{CDCC032F-FE23-1640-56CB-46536497E1C4}"/>
          </ac:spMkLst>
        </pc:spChg>
      </pc:sldChg>
      <pc:sldChg chg="modSp new mod">
        <pc:chgData name="Jessica Shore" userId="4a81739d-7633-41be-905a-53582c49e6ff" providerId="ADAL" clId="{B6F54303-D305-4D18-9CF9-91A7265247F2}" dt="2026-08-21T14:04:35.270" v="236" actId="27636"/>
        <pc:sldMkLst>
          <pc:docMk/>
          <pc:sldMk cId="3318919610" sldId="269"/>
        </pc:sldMkLst>
        <pc:spChg chg="mod">
          <ac:chgData name="Jessica Shore" userId="4a81739d-7633-41be-905a-53582c49e6ff" providerId="ADAL" clId="{B6F54303-D305-4D18-9CF9-91A7265247F2}" dt="2026-08-21T14:04:14.164" v="213" actId="20577"/>
          <ac:spMkLst>
            <pc:docMk/>
            <pc:sldMk cId="3318919610" sldId="269"/>
            <ac:spMk id="2" creationId="{50DE7618-DBB4-92A6-2251-8C2A9B15DDF2}"/>
          </ac:spMkLst>
        </pc:spChg>
        <pc:spChg chg="mod">
          <ac:chgData name="Jessica Shore" userId="4a81739d-7633-41be-905a-53582c49e6ff" providerId="ADAL" clId="{B6F54303-D305-4D18-9CF9-91A7265247F2}" dt="2026-08-21T14:04:35.270" v="236" actId="27636"/>
          <ac:spMkLst>
            <pc:docMk/>
            <pc:sldMk cId="3318919610" sldId="269"/>
            <ac:spMk id="3" creationId="{596B1450-B244-D032-5772-A5AF6CE782F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1216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95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5609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59321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06759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641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9964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6437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84564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91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99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8/21/2026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592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27" r:id="rId5"/>
    <p:sldLayoutId id="2147483732" r:id="rId6"/>
    <p:sldLayoutId id="2147483728" r:id="rId7"/>
    <p:sldLayoutId id="2147483729" r:id="rId8"/>
    <p:sldLayoutId id="2147483730" r:id="rId9"/>
    <p:sldLayoutId id="2147483731" r:id="rId10"/>
    <p:sldLayoutId id="214748373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11CF40F-BCA1-F2D1-DD53-75A09C4316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45" r="18401"/>
          <a:stretch>
            <a:fillRect/>
          </a:stretch>
        </p:blipFill>
        <p:spPr>
          <a:xfrm>
            <a:off x="5101771" y="10"/>
            <a:ext cx="7094361" cy="685798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34066D6-1B59-4642-A86D-39464CEE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527208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1718653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AD0220-9C25-A9A2-8F27-A96BDB4A15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795509"/>
            <a:ext cx="4092525" cy="2798604"/>
          </a:xfrm>
        </p:spPr>
        <p:txBody>
          <a:bodyPr>
            <a:normAutofit/>
          </a:bodyPr>
          <a:lstStyle/>
          <a:p>
            <a:r>
              <a:rPr lang="en-GB" sz="4700">
                <a:solidFill>
                  <a:srgbClr val="FFFFFF"/>
                </a:solidFill>
              </a:rPr>
              <a:t>Enterprise and the Regional Economy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A5A994-7737-7401-F949-5285DA067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3686187"/>
            <a:ext cx="4092525" cy="2292581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4626633"/>
            <a:ext cx="491961" cy="49196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BF9EBB4-5078-47B2-AAA0-DF4A88D8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27932" y="5011563"/>
            <a:ext cx="731558" cy="731558"/>
          </a:xfrm>
          <a:prstGeom prst="rect">
            <a:avLst/>
          </a:prstGeom>
          <a:noFill/>
          <a:ln w="127000">
            <a:solidFill>
              <a:schemeClr val="accent2">
                <a:lumMod val="75000"/>
              </a:schemeClr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1923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F9662-2B66-4540-9E3A-9A76CD944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dirty="0"/>
              <a:t>Intro	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C06F0329-F717-1AAB-FA76-8E6FB63BCC7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623AB-ECDA-FA7A-418A-17C283EA9B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/>
              <a:t>Enterprise drives regional economies by </a:t>
            </a:r>
            <a:r>
              <a:rPr lang="en-GB" sz="2400" b="1"/>
              <a:t>creating value</a:t>
            </a:r>
            <a:r>
              <a:rPr lang="en-GB" sz="2400"/>
              <a:t>, </a:t>
            </a:r>
            <a:r>
              <a:rPr lang="en-GB" sz="2400" b="1"/>
              <a:t>stimulating innovation</a:t>
            </a:r>
            <a:r>
              <a:rPr lang="en-GB" sz="2400"/>
              <a:t>, </a:t>
            </a:r>
            <a:r>
              <a:rPr lang="en-GB" sz="2400" b="1"/>
              <a:t>generating employment</a:t>
            </a:r>
            <a:r>
              <a:rPr lang="en-GB" sz="2400"/>
              <a:t>, and </a:t>
            </a:r>
            <a:r>
              <a:rPr lang="en-GB" sz="2400" b="1"/>
              <a:t>strengthening communities</a:t>
            </a:r>
            <a:r>
              <a:rPr lang="en-GB" sz="2400"/>
              <a:t>. Different enterprise models contribute in different ways — commercial, social, public, charity, cooperative, CIC, and hybrid.</a:t>
            </a:r>
          </a:p>
        </p:txBody>
      </p:sp>
    </p:spTree>
    <p:extLst>
      <p:ext uri="{BB962C8B-B14F-4D97-AF65-F5344CB8AC3E}">
        <p14:creationId xmlns:p14="http://schemas.microsoft.com/office/powerpoint/2010/main" val="1217191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66A1CB-8AF4-636D-DD79-DBF8D57FD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Commercial Enterprise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3492A-7433-D131-EBC7-416B764F10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Role in regional economy:</a:t>
            </a:r>
            <a:endParaRPr lang="en-GB" sz="2400" dirty="0"/>
          </a:p>
          <a:p>
            <a:pPr lvl="0"/>
            <a:r>
              <a:rPr lang="en-GB" sz="2400" dirty="0"/>
              <a:t>Job creation</a:t>
            </a:r>
          </a:p>
          <a:p>
            <a:pPr lvl="0"/>
            <a:r>
              <a:rPr lang="en-GB" sz="2400" dirty="0"/>
              <a:t>Tax revenue</a:t>
            </a:r>
          </a:p>
          <a:p>
            <a:pPr lvl="0"/>
            <a:r>
              <a:rPr lang="en-GB" sz="2400" dirty="0"/>
              <a:t>Supply chain development</a:t>
            </a:r>
          </a:p>
          <a:p>
            <a:pPr lvl="0"/>
            <a:r>
              <a:rPr lang="en-GB" sz="2400" dirty="0"/>
              <a:t>Attracting investment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Upward trend">
            <a:extLst>
              <a:ext uri="{FF2B5EF4-FFF2-40B4-BE49-F238E27FC236}">
                <a16:creationId xmlns:a16="http://schemas.microsoft.com/office/drawing/2014/main" id="{2500BBC7-14D6-10B5-29C2-E869D16D709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279660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C3D802-6B29-2A96-5ADE-141DAF583A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108" r="41066"/>
          <a:stretch>
            <a:fillRect/>
          </a:stretch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101B7F-25E2-9399-18A9-EE731D11F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GB" dirty="0"/>
              <a:t>Social Enterprise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9756A-99D0-F527-CB33-CC959CC96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Role in regional economy:</a:t>
            </a:r>
            <a:endParaRPr lang="en-GB" dirty="0"/>
          </a:p>
          <a:p>
            <a:pPr lvl="0"/>
            <a:r>
              <a:rPr lang="en-GB" dirty="0"/>
              <a:t>Fills gaps in public services</a:t>
            </a:r>
          </a:p>
          <a:p>
            <a:pPr lvl="0"/>
            <a:r>
              <a:rPr lang="en-GB" dirty="0"/>
              <a:t>Supports wellbeing and inclusion</a:t>
            </a:r>
          </a:p>
          <a:p>
            <a:pPr lvl="0"/>
            <a:r>
              <a:rPr lang="en-GB" dirty="0"/>
              <a:t>Creates blended social + economic value</a:t>
            </a:r>
          </a:p>
          <a:p>
            <a:pPr lvl="0"/>
            <a:r>
              <a:rPr lang="en-GB" dirty="0"/>
              <a:t>Often operates in rural or deprived areas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2561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3413F3-2C45-338B-05B3-5AF966DDB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dirty="0"/>
              <a:t>Public Sector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Anchor">
            <a:extLst>
              <a:ext uri="{FF2B5EF4-FFF2-40B4-BE49-F238E27FC236}">
                <a16:creationId xmlns:a16="http://schemas.microsoft.com/office/drawing/2014/main" id="{B33C01DB-22E5-D3A5-1BF0-E4BD19DAEE2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FE634-29BF-36A0-97BD-6E8260B6B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/>
              <a:t>Role in regional economy:</a:t>
            </a:r>
            <a:endParaRPr lang="en-GB" sz="2400"/>
          </a:p>
          <a:p>
            <a:pPr lvl="0"/>
            <a:r>
              <a:rPr lang="en-GB" sz="2400"/>
              <a:t>Major employer (NHS Wales, councils, education)</a:t>
            </a:r>
          </a:p>
          <a:p>
            <a:pPr lvl="0"/>
            <a:r>
              <a:rPr lang="en-GB" sz="2400"/>
              <a:t>Infrastructure investment</a:t>
            </a:r>
          </a:p>
          <a:p>
            <a:pPr lvl="0"/>
            <a:r>
              <a:rPr lang="en-GB" sz="2400"/>
              <a:t>Regional planning and regeneration</a:t>
            </a:r>
          </a:p>
          <a:p>
            <a:pPr lvl="0"/>
            <a:r>
              <a:rPr lang="en-GB" sz="2400"/>
              <a:t>Anchor institutions supporting local supply chains</a:t>
            </a: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4178110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92C5D1-9225-2BA7-BD24-0CC3493ED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dirty="0"/>
              <a:t>Charities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Health">
            <a:extLst>
              <a:ext uri="{FF2B5EF4-FFF2-40B4-BE49-F238E27FC236}">
                <a16:creationId xmlns:a16="http://schemas.microsoft.com/office/drawing/2014/main" id="{A30116FB-3381-9D6C-F7D9-15B8290D530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15714-C916-FE67-1368-6E68493F8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/>
              <a:t>Role in regional economy:</a:t>
            </a:r>
            <a:endParaRPr lang="en-GB" sz="2400"/>
          </a:p>
          <a:p>
            <a:pPr lvl="0"/>
            <a:r>
              <a:rPr lang="en-GB" sz="2400"/>
              <a:t>Provides essential social services</a:t>
            </a:r>
          </a:p>
          <a:p>
            <a:pPr lvl="0"/>
            <a:r>
              <a:rPr lang="en-GB" sz="2400"/>
              <a:t>Supports vulnerable groups</a:t>
            </a:r>
          </a:p>
          <a:p>
            <a:pPr lvl="0"/>
            <a:r>
              <a:rPr lang="en-GB" sz="2400"/>
              <a:t>Attracts grant funding into the region</a:t>
            </a:r>
          </a:p>
          <a:p>
            <a:pPr lvl="0"/>
            <a:r>
              <a:rPr lang="en-GB" sz="2400"/>
              <a:t>Builds community resilience</a:t>
            </a: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6780516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3E9F0F-C1E6-E199-0D6E-A637F64C1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dirty="0"/>
              <a:t>Co-operatives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Farm scene">
            <a:extLst>
              <a:ext uri="{FF2B5EF4-FFF2-40B4-BE49-F238E27FC236}">
                <a16:creationId xmlns:a16="http://schemas.microsoft.com/office/drawing/2014/main" id="{C738E661-FDF6-48C0-97EE-84242F9051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F97CC-F467-85DA-0C97-EE743F93F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/>
              <a:t>Role in regional economy:</a:t>
            </a:r>
            <a:endParaRPr lang="en-GB" sz="2400"/>
          </a:p>
          <a:p>
            <a:pPr lvl="0"/>
            <a:r>
              <a:rPr lang="en-GB" sz="2400"/>
              <a:t>Democratic local ownership</a:t>
            </a:r>
          </a:p>
          <a:p>
            <a:pPr lvl="0"/>
            <a:r>
              <a:rPr lang="en-GB" sz="2400"/>
              <a:t>Keeps wealth within communities</a:t>
            </a:r>
          </a:p>
          <a:p>
            <a:pPr lvl="0"/>
            <a:r>
              <a:rPr lang="en-GB" sz="2400"/>
              <a:t>Supports rural economies (e.g., farming co‑ops)</a:t>
            </a: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218929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B0685-86F4-1641-9E3E-9D39C73AB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Community Interest Company (CIC)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44276-9F60-9127-3387-415B45DDA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Role in regional economy:</a:t>
            </a:r>
            <a:endParaRPr lang="en-GB" sz="2400" dirty="0"/>
          </a:p>
          <a:p>
            <a:pPr lvl="0"/>
            <a:r>
              <a:rPr lang="en-GB" sz="2400" dirty="0"/>
              <a:t>Protect community assets</a:t>
            </a:r>
          </a:p>
          <a:p>
            <a:pPr lvl="0"/>
            <a:r>
              <a:rPr lang="en-GB" sz="2400" dirty="0"/>
              <a:t>Blend trading with social impact</a:t>
            </a:r>
          </a:p>
          <a:p>
            <a:pPr lvl="0"/>
            <a:r>
              <a:rPr lang="en-GB" sz="2400" dirty="0"/>
              <a:t>Enable sustainable local development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Social Network">
            <a:extLst>
              <a:ext uri="{FF2B5EF4-FFF2-40B4-BE49-F238E27FC236}">
                <a16:creationId xmlns:a16="http://schemas.microsoft.com/office/drawing/2014/main" id="{7A2B3953-5576-08A3-925A-6DC2ECE57D3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69050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3ED0C7-7BC0-DC3C-45B2-476F0D5B3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Hybrid Models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DB0F4-692F-28C3-D00D-0C9426BBD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/>
              <a:t>Role in regional economy:</a:t>
            </a:r>
            <a:endParaRPr lang="en-GB" sz="2400"/>
          </a:p>
          <a:p>
            <a:pPr lvl="0"/>
            <a:r>
              <a:rPr lang="en-GB" sz="2400"/>
              <a:t>Flexible responses to local needs</a:t>
            </a:r>
          </a:p>
          <a:p>
            <a:pPr lvl="0"/>
            <a:r>
              <a:rPr lang="en-GB" sz="2400"/>
              <a:t>Multiple income streams</a:t>
            </a:r>
          </a:p>
          <a:p>
            <a:pPr lvl="0"/>
            <a:r>
              <a:rPr lang="en-GB" sz="2400"/>
              <a:t>Common in rural Wales (community hubs, wellbeing centres)</a:t>
            </a:r>
          </a:p>
          <a:p>
            <a:pPr marL="0" indent="0">
              <a:buNone/>
            </a:pPr>
            <a:endParaRPr lang="en-GB" sz="240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Schoolhouse">
            <a:extLst>
              <a:ext uri="{FF2B5EF4-FFF2-40B4-BE49-F238E27FC236}">
                <a16:creationId xmlns:a16="http://schemas.microsoft.com/office/drawing/2014/main" id="{626EFE96-5B65-C805-CA7C-43714CD9F28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017696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82BB7-460C-A167-AECC-396F2F24C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Enterprise drive Regional Economies?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10ED8-871B-A36E-B060-346D08A9B1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29391" cy="3859742"/>
          </a:xfrm>
        </p:spPr>
        <p:txBody>
          <a:bodyPr>
            <a:normAutofit fontScale="55000" lnSpcReduction="20000"/>
          </a:bodyPr>
          <a:lstStyle/>
          <a:p>
            <a:r>
              <a:rPr lang="en-GB" b="1" dirty="0"/>
              <a:t>1. Employment &amp; Skills Development</a:t>
            </a:r>
          </a:p>
          <a:p>
            <a:pPr lvl="0"/>
            <a:r>
              <a:rPr lang="en-GB" dirty="0"/>
              <a:t>SMEs are the backbone of Welsh employment</a:t>
            </a:r>
          </a:p>
          <a:p>
            <a:pPr lvl="0"/>
            <a:r>
              <a:rPr lang="en-GB" dirty="0"/>
              <a:t>Social enterprises provide training pathways</a:t>
            </a:r>
          </a:p>
          <a:p>
            <a:pPr lvl="0"/>
            <a:r>
              <a:rPr lang="en-GB" dirty="0"/>
              <a:t>Public sector anchors stable jobs</a:t>
            </a:r>
          </a:p>
          <a:p>
            <a:r>
              <a:rPr lang="en-GB" b="1" dirty="0"/>
              <a:t>2. Innovation &amp; Entrepreneurship</a:t>
            </a:r>
          </a:p>
          <a:p>
            <a:pPr lvl="0"/>
            <a:r>
              <a:rPr lang="en-GB" dirty="0"/>
              <a:t>New products, services, and digital solutions</a:t>
            </a:r>
          </a:p>
          <a:p>
            <a:pPr lvl="0"/>
            <a:r>
              <a:rPr lang="en-GB" dirty="0"/>
              <a:t>Creative industries and tech hubs (Swansea, Cardiff)</a:t>
            </a:r>
          </a:p>
          <a:p>
            <a:r>
              <a:rPr lang="en-GB" b="1" dirty="0"/>
              <a:t>3. Local Wealth Building</a:t>
            </a:r>
          </a:p>
          <a:p>
            <a:pPr lvl="0"/>
            <a:r>
              <a:rPr lang="en-GB" dirty="0"/>
              <a:t>Community ownership models retain wealth locally</a:t>
            </a:r>
          </a:p>
          <a:p>
            <a:pPr lvl="0"/>
            <a:r>
              <a:rPr lang="en-GB" dirty="0"/>
              <a:t>Anchor institutions support local procurement</a:t>
            </a:r>
          </a:p>
          <a:p>
            <a:pPr lvl="0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39CD88B-FE0C-0803-B348-DBC356C15A8D}"/>
              </a:ext>
            </a:extLst>
          </p:cNvPr>
          <p:cNvSpPr txBox="1">
            <a:spLocks/>
          </p:cNvSpPr>
          <p:nvPr/>
        </p:nvSpPr>
        <p:spPr>
          <a:xfrm>
            <a:off x="6165715" y="1825625"/>
            <a:ext cx="4129391" cy="385974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4. Social Value &amp; Wellbeing</a:t>
            </a:r>
          </a:p>
          <a:p>
            <a:r>
              <a:rPr lang="en-GB" dirty="0"/>
              <a:t>Social enterprises and charities reduce pressure on public services</a:t>
            </a:r>
          </a:p>
          <a:p>
            <a:r>
              <a:rPr lang="en-GB" dirty="0"/>
              <a:t>Community organisations strengthen social cohesion</a:t>
            </a:r>
          </a:p>
          <a:p>
            <a:r>
              <a:rPr lang="en-GB" b="1" dirty="0"/>
              <a:t>5. Regeneration &amp; Place‑Making</a:t>
            </a:r>
          </a:p>
          <a:p>
            <a:r>
              <a:rPr lang="en-GB" dirty="0"/>
              <a:t>Enterprise contributes to town centre renewal</a:t>
            </a:r>
          </a:p>
          <a:p>
            <a:r>
              <a:rPr lang="en-GB" dirty="0"/>
              <a:t>CICs protect community assets</a:t>
            </a:r>
          </a:p>
          <a:p>
            <a:r>
              <a:rPr lang="en-GB" dirty="0"/>
              <a:t>Cooperatives support rural sustainability</a:t>
            </a:r>
          </a:p>
          <a:p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55877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28908-E596-6573-4A08-428041974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Enterprise effect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EF4CB-16B8-576E-0900-9B3B8ADCD7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Positive effects:</a:t>
            </a:r>
          </a:p>
          <a:p>
            <a:pPr lvl="0"/>
            <a:r>
              <a:rPr lang="en-GB" b="1" dirty="0"/>
              <a:t>Job creation</a:t>
            </a:r>
            <a:r>
              <a:rPr lang="en-GB" dirty="0"/>
              <a:t> Enterprise provides employment, skills development, and career pathways. Example: SMEs and social enterprises in Carmarthenshire employ thousands locally.</a:t>
            </a:r>
          </a:p>
          <a:p>
            <a:pPr lvl="0"/>
            <a:r>
              <a:rPr lang="en-GB" b="1" dirty="0"/>
              <a:t>Innovation &amp; problem‑solving</a:t>
            </a:r>
            <a:r>
              <a:rPr lang="en-GB" dirty="0"/>
              <a:t> New products, services, and digital solutions improve daily life. Example: digital health tools, community transport schemes.</a:t>
            </a:r>
          </a:p>
          <a:p>
            <a:pPr lvl="0"/>
            <a:r>
              <a:rPr lang="en-GB" b="1" dirty="0"/>
              <a:t>Social value &amp; wellbeing</a:t>
            </a:r>
            <a:r>
              <a:rPr lang="en-GB" dirty="0"/>
              <a:t> Social enterprises and charities support vulnerable groups, reduce isolation, and improve mental health. Example: youth wellbeing projects, community cafés.</a:t>
            </a:r>
          </a:p>
          <a:p>
            <a:pPr lvl="0"/>
            <a:r>
              <a:rPr lang="en-GB" b="1" dirty="0"/>
              <a:t>Community empowerment</a:t>
            </a:r>
            <a:r>
              <a:rPr lang="en-GB" dirty="0"/>
              <a:t> Cooperatives and CICs give communities ownership and control over local assets. Example: community shops, renewable energy co‑ops.</a:t>
            </a:r>
          </a:p>
          <a:p>
            <a:pPr lvl="0"/>
            <a:r>
              <a:rPr lang="en-GB" b="1" dirty="0"/>
              <a:t>Local wealth building</a:t>
            </a:r>
            <a:r>
              <a:rPr lang="en-GB" dirty="0"/>
              <a:t> Enterprise keeps money circulating locally, strengthening regional economies.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358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D7F02-123F-1E81-E40D-3B41EF5D5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Enterprise effect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997C2-ECAD-4123-C6D9-956F89424C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Negative Effects:</a:t>
            </a:r>
          </a:p>
          <a:p>
            <a:pPr lvl="0"/>
            <a:r>
              <a:rPr lang="en-GB" b="1" dirty="0"/>
              <a:t>Inequality</a:t>
            </a:r>
            <a:r>
              <a:rPr lang="en-GB" dirty="0"/>
              <a:t> Commercial enterprise can concentrate wealth and reduce fairness in access to services.</a:t>
            </a:r>
          </a:p>
          <a:p>
            <a:pPr lvl="0"/>
            <a:r>
              <a:rPr lang="en-GB" b="1" dirty="0"/>
              <a:t>Precarious work</a:t>
            </a:r>
            <a:r>
              <a:rPr lang="en-GB" dirty="0"/>
              <a:t> Gig‑economy models can create unstable employment.</a:t>
            </a:r>
          </a:p>
          <a:p>
            <a:pPr lvl="0"/>
            <a:r>
              <a:rPr lang="en-GB" b="1" dirty="0"/>
              <a:t>Cultural disruption</a:t>
            </a:r>
            <a:r>
              <a:rPr lang="en-GB" dirty="0"/>
              <a:t> Large commercial chains can displace local businesses and weaken community identity.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92643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437CE-D07B-B50C-7EC9-5611408BE6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Enterprise effect Nature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C032F-FE23-1640-56CB-46536497E1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Positive Effects:</a:t>
            </a:r>
          </a:p>
          <a:p>
            <a:pPr lvl="0"/>
            <a:r>
              <a:rPr lang="en-GB" b="1" dirty="0"/>
              <a:t>Green innovation</a:t>
            </a:r>
            <a:r>
              <a:rPr lang="en-GB" dirty="0"/>
              <a:t> Renewable energy, circular economy models, and eco‑design reduce environmental harm. Example: Welsh community energy cooperatives.</a:t>
            </a:r>
          </a:p>
          <a:p>
            <a:pPr lvl="0"/>
            <a:r>
              <a:rPr lang="en-GB" b="1" dirty="0"/>
              <a:t>Sustainable business practices</a:t>
            </a:r>
            <a:r>
              <a:rPr lang="en-GB" dirty="0"/>
              <a:t> Enterprises adopt recycling, low‑carbon transport, and ethical supply chains.</a:t>
            </a:r>
          </a:p>
          <a:p>
            <a:pPr lvl="0"/>
            <a:r>
              <a:rPr lang="en-GB" b="1" dirty="0"/>
              <a:t>Environmental stewardship</a:t>
            </a:r>
            <a:r>
              <a:rPr lang="en-GB" dirty="0"/>
              <a:t> Some enterprises actively protect nature (e.g., conservation charities, eco‑tourism).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31593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E7618-DBB4-92A6-2251-8C2A9B15D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Enterprise effect Nature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B1450-B244-D032-5772-A5AF6CE78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Negative effects:</a:t>
            </a:r>
          </a:p>
          <a:p>
            <a:pPr lvl="0"/>
            <a:r>
              <a:rPr lang="en-GB" b="1" dirty="0"/>
              <a:t>Resource extraction</a:t>
            </a:r>
            <a:r>
              <a:rPr lang="en-GB" dirty="0"/>
              <a:t> Manufacturing, agriculture, and construction can deplete natural resources.</a:t>
            </a:r>
          </a:p>
          <a:p>
            <a:pPr lvl="0"/>
            <a:r>
              <a:rPr lang="en-GB" b="1" dirty="0"/>
              <a:t>Pollution</a:t>
            </a:r>
            <a:r>
              <a:rPr lang="en-GB" dirty="0"/>
              <a:t> Waste, emissions, and chemical use harm air, water, and soil.</a:t>
            </a:r>
          </a:p>
          <a:p>
            <a:pPr lvl="0"/>
            <a:r>
              <a:rPr lang="en-GB" b="1" dirty="0"/>
              <a:t>Land use change</a:t>
            </a:r>
            <a:r>
              <a:rPr lang="en-GB" dirty="0"/>
              <a:t> Enterprise activity can lead to habitat loss, biodiversity decline, and soil degradation.</a:t>
            </a:r>
          </a:p>
          <a:p>
            <a:pPr lvl="0"/>
            <a:r>
              <a:rPr lang="en-GB" b="1"/>
              <a:t>Carbon footprint</a:t>
            </a:r>
            <a:r>
              <a:rPr lang="en-GB"/>
              <a:t> Transport, production, and global supply chains contribute to climate change.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919610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Office">
      <a:dk1>
        <a:srgbClr val="000000"/>
      </a:dk1>
      <a:lt1>
        <a:srgbClr val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Festival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641</Words>
  <Application>Microsoft Office PowerPoint</Application>
  <PresentationFormat>Widescreen</PresentationFormat>
  <Paragraphs>84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Aharoni</vt:lpstr>
      <vt:lpstr>Arial</vt:lpstr>
      <vt:lpstr>Avenir Next LT Pro</vt:lpstr>
      <vt:lpstr>Calibri</vt:lpstr>
      <vt:lpstr>ShapesVTI</vt:lpstr>
      <vt:lpstr>Enterprise and the Regional Economy</vt:lpstr>
      <vt:lpstr>Intro </vt:lpstr>
      <vt:lpstr>Commercial Enterprise</vt:lpstr>
      <vt:lpstr>Social Enterprise</vt:lpstr>
      <vt:lpstr>Public Sector</vt:lpstr>
      <vt:lpstr>Charities</vt:lpstr>
      <vt:lpstr>Co-operatives</vt:lpstr>
      <vt:lpstr>Community Interest Company (CIC)</vt:lpstr>
      <vt:lpstr>Hybrid Models</vt:lpstr>
      <vt:lpstr>How does Enterprise drive Regional Economies?</vt:lpstr>
      <vt:lpstr>How does Enterprise effect Society</vt:lpstr>
      <vt:lpstr>How does Enterprise effect Society</vt:lpstr>
      <vt:lpstr>How does Enterprise effect Nature</vt:lpstr>
      <vt:lpstr>How does Enterprise effect Nature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Shore</dc:creator>
  <cp:lastModifiedBy>Jessica Shore</cp:lastModifiedBy>
  <cp:revision>1</cp:revision>
  <dcterms:created xsi:type="dcterms:W3CDTF">2026-08-21T12:45:27Z</dcterms:created>
  <dcterms:modified xsi:type="dcterms:W3CDTF">2026-08-21T14:04:37Z</dcterms:modified>
</cp:coreProperties>
</file>