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57" r:id="rId6"/>
    <p:sldId id="278" r:id="rId7"/>
    <p:sldId id="279" r:id="rId8"/>
    <p:sldId id="258" r:id="rId9"/>
    <p:sldId id="280" r:id="rId10"/>
    <p:sldId id="281" r:id="rId11"/>
    <p:sldId id="282" r:id="rId12"/>
    <p:sldId id="266" r:id="rId13"/>
    <p:sldId id="283" r:id="rId14"/>
    <p:sldId id="287" r:id="rId15"/>
    <p:sldId id="285" r:id="rId16"/>
    <p:sldId id="284" r:id="rId17"/>
    <p:sldId id="271" r:id="rId18"/>
    <p:sldId id="28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989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1BB0AD-D3CE-454D-BA10-47129CA89213}" v="1" dt="2026-02-08T09:41:19.1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655" autoAdjust="0"/>
  </p:normalViewPr>
  <p:slideViewPr>
    <p:cSldViewPr snapToGrid="0">
      <p:cViewPr varScale="1">
        <p:scale>
          <a:sx n="75" d="100"/>
          <a:sy n="75" d="100"/>
        </p:scale>
        <p:origin x="684" y="66"/>
      </p:cViewPr>
      <p:guideLst/>
    </p:cSldViewPr>
  </p:slideViewPr>
  <p:outlineViewPr>
    <p:cViewPr>
      <p:scale>
        <a:sx n="33" d="100"/>
        <a:sy n="33" d="100"/>
      </p:scale>
      <p:origin x="0" y="-288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403" y="29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nedelcu" userId="2241c7a42d359834" providerId="LiveId" clId="{FE651F87-844D-4A60-B423-300345813D1D}"/>
    <pc:docChg chg="modSld">
      <pc:chgData name="vasile nedelcu" userId="2241c7a42d359834" providerId="LiveId" clId="{FE651F87-844D-4A60-B423-300345813D1D}" dt="2026-02-08T09:41:19.123" v="1"/>
      <pc:docMkLst>
        <pc:docMk/>
      </pc:docMkLst>
      <pc:sldChg chg="modSp mod">
        <pc:chgData name="vasile nedelcu" userId="2241c7a42d359834" providerId="LiveId" clId="{FE651F87-844D-4A60-B423-300345813D1D}" dt="2026-02-08T09:41:19.123" v="1"/>
        <pc:sldMkLst>
          <pc:docMk/>
          <pc:sldMk cId="2586058810" sldId="256"/>
        </pc:sldMkLst>
        <pc:spChg chg="mod">
          <ac:chgData name="vasile nedelcu" userId="2241c7a42d359834" providerId="LiveId" clId="{FE651F87-844D-4A60-B423-300345813D1D}" dt="2026-02-08T09:41:19.123" v="1"/>
          <ac:spMkLst>
            <pc:docMk/>
            <pc:sldMk cId="2586058810" sldId="256"/>
            <ac:spMk id="6" creationId="{8E044307-9C95-36FE-DF00-824D20750AF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7F456E-01A6-4013-ACA5-F5492591A2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4983A3-9B9B-4D61-97C9-B9E239A315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F32FC-4BD9-442A-A8C6-51598C909FE3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EABE74-7A97-4D17-8390-42ADD25C33C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C1DBD-1052-425E-BF3C-983304BED5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EFA9E-C190-4F5C-8394-BD5F1CD55C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8019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371FA-A98D-41E8-93F4-09945841298A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89C57-55D7-40A4-A101-E74FAC7A09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9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128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4389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5226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324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954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144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3268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59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683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9867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402A8A-3C2C-A06F-63A1-4DDA3A708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CD0819-0F43-9C14-D268-BC62BF0043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D5811B-260E-68AC-7473-CA358EBDC8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EAB5CF-500F-8CA3-618C-9DE58676DE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7941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7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4654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6838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403DA2-23C8-E540-F471-BBE74B99A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F434E9-234C-BEF2-FFF0-46A3A02DF2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865787-6123-957A-F1F6-C32A88BDF1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98BCC2-85EC-7FC7-1E3F-66FE8755E1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426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41918" y="3329790"/>
            <a:ext cx="4941771" cy="3200400"/>
          </a:xfrm>
        </p:spPr>
        <p:txBody>
          <a:bodyPr anchor="ctr">
            <a:noAutofit/>
          </a:bodyPr>
          <a:lstStyle>
            <a:lvl1pPr algn="l">
              <a:defRPr sz="3600" spc="150" baseline="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2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4229100" y="0"/>
            <a:ext cx="79629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500" y="1020445"/>
            <a:ext cx="2895600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33500" y="2674013"/>
            <a:ext cx="2895600" cy="3269589"/>
          </a:xfrm>
        </p:spPr>
        <p:txBody>
          <a:bodyPr>
            <a:normAutofit/>
          </a:bodyPr>
          <a:lstStyle>
            <a:lvl1pPr marL="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33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2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487018"/>
            <a:ext cx="4179570" cy="3377354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A96E214-6A61-C8A7-B1DB-C8C260C13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557818" cy="6858000"/>
            <a:chOff x="0" y="0"/>
            <a:chExt cx="4762501" cy="5186363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A18BC1BC-99D6-D9F4-19F9-AAE722E2AE61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0" y="876300"/>
              <a:ext cx="4762500" cy="16287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816F797-248B-2C75-29B9-DB65A809D47B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2638425" y="0"/>
              <a:ext cx="2124076" cy="51863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82501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487680"/>
            <a:ext cx="4179570" cy="337669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8E94DD-0F7B-3F92-58EA-5F06D557B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990667" y="0"/>
            <a:ext cx="1126278" cy="251229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19F5397-34DB-BC88-ADF5-AA470A06FE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5080"/>
            <a:ext cx="6576291" cy="6872605"/>
          </a:xfrm>
          <a:custGeom>
            <a:avLst/>
            <a:gdLst>
              <a:gd name="connsiteX0" fmla="*/ 0 w 6576291"/>
              <a:gd name="connsiteY0" fmla="*/ 0 h 6867525"/>
              <a:gd name="connsiteX1" fmla="*/ 6576291 w 6576291"/>
              <a:gd name="connsiteY1" fmla="*/ 0 h 6867525"/>
              <a:gd name="connsiteX2" fmla="*/ 6576291 w 6576291"/>
              <a:gd name="connsiteY2" fmla="*/ 6867525 h 6867525"/>
              <a:gd name="connsiteX3" fmla="*/ 0 w 6576291"/>
              <a:gd name="connsiteY3" fmla="*/ 6867525 h 6867525"/>
              <a:gd name="connsiteX4" fmla="*/ 0 w 6576291"/>
              <a:gd name="connsiteY4" fmla="*/ 0 h 6867525"/>
              <a:gd name="connsiteX0" fmla="*/ 0 w 6576291"/>
              <a:gd name="connsiteY0" fmla="*/ 5080 h 6872605"/>
              <a:gd name="connsiteX1" fmla="*/ 3604491 w 6576291"/>
              <a:gd name="connsiteY1" fmla="*/ 0 h 6872605"/>
              <a:gd name="connsiteX2" fmla="*/ 6576291 w 6576291"/>
              <a:gd name="connsiteY2" fmla="*/ 6872605 h 6872605"/>
              <a:gd name="connsiteX3" fmla="*/ 0 w 6576291"/>
              <a:gd name="connsiteY3" fmla="*/ 6872605 h 6872605"/>
              <a:gd name="connsiteX4" fmla="*/ 0 w 6576291"/>
              <a:gd name="connsiteY4" fmla="*/ 5080 h 6872605"/>
              <a:gd name="connsiteX0" fmla="*/ 0 w 6576291"/>
              <a:gd name="connsiteY0" fmla="*/ 0 h 6867525"/>
              <a:gd name="connsiteX1" fmla="*/ 3624811 w 6576291"/>
              <a:gd name="connsiteY1" fmla="*/ 10160 h 6867525"/>
              <a:gd name="connsiteX2" fmla="*/ 6576291 w 6576291"/>
              <a:gd name="connsiteY2" fmla="*/ 6867525 h 6867525"/>
              <a:gd name="connsiteX3" fmla="*/ 0 w 6576291"/>
              <a:gd name="connsiteY3" fmla="*/ 6867525 h 6867525"/>
              <a:gd name="connsiteX4" fmla="*/ 0 w 6576291"/>
              <a:gd name="connsiteY4" fmla="*/ 0 h 6867525"/>
              <a:gd name="connsiteX0" fmla="*/ 0 w 6576291"/>
              <a:gd name="connsiteY0" fmla="*/ 5080 h 6872605"/>
              <a:gd name="connsiteX1" fmla="*/ 3629891 w 6576291"/>
              <a:gd name="connsiteY1" fmla="*/ 0 h 6872605"/>
              <a:gd name="connsiteX2" fmla="*/ 6576291 w 6576291"/>
              <a:gd name="connsiteY2" fmla="*/ 6872605 h 6872605"/>
              <a:gd name="connsiteX3" fmla="*/ 0 w 6576291"/>
              <a:gd name="connsiteY3" fmla="*/ 6872605 h 6872605"/>
              <a:gd name="connsiteX4" fmla="*/ 0 w 6576291"/>
              <a:gd name="connsiteY4" fmla="*/ 5080 h 6872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91" h="6872605">
                <a:moveTo>
                  <a:pt x="0" y="5080"/>
                </a:moveTo>
                <a:lnTo>
                  <a:pt x="3629891" y="0"/>
                </a:lnTo>
                <a:lnTo>
                  <a:pt x="6576291" y="6872605"/>
                </a:lnTo>
                <a:lnTo>
                  <a:pt x="0" y="6872605"/>
                </a:lnTo>
                <a:lnTo>
                  <a:pt x="0" y="5080"/>
                </a:lnTo>
                <a:close/>
              </a:path>
            </a:pathLst>
          </a:custGeom>
        </p:spPr>
        <p:txBody>
          <a:bodyPr lIns="182880" tIns="182880" bIns="91440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01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22318" y="268360"/>
            <a:ext cx="7288282" cy="2121177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AC9D25F-5B3D-F5B2-5D02-C6BC6AA8987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322388" y="2763078"/>
            <a:ext cx="7288212" cy="340705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1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8E16CF1-2502-F2F0-2C27-2DD797903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096374" y="-25401"/>
            <a:ext cx="3095625" cy="6883401"/>
            <a:chOff x="9096375" y="-25401"/>
            <a:chExt cx="3095625" cy="6883401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322A6FB-333C-65AE-23D8-08BCEA174D43}"/>
                </a:ext>
              </a:extLst>
            </p:cNvPr>
            <p:cNvCxnSpPr/>
            <p:nvPr userDrawn="1"/>
          </p:nvCxnSpPr>
          <p:spPr>
            <a:xfrm>
              <a:off x="9096375" y="1497012"/>
              <a:ext cx="30956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62BB247-4598-A983-DEBF-6F042C1DB0BC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9381744" y="-25401"/>
              <a:ext cx="2810256" cy="688340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84FEE-D475-A71D-7996-5925602EC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-1" y="-25403"/>
            <a:ext cx="1210573" cy="20481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7459776D-4049-CB00-C321-0627C169B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33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DE114AF-34C6-A062-7340-858BC27DA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9735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406400"/>
            <a:ext cx="4179570" cy="345797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5E045004-3604-59DC-13E0-7A0B2DF78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329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955F7B05-9431-1FBA-415D-6CF2DF562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093633" cy="39123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568961"/>
            <a:ext cx="8420100" cy="1780860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97255"/>
            <a:ext cx="3924300" cy="464499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7FF22E3-5928-787E-B062-FA18127D3BD9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2933700" y="3251596"/>
            <a:ext cx="3943627" cy="3234264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97255"/>
            <a:ext cx="3943627" cy="464499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178E4D0B-96F1-45F3-6B2A-5FA31A37257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410173" y="3251595"/>
            <a:ext cx="3943627" cy="3234264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F41582C-9AD2-F126-40F3-D43E77D15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6926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341F76B1-7BEF-7A88-1394-1164BFF08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1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41120" y="558801"/>
            <a:ext cx="9953308" cy="1780860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A217F83-0BDB-C70B-29FE-2651DE191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429817" y="0"/>
            <a:ext cx="7762183" cy="2754814"/>
            <a:chOff x="7334250" y="0"/>
            <a:chExt cx="4857750" cy="1724025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C62368-3F79-C078-7086-B23D2F5A09F8}"/>
                </a:ext>
              </a:extLst>
            </p:cNvPr>
            <p:cNvCxnSpPr/>
            <p:nvPr userDrawn="1"/>
          </p:nvCxnSpPr>
          <p:spPr>
            <a:xfrm flipH="1" flipV="1">
              <a:off x="7334250" y="0"/>
              <a:ext cx="485775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9BDD71-BF2E-BDB0-A625-D8371AEA1CA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487150" y="0"/>
              <a:ext cx="704850" cy="17240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3354B96-CD25-BE1C-8CA2-3825F820B75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1120" y="2960877"/>
            <a:ext cx="2722880" cy="35128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DD81865-54C7-7674-4B2E-041D05C1D146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341120" y="3392035"/>
            <a:ext cx="2722880" cy="2907164"/>
          </a:xfrm>
        </p:spPr>
        <p:txBody>
          <a:bodyPr tIns="0">
            <a:normAutofit/>
          </a:bodyPr>
          <a:lstStyle>
            <a:lvl1pPr marL="283464" indent="-283464">
              <a:lnSpc>
                <a:spcPct val="100000"/>
              </a:lnSpc>
              <a:buFont typeface="+mj-lt"/>
              <a:buAutoNum type="arabicPeriod"/>
              <a:defRPr sz="1800" b="0" spc="50" baseline="0"/>
            </a:lvl1pPr>
            <a:lvl2pPr marL="566928" indent="-342900">
              <a:lnSpc>
                <a:spcPct val="100000"/>
              </a:lnSpc>
              <a:spcBef>
                <a:spcPts val="1000"/>
              </a:spcBef>
              <a:buFont typeface="+mj-lt"/>
              <a:buAutoNum type="alphaLcPeriod"/>
              <a:defRPr sz="1800" spc="50" baseline="0"/>
            </a:lvl2pPr>
            <a:lvl3pPr marL="850392" indent="-342900">
              <a:lnSpc>
                <a:spcPct val="100000"/>
              </a:lnSpc>
              <a:spcBef>
                <a:spcPts val="1000"/>
              </a:spcBef>
              <a:buFont typeface="+mj-lt"/>
              <a:buAutoNum type="arabicParenR"/>
              <a:defRPr sz="1800" spc="50" baseline="0"/>
            </a:lvl3pPr>
            <a:lvl4pPr marL="1042416" indent="-342900">
              <a:lnSpc>
                <a:spcPct val="100000"/>
              </a:lnSpc>
              <a:spcBef>
                <a:spcPts val="1000"/>
              </a:spcBef>
              <a:buFont typeface="+mj-lt"/>
              <a:buAutoNum type="alphaLcParenR"/>
              <a:defRPr sz="1800" spc="50" baseline="0"/>
            </a:lvl4pPr>
            <a:lvl5pPr marL="1074420" indent="-400050">
              <a:lnSpc>
                <a:spcPct val="100000"/>
              </a:lnSpc>
              <a:spcBef>
                <a:spcPts val="1000"/>
              </a:spcBef>
              <a:buFont typeface="+mj-lt"/>
              <a:buAutoNum type="romanLcPeriod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6F39BA57-7F1C-623F-BC7F-B689C5AC33EA}"/>
              </a:ext>
            </a:extLst>
          </p:cNvPr>
          <p:cNvSpPr>
            <a:spLocks noGrp="1"/>
          </p:cNvSpPr>
          <p:nvPr>
            <p:ph type="body" idx="10" hasCustomPrompt="1"/>
          </p:nvPr>
        </p:nvSpPr>
        <p:spPr>
          <a:xfrm>
            <a:off x="4754881" y="2960877"/>
            <a:ext cx="5516880" cy="35128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BF07A4-5A33-0B3C-A378-AB2435F1D5F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54881" y="3324859"/>
            <a:ext cx="5506720" cy="3031489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63DC63A6-41FE-6C2D-9A53-0AE4A6DBF39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1333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0B5130EC-B05B-5489-FBEC-DBEB6D1E737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085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2CC92D-F90A-CB67-4860-D6939AC29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094182" y="0"/>
            <a:ext cx="1745673" cy="38977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4" y="1671639"/>
            <a:ext cx="5884027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4C376638-5C5B-8E5B-0C26-8F63B98EA4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28230" y="-9144"/>
            <a:ext cx="5481955" cy="6876288"/>
          </a:xfrm>
          <a:custGeom>
            <a:avLst/>
            <a:gdLst>
              <a:gd name="connsiteX0" fmla="*/ 0 w 5476875"/>
              <a:gd name="connsiteY0" fmla="*/ 0 h 6858000"/>
              <a:gd name="connsiteX1" fmla="*/ 5476875 w 5476875"/>
              <a:gd name="connsiteY1" fmla="*/ 0 h 6858000"/>
              <a:gd name="connsiteX2" fmla="*/ 5476875 w 5476875"/>
              <a:gd name="connsiteY2" fmla="*/ 6858000 h 6858000"/>
              <a:gd name="connsiteX3" fmla="*/ 0 w 5476875"/>
              <a:gd name="connsiteY3" fmla="*/ 6858000 h 6858000"/>
              <a:gd name="connsiteX4" fmla="*/ 0 w 5476875"/>
              <a:gd name="connsiteY4" fmla="*/ 0 h 6858000"/>
              <a:gd name="connsiteX0" fmla="*/ 0 w 5476875"/>
              <a:gd name="connsiteY0" fmla="*/ 0 h 6858000"/>
              <a:gd name="connsiteX1" fmla="*/ 2520315 w 5476875"/>
              <a:gd name="connsiteY1" fmla="*/ 0 h 6858000"/>
              <a:gd name="connsiteX2" fmla="*/ 5476875 w 5476875"/>
              <a:gd name="connsiteY2" fmla="*/ 6858000 h 6858000"/>
              <a:gd name="connsiteX3" fmla="*/ 0 w 5476875"/>
              <a:gd name="connsiteY3" fmla="*/ 6858000 h 6858000"/>
              <a:gd name="connsiteX4" fmla="*/ 0 w 5476875"/>
              <a:gd name="connsiteY4" fmla="*/ 0 h 6858000"/>
              <a:gd name="connsiteX0" fmla="*/ 5080 w 5481955"/>
              <a:gd name="connsiteY0" fmla="*/ 0 h 6858000"/>
              <a:gd name="connsiteX1" fmla="*/ 2525395 w 5481955"/>
              <a:gd name="connsiteY1" fmla="*/ 0 h 6858000"/>
              <a:gd name="connsiteX2" fmla="*/ 5481955 w 5481955"/>
              <a:gd name="connsiteY2" fmla="*/ 6858000 h 6858000"/>
              <a:gd name="connsiteX3" fmla="*/ 5080 w 5481955"/>
              <a:gd name="connsiteY3" fmla="*/ 6858000 h 6858000"/>
              <a:gd name="connsiteX4" fmla="*/ 0 w 5481955"/>
              <a:gd name="connsiteY4" fmla="*/ 4805680 h 6858000"/>
              <a:gd name="connsiteX5" fmla="*/ 5080 w 5481955"/>
              <a:gd name="connsiteY5" fmla="*/ 0 h 685800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80568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80568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80568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75996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759960 h 6863080"/>
              <a:gd name="connsiteX5" fmla="*/ 5080 w 5481955"/>
              <a:gd name="connsiteY5" fmla="*/ 0 h 6863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81955" h="6863080">
                <a:moveTo>
                  <a:pt x="5080" y="0"/>
                </a:moveTo>
                <a:lnTo>
                  <a:pt x="2525395" y="0"/>
                </a:lnTo>
                <a:lnTo>
                  <a:pt x="5481955" y="6858000"/>
                </a:lnTo>
                <a:lnTo>
                  <a:pt x="899160" y="6863080"/>
                </a:lnTo>
                <a:cubicBezTo>
                  <a:pt x="506307" y="5933440"/>
                  <a:pt x="413173" y="5720080"/>
                  <a:pt x="0" y="4759960"/>
                </a:cubicBezTo>
                <a:cubicBezTo>
                  <a:pt x="1693" y="3158067"/>
                  <a:pt x="3387" y="1601893"/>
                  <a:pt x="5080" y="0"/>
                </a:cubicBezTo>
                <a:close/>
              </a:path>
            </a:pathLst>
          </a:custGeom>
        </p:spPr>
        <p:txBody>
          <a:bodyPr lIns="274320" tIns="91440" bIns="9144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4569D00-2037-2A8D-943B-22FAC1C0B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5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967A9D-0B53-4F3F-0872-495C23A33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43B0E9A-A777-8745-6A36-0A79CB5E036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5453725" y="3660774"/>
            <a:ext cx="5907176" cy="2536826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5214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778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895350"/>
            <a:ext cx="3247662" cy="1917700"/>
          </a:xfrm>
        </p:spPr>
        <p:txBody>
          <a:bodyPr>
            <a:normAutofit/>
          </a:bodyPr>
          <a:lstStyle>
            <a:lvl1pPr algn="l">
              <a:defRPr lang="en-US" sz="24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14C3057-3BCC-F9A2-98D8-17DDB36F1823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838200" y="2813049"/>
            <a:ext cx="3247662" cy="3238499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5214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4216396" y="895927"/>
            <a:ext cx="7137404" cy="511588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5F91997C-538B-C8B9-14D7-31A1932F6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1615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1F777EF4-982E-9337-7E82-31DC723C1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34303BA-AFB6-0E22-486F-785994E3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327564" cy="1505528"/>
            <a:chOff x="0" y="0"/>
            <a:chExt cx="2238376" cy="310515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66E3A08-02EB-7B54-5089-E7A7F19FD725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1238250" cy="3105150"/>
            </a:xfrm>
            <a:prstGeom prst="line">
              <a:avLst/>
            </a:prstGeom>
            <a:ln w="31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14F9BE5-00B2-ADDF-771C-AB098B36C820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2238376" cy="24765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280816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37192"/>
            <a:ext cx="5655197" cy="1997867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2705177"/>
            <a:ext cx="5733772" cy="448990"/>
          </a:xfrm>
        </p:spPr>
        <p:txBody>
          <a:bodyPr anchor="ctr">
            <a:no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8199" y="3154166"/>
            <a:ext cx="5733773" cy="3032733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1pPr>
            <a:lvl2pPr marL="7429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887108" y="2705177"/>
            <a:ext cx="3943627" cy="448989"/>
          </a:xfrm>
        </p:spPr>
        <p:txBody>
          <a:bodyPr anchor="ctr">
            <a:no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120DFF5-B64A-9744-4500-1D7BBA19BF1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887107" y="3164867"/>
            <a:ext cx="3943627" cy="3032733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5214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86" y="6356350"/>
            <a:ext cx="4114800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E0588715-35AD-8BE1-A5FC-E28BDD385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8645" t="319" r="28732" b="73496"/>
          <a:stretch/>
        </p:blipFill>
        <p:spPr>
          <a:xfrm rot="10800000" flipH="1">
            <a:off x="6308436" y="-11"/>
            <a:ext cx="5883564" cy="236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51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544E9C70-0200-3C21-7766-CB9EA5FBF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590800" cy="1027906"/>
            <a:chOff x="0" y="0"/>
            <a:chExt cx="2590800" cy="1027906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D5E4B16-2071-DEE9-BE53-F35AFBEFCA57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0"/>
              <a:ext cx="259080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CB2B071-0355-D550-18A8-9D515CA16987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704850" cy="10279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53550"/>
            <a:ext cx="10515600" cy="1325563"/>
          </a:xfrm>
        </p:spPr>
        <p:txBody>
          <a:bodyPr anchor="b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38200" y="2111381"/>
            <a:ext cx="10515600" cy="3570963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FB554B2-4C33-2975-9F27-94B8AE71D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03C6776-E983-2BA3-1054-75996FE0F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680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267200" y="3238103"/>
            <a:ext cx="4179570" cy="285018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8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56350"/>
            <a:ext cx="4179570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14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06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9" r:id="rId3"/>
    <p:sldLayoutId id="2147483670" r:id="rId4"/>
    <p:sldLayoutId id="2147483651" r:id="rId5"/>
    <p:sldLayoutId id="2147483671" r:id="rId6"/>
    <p:sldLayoutId id="2147483672" r:id="rId7"/>
    <p:sldLayoutId id="2147483673" r:id="rId8"/>
    <p:sldLayoutId id="2147483664" r:id="rId9"/>
    <p:sldLayoutId id="2147483674" r:id="rId10"/>
    <p:sldLayoutId id="2147483653" r:id="rId11"/>
    <p:sldLayoutId id="2147483667" r:id="rId12"/>
    <p:sldLayoutId id="2147483665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goals/goal3" TargetMode="External"/><Relationship Id="rId3" Type="http://schemas.openxmlformats.org/officeDocument/2006/relationships/hyperlink" Target="https://doi.org/10.5502/ijw.v2i3.4" TargetMode="External"/><Relationship Id="rId7" Type="http://schemas.openxmlformats.org/officeDocument/2006/relationships/hyperlink" Target="https://www.kingsfund.org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ons.gov.uk/" TargetMode="External"/><Relationship Id="rId5" Type="http://schemas.openxmlformats.org/officeDocument/2006/relationships/hyperlink" Target="https://www.longtermplan.nhs.uk/" TargetMode="External"/><Relationship Id="rId10" Type="http://schemas.openxmlformats.org/officeDocument/2006/relationships/hyperlink" Target="https://www.who.int/health-topics/sustainable-development-goals" TargetMode="External"/><Relationship Id="rId4" Type="http://schemas.openxmlformats.org/officeDocument/2006/relationships/hyperlink" Target="https://www.england.nhs.uk/publication/making-every-contact-count-mecc-consensus-statement/" TargetMode="External"/><Relationship Id="rId9" Type="http://schemas.openxmlformats.org/officeDocument/2006/relationships/hyperlink" Target="https://www.who.int/health-topics/social-determinants-of-health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E044307-9C95-36FE-DF00-824D20750AF7}"/>
              </a:ext>
            </a:extLst>
          </p:cNvPr>
          <p:cNvSpPr txBox="1"/>
          <p:nvPr/>
        </p:nvSpPr>
        <p:spPr>
          <a:xfrm>
            <a:off x="1838325" y="333375"/>
            <a:ext cx="7305675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Health, Wellbeing and Sustainable Development in UK Service Delivery:</a:t>
            </a:r>
            <a:br>
              <a:rPr lang="en-GB" sz="3200" b="1" dirty="0"/>
            </a:br>
            <a:r>
              <a:rPr lang="en-GB" sz="3200" b="1" dirty="0"/>
              <a:t>A Prevention-Focused Approach</a:t>
            </a:r>
          </a:p>
          <a:p>
            <a:pPr>
              <a:buNone/>
            </a:pPr>
            <a:r>
              <a:rPr lang="en-GB" sz="3200" b="1" dirty="0"/>
              <a:t>Focus: </a:t>
            </a:r>
            <a:r>
              <a:rPr lang="en-GB" sz="3200" dirty="0"/>
              <a:t>Childhood Obesity, Prevention and Sustainable Health Systems</a:t>
            </a:r>
          </a:p>
          <a:p>
            <a:pPr>
              <a:buNone/>
            </a:pPr>
            <a:r>
              <a:rPr lang="en-GB" sz="3200" b="1" dirty="0"/>
              <a:t>Name: </a:t>
            </a:r>
            <a:r>
              <a:rPr lang="en-GB" sz="3200" dirty="0"/>
              <a:t>Vasile Nedelcu</a:t>
            </a:r>
            <a:br>
              <a:rPr lang="en-GB" sz="3200" dirty="0"/>
            </a:br>
            <a:r>
              <a:rPr lang="en-GB" sz="3200" b="1" dirty="0"/>
              <a:t>Student Number</a:t>
            </a:r>
            <a:r>
              <a:rPr lang="en-GB" sz="3200" dirty="0"/>
              <a:t>:2241728</a:t>
            </a:r>
            <a:br>
              <a:rPr lang="en-GB" sz="3200" dirty="0"/>
            </a:br>
            <a:r>
              <a:rPr lang="en-GB" sz="3200" b="1" dirty="0"/>
              <a:t>Module: </a:t>
            </a:r>
            <a:r>
              <a:rPr lang="en-GB" sz="3200" dirty="0"/>
              <a:t>BMHP6030</a:t>
            </a:r>
            <a:br>
              <a:rPr lang="en-GB" sz="3200" dirty="0"/>
            </a:br>
            <a:r>
              <a:rPr lang="en-GB" sz="3200" b="1" dirty="0"/>
              <a:t>Programme</a:t>
            </a:r>
            <a:r>
              <a:rPr lang="en-GB" sz="3200" dirty="0"/>
              <a:t>: BSc (Hons) Health and Social Care</a:t>
            </a:r>
            <a:br>
              <a:rPr lang="en-GB" sz="3200" dirty="0"/>
            </a:br>
            <a:r>
              <a:rPr lang="en-GB" sz="3200" b="1" dirty="0" err="1"/>
              <a:t>Lecturer:</a:t>
            </a:r>
            <a:r>
              <a:rPr lang="en-GB" sz="3200" dirty="0" err="1"/>
              <a:t>Zakiyyah</a:t>
            </a:r>
            <a:r>
              <a:rPr lang="en-GB" sz="3200" dirty="0"/>
              <a:t> Ahmed</a:t>
            </a:r>
          </a:p>
        </p:txBody>
      </p:sp>
    </p:spTree>
    <p:extLst>
      <p:ext uri="{BB962C8B-B14F-4D97-AF65-F5344CB8AC3E}">
        <p14:creationId xmlns:p14="http://schemas.microsoft.com/office/powerpoint/2010/main" val="258605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02A8827-B1A1-2D2F-D6DD-E886B886C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2EB69E-C32D-AEAB-947C-19CD269F0FCE}"/>
              </a:ext>
            </a:extLst>
          </p:cNvPr>
          <p:cNvSpPr txBox="1"/>
          <p:nvPr/>
        </p:nvSpPr>
        <p:spPr>
          <a:xfrm>
            <a:off x="1495425" y="771526"/>
            <a:ext cx="764857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solidFill>
                  <a:schemeClr val="bg1"/>
                </a:solidFill>
              </a:rPr>
              <a:t>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Rising burden of lifestyle-related disease in the UK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Childhood obesity as a public-health priority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SDGs shaping prevention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Focus on systems-based solutions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Structure: theory → policy → case study → evaluation →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713219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0F4D888-F9F0-C03B-DF94-5D778845312F}"/>
              </a:ext>
            </a:extLst>
          </p:cNvPr>
          <p:cNvSpPr txBox="1"/>
          <p:nvPr/>
        </p:nvSpPr>
        <p:spPr>
          <a:xfrm>
            <a:off x="1695450" y="342900"/>
            <a:ext cx="744855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Defining Health and Wellbeing</a:t>
            </a:r>
          </a:p>
          <a:p>
            <a:pPr>
              <a:buNone/>
            </a:pPr>
            <a:r>
              <a:rPr lang="en-GB" sz="3200" b="1" dirty="0"/>
              <a:t>Health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Capacity to adapt and self-manage, not only absence of illness</a:t>
            </a:r>
          </a:p>
          <a:p>
            <a:pPr>
              <a:buNone/>
            </a:pPr>
            <a:r>
              <a:rPr lang="en-GB" sz="3200" b="1" dirty="0"/>
              <a:t>Wellbeing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Physical functioning and quality of life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Emotional resilience and social participation</a:t>
            </a:r>
          </a:p>
          <a:p>
            <a:pPr>
              <a:buNone/>
            </a:pPr>
            <a:r>
              <a:rPr lang="en-GB" sz="3200" b="1" dirty="0"/>
              <a:t>Sustainable Development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Long-term population health through prevention</a:t>
            </a:r>
          </a:p>
        </p:txBody>
      </p:sp>
    </p:spTree>
    <p:extLst>
      <p:ext uri="{BB962C8B-B14F-4D97-AF65-F5344CB8AC3E}">
        <p14:creationId xmlns:p14="http://schemas.microsoft.com/office/powerpoint/2010/main" val="608796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44268F6-A361-9907-F87F-9C4377ECA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 flipV="1">
            <a:off x="0" y="254643"/>
            <a:ext cx="6096000" cy="8557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4795FD4-2F00-B0A4-18C9-69A30616130E}"/>
              </a:ext>
            </a:extLst>
          </p:cNvPr>
          <p:cNvSpPr txBox="1"/>
          <p:nvPr/>
        </p:nvSpPr>
        <p:spPr>
          <a:xfrm>
            <a:off x="1419224" y="390525"/>
            <a:ext cx="7724775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chemeClr val="bg1"/>
                </a:solidFill>
              </a:rPr>
              <a:t>Models of Health Used in Prevention</a:t>
            </a:r>
          </a:p>
          <a:p>
            <a:pPr>
              <a:buNone/>
            </a:pPr>
            <a:r>
              <a:rPr lang="en-GB" sz="3600" b="1" dirty="0">
                <a:solidFill>
                  <a:schemeClr val="bg1"/>
                </a:solidFill>
              </a:rPr>
              <a:t>Biomedical</a:t>
            </a:r>
            <a:endParaRPr lang="en-GB" sz="36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Treats complications of obesity</a:t>
            </a:r>
          </a:p>
          <a:p>
            <a:pPr>
              <a:buNone/>
            </a:pPr>
            <a:r>
              <a:rPr lang="en-GB" sz="3600" b="1" dirty="0">
                <a:solidFill>
                  <a:schemeClr val="bg1"/>
                </a:solidFill>
              </a:rPr>
              <a:t>Ecological</a:t>
            </a:r>
            <a:endParaRPr lang="en-GB" sz="36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Food environment, housing, transport</a:t>
            </a:r>
          </a:p>
          <a:p>
            <a:pPr>
              <a:buNone/>
            </a:pPr>
            <a:r>
              <a:rPr lang="en-GB" sz="3600" b="1" dirty="0">
                <a:solidFill>
                  <a:schemeClr val="bg1"/>
                </a:solidFill>
              </a:rPr>
              <a:t>Public-Health Model</a:t>
            </a:r>
            <a:endParaRPr lang="en-GB" sz="36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Population-wide interventions</a:t>
            </a:r>
          </a:p>
          <a:p>
            <a:pPr>
              <a:buNone/>
            </a:pPr>
            <a:r>
              <a:rPr lang="en-GB" sz="3600" b="1" dirty="0">
                <a:solidFill>
                  <a:schemeClr val="bg1"/>
                </a:solidFill>
              </a:rPr>
              <a:t>Behavioural Models</a:t>
            </a:r>
            <a:endParaRPr lang="en-GB" sz="36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Health Belief Model for lifestyle change</a:t>
            </a:r>
          </a:p>
        </p:txBody>
      </p:sp>
    </p:spTree>
    <p:extLst>
      <p:ext uri="{BB962C8B-B14F-4D97-AF65-F5344CB8AC3E}">
        <p14:creationId xmlns:p14="http://schemas.microsoft.com/office/powerpoint/2010/main" val="2241459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ECE635A2-70B8-3EAB-6A18-952B02EBA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4EC51C-A534-5D6B-C7E4-8CE91751F91B}"/>
              </a:ext>
            </a:extLst>
          </p:cNvPr>
          <p:cNvSpPr txBox="1"/>
          <p:nvPr/>
        </p:nvSpPr>
        <p:spPr>
          <a:xfrm>
            <a:off x="2171700" y="447675"/>
            <a:ext cx="698658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SDGs and Physical Health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SDG 3 targets preventable disease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Links to nutrition and physical activity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UK obesity strategy aligned to SDG3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Long-term cost reduction through prevention</a:t>
            </a:r>
          </a:p>
        </p:txBody>
      </p:sp>
    </p:spTree>
    <p:extLst>
      <p:ext uri="{BB962C8B-B14F-4D97-AF65-F5344CB8AC3E}">
        <p14:creationId xmlns:p14="http://schemas.microsoft.com/office/powerpoint/2010/main" val="3571516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A4AAA72-F983-5EE3-8A92-C8E29A9A5E40}"/>
              </a:ext>
            </a:extLst>
          </p:cNvPr>
          <p:cNvSpPr txBox="1"/>
          <p:nvPr/>
        </p:nvSpPr>
        <p:spPr>
          <a:xfrm>
            <a:off x="2505074" y="161925"/>
            <a:ext cx="6638925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800" b="1" dirty="0">
                <a:solidFill>
                  <a:schemeClr val="bg1">
                    <a:lumMod val="85000"/>
                  </a:schemeClr>
                </a:solidFill>
              </a:rPr>
              <a:t>Social Drivers of Obesity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>
                    <a:lumMod val="85000"/>
                  </a:schemeClr>
                </a:solidFill>
              </a:rPr>
              <a:t>Poverty and food insecurity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>
                    <a:lumMod val="85000"/>
                  </a:schemeClr>
                </a:solidFill>
              </a:rPr>
              <a:t>Urban design and inactivity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>
                    <a:lumMod val="85000"/>
                  </a:schemeClr>
                </a:solidFill>
              </a:rPr>
              <a:t>Advertising exposure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>
                    <a:lumMod val="85000"/>
                  </a:schemeClr>
                </a:solidFill>
              </a:rPr>
              <a:t>School meal access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>
                    <a:lumMod val="85000"/>
                  </a:schemeClr>
                </a:solidFill>
              </a:rPr>
              <a:t>Regional inequality</a:t>
            </a:r>
          </a:p>
        </p:txBody>
      </p:sp>
    </p:spTree>
    <p:extLst>
      <p:ext uri="{BB962C8B-B14F-4D97-AF65-F5344CB8AC3E}">
        <p14:creationId xmlns:p14="http://schemas.microsoft.com/office/powerpoint/2010/main" val="334696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F44A959-C2BB-9170-C99C-1A2EDB71B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21674F33-EBD0-8A30-A7A3-EE6658ABD17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1743074" y="1017376"/>
            <a:ext cx="4952995" cy="433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Policy: Prevention Systems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Diabetes Prevention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Sugar Reduction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Advertising restrictions for HFSS foods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School-based interventions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 authority public-health duties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7D110E23-AEFB-23D3-3C7C-3204D8979C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8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lide Number Placeholder 67">
            <a:extLst>
              <a:ext uri="{FF2B5EF4-FFF2-40B4-BE49-F238E27FC236}">
                <a16:creationId xmlns:a16="http://schemas.microsoft.com/office/drawing/2014/main" id="{AA0ACADD-CC4E-851C-DA07-C22DB97FA23E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5C582B-191D-DF3C-7C18-30541EB902AF}"/>
              </a:ext>
            </a:extLst>
          </p:cNvPr>
          <p:cNvSpPr txBox="1"/>
          <p:nvPr/>
        </p:nvSpPr>
        <p:spPr>
          <a:xfrm>
            <a:off x="1838325" y="733425"/>
            <a:ext cx="731996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/>
              <a:t>Health Promotion in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Active travel schemes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School nutrition programmes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NHS Health Checks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Community weight-management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MECC for lifestyle advice</a:t>
            </a:r>
          </a:p>
        </p:txBody>
      </p:sp>
    </p:spTree>
    <p:extLst>
      <p:ext uri="{BB962C8B-B14F-4D97-AF65-F5344CB8AC3E}">
        <p14:creationId xmlns:p14="http://schemas.microsoft.com/office/powerpoint/2010/main" val="636929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B8313-9270-4128-8674-3A3E42B80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9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876300"/>
            <a:ext cx="5246255" cy="17098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">
            <a:extLst>
              <a:ext uri="{FF2B5EF4-FFF2-40B4-BE49-F238E27FC236}">
                <a16:creationId xmlns:a16="http://schemas.microsoft.com/office/drawing/2014/main" id="{934DC98B-D182-652C-8933-67AC7138FD75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2200275" y="725730"/>
            <a:ext cx="6403540" cy="430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b="1" dirty="0">
                <a:latin typeface="Arial" panose="020B0604020202020204" pitchFamily="34" charset="0"/>
              </a:rPr>
              <a:t>C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ase Study: National Childhood Obesity Strategy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Whole-system approach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Industry reformulation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controls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School-based action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Parental engagement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1208BFEB-EC78-8088-1F08-CB7D4A9FFF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861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4B0ADB-527F-A58C-9372-D8502ED6F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680D94-835D-ED07-8FF7-5EE2BEAA7EA7}"/>
              </a:ext>
            </a:extLst>
          </p:cNvPr>
          <p:cNvSpPr txBox="1"/>
          <p:nvPr/>
        </p:nvSpPr>
        <p:spPr>
          <a:xfrm>
            <a:off x="2686050" y="493425"/>
            <a:ext cx="609600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Critical Evaluation</a:t>
            </a:r>
          </a:p>
          <a:p>
            <a:pPr>
              <a:buNone/>
            </a:pPr>
            <a:r>
              <a:rPr lang="en-GB" sz="3200" b="1" dirty="0"/>
              <a:t>Strengths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Early-life intervention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Population-wide reach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Cost-effective long term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Supports sustainability</a:t>
            </a:r>
          </a:p>
          <a:p>
            <a:pPr>
              <a:buNone/>
            </a:pPr>
            <a:r>
              <a:rPr lang="en-GB" sz="3200" b="1" dirty="0"/>
              <a:t>Limitations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Behaviour change difficult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Industry resistance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Socio-economic barriers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Uneven local delivery</a:t>
            </a:r>
          </a:p>
        </p:txBody>
      </p:sp>
    </p:spTree>
    <p:extLst>
      <p:ext uri="{BB962C8B-B14F-4D97-AF65-F5344CB8AC3E}">
        <p14:creationId xmlns:p14="http://schemas.microsoft.com/office/powerpoint/2010/main" val="1658164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3946F4-566B-4385-A86C-03E08123E5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6C4004-E47B-7161-99B3-1E3E85FCC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A9B92B25-5D7F-8BF8-B633-31FB3D0C13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7975" y="827152"/>
            <a:ext cx="5486400" cy="5139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Equity and Access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Higher obesity rates in deprived areas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Healthy food affordability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Regional service gaps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barriers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Transport and leisure access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7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87816751-4565-BCB1-111C-E9262D9183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901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32B776-E386-1CF9-CC8F-2D2FF3EA7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CDC7E8-185E-A12A-A048-52EC50E440F5}"/>
              </a:ext>
            </a:extLst>
          </p:cNvPr>
          <p:cNvSpPr txBox="1"/>
          <p:nvPr/>
        </p:nvSpPr>
        <p:spPr>
          <a:xfrm>
            <a:off x="2238375" y="657226"/>
            <a:ext cx="690562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/>
              <a:t>Recommendations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Subsidised healthy food schemes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Expand school meal programmes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Regulate digital marketing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Urban design for activity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Targeted funding for deprived areas</a:t>
            </a:r>
          </a:p>
        </p:txBody>
      </p:sp>
    </p:spTree>
    <p:extLst>
      <p:ext uri="{BB962C8B-B14F-4D97-AF65-F5344CB8AC3E}">
        <p14:creationId xmlns:p14="http://schemas.microsoft.com/office/powerpoint/2010/main" val="27918217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96FFDC-ADE8-4009-A466-A81787258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EC88AE73-3C2F-B79F-DAD5-7BBE0EC91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64C9A14-8E5E-5460-A14B-BDE6C0FAA1E0}"/>
              </a:ext>
            </a:extLst>
          </p:cNvPr>
          <p:cNvSpPr txBox="1"/>
          <p:nvPr/>
        </p:nvSpPr>
        <p:spPr>
          <a:xfrm>
            <a:off x="1933575" y="1111251"/>
            <a:ext cx="726519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/>
              <a:t>Conclusion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Prevention is central to sustainability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Childhood obesity threatens SDG3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UK policy shows progress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Inequalities remain the major barrier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Whole-system action is required</a:t>
            </a:r>
          </a:p>
        </p:txBody>
      </p:sp>
    </p:spTree>
    <p:extLst>
      <p:ext uri="{BB962C8B-B14F-4D97-AF65-F5344CB8AC3E}">
        <p14:creationId xmlns:p14="http://schemas.microsoft.com/office/powerpoint/2010/main" val="2403577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27D99-645F-4FCF-9573-FDFE2A344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9216EA-0D2D-ACDE-8FA4-8A3B1F81176B}"/>
              </a:ext>
            </a:extLst>
          </p:cNvPr>
          <p:cNvSpPr txBox="1"/>
          <p:nvPr/>
        </p:nvSpPr>
        <p:spPr>
          <a:xfrm>
            <a:off x="0" y="0"/>
            <a:ext cx="914400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</a:rPr>
              <a:t>REFERENCES </a:t>
            </a:r>
          </a:p>
          <a:p>
            <a:pPr>
              <a:buNone/>
            </a:pPr>
            <a:endParaRPr lang="en-GB" sz="16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Department of Health and Social Care (2020)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Tackling obesity: empowering adults and children to live healthier lives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London: DHSC.</a:t>
            </a: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Dodge, R., Daly, A.P., Huyton, J. and Sanders, L.D. (2012) ‘The challenge of defining wellbeing’,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International Journal of Wellbeing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, 2(3), pp. 222–235.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https://doi.org/10.5502/ijw.v2i3.4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Marmot, M., Allen, J., Boyce, T., Goldblatt, P. and Morrison, J. (2020)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Health equity in England: The Marmot Review 10 years on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London: Institute of Health Equity.</a:t>
            </a: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NHS England (2017)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Making Every Contact Count (MECC): Consensus statement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Available at: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https://www.england.nhs.uk/publication/making-every-contact-count-mecc-consensus-statement/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NHS England (2019)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The NHS Long Term Plan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Available at: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https://www.longtermplan.nhs.uk/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Office for Health Improvement and Disparities (2022)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Childhood obesity: applying All Our Health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London: OHID.</a:t>
            </a: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Office for National Statistics (2023)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Overweight and obesity in England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Available at: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Public Health England (2019)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Sugar reduction: report on progress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London: PHE.</a:t>
            </a: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The King’s Fund (2023)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Public perceptions of health and social care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Available at: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United Nations (2023)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Sustainable Development Goal 3: Good health and well-being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Available at: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https://sdgs.un.org/goals/goal3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World Commission on Environment and Development (1987)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Our common future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Oxford: Oxford University Press.</a:t>
            </a: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World Health Organization (2021)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Social determinants of health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Available at: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https://www.who.int/health-topics/social-determinants-of-health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  <a:p>
            <a:pPr>
              <a:buNone/>
            </a:pP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World Health Organization (2022) </a:t>
            </a:r>
            <a:r>
              <a:rPr lang="en-GB" sz="1200" i="1" dirty="0">
                <a:solidFill>
                  <a:schemeClr val="bg1">
                    <a:lumMod val="85000"/>
                  </a:schemeClr>
                </a:solidFill>
              </a:rPr>
              <a:t>Health in the Sustainable Development Goals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. Available at: </a:t>
            </a:r>
            <a:r>
              <a:rPr lang="en-GB" sz="1200" dirty="0">
                <a:solidFill>
                  <a:schemeClr val="bg1">
                    <a:lumMod val="85000"/>
                  </a:schemeClr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https://www.who.int/health-topics/sustainable-development-goals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787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606FE-5ABE-0972-C981-393D695DF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9A8A2-1A4C-6018-B081-90A976D7E0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05250" y="1663361"/>
            <a:ext cx="4179570" cy="1524735"/>
          </a:xfrm>
        </p:spPr>
        <p:txBody>
          <a:bodyPr/>
          <a:lstStyle/>
          <a:p>
            <a:r>
              <a:rPr lang="en-US" sz="5400" dirty="0"/>
              <a:t>THANK YOU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D4EEF-9122-1FB3-85B0-0114E7DD5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04450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ustom" id="{F85C13B5-8B75-4CB8-BA5E-9CAC0747196D}" vid="{617487EE-AB70-4C55-8A81-E6744CC4A2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ABF691C-888B-4061-8A6F-D5CE84A025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9168DCE-134F-4610-A6AA-88CEBE8D71D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EDE3176-A15D-46A3-BDDB-64A0D73632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{262DF394-5084-4BFA-A29C-BE3DED5ADCB6}TF7521aafa-c748-4c40-a498-ba511be234dc5b1b6097_win32-5039330bb2f3</Template>
  <TotalTime>21</TotalTime>
  <Words>744</Words>
  <Application>Microsoft Office PowerPoint</Application>
  <PresentationFormat>Widescreen</PresentationFormat>
  <Paragraphs>139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Tenorite</vt:lpstr>
      <vt:lpstr>Custom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nedelcu</dc:creator>
  <cp:lastModifiedBy>vasile nedelcu</cp:lastModifiedBy>
  <cp:revision>1</cp:revision>
  <dcterms:created xsi:type="dcterms:W3CDTF">2026-01-25T14:16:08Z</dcterms:created>
  <dcterms:modified xsi:type="dcterms:W3CDTF">2026-02-08T09:41:30Z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