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9" r:id="rId3"/>
    <p:sldMasterId id="2147483701" r:id="rId4"/>
    <p:sldMasterId id="2147483713" r:id="rId5"/>
  </p:sldMasterIdLst>
  <p:notesMasterIdLst>
    <p:notesMasterId r:id="rId55"/>
  </p:notesMasterIdLst>
  <p:sldIdLst>
    <p:sldId id="270" r:id="rId6"/>
    <p:sldId id="271" r:id="rId7"/>
    <p:sldId id="329" r:id="rId8"/>
    <p:sldId id="304" r:id="rId9"/>
    <p:sldId id="303" r:id="rId10"/>
    <p:sldId id="290" r:id="rId11"/>
    <p:sldId id="289" r:id="rId12"/>
    <p:sldId id="260" r:id="rId13"/>
    <p:sldId id="446" r:id="rId14"/>
    <p:sldId id="267" r:id="rId15"/>
    <p:sldId id="447" r:id="rId16"/>
    <p:sldId id="327" r:id="rId17"/>
    <p:sldId id="330" r:id="rId18"/>
    <p:sldId id="331" r:id="rId19"/>
    <p:sldId id="333" r:id="rId20"/>
    <p:sldId id="334" r:id="rId21"/>
    <p:sldId id="332" r:id="rId22"/>
    <p:sldId id="261" r:id="rId23"/>
    <p:sldId id="437" r:id="rId24"/>
    <p:sldId id="300" r:id="rId25"/>
    <p:sldId id="340" r:id="rId26"/>
    <p:sldId id="257" r:id="rId27"/>
    <p:sldId id="273" r:id="rId28"/>
    <p:sldId id="256" r:id="rId29"/>
    <p:sldId id="269" r:id="rId30"/>
    <p:sldId id="272" r:id="rId31"/>
    <p:sldId id="264" r:id="rId32"/>
    <p:sldId id="268" r:id="rId33"/>
    <p:sldId id="323" r:id="rId34"/>
    <p:sldId id="341" r:id="rId35"/>
    <p:sldId id="421" r:id="rId36"/>
    <p:sldId id="422" r:id="rId37"/>
    <p:sldId id="419" r:id="rId38"/>
    <p:sldId id="420" r:id="rId39"/>
    <p:sldId id="425" r:id="rId40"/>
    <p:sldId id="262" r:id="rId41"/>
    <p:sldId id="263" r:id="rId42"/>
    <p:sldId id="428" r:id="rId43"/>
    <p:sldId id="429" r:id="rId44"/>
    <p:sldId id="431" r:id="rId45"/>
    <p:sldId id="432" r:id="rId46"/>
    <p:sldId id="278" r:id="rId47"/>
    <p:sldId id="279" r:id="rId48"/>
    <p:sldId id="439" r:id="rId49"/>
    <p:sldId id="442" r:id="rId50"/>
    <p:sldId id="444" r:id="rId51"/>
    <p:sldId id="280" r:id="rId52"/>
    <p:sldId id="281" r:id="rId53"/>
    <p:sldId id="438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-9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B4111B-9DE9-4017-A234-6B32F99EC1E2}" type="doc">
      <dgm:prSet loTypeId="urn:microsoft.com/office/officeart/2005/8/layout/vList5" loCatId="list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en-GB"/>
        </a:p>
      </dgm:t>
    </dgm:pt>
    <dgm:pt modelId="{E0D8A49E-50E5-4C72-920A-BEC8DA927033}">
      <dgm:prSet phldrT="[Text]"/>
      <dgm:spPr>
        <a:solidFill>
          <a:srgbClr val="FF0000"/>
        </a:solidFill>
      </dgm:spPr>
      <dgm:t>
        <a:bodyPr/>
        <a:lstStyle/>
        <a:p>
          <a:r>
            <a:rPr lang="en-GB" dirty="0"/>
            <a:t>Free education</a:t>
          </a:r>
        </a:p>
      </dgm:t>
    </dgm:pt>
    <dgm:pt modelId="{987F0DD8-F07F-4514-BA4E-03D0159304AD}" type="parTrans" cxnId="{12E2C6DC-9108-427D-88C7-D4A6F3283230}">
      <dgm:prSet/>
      <dgm:spPr/>
      <dgm:t>
        <a:bodyPr/>
        <a:lstStyle/>
        <a:p>
          <a:endParaRPr lang="en-GB"/>
        </a:p>
      </dgm:t>
    </dgm:pt>
    <dgm:pt modelId="{974882BA-6885-4FDF-BCF3-7EE6F60F7153}" type="sibTrans" cxnId="{12E2C6DC-9108-427D-88C7-D4A6F3283230}">
      <dgm:prSet/>
      <dgm:spPr/>
      <dgm:t>
        <a:bodyPr/>
        <a:lstStyle/>
        <a:p>
          <a:endParaRPr lang="en-GB"/>
        </a:p>
      </dgm:t>
    </dgm:pt>
    <dgm:pt modelId="{3B2BA282-736E-4742-BCD6-4A6B9389F7BC}">
      <dgm:prSet phldrT="[Text]"/>
      <dgm:spPr>
        <a:solidFill>
          <a:srgbClr val="FFC000"/>
        </a:solidFill>
      </dgm:spPr>
      <dgm:t>
        <a:bodyPr/>
        <a:lstStyle/>
        <a:p>
          <a:r>
            <a:rPr lang="en-GB" dirty="0"/>
            <a:t>NHS</a:t>
          </a:r>
        </a:p>
      </dgm:t>
    </dgm:pt>
    <dgm:pt modelId="{7A51D0E9-8671-47A3-A1FE-13C404C79BA6}" type="parTrans" cxnId="{EBA55CCB-88CF-41A8-9E63-2ADC2188B553}">
      <dgm:prSet/>
      <dgm:spPr/>
      <dgm:t>
        <a:bodyPr/>
        <a:lstStyle/>
        <a:p>
          <a:endParaRPr lang="en-GB"/>
        </a:p>
      </dgm:t>
    </dgm:pt>
    <dgm:pt modelId="{EF8E5514-245B-422D-8B85-8B05CE31F1C6}" type="sibTrans" cxnId="{EBA55CCB-88CF-41A8-9E63-2ADC2188B553}">
      <dgm:prSet/>
      <dgm:spPr/>
      <dgm:t>
        <a:bodyPr/>
        <a:lstStyle/>
        <a:p>
          <a:endParaRPr lang="en-GB"/>
        </a:p>
      </dgm:t>
    </dgm:pt>
    <dgm:pt modelId="{5DAF3729-59D2-447E-B1EB-B349476758E2}">
      <dgm:prSet phldrT="[Text]"/>
      <dgm:spPr>
        <a:solidFill>
          <a:srgbClr val="00B050"/>
        </a:solidFill>
      </dgm:spPr>
      <dgm:t>
        <a:bodyPr/>
        <a:lstStyle/>
        <a:p>
          <a:r>
            <a:rPr lang="en-GB" dirty="0"/>
            <a:t>Employment</a:t>
          </a:r>
        </a:p>
      </dgm:t>
    </dgm:pt>
    <dgm:pt modelId="{3E7C7465-875D-4440-B9F3-994A8CB0F6A2}" type="parTrans" cxnId="{7A5B946B-AB07-4AB1-BDC6-F9E3E49384BB}">
      <dgm:prSet/>
      <dgm:spPr/>
      <dgm:t>
        <a:bodyPr/>
        <a:lstStyle/>
        <a:p>
          <a:endParaRPr lang="en-GB"/>
        </a:p>
      </dgm:t>
    </dgm:pt>
    <dgm:pt modelId="{E43221B8-6C3D-4DFA-832A-1034C8080F6F}" type="sibTrans" cxnId="{7A5B946B-AB07-4AB1-BDC6-F9E3E49384BB}">
      <dgm:prSet/>
      <dgm:spPr/>
      <dgm:t>
        <a:bodyPr/>
        <a:lstStyle/>
        <a:p>
          <a:endParaRPr lang="en-GB"/>
        </a:p>
      </dgm:t>
    </dgm:pt>
    <dgm:pt modelId="{B92E99C2-589E-4044-93F5-36804D378FB5}">
      <dgm:prSet/>
      <dgm:spPr>
        <a:solidFill>
          <a:srgbClr val="0070C0"/>
        </a:solidFill>
      </dgm:spPr>
      <dgm:t>
        <a:bodyPr/>
        <a:lstStyle/>
        <a:p>
          <a:r>
            <a:rPr lang="en-GB" dirty="0"/>
            <a:t>Housing</a:t>
          </a:r>
        </a:p>
      </dgm:t>
    </dgm:pt>
    <dgm:pt modelId="{F25AD5FF-FBAC-4344-875B-779FD576C153}" type="parTrans" cxnId="{53398C8E-9715-45A9-BA6D-CB1F5F139241}">
      <dgm:prSet/>
      <dgm:spPr/>
      <dgm:t>
        <a:bodyPr/>
        <a:lstStyle/>
        <a:p>
          <a:endParaRPr lang="en-GB"/>
        </a:p>
      </dgm:t>
    </dgm:pt>
    <dgm:pt modelId="{E114C541-5696-4861-B673-5D854981A228}" type="sibTrans" cxnId="{53398C8E-9715-45A9-BA6D-CB1F5F139241}">
      <dgm:prSet/>
      <dgm:spPr/>
      <dgm:t>
        <a:bodyPr/>
        <a:lstStyle/>
        <a:p>
          <a:endParaRPr lang="en-GB"/>
        </a:p>
      </dgm:t>
    </dgm:pt>
    <dgm:pt modelId="{031C1507-2079-43EF-9733-ACA615AA06A1}">
      <dgm:prSet/>
      <dgm:spPr>
        <a:solidFill>
          <a:srgbClr val="7030A0"/>
        </a:solidFill>
      </dgm:spPr>
      <dgm:t>
        <a:bodyPr/>
        <a:lstStyle/>
        <a:p>
          <a:r>
            <a:rPr lang="en-GB" dirty="0"/>
            <a:t>National insurance</a:t>
          </a:r>
        </a:p>
      </dgm:t>
    </dgm:pt>
    <dgm:pt modelId="{7BCA11E0-E8B7-4839-9A95-7CB5DB854B9C}" type="parTrans" cxnId="{E4929414-3A00-4F87-8928-2F8A8975E336}">
      <dgm:prSet/>
      <dgm:spPr/>
      <dgm:t>
        <a:bodyPr/>
        <a:lstStyle/>
        <a:p>
          <a:endParaRPr lang="en-GB"/>
        </a:p>
      </dgm:t>
    </dgm:pt>
    <dgm:pt modelId="{1920D8BA-B37B-435E-B976-1C34B0916F76}" type="sibTrans" cxnId="{E4929414-3A00-4F87-8928-2F8A8975E336}">
      <dgm:prSet/>
      <dgm:spPr/>
      <dgm:t>
        <a:bodyPr/>
        <a:lstStyle/>
        <a:p>
          <a:endParaRPr lang="en-GB"/>
        </a:p>
      </dgm:t>
    </dgm:pt>
    <dgm:pt modelId="{391E5B6F-F069-43CC-8FBF-67FEFB12E472}" type="pres">
      <dgm:prSet presAssocID="{1AB4111B-9DE9-4017-A234-6B32F99EC1E2}" presName="Name0" presStyleCnt="0">
        <dgm:presLayoutVars>
          <dgm:dir/>
          <dgm:animLvl val="lvl"/>
          <dgm:resizeHandles val="exact"/>
        </dgm:presLayoutVars>
      </dgm:prSet>
      <dgm:spPr/>
    </dgm:pt>
    <dgm:pt modelId="{1D057EE7-90D7-40F0-B158-5B67195B7655}" type="pres">
      <dgm:prSet presAssocID="{E0D8A49E-50E5-4C72-920A-BEC8DA927033}" presName="linNode" presStyleCnt="0"/>
      <dgm:spPr/>
    </dgm:pt>
    <dgm:pt modelId="{B36261F1-45A5-484E-A891-9DCBF43F1A17}" type="pres">
      <dgm:prSet presAssocID="{E0D8A49E-50E5-4C72-920A-BEC8DA92703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FFBEE04-9E98-47E8-BE52-BCE5AA45E321}" type="pres">
      <dgm:prSet presAssocID="{974882BA-6885-4FDF-BCF3-7EE6F60F7153}" presName="sp" presStyleCnt="0"/>
      <dgm:spPr/>
    </dgm:pt>
    <dgm:pt modelId="{53058B14-BA50-4E32-BD13-0C7973318953}" type="pres">
      <dgm:prSet presAssocID="{3B2BA282-736E-4742-BCD6-4A6B9389F7BC}" presName="linNode" presStyleCnt="0"/>
      <dgm:spPr/>
    </dgm:pt>
    <dgm:pt modelId="{5ABA1632-C696-4E49-9005-B3415BE66B45}" type="pres">
      <dgm:prSet presAssocID="{3B2BA282-736E-4742-BCD6-4A6B9389F7BC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1CB17797-B095-46B3-AE87-375E218B8F38}" type="pres">
      <dgm:prSet presAssocID="{EF8E5514-245B-422D-8B85-8B05CE31F1C6}" presName="sp" presStyleCnt="0"/>
      <dgm:spPr/>
    </dgm:pt>
    <dgm:pt modelId="{A44816E1-9E95-4C44-A641-67FDF81A834E}" type="pres">
      <dgm:prSet presAssocID="{5DAF3729-59D2-447E-B1EB-B349476758E2}" presName="linNode" presStyleCnt="0"/>
      <dgm:spPr/>
    </dgm:pt>
    <dgm:pt modelId="{3125673A-16BD-4165-BB83-668ABD9B744A}" type="pres">
      <dgm:prSet presAssocID="{5DAF3729-59D2-447E-B1EB-B349476758E2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C6F6BDAC-5245-44D8-AB0E-FEB944E785AD}" type="pres">
      <dgm:prSet presAssocID="{E43221B8-6C3D-4DFA-832A-1034C8080F6F}" presName="sp" presStyleCnt="0"/>
      <dgm:spPr/>
    </dgm:pt>
    <dgm:pt modelId="{CF863557-5A08-40FA-BAB5-A76F5154BF29}" type="pres">
      <dgm:prSet presAssocID="{B92E99C2-589E-4044-93F5-36804D378FB5}" presName="linNode" presStyleCnt="0"/>
      <dgm:spPr/>
    </dgm:pt>
    <dgm:pt modelId="{4AA218D6-7A61-48FC-8FF5-9BBAE18315B5}" type="pres">
      <dgm:prSet presAssocID="{B92E99C2-589E-4044-93F5-36804D378FB5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A11784F1-52BF-44C1-A7E5-8BB9FE5DAB19}" type="pres">
      <dgm:prSet presAssocID="{E114C541-5696-4861-B673-5D854981A228}" presName="sp" presStyleCnt="0"/>
      <dgm:spPr/>
    </dgm:pt>
    <dgm:pt modelId="{D6E55949-0F87-4446-88E7-065AA158B702}" type="pres">
      <dgm:prSet presAssocID="{031C1507-2079-43EF-9733-ACA615AA06A1}" presName="linNode" presStyleCnt="0"/>
      <dgm:spPr/>
    </dgm:pt>
    <dgm:pt modelId="{1A919B61-70FE-4C9D-9969-4B71034ED807}" type="pres">
      <dgm:prSet presAssocID="{031C1507-2079-43EF-9733-ACA615AA06A1}" presName="parentText" presStyleLbl="node1" presStyleIdx="4" presStyleCnt="5">
        <dgm:presLayoutVars>
          <dgm:chMax val="1"/>
          <dgm:bulletEnabled val="1"/>
        </dgm:presLayoutVars>
      </dgm:prSet>
      <dgm:spPr/>
    </dgm:pt>
  </dgm:ptLst>
  <dgm:cxnLst>
    <dgm:cxn modelId="{CE885D0B-6256-4E78-A240-76B9F2473F14}" type="presOf" srcId="{5DAF3729-59D2-447E-B1EB-B349476758E2}" destId="{3125673A-16BD-4165-BB83-668ABD9B744A}" srcOrd="0" destOrd="0" presId="urn:microsoft.com/office/officeart/2005/8/layout/vList5"/>
    <dgm:cxn modelId="{E4929414-3A00-4F87-8928-2F8A8975E336}" srcId="{1AB4111B-9DE9-4017-A234-6B32F99EC1E2}" destId="{031C1507-2079-43EF-9733-ACA615AA06A1}" srcOrd="4" destOrd="0" parTransId="{7BCA11E0-E8B7-4839-9A95-7CB5DB854B9C}" sibTransId="{1920D8BA-B37B-435E-B976-1C34B0916F76}"/>
    <dgm:cxn modelId="{7A5B946B-AB07-4AB1-BDC6-F9E3E49384BB}" srcId="{1AB4111B-9DE9-4017-A234-6B32F99EC1E2}" destId="{5DAF3729-59D2-447E-B1EB-B349476758E2}" srcOrd="2" destOrd="0" parTransId="{3E7C7465-875D-4440-B9F3-994A8CB0F6A2}" sibTransId="{E43221B8-6C3D-4DFA-832A-1034C8080F6F}"/>
    <dgm:cxn modelId="{46359B70-570A-430C-B05B-684A64D7E156}" type="presOf" srcId="{031C1507-2079-43EF-9733-ACA615AA06A1}" destId="{1A919B61-70FE-4C9D-9969-4B71034ED807}" srcOrd="0" destOrd="0" presId="urn:microsoft.com/office/officeart/2005/8/layout/vList5"/>
    <dgm:cxn modelId="{E91E2786-7829-441D-B774-CA985EDE8023}" type="presOf" srcId="{1AB4111B-9DE9-4017-A234-6B32F99EC1E2}" destId="{391E5B6F-F069-43CC-8FBF-67FEFB12E472}" srcOrd="0" destOrd="0" presId="urn:microsoft.com/office/officeart/2005/8/layout/vList5"/>
    <dgm:cxn modelId="{53398C8E-9715-45A9-BA6D-CB1F5F139241}" srcId="{1AB4111B-9DE9-4017-A234-6B32F99EC1E2}" destId="{B92E99C2-589E-4044-93F5-36804D378FB5}" srcOrd="3" destOrd="0" parTransId="{F25AD5FF-FBAC-4344-875B-779FD576C153}" sibTransId="{E114C541-5696-4861-B673-5D854981A228}"/>
    <dgm:cxn modelId="{4C16CBA7-6F70-4665-AF31-2253A3F06D5C}" type="presOf" srcId="{E0D8A49E-50E5-4C72-920A-BEC8DA927033}" destId="{B36261F1-45A5-484E-A891-9DCBF43F1A17}" srcOrd="0" destOrd="0" presId="urn:microsoft.com/office/officeart/2005/8/layout/vList5"/>
    <dgm:cxn modelId="{EBA55CCB-88CF-41A8-9E63-2ADC2188B553}" srcId="{1AB4111B-9DE9-4017-A234-6B32F99EC1E2}" destId="{3B2BA282-736E-4742-BCD6-4A6B9389F7BC}" srcOrd="1" destOrd="0" parTransId="{7A51D0E9-8671-47A3-A1FE-13C404C79BA6}" sibTransId="{EF8E5514-245B-422D-8B85-8B05CE31F1C6}"/>
    <dgm:cxn modelId="{B4BD1BDB-FACC-4624-966D-B59213C2C19D}" type="presOf" srcId="{B92E99C2-589E-4044-93F5-36804D378FB5}" destId="{4AA218D6-7A61-48FC-8FF5-9BBAE18315B5}" srcOrd="0" destOrd="0" presId="urn:microsoft.com/office/officeart/2005/8/layout/vList5"/>
    <dgm:cxn modelId="{12E2C6DC-9108-427D-88C7-D4A6F3283230}" srcId="{1AB4111B-9DE9-4017-A234-6B32F99EC1E2}" destId="{E0D8A49E-50E5-4C72-920A-BEC8DA927033}" srcOrd="0" destOrd="0" parTransId="{987F0DD8-F07F-4514-BA4E-03D0159304AD}" sibTransId="{974882BA-6885-4FDF-BCF3-7EE6F60F7153}"/>
    <dgm:cxn modelId="{0D0985E0-CD01-4F90-AA0A-14A9BAE48EDB}" type="presOf" srcId="{3B2BA282-736E-4742-BCD6-4A6B9389F7BC}" destId="{5ABA1632-C696-4E49-9005-B3415BE66B45}" srcOrd="0" destOrd="0" presId="urn:microsoft.com/office/officeart/2005/8/layout/vList5"/>
    <dgm:cxn modelId="{0647B8B6-5AD2-4672-87C9-D5E86274714F}" type="presParOf" srcId="{391E5B6F-F069-43CC-8FBF-67FEFB12E472}" destId="{1D057EE7-90D7-40F0-B158-5B67195B7655}" srcOrd="0" destOrd="0" presId="urn:microsoft.com/office/officeart/2005/8/layout/vList5"/>
    <dgm:cxn modelId="{95938751-0622-419D-AAE9-1C6BFFB931E4}" type="presParOf" srcId="{1D057EE7-90D7-40F0-B158-5B67195B7655}" destId="{B36261F1-45A5-484E-A891-9DCBF43F1A17}" srcOrd="0" destOrd="0" presId="urn:microsoft.com/office/officeart/2005/8/layout/vList5"/>
    <dgm:cxn modelId="{DE075D95-9CF0-4827-AAD3-B49D470771B5}" type="presParOf" srcId="{391E5B6F-F069-43CC-8FBF-67FEFB12E472}" destId="{4FFBEE04-9E98-47E8-BE52-BCE5AA45E321}" srcOrd="1" destOrd="0" presId="urn:microsoft.com/office/officeart/2005/8/layout/vList5"/>
    <dgm:cxn modelId="{2C1BC144-0407-4949-BE4F-17DC0D237F44}" type="presParOf" srcId="{391E5B6F-F069-43CC-8FBF-67FEFB12E472}" destId="{53058B14-BA50-4E32-BD13-0C7973318953}" srcOrd="2" destOrd="0" presId="urn:microsoft.com/office/officeart/2005/8/layout/vList5"/>
    <dgm:cxn modelId="{B82B555A-EA3E-4D39-9DCD-78EEC8350161}" type="presParOf" srcId="{53058B14-BA50-4E32-BD13-0C7973318953}" destId="{5ABA1632-C696-4E49-9005-B3415BE66B45}" srcOrd="0" destOrd="0" presId="urn:microsoft.com/office/officeart/2005/8/layout/vList5"/>
    <dgm:cxn modelId="{FB89D0C1-A505-4838-9D8A-6D5127506AEB}" type="presParOf" srcId="{391E5B6F-F069-43CC-8FBF-67FEFB12E472}" destId="{1CB17797-B095-46B3-AE87-375E218B8F38}" srcOrd="3" destOrd="0" presId="urn:microsoft.com/office/officeart/2005/8/layout/vList5"/>
    <dgm:cxn modelId="{50090EB6-8982-47D5-980E-4DC4032F889A}" type="presParOf" srcId="{391E5B6F-F069-43CC-8FBF-67FEFB12E472}" destId="{A44816E1-9E95-4C44-A641-67FDF81A834E}" srcOrd="4" destOrd="0" presId="urn:microsoft.com/office/officeart/2005/8/layout/vList5"/>
    <dgm:cxn modelId="{D3D220B6-BDF9-407A-9EB3-FE071E31DAE6}" type="presParOf" srcId="{A44816E1-9E95-4C44-A641-67FDF81A834E}" destId="{3125673A-16BD-4165-BB83-668ABD9B744A}" srcOrd="0" destOrd="0" presId="urn:microsoft.com/office/officeart/2005/8/layout/vList5"/>
    <dgm:cxn modelId="{A570EF02-3058-4B39-8877-8708A8674A74}" type="presParOf" srcId="{391E5B6F-F069-43CC-8FBF-67FEFB12E472}" destId="{C6F6BDAC-5245-44D8-AB0E-FEB944E785AD}" srcOrd="5" destOrd="0" presId="urn:microsoft.com/office/officeart/2005/8/layout/vList5"/>
    <dgm:cxn modelId="{23614BE0-E450-47CC-B84B-E2E7A84DE0B0}" type="presParOf" srcId="{391E5B6F-F069-43CC-8FBF-67FEFB12E472}" destId="{CF863557-5A08-40FA-BAB5-A76F5154BF29}" srcOrd="6" destOrd="0" presId="urn:microsoft.com/office/officeart/2005/8/layout/vList5"/>
    <dgm:cxn modelId="{8BC51AB8-FD15-4CEA-9048-B22068CE7B83}" type="presParOf" srcId="{CF863557-5A08-40FA-BAB5-A76F5154BF29}" destId="{4AA218D6-7A61-48FC-8FF5-9BBAE18315B5}" srcOrd="0" destOrd="0" presId="urn:microsoft.com/office/officeart/2005/8/layout/vList5"/>
    <dgm:cxn modelId="{E19A2E19-1C5E-4862-9A40-D66FA2C129D5}" type="presParOf" srcId="{391E5B6F-F069-43CC-8FBF-67FEFB12E472}" destId="{A11784F1-52BF-44C1-A7E5-8BB9FE5DAB19}" srcOrd="7" destOrd="0" presId="urn:microsoft.com/office/officeart/2005/8/layout/vList5"/>
    <dgm:cxn modelId="{25F0C09B-418E-4ABC-BD01-5CAEB68F83A9}" type="presParOf" srcId="{391E5B6F-F069-43CC-8FBF-67FEFB12E472}" destId="{D6E55949-0F87-4446-88E7-065AA158B702}" srcOrd="8" destOrd="0" presId="urn:microsoft.com/office/officeart/2005/8/layout/vList5"/>
    <dgm:cxn modelId="{0F041475-A28B-4D02-92B1-FABB335844ED}" type="presParOf" srcId="{D6E55949-0F87-4446-88E7-065AA158B702}" destId="{1A919B61-70FE-4C9D-9969-4B71034ED807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B4111B-9DE9-4017-A234-6B32F99EC1E2}" type="doc">
      <dgm:prSet loTypeId="urn:microsoft.com/office/officeart/2005/8/layout/vList5" loCatId="list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en-GB"/>
        </a:p>
      </dgm:t>
    </dgm:pt>
    <dgm:pt modelId="{E0D8A49E-50E5-4C72-920A-BEC8DA927033}">
      <dgm:prSet phldrT="[Text]"/>
      <dgm:spPr>
        <a:solidFill>
          <a:srgbClr val="FF0000"/>
        </a:solidFill>
      </dgm:spPr>
      <dgm:t>
        <a:bodyPr/>
        <a:lstStyle/>
        <a:p>
          <a:r>
            <a:rPr lang="en-GB" dirty="0"/>
            <a:t>Ignorance</a:t>
          </a:r>
        </a:p>
      </dgm:t>
    </dgm:pt>
    <dgm:pt modelId="{987F0DD8-F07F-4514-BA4E-03D0159304AD}" type="parTrans" cxnId="{12E2C6DC-9108-427D-88C7-D4A6F3283230}">
      <dgm:prSet/>
      <dgm:spPr/>
      <dgm:t>
        <a:bodyPr/>
        <a:lstStyle/>
        <a:p>
          <a:endParaRPr lang="en-GB"/>
        </a:p>
      </dgm:t>
    </dgm:pt>
    <dgm:pt modelId="{974882BA-6885-4FDF-BCF3-7EE6F60F7153}" type="sibTrans" cxnId="{12E2C6DC-9108-427D-88C7-D4A6F3283230}">
      <dgm:prSet/>
      <dgm:spPr/>
      <dgm:t>
        <a:bodyPr/>
        <a:lstStyle/>
        <a:p>
          <a:endParaRPr lang="en-GB"/>
        </a:p>
      </dgm:t>
    </dgm:pt>
    <dgm:pt modelId="{3B2BA282-736E-4742-BCD6-4A6B9389F7BC}">
      <dgm:prSet phldrT="[Text]"/>
      <dgm:spPr>
        <a:solidFill>
          <a:srgbClr val="FFC000"/>
        </a:solidFill>
      </dgm:spPr>
      <dgm:t>
        <a:bodyPr/>
        <a:lstStyle/>
        <a:p>
          <a:r>
            <a:rPr lang="en-GB" dirty="0"/>
            <a:t>Disease</a:t>
          </a:r>
        </a:p>
      </dgm:t>
    </dgm:pt>
    <dgm:pt modelId="{7A51D0E9-8671-47A3-A1FE-13C404C79BA6}" type="parTrans" cxnId="{EBA55CCB-88CF-41A8-9E63-2ADC2188B553}">
      <dgm:prSet/>
      <dgm:spPr/>
      <dgm:t>
        <a:bodyPr/>
        <a:lstStyle/>
        <a:p>
          <a:endParaRPr lang="en-GB"/>
        </a:p>
      </dgm:t>
    </dgm:pt>
    <dgm:pt modelId="{EF8E5514-245B-422D-8B85-8B05CE31F1C6}" type="sibTrans" cxnId="{EBA55CCB-88CF-41A8-9E63-2ADC2188B553}">
      <dgm:prSet/>
      <dgm:spPr/>
      <dgm:t>
        <a:bodyPr/>
        <a:lstStyle/>
        <a:p>
          <a:endParaRPr lang="en-GB"/>
        </a:p>
      </dgm:t>
    </dgm:pt>
    <dgm:pt modelId="{5DAF3729-59D2-447E-B1EB-B349476758E2}">
      <dgm:prSet phldrT="[Text]"/>
      <dgm:spPr>
        <a:solidFill>
          <a:srgbClr val="00B050"/>
        </a:solidFill>
      </dgm:spPr>
      <dgm:t>
        <a:bodyPr/>
        <a:lstStyle/>
        <a:p>
          <a:r>
            <a:rPr lang="en-GB" dirty="0"/>
            <a:t>Idleness</a:t>
          </a:r>
        </a:p>
      </dgm:t>
    </dgm:pt>
    <dgm:pt modelId="{3E7C7465-875D-4440-B9F3-994A8CB0F6A2}" type="parTrans" cxnId="{7A5B946B-AB07-4AB1-BDC6-F9E3E49384BB}">
      <dgm:prSet/>
      <dgm:spPr/>
      <dgm:t>
        <a:bodyPr/>
        <a:lstStyle/>
        <a:p>
          <a:endParaRPr lang="en-GB"/>
        </a:p>
      </dgm:t>
    </dgm:pt>
    <dgm:pt modelId="{E43221B8-6C3D-4DFA-832A-1034C8080F6F}" type="sibTrans" cxnId="{7A5B946B-AB07-4AB1-BDC6-F9E3E49384BB}">
      <dgm:prSet/>
      <dgm:spPr/>
      <dgm:t>
        <a:bodyPr/>
        <a:lstStyle/>
        <a:p>
          <a:endParaRPr lang="en-GB"/>
        </a:p>
      </dgm:t>
    </dgm:pt>
    <dgm:pt modelId="{B92E99C2-589E-4044-93F5-36804D378FB5}">
      <dgm:prSet/>
      <dgm:spPr>
        <a:solidFill>
          <a:srgbClr val="0070C0"/>
        </a:solidFill>
      </dgm:spPr>
      <dgm:t>
        <a:bodyPr/>
        <a:lstStyle/>
        <a:p>
          <a:r>
            <a:rPr lang="en-GB" dirty="0"/>
            <a:t>Squalor</a:t>
          </a:r>
        </a:p>
      </dgm:t>
    </dgm:pt>
    <dgm:pt modelId="{F25AD5FF-FBAC-4344-875B-779FD576C153}" type="parTrans" cxnId="{53398C8E-9715-45A9-BA6D-CB1F5F139241}">
      <dgm:prSet/>
      <dgm:spPr/>
      <dgm:t>
        <a:bodyPr/>
        <a:lstStyle/>
        <a:p>
          <a:endParaRPr lang="en-GB"/>
        </a:p>
      </dgm:t>
    </dgm:pt>
    <dgm:pt modelId="{E114C541-5696-4861-B673-5D854981A228}" type="sibTrans" cxnId="{53398C8E-9715-45A9-BA6D-CB1F5F139241}">
      <dgm:prSet/>
      <dgm:spPr/>
      <dgm:t>
        <a:bodyPr/>
        <a:lstStyle/>
        <a:p>
          <a:endParaRPr lang="en-GB"/>
        </a:p>
      </dgm:t>
    </dgm:pt>
    <dgm:pt modelId="{031C1507-2079-43EF-9733-ACA615AA06A1}">
      <dgm:prSet/>
      <dgm:spPr>
        <a:solidFill>
          <a:srgbClr val="7030A0"/>
        </a:solidFill>
      </dgm:spPr>
      <dgm:t>
        <a:bodyPr/>
        <a:lstStyle/>
        <a:p>
          <a:r>
            <a:rPr lang="en-GB" dirty="0"/>
            <a:t>Want</a:t>
          </a:r>
        </a:p>
      </dgm:t>
    </dgm:pt>
    <dgm:pt modelId="{7BCA11E0-E8B7-4839-9A95-7CB5DB854B9C}" type="parTrans" cxnId="{E4929414-3A00-4F87-8928-2F8A8975E336}">
      <dgm:prSet/>
      <dgm:spPr/>
      <dgm:t>
        <a:bodyPr/>
        <a:lstStyle/>
        <a:p>
          <a:endParaRPr lang="en-GB"/>
        </a:p>
      </dgm:t>
    </dgm:pt>
    <dgm:pt modelId="{1920D8BA-B37B-435E-B976-1C34B0916F76}" type="sibTrans" cxnId="{E4929414-3A00-4F87-8928-2F8A8975E336}">
      <dgm:prSet/>
      <dgm:spPr/>
      <dgm:t>
        <a:bodyPr/>
        <a:lstStyle/>
        <a:p>
          <a:endParaRPr lang="en-GB"/>
        </a:p>
      </dgm:t>
    </dgm:pt>
    <dgm:pt modelId="{391E5B6F-F069-43CC-8FBF-67FEFB12E472}" type="pres">
      <dgm:prSet presAssocID="{1AB4111B-9DE9-4017-A234-6B32F99EC1E2}" presName="Name0" presStyleCnt="0">
        <dgm:presLayoutVars>
          <dgm:dir/>
          <dgm:animLvl val="lvl"/>
          <dgm:resizeHandles val="exact"/>
        </dgm:presLayoutVars>
      </dgm:prSet>
      <dgm:spPr/>
    </dgm:pt>
    <dgm:pt modelId="{1D057EE7-90D7-40F0-B158-5B67195B7655}" type="pres">
      <dgm:prSet presAssocID="{E0D8A49E-50E5-4C72-920A-BEC8DA927033}" presName="linNode" presStyleCnt="0"/>
      <dgm:spPr/>
    </dgm:pt>
    <dgm:pt modelId="{B36261F1-45A5-484E-A891-9DCBF43F1A17}" type="pres">
      <dgm:prSet presAssocID="{E0D8A49E-50E5-4C72-920A-BEC8DA92703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FFBEE04-9E98-47E8-BE52-BCE5AA45E321}" type="pres">
      <dgm:prSet presAssocID="{974882BA-6885-4FDF-BCF3-7EE6F60F7153}" presName="sp" presStyleCnt="0"/>
      <dgm:spPr/>
    </dgm:pt>
    <dgm:pt modelId="{53058B14-BA50-4E32-BD13-0C7973318953}" type="pres">
      <dgm:prSet presAssocID="{3B2BA282-736E-4742-BCD6-4A6B9389F7BC}" presName="linNode" presStyleCnt="0"/>
      <dgm:spPr/>
    </dgm:pt>
    <dgm:pt modelId="{5ABA1632-C696-4E49-9005-B3415BE66B45}" type="pres">
      <dgm:prSet presAssocID="{3B2BA282-736E-4742-BCD6-4A6B9389F7BC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1CB17797-B095-46B3-AE87-375E218B8F38}" type="pres">
      <dgm:prSet presAssocID="{EF8E5514-245B-422D-8B85-8B05CE31F1C6}" presName="sp" presStyleCnt="0"/>
      <dgm:spPr/>
    </dgm:pt>
    <dgm:pt modelId="{A44816E1-9E95-4C44-A641-67FDF81A834E}" type="pres">
      <dgm:prSet presAssocID="{5DAF3729-59D2-447E-B1EB-B349476758E2}" presName="linNode" presStyleCnt="0"/>
      <dgm:spPr/>
    </dgm:pt>
    <dgm:pt modelId="{3125673A-16BD-4165-BB83-668ABD9B744A}" type="pres">
      <dgm:prSet presAssocID="{5DAF3729-59D2-447E-B1EB-B349476758E2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C6F6BDAC-5245-44D8-AB0E-FEB944E785AD}" type="pres">
      <dgm:prSet presAssocID="{E43221B8-6C3D-4DFA-832A-1034C8080F6F}" presName="sp" presStyleCnt="0"/>
      <dgm:spPr/>
    </dgm:pt>
    <dgm:pt modelId="{CF863557-5A08-40FA-BAB5-A76F5154BF29}" type="pres">
      <dgm:prSet presAssocID="{B92E99C2-589E-4044-93F5-36804D378FB5}" presName="linNode" presStyleCnt="0"/>
      <dgm:spPr/>
    </dgm:pt>
    <dgm:pt modelId="{4AA218D6-7A61-48FC-8FF5-9BBAE18315B5}" type="pres">
      <dgm:prSet presAssocID="{B92E99C2-589E-4044-93F5-36804D378FB5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A11784F1-52BF-44C1-A7E5-8BB9FE5DAB19}" type="pres">
      <dgm:prSet presAssocID="{E114C541-5696-4861-B673-5D854981A228}" presName="sp" presStyleCnt="0"/>
      <dgm:spPr/>
    </dgm:pt>
    <dgm:pt modelId="{D6E55949-0F87-4446-88E7-065AA158B702}" type="pres">
      <dgm:prSet presAssocID="{031C1507-2079-43EF-9733-ACA615AA06A1}" presName="linNode" presStyleCnt="0"/>
      <dgm:spPr/>
    </dgm:pt>
    <dgm:pt modelId="{1A919B61-70FE-4C9D-9969-4B71034ED807}" type="pres">
      <dgm:prSet presAssocID="{031C1507-2079-43EF-9733-ACA615AA06A1}" presName="parentText" presStyleLbl="node1" presStyleIdx="4" presStyleCnt="5">
        <dgm:presLayoutVars>
          <dgm:chMax val="1"/>
          <dgm:bulletEnabled val="1"/>
        </dgm:presLayoutVars>
      </dgm:prSet>
      <dgm:spPr/>
    </dgm:pt>
  </dgm:ptLst>
  <dgm:cxnLst>
    <dgm:cxn modelId="{E4929414-3A00-4F87-8928-2F8A8975E336}" srcId="{1AB4111B-9DE9-4017-A234-6B32F99EC1E2}" destId="{031C1507-2079-43EF-9733-ACA615AA06A1}" srcOrd="4" destOrd="0" parTransId="{7BCA11E0-E8B7-4839-9A95-7CB5DB854B9C}" sibTransId="{1920D8BA-B37B-435E-B976-1C34B0916F76}"/>
    <dgm:cxn modelId="{6C9FC32F-BB19-4DD1-A8B3-13F00471B0A1}" type="presOf" srcId="{5DAF3729-59D2-447E-B1EB-B349476758E2}" destId="{3125673A-16BD-4165-BB83-668ABD9B744A}" srcOrd="0" destOrd="0" presId="urn:microsoft.com/office/officeart/2005/8/layout/vList5"/>
    <dgm:cxn modelId="{7A5B946B-AB07-4AB1-BDC6-F9E3E49384BB}" srcId="{1AB4111B-9DE9-4017-A234-6B32F99EC1E2}" destId="{5DAF3729-59D2-447E-B1EB-B349476758E2}" srcOrd="2" destOrd="0" parTransId="{3E7C7465-875D-4440-B9F3-994A8CB0F6A2}" sibTransId="{E43221B8-6C3D-4DFA-832A-1034C8080F6F}"/>
    <dgm:cxn modelId="{53398C8E-9715-45A9-BA6D-CB1F5F139241}" srcId="{1AB4111B-9DE9-4017-A234-6B32F99EC1E2}" destId="{B92E99C2-589E-4044-93F5-36804D378FB5}" srcOrd="3" destOrd="0" parTransId="{F25AD5FF-FBAC-4344-875B-779FD576C153}" sibTransId="{E114C541-5696-4861-B673-5D854981A228}"/>
    <dgm:cxn modelId="{735542A2-4133-4270-A485-3A5B02F11769}" type="presOf" srcId="{B92E99C2-589E-4044-93F5-36804D378FB5}" destId="{4AA218D6-7A61-48FC-8FF5-9BBAE18315B5}" srcOrd="0" destOrd="0" presId="urn:microsoft.com/office/officeart/2005/8/layout/vList5"/>
    <dgm:cxn modelId="{EBA55CCB-88CF-41A8-9E63-2ADC2188B553}" srcId="{1AB4111B-9DE9-4017-A234-6B32F99EC1E2}" destId="{3B2BA282-736E-4742-BCD6-4A6B9389F7BC}" srcOrd="1" destOrd="0" parTransId="{7A51D0E9-8671-47A3-A1FE-13C404C79BA6}" sibTransId="{EF8E5514-245B-422D-8B85-8B05CE31F1C6}"/>
    <dgm:cxn modelId="{0CA5A0CC-C4D1-44EB-B63E-88E54160556C}" type="presOf" srcId="{031C1507-2079-43EF-9733-ACA615AA06A1}" destId="{1A919B61-70FE-4C9D-9969-4B71034ED807}" srcOrd="0" destOrd="0" presId="urn:microsoft.com/office/officeart/2005/8/layout/vList5"/>
    <dgm:cxn modelId="{389F01DA-3442-489F-A4C8-99166E19CC2B}" type="presOf" srcId="{E0D8A49E-50E5-4C72-920A-BEC8DA927033}" destId="{B36261F1-45A5-484E-A891-9DCBF43F1A17}" srcOrd="0" destOrd="0" presId="urn:microsoft.com/office/officeart/2005/8/layout/vList5"/>
    <dgm:cxn modelId="{12E2C6DC-9108-427D-88C7-D4A6F3283230}" srcId="{1AB4111B-9DE9-4017-A234-6B32F99EC1E2}" destId="{E0D8A49E-50E5-4C72-920A-BEC8DA927033}" srcOrd="0" destOrd="0" parTransId="{987F0DD8-F07F-4514-BA4E-03D0159304AD}" sibTransId="{974882BA-6885-4FDF-BCF3-7EE6F60F7153}"/>
    <dgm:cxn modelId="{CFE8DEF3-AB6F-4108-9E2B-7B055B0C2FFF}" type="presOf" srcId="{1AB4111B-9DE9-4017-A234-6B32F99EC1E2}" destId="{391E5B6F-F069-43CC-8FBF-67FEFB12E472}" srcOrd="0" destOrd="0" presId="urn:microsoft.com/office/officeart/2005/8/layout/vList5"/>
    <dgm:cxn modelId="{EEF371F8-E3DD-4D7A-AE20-33F610F5EE55}" type="presOf" srcId="{3B2BA282-736E-4742-BCD6-4A6B9389F7BC}" destId="{5ABA1632-C696-4E49-9005-B3415BE66B45}" srcOrd="0" destOrd="0" presId="urn:microsoft.com/office/officeart/2005/8/layout/vList5"/>
    <dgm:cxn modelId="{D28464AA-1FA9-45F7-97F0-FA82D8311614}" type="presParOf" srcId="{391E5B6F-F069-43CC-8FBF-67FEFB12E472}" destId="{1D057EE7-90D7-40F0-B158-5B67195B7655}" srcOrd="0" destOrd="0" presId="urn:microsoft.com/office/officeart/2005/8/layout/vList5"/>
    <dgm:cxn modelId="{9B4A458D-DC1F-422C-BB47-22B26E07D674}" type="presParOf" srcId="{1D057EE7-90D7-40F0-B158-5B67195B7655}" destId="{B36261F1-45A5-484E-A891-9DCBF43F1A17}" srcOrd="0" destOrd="0" presId="urn:microsoft.com/office/officeart/2005/8/layout/vList5"/>
    <dgm:cxn modelId="{DF90E014-FC1F-4424-9467-42407ACB07FF}" type="presParOf" srcId="{391E5B6F-F069-43CC-8FBF-67FEFB12E472}" destId="{4FFBEE04-9E98-47E8-BE52-BCE5AA45E321}" srcOrd="1" destOrd="0" presId="urn:microsoft.com/office/officeart/2005/8/layout/vList5"/>
    <dgm:cxn modelId="{256B15ED-ED88-473C-A27A-8AAF0C32BF93}" type="presParOf" srcId="{391E5B6F-F069-43CC-8FBF-67FEFB12E472}" destId="{53058B14-BA50-4E32-BD13-0C7973318953}" srcOrd="2" destOrd="0" presId="urn:microsoft.com/office/officeart/2005/8/layout/vList5"/>
    <dgm:cxn modelId="{D42BA75E-C650-40BB-819F-A52951B70FF6}" type="presParOf" srcId="{53058B14-BA50-4E32-BD13-0C7973318953}" destId="{5ABA1632-C696-4E49-9005-B3415BE66B45}" srcOrd="0" destOrd="0" presId="urn:microsoft.com/office/officeart/2005/8/layout/vList5"/>
    <dgm:cxn modelId="{D6DF8153-F556-4F40-A909-C3C24E1DEB16}" type="presParOf" srcId="{391E5B6F-F069-43CC-8FBF-67FEFB12E472}" destId="{1CB17797-B095-46B3-AE87-375E218B8F38}" srcOrd="3" destOrd="0" presId="urn:microsoft.com/office/officeart/2005/8/layout/vList5"/>
    <dgm:cxn modelId="{1E0439B1-8F9A-48E1-AB67-30DAC7147AFB}" type="presParOf" srcId="{391E5B6F-F069-43CC-8FBF-67FEFB12E472}" destId="{A44816E1-9E95-4C44-A641-67FDF81A834E}" srcOrd="4" destOrd="0" presId="urn:microsoft.com/office/officeart/2005/8/layout/vList5"/>
    <dgm:cxn modelId="{0AA44119-6BF9-4DEC-BA74-764F967A03A9}" type="presParOf" srcId="{A44816E1-9E95-4C44-A641-67FDF81A834E}" destId="{3125673A-16BD-4165-BB83-668ABD9B744A}" srcOrd="0" destOrd="0" presId="urn:microsoft.com/office/officeart/2005/8/layout/vList5"/>
    <dgm:cxn modelId="{9249A319-0B19-4414-80CB-DBD1A2876732}" type="presParOf" srcId="{391E5B6F-F069-43CC-8FBF-67FEFB12E472}" destId="{C6F6BDAC-5245-44D8-AB0E-FEB944E785AD}" srcOrd="5" destOrd="0" presId="urn:microsoft.com/office/officeart/2005/8/layout/vList5"/>
    <dgm:cxn modelId="{426EAB7C-D571-44D1-9FFC-FF3A78466F36}" type="presParOf" srcId="{391E5B6F-F069-43CC-8FBF-67FEFB12E472}" destId="{CF863557-5A08-40FA-BAB5-A76F5154BF29}" srcOrd="6" destOrd="0" presId="urn:microsoft.com/office/officeart/2005/8/layout/vList5"/>
    <dgm:cxn modelId="{6EC8D2D4-F8B1-4425-B418-E7FD9A428AE8}" type="presParOf" srcId="{CF863557-5A08-40FA-BAB5-A76F5154BF29}" destId="{4AA218D6-7A61-48FC-8FF5-9BBAE18315B5}" srcOrd="0" destOrd="0" presId="urn:microsoft.com/office/officeart/2005/8/layout/vList5"/>
    <dgm:cxn modelId="{65C7685F-FAE1-4FE2-8B34-A79F9E9A011A}" type="presParOf" srcId="{391E5B6F-F069-43CC-8FBF-67FEFB12E472}" destId="{A11784F1-52BF-44C1-A7E5-8BB9FE5DAB19}" srcOrd="7" destOrd="0" presId="urn:microsoft.com/office/officeart/2005/8/layout/vList5"/>
    <dgm:cxn modelId="{7F75A318-5977-4ABF-9834-F57C0A5F159B}" type="presParOf" srcId="{391E5B6F-F069-43CC-8FBF-67FEFB12E472}" destId="{D6E55949-0F87-4446-88E7-065AA158B702}" srcOrd="8" destOrd="0" presId="urn:microsoft.com/office/officeart/2005/8/layout/vList5"/>
    <dgm:cxn modelId="{E1E9A7B8-9481-4E40-9DBA-F4E5467B532D}" type="presParOf" srcId="{D6E55949-0F87-4446-88E7-065AA158B702}" destId="{1A919B61-70FE-4C9D-9969-4B71034ED807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6FB36B-AD4C-49A8-B187-3342AFE63D15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CEB8885-59E1-4360-AF7E-35188D79721A}">
      <dgm:prSet/>
      <dgm:spPr/>
      <dgm:t>
        <a:bodyPr/>
        <a:lstStyle/>
        <a:p>
          <a:r>
            <a:rPr lang="en-GB"/>
            <a:t>Tax collection and redistribution</a:t>
          </a:r>
          <a:endParaRPr lang="en-US"/>
        </a:p>
      </dgm:t>
    </dgm:pt>
    <dgm:pt modelId="{ED6EE1A5-AF0C-4C32-8A7E-E448D7DF907F}" type="parTrans" cxnId="{F2E61EE8-CA9C-4C16-BB52-99678DF503FA}">
      <dgm:prSet/>
      <dgm:spPr/>
      <dgm:t>
        <a:bodyPr/>
        <a:lstStyle/>
        <a:p>
          <a:endParaRPr lang="en-US"/>
        </a:p>
      </dgm:t>
    </dgm:pt>
    <dgm:pt modelId="{6C37F601-4BEC-4CC1-AC67-DE97B489AF36}" type="sibTrans" cxnId="{F2E61EE8-CA9C-4C16-BB52-99678DF503FA}">
      <dgm:prSet/>
      <dgm:spPr/>
      <dgm:t>
        <a:bodyPr/>
        <a:lstStyle/>
        <a:p>
          <a:endParaRPr lang="en-US"/>
        </a:p>
      </dgm:t>
    </dgm:pt>
    <dgm:pt modelId="{7323038F-1722-4658-B990-0DDE819769AD}">
      <dgm:prSet/>
      <dgm:spPr/>
      <dgm:t>
        <a:bodyPr/>
        <a:lstStyle/>
        <a:p>
          <a:r>
            <a:rPr lang="en-GB"/>
            <a:t>Public borrowing</a:t>
          </a:r>
          <a:endParaRPr lang="en-US"/>
        </a:p>
      </dgm:t>
    </dgm:pt>
    <dgm:pt modelId="{819B9BED-DB28-4DD5-A16C-DE7B323D3595}" type="parTrans" cxnId="{F95C86F6-B498-467F-A2C2-1BA177422769}">
      <dgm:prSet/>
      <dgm:spPr/>
      <dgm:t>
        <a:bodyPr/>
        <a:lstStyle/>
        <a:p>
          <a:endParaRPr lang="en-US"/>
        </a:p>
      </dgm:t>
    </dgm:pt>
    <dgm:pt modelId="{1FF5E95E-BBA0-4D45-AA5D-4C7561C222CD}" type="sibTrans" cxnId="{F95C86F6-B498-467F-A2C2-1BA177422769}">
      <dgm:prSet/>
      <dgm:spPr/>
      <dgm:t>
        <a:bodyPr/>
        <a:lstStyle/>
        <a:p>
          <a:endParaRPr lang="en-US"/>
        </a:p>
      </dgm:t>
    </dgm:pt>
    <dgm:pt modelId="{FAAF6BEC-36C4-4910-B12F-ED3F379CEE4E}" type="pres">
      <dgm:prSet presAssocID="{C26FB36B-AD4C-49A8-B187-3342AFE63D1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ED79665-D721-416D-8112-F80277022B98}" type="pres">
      <dgm:prSet presAssocID="{3CEB8885-59E1-4360-AF7E-35188D79721A}" presName="hierRoot1" presStyleCnt="0"/>
      <dgm:spPr/>
    </dgm:pt>
    <dgm:pt modelId="{01CA7AB9-119A-4B53-9F49-FF46F4367A82}" type="pres">
      <dgm:prSet presAssocID="{3CEB8885-59E1-4360-AF7E-35188D79721A}" presName="composite" presStyleCnt="0"/>
      <dgm:spPr/>
    </dgm:pt>
    <dgm:pt modelId="{8AFC240F-8798-4166-8CEB-A533FB8297FF}" type="pres">
      <dgm:prSet presAssocID="{3CEB8885-59E1-4360-AF7E-35188D79721A}" presName="background" presStyleLbl="node0" presStyleIdx="0" presStyleCnt="2"/>
      <dgm:spPr/>
    </dgm:pt>
    <dgm:pt modelId="{A0C7878E-CD10-4912-A867-39388BCC00DA}" type="pres">
      <dgm:prSet presAssocID="{3CEB8885-59E1-4360-AF7E-35188D79721A}" presName="text" presStyleLbl="fgAcc0" presStyleIdx="0" presStyleCnt="2">
        <dgm:presLayoutVars>
          <dgm:chPref val="3"/>
        </dgm:presLayoutVars>
      </dgm:prSet>
      <dgm:spPr/>
    </dgm:pt>
    <dgm:pt modelId="{BDFCD84C-ECCF-4E33-BC10-AE9788AE35AC}" type="pres">
      <dgm:prSet presAssocID="{3CEB8885-59E1-4360-AF7E-35188D79721A}" presName="hierChild2" presStyleCnt="0"/>
      <dgm:spPr/>
    </dgm:pt>
    <dgm:pt modelId="{4097D3D0-E3F1-4293-AC85-497143E1599A}" type="pres">
      <dgm:prSet presAssocID="{7323038F-1722-4658-B990-0DDE819769AD}" presName="hierRoot1" presStyleCnt="0"/>
      <dgm:spPr/>
    </dgm:pt>
    <dgm:pt modelId="{344D8358-8550-491E-A2E0-77D22B0A1BD0}" type="pres">
      <dgm:prSet presAssocID="{7323038F-1722-4658-B990-0DDE819769AD}" presName="composite" presStyleCnt="0"/>
      <dgm:spPr/>
    </dgm:pt>
    <dgm:pt modelId="{5C8D0268-64A4-46B4-B05B-71DC67B9458F}" type="pres">
      <dgm:prSet presAssocID="{7323038F-1722-4658-B990-0DDE819769AD}" presName="background" presStyleLbl="node0" presStyleIdx="1" presStyleCnt="2"/>
      <dgm:spPr/>
    </dgm:pt>
    <dgm:pt modelId="{F40AF48A-DC62-49F1-B90E-21D190BCAFCC}" type="pres">
      <dgm:prSet presAssocID="{7323038F-1722-4658-B990-0DDE819769AD}" presName="text" presStyleLbl="fgAcc0" presStyleIdx="1" presStyleCnt="2">
        <dgm:presLayoutVars>
          <dgm:chPref val="3"/>
        </dgm:presLayoutVars>
      </dgm:prSet>
      <dgm:spPr/>
    </dgm:pt>
    <dgm:pt modelId="{58A95BF4-08E1-4D0D-872C-C7472C3D76B9}" type="pres">
      <dgm:prSet presAssocID="{7323038F-1722-4658-B990-0DDE819769AD}" presName="hierChild2" presStyleCnt="0"/>
      <dgm:spPr/>
    </dgm:pt>
  </dgm:ptLst>
  <dgm:cxnLst>
    <dgm:cxn modelId="{E50E291F-53DE-476B-BFB9-15C404979D7E}" type="presOf" srcId="{3CEB8885-59E1-4360-AF7E-35188D79721A}" destId="{A0C7878E-CD10-4912-A867-39388BCC00DA}" srcOrd="0" destOrd="0" presId="urn:microsoft.com/office/officeart/2005/8/layout/hierarchy1"/>
    <dgm:cxn modelId="{49344E2C-60D5-4A48-BE11-46F70CA5680D}" type="presOf" srcId="{7323038F-1722-4658-B990-0DDE819769AD}" destId="{F40AF48A-DC62-49F1-B90E-21D190BCAFCC}" srcOrd="0" destOrd="0" presId="urn:microsoft.com/office/officeart/2005/8/layout/hierarchy1"/>
    <dgm:cxn modelId="{FB066A8C-A834-4988-901B-9C3DC205714F}" type="presOf" srcId="{C26FB36B-AD4C-49A8-B187-3342AFE63D15}" destId="{FAAF6BEC-36C4-4910-B12F-ED3F379CEE4E}" srcOrd="0" destOrd="0" presId="urn:microsoft.com/office/officeart/2005/8/layout/hierarchy1"/>
    <dgm:cxn modelId="{F2E61EE8-CA9C-4C16-BB52-99678DF503FA}" srcId="{C26FB36B-AD4C-49A8-B187-3342AFE63D15}" destId="{3CEB8885-59E1-4360-AF7E-35188D79721A}" srcOrd="0" destOrd="0" parTransId="{ED6EE1A5-AF0C-4C32-8A7E-E448D7DF907F}" sibTransId="{6C37F601-4BEC-4CC1-AC67-DE97B489AF36}"/>
    <dgm:cxn modelId="{F95C86F6-B498-467F-A2C2-1BA177422769}" srcId="{C26FB36B-AD4C-49A8-B187-3342AFE63D15}" destId="{7323038F-1722-4658-B990-0DDE819769AD}" srcOrd="1" destOrd="0" parTransId="{819B9BED-DB28-4DD5-A16C-DE7B323D3595}" sibTransId="{1FF5E95E-BBA0-4D45-AA5D-4C7561C222CD}"/>
    <dgm:cxn modelId="{95DF702E-4CA4-4877-AA46-00322D7A8155}" type="presParOf" srcId="{FAAF6BEC-36C4-4910-B12F-ED3F379CEE4E}" destId="{DED79665-D721-416D-8112-F80277022B98}" srcOrd="0" destOrd="0" presId="urn:microsoft.com/office/officeart/2005/8/layout/hierarchy1"/>
    <dgm:cxn modelId="{6FA8E678-D51C-429B-934D-D54524C1D22F}" type="presParOf" srcId="{DED79665-D721-416D-8112-F80277022B98}" destId="{01CA7AB9-119A-4B53-9F49-FF46F4367A82}" srcOrd="0" destOrd="0" presId="urn:microsoft.com/office/officeart/2005/8/layout/hierarchy1"/>
    <dgm:cxn modelId="{AB2A7B04-ADB7-4586-951D-3AD24B5C63B7}" type="presParOf" srcId="{01CA7AB9-119A-4B53-9F49-FF46F4367A82}" destId="{8AFC240F-8798-4166-8CEB-A533FB8297FF}" srcOrd="0" destOrd="0" presId="urn:microsoft.com/office/officeart/2005/8/layout/hierarchy1"/>
    <dgm:cxn modelId="{92BDE5A9-540C-4B47-8775-1A9B891EA123}" type="presParOf" srcId="{01CA7AB9-119A-4B53-9F49-FF46F4367A82}" destId="{A0C7878E-CD10-4912-A867-39388BCC00DA}" srcOrd="1" destOrd="0" presId="urn:microsoft.com/office/officeart/2005/8/layout/hierarchy1"/>
    <dgm:cxn modelId="{6696C53C-E219-4B6D-B4F2-8285EE242FD5}" type="presParOf" srcId="{DED79665-D721-416D-8112-F80277022B98}" destId="{BDFCD84C-ECCF-4E33-BC10-AE9788AE35AC}" srcOrd="1" destOrd="0" presId="urn:microsoft.com/office/officeart/2005/8/layout/hierarchy1"/>
    <dgm:cxn modelId="{0BE537A1-42AB-46C6-824C-86E583F33F53}" type="presParOf" srcId="{FAAF6BEC-36C4-4910-B12F-ED3F379CEE4E}" destId="{4097D3D0-E3F1-4293-AC85-497143E1599A}" srcOrd="1" destOrd="0" presId="urn:microsoft.com/office/officeart/2005/8/layout/hierarchy1"/>
    <dgm:cxn modelId="{3CF47312-F5FB-471F-855A-19450D1BBA73}" type="presParOf" srcId="{4097D3D0-E3F1-4293-AC85-497143E1599A}" destId="{344D8358-8550-491E-A2E0-77D22B0A1BD0}" srcOrd="0" destOrd="0" presId="urn:microsoft.com/office/officeart/2005/8/layout/hierarchy1"/>
    <dgm:cxn modelId="{5470C530-366C-4E2E-87C3-9E054DADE378}" type="presParOf" srcId="{344D8358-8550-491E-A2E0-77D22B0A1BD0}" destId="{5C8D0268-64A4-46B4-B05B-71DC67B9458F}" srcOrd="0" destOrd="0" presId="urn:microsoft.com/office/officeart/2005/8/layout/hierarchy1"/>
    <dgm:cxn modelId="{CADD8A55-0344-4117-A238-1CE4C2222695}" type="presParOf" srcId="{344D8358-8550-491E-A2E0-77D22B0A1BD0}" destId="{F40AF48A-DC62-49F1-B90E-21D190BCAFCC}" srcOrd="1" destOrd="0" presId="urn:microsoft.com/office/officeart/2005/8/layout/hierarchy1"/>
    <dgm:cxn modelId="{8999D7D8-688D-4019-9A46-B36CC1F037CB}" type="presParOf" srcId="{4097D3D0-E3F1-4293-AC85-497143E1599A}" destId="{58A95BF4-08E1-4D0D-872C-C7472C3D76B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6261F1-45A5-484E-A891-9DCBF43F1A17}">
      <dsp:nvSpPr>
        <dsp:cNvPr id="0" name=""/>
        <dsp:cNvSpPr/>
      </dsp:nvSpPr>
      <dsp:spPr>
        <a:xfrm>
          <a:off x="1808680" y="2510"/>
          <a:ext cx="2034766" cy="1097733"/>
        </a:xfrm>
        <a:prstGeom prst="roundRect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Free education</a:t>
          </a:r>
        </a:p>
      </dsp:txBody>
      <dsp:txXfrm>
        <a:off x="1862267" y="56097"/>
        <a:ext cx="1927592" cy="990559"/>
      </dsp:txXfrm>
    </dsp:sp>
    <dsp:sp modelId="{5ABA1632-C696-4E49-9005-B3415BE66B45}">
      <dsp:nvSpPr>
        <dsp:cNvPr id="0" name=""/>
        <dsp:cNvSpPr/>
      </dsp:nvSpPr>
      <dsp:spPr>
        <a:xfrm>
          <a:off x="1808680" y="1155130"/>
          <a:ext cx="2034766" cy="1097733"/>
        </a:xfrm>
        <a:prstGeom prst="roundRect">
          <a:avLst/>
        </a:prstGeom>
        <a:solidFill>
          <a:srgbClr val="FFC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NHS</a:t>
          </a:r>
        </a:p>
      </dsp:txBody>
      <dsp:txXfrm>
        <a:off x="1862267" y="1208717"/>
        <a:ext cx="1927592" cy="990559"/>
      </dsp:txXfrm>
    </dsp:sp>
    <dsp:sp modelId="{3125673A-16BD-4165-BB83-668ABD9B744A}">
      <dsp:nvSpPr>
        <dsp:cNvPr id="0" name=""/>
        <dsp:cNvSpPr/>
      </dsp:nvSpPr>
      <dsp:spPr>
        <a:xfrm>
          <a:off x="1808680" y="2307751"/>
          <a:ext cx="2034766" cy="1097733"/>
        </a:xfrm>
        <a:prstGeom prst="roundRect">
          <a:avLst/>
        </a:prstGeom>
        <a:solidFill>
          <a:srgbClr val="00B05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Employment</a:t>
          </a:r>
        </a:p>
      </dsp:txBody>
      <dsp:txXfrm>
        <a:off x="1862267" y="2361338"/>
        <a:ext cx="1927592" cy="990559"/>
      </dsp:txXfrm>
    </dsp:sp>
    <dsp:sp modelId="{4AA218D6-7A61-48FC-8FF5-9BBAE18315B5}">
      <dsp:nvSpPr>
        <dsp:cNvPr id="0" name=""/>
        <dsp:cNvSpPr/>
      </dsp:nvSpPr>
      <dsp:spPr>
        <a:xfrm>
          <a:off x="1808680" y="3460371"/>
          <a:ext cx="2034766" cy="1097733"/>
        </a:xfrm>
        <a:prstGeom prst="roundRect">
          <a:avLst/>
        </a:prstGeom>
        <a:solidFill>
          <a:srgbClr val="0070C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Housing</a:t>
          </a:r>
        </a:p>
      </dsp:txBody>
      <dsp:txXfrm>
        <a:off x="1862267" y="3513958"/>
        <a:ext cx="1927592" cy="990559"/>
      </dsp:txXfrm>
    </dsp:sp>
    <dsp:sp modelId="{1A919B61-70FE-4C9D-9969-4B71034ED807}">
      <dsp:nvSpPr>
        <dsp:cNvPr id="0" name=""/>
        <dsp:cNvSpPr/>
      </dsp:nvSpPr>
      <dsp:spPr>
        <a:xfrm>
          <a:off x="1808680" y="4612991"/>
          <a:ext cx="2034766" cy="1097733"/>
        </a:xfrm>
        <a:prstGeom prst="roundRect">
          <a:avLst/>
        </a:prstGeom>
        <a:solidFill>
          <a:srgbClr val="7030A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National insurance</a:t>
          </a:r>
        </a:p>
      </dsp:txBody>
      <dsp:txXfrm>
        <a:off x="1862267" y="4666578"/>
        <a:ext cx="1927592" cy="9905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6261F1-45A5-484E-A891-9DCBF43F1A17}">
      <dsp:nvSpPr>
        <dsp:cNvPr id="0" name=""/>
        <dsp:cNvSpPr/>
      </dsp:nvSpPr>
      <dsp:spPr>
        <a:xfrm>
          <a:off x="1808680" y="2460"/>
          <a:ext cx="2034766" cy="1075903"/>
        </a:xfrm>
        <a:prstGeom prst="roundRect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Ignorance</a:t>
          </a:r>
        </a:p>
      </dsp:txBody>
      <dsp:txXfrm>
        <a:off x="1861201" y="54981"/>
        <a:ext cx="1929724" cy="970861"/>
      </dsp:txXfrm>
    </dsp:sp>
    <dsp:sp modelId="{5ABA1632-C696-4E49-9005-B3415BE66B45}">
      <dsp:nvSpPr>
        <dsp:cNvPr id="0" name=""/>
        <dsp:cNvSpPr/>
      </dsp:nvSpPr>
      <dsp:spPr>
        <a:xfrm>
          <a:off x="1808680" y="1132159"/>
          <a:ext cx="2034766" cy="1075903"/>
        </a:xfrm>
        <a:prstGeom prst="roundRect">
          <a:avLst/>
        </a:prstGeom>
        <a:solidFill>
          <a:srgbClr val="FFC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Disease</a:t>
          </a:r>
        </a:p>
      </dsp:txBody>
      <dsp:txXfrm>
        <a:off x="1861201" y="1184680"/>
        <a:ext cx="1929724" cy="970861"/>
      </dsp:txXfrm>
    </dsp:sp>
    <dsp:sp modelId="{3125673A-16BD-4165-BB83-668ABD9B744A}">
      <dsp:nvSpPr>
        <dsp:cNvPr id="0" name=""/>
        <dsp:cNvSpPr/>
      </dsp:nvSpPr>
      <dsp:spPr>
        <a:xfrm>
          <a:off x="1808680" y="2261859"/>
          <a:ext cx="2034766" cy="1075903"/>
        </a:xfrm>
        <a:prstGeom prst="roundRect">
          <a:avLst/>
        </a:prstGeom>
        <a:solidFill>
          <a:srgbClr val="00B05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Idleness</a:t>
          </a:r>
        </a:p>
      </dsp:txBody>
      <dsp:txXfrm>
        <a:off x="1861201" y="2314380"/>
        <a:ext cx="1929724" cy="970861"/>
      </dsp:txXfrm>
    </dsp:sp>
    <dsp:sp modelId="{4AA218D6-7A61-48FC-8FF5-9BBAE18315B5}">
      <dsp:nvSpPr>
        <dsp:cNvPr id="0" name=""/>
        <dsp:cNvSpPr/>
      </dsp:nvSpPr>
      <dsp:spPr>
        <a:xfrm>
          <a:off x="1808680" y="3391558"/>
          <a:ext cx="2034766" cy="1075903"/>
        </a:xfrm>
        <a:prstGeom prst="roundRect">
          <a:avLst/>
        </a:prstGeom>
        <a:solidFill>
          <a:srgbClr val="0070C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Squalor</a:t>
          </a:r>
        </a:p>
      </dsp:txBody>
      <dsp:txXfrm>
        <a:off x="1861201" y="3444079"/>
        <a:ext cx="1929724" cy="970861"/>
      </dsp:txXfrm>
    </dsp:sp>
    <dsp:sp modelId="{1A919B61-70FE-4C9D-9969-4B71034ED807}">
      <dsp:nvSpPr>
        <dsp:cNvPr id="0" name=""/>
        <dsp:cNvSpPr/>
      </dsp:nvSpPr>
      <dsp:spPr>
        <a:xfrm>
          <a:off x="1808680" y="4521257"/>
          <a:ext cx="2034766" cy="1075903"/>
        </a:xfrm>
        <a:prstGeom prst="roundRect">
          <a:avLst/>
        </a:prstGeom>
        <a:solidFill>
          <a:srgbClr val="7030A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Want</a:t>
          </a:r>
        </a:p>
      </dsp:txBody>
      <dsp:txXfrm>
        <a:off x="1861201" y="4573778"/>
        <a:ext cx="1929724" cy="97086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FC240F-8798-4166-8CEB-A533FB8297FF}">
      <dsp:nvSpPr>
        <dsp:cNvPr id="0" name=""/>
        <dsp:cNvSpPr/>
      </dsp:nvSpPr>
      <dsp:spPr>
        <a:xfrm>
          <a:off x="134291" y="612"/>
          <a:ext cx="4332795" cy="27513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C7878E-CD10-4912-A867-39388BCC00DA}">
      <dsp:nvSpPr>
        <dsp:cNvPr id="0" name=""/>
        <dsp:cNvSpPr/>
      </dsp:nvSpPr>
      <dsp:spPr>
        <a:xfrm>
          <a:off x="615713" y="457963"/>
          <a:ext cx="4332795" cy="27513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200" kern="1200"/>
            <a:t>Tax collection and redistribution</a:t>
          </a:r>
          <a:endParaRPr lang="en-US" sz="5200" kern="1200"/>
        </a:p>
      </dsp:txBody>
      <dsp:txXfrm>
        <a:off x="696297" y="538547"/>
        <a:ext cx="4171627" cy="2590157"/>
      </dsp:txXfrm>
    </dsp:sp>
    <dsp:sp modelId="{5C8D0268-64A4-46B4-B05B-71DC67B9458F}">
      <dsp:nvSpPr>
        <dsp:cNvPr id="0" name=""/>
        <dsp:cNvSpPr/>
      </dsp:nvSpPr>
      <dsp:spPr>
        <a:xfrm>
          <a:off x="5429930" y="612"/>
          <a:ext cx="4332795" cy="27513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0AF48A-DC62-49F1-B90E-21D190BCAFCC}">
      <dsp:nvSpPr>
        <dsp:cNvPr id="0" name=""/>
        <dsp:cNvSpPr/>
      </dsp:nvSpPr>
      <dsp:spPr>
        <a:xfrm>
          <a:off x="5911352" y="457963"/>
          <a:ext cx="4332795" cy="27513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200" kern="1200"/>
            <a:t>Public borrowing</a:t>
          </a:r>
          <a:endParaRPr lang="en-US" sz="5200" kern="1200"/>
        </a:p>
      </dsp:txBody>
      <dsp:txXfrm>
        <a:off x="5991936" y="538547"/>
        <a:ext cx="4171627" cy="25901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48B2AE-20C8-40D8-A531-186E3B106887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891044-B20E-4AC5-86CC-EC33ECFACE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151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FFBAA-1572-46AA-B0EC-618BBA9E6E69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062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6488-27C5-443C-B935-CCBEEAF3799E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908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10F7-C51D-4180-B2D9-4388505B1F2C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487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40D8-E332-42F4-8915-69C75EACAFF5}" type="datetime1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15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C37A7-E817-4507-97A0-248CE77C6973}" type="datetime1">
              <a:rPr lang="en-GB" smtClean="0"/>
              <a:t>28/11/2023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056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9634-32A9-42FA-B839-23B5778DDC87}" type="datetime1">
              <a:rPr lang="en-GB" smtClean="0"/>
              <a:t>28/11/2023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65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28BA1-5E70-4691-98F4-F436D49D9288}" type="datetime1">
              <a:rPr lang="en-GB" smtClean="0"/>
              <a:t>28/11/2023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813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6ACBA-CF02-4D0E-B7AE-0403BCD72F1A}" type="datetime1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565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97656-EBB0-4161-9D38-3495DB2A83F5}" type="datetime1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662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E305A-E7E2-4875-99A1-339445318A4D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829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1F3FB-19C6-4823-AD4D-4B35F450D571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792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F946F-0E7A-439F-B019-2F3E798F7A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4DA7C8-128E-4549-B35D-108CB42846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52ACAA-F195-4092-8963-7FE2D440B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75E2-B12B-4345-813F-831522670F6A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2C8194-6754-40DA-8745-665C30D48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26E42D-C8E3-4111-8D2B-487051D24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7941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B3DD9-B409-4FFD-8CD5-5587AAE8B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6CA1D-7D46-46C4-AF79-05A9E32B3D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705967-1721-41D1-9742-3D13F4F99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7C70-5431-4A02-83C4-5A9A57658041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33DE51-4C56-4875-95F0-C5A49F967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A781E9-4862-49B9-BA26-91CD0164F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4081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4A7D14-6679-4090-8448-5F09E049B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7A04B0-2949-4E96-9A61-948729642E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D6889B-0F23-4EBA-AA83-A4D88C2D7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1C29A-73DD-42FA-9A1D-C07B475F3968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FD146E-7E69-4E79-B134-9ECD8BCD2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2194F7-4555-47B0-A323-0A41E23B3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8701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FEE57-EA99-47AD-8054-A45113742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96DB1E-B370-4927-AF59-9CE1922515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CC51DC-CD4D-493E-99F9-545154109B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10A38F-4939-4C2C-B55C-F6D98FAFC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E6DE8-AE73-47C6-B3F6-9347A940FF36}" type="datetime1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9ACC2D-0BCE-488B-86CB-20C766942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4EE86B-A8A3-4417-B92A-FBF3F85CE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3407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CFC51-BE0E-41DF-AEF0-9B19C6864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7883A3-D915-47FE-956D-19DE36C6B1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91AC3F-EA7F-4F31-8DCD-0B72980E83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E07DD8-A3F7-4CCD-8734-59EC2F1FBE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50F237-DA47-449A-B8D4-F62C628C4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50B41A-96A1-4A11-B63F-21EE6E62E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AD49F-CB27-4234-9B47-0B3562A0F88A}" type="datetime1">
              <a:rPr lang="en-GB" smtClean="0"/>
              <a:t>28/11/2023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C86BB6-0B2A-4AE6-85EC-C1244C7EE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2B5062-A6AF-4ED6-B242-9AD8A4034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8884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4D8D4-523A-4A38-89C6-6AA04DDCD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4B970F-9160-4DF0-8B35-4269AC64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724FE-A5B4-4C34-926E-6C68CF8ABF7F}" type="datetime1">
              <a:rPr lang="en-GB" smtClean="0"/>
              <a:t>28/11/2023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869DE2-6795-4C2C-93C7-0AEDF1CD4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61F2BC-942D-4C35-AA82-E83784A9C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4133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79A05E-5EC7-460E-8A1D-B743AB55E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9F4B4-7109-4A44-911E-D21645E6A311}" type="datetime1">
              <a:rPr lang="en-GB" smtClean="0"/>
              <a:t>28/11/2023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0B61F3-CDA0-4A02-9093-B54F56603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1338C5-C515-4310-BD62-A37E34429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174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35528-1D3C-42F2-A101-B1E64BB10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EA45AB-CEE2-467E-8384-3BF2AD7F3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A3B9FE-19C9-4A1B-AB87-1693AF78A5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831829-5A17-479C-86AA-E23C14C6B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DE062-19EF-4987-B530-D8844EDBAE54}" type="datetime1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E90E77-03EF-4A1F-8AA7-0E5E97AD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0BB2F4-9691-4691-80CB-649E64F68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180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EEB7F-7C99-4296-839F-262ECA624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880889-9817-4CD0-9DDA-F7C4B79805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9FEC8D-7220-4BCD-90E7-1D8C576C2E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1FF5CC-79D6-42FD-9765-F72AA1AF4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BFD39-4238-4DC3-AA88-6D69140B3868}" type="datetime1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6EF1F4-C3F8-494C-914E-FAD7D9F8B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B28BAC-F9F0-4471-B091-4388AD5F6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67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9246C-7254-43E3-B0FA-09172597F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323C76-1D07-4DF9-BD61-38F78905DA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3191C-2CA2-48AD-BCD3-9347D542C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4BD0-0068-415A-8F7D-1304236BD024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F1E36D-680B-4092-AC38-C5696E55B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BC27A5-4F5A-48D6-8D21-7F4793BD7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6956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DFE6DB-EB67-4486-9922-4902747113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054B60-0998-42AC-8922-ED9595AA2F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51B334-7B65-457A-9D68-E19BC8309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5F79C-4CE5-4707-BBFA-161F6C1B987E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C04595-2EFB-4591-B8CE-FE02E59D3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B61582-3D73-4D4A-854F-DD51BA43E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2996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3CAE1-23E9-462F-804D-335408FD213A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28/11/2023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8BE3-B5A5-48F3-ABB1-742B48302E3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1707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19855-AA0D-4E77-887E-643A737913B6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28/11/2023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8BE3-B5A5-48F3-ABB1-742B48302E3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7949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61176-83E3-4176-B1AD-A53EEB947693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28/11/2023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8BE3-B5A5-48F3-ABB1-742B48302E3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0721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AEEC-4EB4-4D3D-83BA-22B2257856E1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28/11/2023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8BE3-B5A5-48F3-ABB1-742B48302E3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8909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63A92-619F-413A-B8C0-11DB3B86D211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28/11/2023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8BE3-B5A5-48F3-ABB1-742B48302E3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7089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797DC-344C-470E-A0C7-9F18E9D11898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28/11/2023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8BE3-B5A5-48F3-ABB1-742B48302E3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709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6C6D-2179-4CE7-AE12-D34F49C109CF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28/11/2023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8BE3-B5A5-48F3-ABB1-742B48302E3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00656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1B63B-200E-4E17-AF3C-7582623D58C0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28/11/2023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8BE3-B5A5-48F3-ABB1-742B48302E3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200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76143-0E38-4367-9B9A-F288BEB2321B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28/11/2023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8BE3-B5A5-48F3-ABB1-742B48302E3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8905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AB01D-8B40-4804-BFE3-2EA918623B1E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28/11/2023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8BE3-B5A5-48F3-ABB1-742B48302E3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0645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673A4-F785-41A5-8A1A-664C90E21774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28/11/2023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8BE3-B5A5-48F3-ABB1-742B48302E3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7865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/>
              <a:endParaRPr lang="en-US" sz="1800">
                <a:solidFill>
                  <a:prstClr val="white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733EACC-2403-4AFF-B583-66736D62E365}" type="datetime1">
              <a:rPr lang="en-GB" smtClean="0"/>
              <a:t>28/11/2023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50548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1396B-AD6A-4A3C-8737-781B7577DB9A}" type="datetime1">
              <a:rPr lang="en-GB" smtClean="0">
                <a:solidFill>
                  <a:prstClr val="black"/>
                </a:solidFill>
              </a:rPr>
              <a:t>28/11/2023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140510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706AE-CAD0-497F-B89F-19565729E1D1}" type="datetime1">
              <a:rPr lang="en-GB" smtClean="0">
                <a:solidFill>
                  <a:prstClr val="white"/>
                </a:solidFill>
              </a:rPr>
              <a:t>28/11/2023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3917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1C660-4EF0-4D9B-AAF3-4B697BE35C5C}" type="datetime1">
              <a:rPr lang="en-GB" smtClean="0">
                <a:solidFill>
                  <a:prstClr val="white"/>
                </a:solidFill>
              </a:rPr>
              <a:t>28/11/2023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764712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0A02B-DB02-46E4-AC02-2A141DD4EB73}" type="datetime1">
              <a:rPr lang="en-GB" smtClean="0">
                <a:solidFill>
                  <a:prstClr val="black"/>
                </a:solidFill>
              </a:rPr>
              <a:t>28/11/2023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9756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75EE-2022-45A8-9F3B-D27B8A9A8AEB}" type="datetime1">
              <a:rPr lang="en-GB" smtClean="0">
                <a:solidFill>
                  <a:prstClr val="white"/>
                </a:solidFill>
              </a:rPr>
              <a:t>28/11/2023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649091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8BB2A-2E08-4C2E-BE31-E2F0D0EDD6AD}" type="datetime1">
              <a:rPr lang="en-GB" smtClean="0">
                <a:solidFill>
                  <a:prstClr val="black"/>
                </a:solidFill>
              </a:rPr>
              <a:t>28/11/2023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11747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/>
          <a:p>
            <a:fld id="{1B528640-796F-408B-B24C-EBF780F42CE7}" type="datetime1">
              <a:rPr lang="en-GB" smtClean="0">
                <a:solidFill>
                  <a:prstClr val="black"/>
                </a:solidFill>
              </a:rPr>
              <a:t>28/11/2023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3674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4DE44AB-91EB-4D06-BD4B-AF67B79B9132}" type="datetime1">
              <a:rPr lang="en-GB" smtClean="0">
                <a:solidFill>
                  <a:prstClr val="white"/>
                </a:solidFill>
              </a:rPr>
              <a:t>28/11/2023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0463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353D2-8F1C-4106-8866-5E135AE915D5}" type="datetime1">
              <a:rPr lang="en-GB" smtClean="0">
                <a:solidFill>
                  <a:prstClr val="black"/>
                </a:solidFill>
              </a:rPr>
              <a:t>28/11/2023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30048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ACE7-DCC5-4444-816B-0F0BFF8078FC}" type="datetime1">
              <a:rPr lang="en-GB" smtClean="0">
                <a:solidFill>
                  <a:prstClr val="black"/>
                </a:solidFill>
              </a:rPr>
              <a:t>28/11/2023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34212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075F1-9248-4A3F-9869-39734F52FD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2D97C9-ECE5-438F-9E2C-866D5DE786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137265-CBEB-4923-9E84-B6E63D6DE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D18FA-C4A1-4E95-BBA6-CC4F11ADDAB1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A80042-311D-453D-B7FD-F6674E2E4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1D5393-5D3E-4E10-A13C-0FB3745ED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28A6-3C7A-48D4-B20C-BDE5DB2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08979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4213A-38BD-4EB7-BF7A-79E374B7F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AD3EB-5F1B-45EE-8BA3-E43CD047C6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799559-1367-4F49-B5AB-7515EDC69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CFB7-CEF5-4FCB-966B-015E55EB2FD3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736BA-EDAC-4616-9C9F-707244CB8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A13EEC-C59D-49A1-973E-BC7B0F2FC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28A6-3C7A-48D4-B20C-BDE5DB2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24860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B4736-6B5D-4748-8D00-5380E096E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0AA2CB-3F99-4EB2-93FB-9EC31A58B7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025B50-2D98-490D-8C1D-7039CBEB7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C3881-748A-495D-AFFE-B5EEE760D5C6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92F9F6-37A3-4150-B6ED-CC9C4FA1C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DE0C5E-9239-420A-A7E3-E9A500CE5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28A6-3C7A-48D4-B20C-BDE5DB2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37963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250CD-717E-4F35-BC7B-35F622EAD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51FBD-6A92-4E5A-B365-5933D0DE96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306105-5E52-4233-A85F-004030C78E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F75A23-21C6-4B30-A42D-93B39936C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3F7B-BC7F-49FC-8E1C-1380DF58EA79}" type="datetime1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61BAA5-BC7E-452C-994B-CAF608124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E500C8-576A-4F0D-B4C8-BF138B790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28A6-3C7A-48D4-B20C-BDE5DB2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6095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60039-4C78-494E-B425-290A0E0F2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8C630D-7946-48B3-9FC8-5AF019241E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DDD0EA-111F-4D9C-A8C4-30C7D8DA5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CEE399-DA7E-4223-87D2-FA8221B8F2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AA0FDF-BF47-48D9-B887-66D64FD23C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16DAB0-10E9-4E0C-AD89-590EA936C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42381-A83D-432B-8B8F-0A27B6B410F6}" type="datetime1">
              <a:rPr lang="en-GB" smtClean="0"/>
              <a:t>28/11/2023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6302F1-80F0-4586-B78D-42F8807C7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E69C92-6A86-43A5-A6B9-83CE26102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28A6-3C7A-48D4-B20C-BDE5DB2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2352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36FC-B690-4E30-8C3A-E58E01132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28368E-7676-49D5-AD7C-F0D852D23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347B-5D31-4528-B2F2-C0F5A9221FC9}" type="datetime1">
              <a:rPr lang="en-GB" smtClean="0"/>
              <a:t>28/11/2023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02D940-6FE7-4F5F-A751-F332A18AB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B03AC1-05EB-4AEE-AE70-AA2B1C24B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28A6-3C7A-48D4-B20C-BDE5DB2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16038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63FBD0-9591-4BD1-B729-90F1C62B7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FE1F6-B37C-4807-9A0F-0C3C298C71E4}" type="datetime1">
              <a:rPr lang="en-GB" smtClean="0"/>
              <a:t>28/11/2023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D1F7DF0-3F61-49D0-A429-67D6EDCC9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3A93AD-671D-4F03-8CCB-B5524B271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28A6-3C7A-48D4-B20C-BDE5DB2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76399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9CB98-C705-42CB-88C0-0829C73E2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F0780F-B372-4504-B7D5-3DC2ED7194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6EBE3F-B414-4F3F-9D69-7ED68291D1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79193E-F5AD-42A9-A102-86546DC9E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54C4D-789B-4DA2-A4D7-A7BE00570B9D}" type="datetime1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6305FF-A0FD-4B26-BD22-B332A783B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223445-845F-4157-A11A-1F11B63F8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28A6-3C7A-48D4-B20C-BDE5DB2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82131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27F761-B546-413A-BFAE-5251C944D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68FBD5-901C-4CE1-B3C4-B1618D3864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C08F39-848F-48AC-AE6F-EFDCED747E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9B324-6622-4511-A919-72DDCEED38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A0B92-A93F-4A4B-A456-B632A4EF13A6}" type="datetime1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C340B4-787F-4CFE-9938-ED68FF6E7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D252F5-20F7-48FB-B5DE-75181E879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28A6-3C7A-48D4-B20C-BDE5DB2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88278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5E415-43E7-4298-9206-2642F0318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8FB19B-4368-4463-BDFE-9803BBC8EA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81A0D-E7CE-4C10-A5CD-D20439217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59DC7-3551-4902-B295-B27DD87985C8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7AFE9C-8C97-4C1C-859D-BDEE39532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00F6B9-A9C8-49EC-AE44-C716C0C20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28A6-3C7A-48D4-B20C-BDE5DB2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36709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150E60-4900-46C5-A6CC-911DDE44D4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7BC584-D9F8-4884-8E47-030C326BE5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A6F722-EA49-4882-B257-C0232F68E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8396D-001F-4773-889B-C57CA04B2A15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0AF9F1-7E92-40F0-9606-646868059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35A2D0-A7CF-44AC-B355-55FB2E6B5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28A6-3C7A-48D4-B20C-BDE5DB2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675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012D1E-B4D7-451C-9EFB-189F1E0FB9CC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F6B4F-BD38-42F0-817D-2C89CAA1DD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027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F27E0C-B9C9-4DD0-B7B8-BC527716C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B489B9-FD23-4948-A6A1-6AFD3EE4A2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09242E-6795-4404-BE99-6F775E0503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C38DD-E114-4271-9642-28CD2AD76AEF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8D9703-3655-49DF-8FC3-C81836A6CB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CC6C13-B6F2-4007-964A-7FBDB5D18E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97E8F-1157-4C9E-8E2E-29527CA2D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78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F01C3-6021-4DE4-9B1E-743BEA1E9618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28/11/2023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E8BE3-B5A5-48F3-ABB1-742B48302E3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803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3F905FC-444B-4462-820A-62F667BBB868}" type="datetime1">
              <a:rPr lang="en-GB" smtClean="0">
                <a:solidFill>
                  <a:prstClr val="black"/>
                </a:solidFill>
              </a:rPr>
              <a:t>28/11/2023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251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C8D02C-4092-4178-AAB0-7F43A0C37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53C127-3B2B-4925-881C-8A91F07A7D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A4BDB5-DB59-43D1-AB45-D7BBE9AACC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55EFD-02BF-4D91-AEBA-1706FC95B8BF}" type="datetime1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06101F-F60F-434F-B406-7E5C048C9F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6C23D5-66F8-44C0-A3B0-3E00D6B6D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928A6-3C7A-48D4-B20C-BDE5DB2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318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litics.co.uk/reference/public-spending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olitics.co.uk/reference/public-spending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www.ons.gov.uk/economy/governmentpublicsectorandtaxes/publicsectorfinance/bulletins/publicsectorfinances/october2023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hyperlink" Target="https://commissioner.south-wales.police.uk/en/transparency/freedom-of-information/freedom-of-information-publication-scheme/what-we-spend-and-how-we-spend-it/joint-audit-committee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government/uploads/system/uploads/attachment_data/file/1133114/Police_Grant_Report_2023-2024.pdf" TargetMode="External"/><Relationship Id="rId2" Type="http://schemas.openxmlformats.org/officeDocument/2006/relationships/hyperlink" Target="https://www.gov.uk/government/statistics/police-funding-for-england-and-wales-2015-to-2024/police-funding-for-england-and-wales-2015-to-2024#s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F8446B12-7391-4711-8B31-112A0B896C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293759-D016-23DC-AA5D-EC859836D9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199" y="4428000"/>
            <a:ext cx="6143626" cy="1400400"/>
          </a:xfrm>
        </p:spPr>
        <p:txBody>
          <a:bodyPr wrap="square" anchor="b">
            <a:normAutofit/>
          </a:bodyPr>
          <a:lstStyle/>
          <a:p>
            <a:pPr algn="l"/>
            <a:r>
              <a:rPr lang="en-GB" sz="5600">
                <a:solidFill>
                  <a:schemeClr val="bg1"/>
                </a:solidFill>
                <a:latin typeface="+mn-lt"/>
              </a:rPr>
              <a:t>Public Finances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352D98-747F-414D-88BD-C8A7ED144D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70" r="-1" b="50368"/>
          <a:stretch/>
        </p:blipFill>
        <p:spPr>
          <a:xfrm>
            <a:off x="6" y="-1"/>
            <a:ext cx="6000749" cy="3911828"/>
          </a:xfrm>
          <a:custGeom>
            <a:avLst/>
            <a:gdLst/>
            <a:ahLst/>
            <a:cxnLst/>
            <a:rect l="l" t="t" r="r" b="b"/>
            <a:pathLst>
              <a:path w="6000749" h="3911828">
                <a:moveTo>
                  <a:pt x="0" y="0"/>
                </a:moveTo>
                <a:lnTo>
                  <a:pt x="6000749" y="0"/>
                </a:lnTo>
                <a:lnTo>
                  <a:pt x="6000749" y="3767827"/>
                </a:lnTo>
                <a:lnTo>
                  <a:pt x="5572124" y="3740378"/>
                </a:lnTo>
                <a:lnTo>
                  <a:pt x="0" y="3911828"/>
                </a:lnTo>
                <a:close/>
              </a:path>
            </a:pathLst>
          </a:custGeom>
        </p:spPr>
      </p:pic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2668EF43-07D7-8ABD-04E8-7AB6C8974D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84" r="2959" b="1"/>
          <a:stretch/>
        </p:blipFill>
        <p:spPr>
          <a:xfrm>
            <a:off x="6191245" y="-1"/>
            <a:ext cx="6000750" cy="3988028"/>
          </a:xfrm>
          <a:custGeom>
            <a:avLst/>
            <a:gdLst/>
            <a:ahLst/>
            <a:cxnLst/>
            <a:rect l="l" t="t" r="r" b="b"/>
            <a:pathLst>
              <a:path w="6000750" h="3988028">
                <a:moveTo>
                  <a:pt x="0" y="0"/>
                </a:moveTo>
                <a:lnTo>
                  <a:pt x="6000750" y="0"/>
                </a:lnTo>
                <a:lnTo>
                  <a:pt x="6000750" y="797153"/>
                </a:lnTo>
                <a:lnTo>
                  <a:pt x="6000750" y="2634343"/>
                </a:lnTo>
                <a:lnTo>
                  <a:pt x="6000750" y="3911828"/>
                </a:lnTo>
                <a:lnTo>
                  <a:pt x="3248025" y="3988028"/>
                </a:lnTo>
                <a:lnTo>
                  <a:pt x="0" y="3780026"/>
                </a:lnTo>
                <a:close/>
              </a:path>
            </a:pathLst>
          </a:cu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AC0B7807-0C83-4963-821A-69B172722E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528992"/>
            <a:ext cx="12192000" cy="757168"/>
            <a:chOff x="0" y="2959818"/>
            <a:chExt cx="12192000" cy="757168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B027EC7-3252-48A2-A7A4-1741F72E47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EBC51E4-7477-4290-BBD0-18AD942C3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4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B0766-4795-4B32-A3A4-4B041EDD7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670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313083-1B55-9E8A-B075-BA10A43C34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r="66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C47EDFD-7D49-5931-37C1-1D33B6BA0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916" y="1109404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dirty="0">
                <a:solidFill>
                  <a:srgbClr val="FFFFFF"/>
                </a:solidFill>
              </a:rPr>
              <a:t>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02554A-0606-9C81-1AE2-EE4370374A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5255" y="1265274"/>
            <a:ext cx="6156251" cy="4911689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rgbClr val="FFFFFF"/>
                </a:solidFill>
              </a:rPr>
              <a:t>The point of public money</a:t>
            </a:r>
          </a:p>
          <a:p>
            <a:r>
              <a:rPr lang="en-GB" sz="3200" dirty="0">
                <a:solidFill>
                  <a:srgbClr val="FFFFFF"/>
                </a:solidFill>
              </a:rPr>
              <a:t>Personal v. Public Money</a:t>
            </a:r>
          </a:p>
          <a:p>
            <a:r>
              <a:rPr lang="en-GB" sz="3200" dirty="0">
                <a:solidFill>
                  <a:srgbClr val="FFFFFF"/>
                </a:solidFill>
              </a:rPr>
              <a:t>Political Decisions</a:t>
            </a:r>
          </a:p>
          <a:p>
            <a:r>
              <a:rPr lang="en-GB" sz="3200" dirty="0">
                <a:solidFill>
                  <a:srgbClr val="FFFFFF"/>
                </a:solidFill>
              </a:rPr>
              <a:t>Resources</a:t>
            </a:r>
          </a:p>
          <a:p>
            <a:r>
              <a:rPr lang="en-GB" sz="3200" dirty="0">
                <a:solidFill>
                  <a:srgbClr val="FFFFFF"/>
                </a:solidFill>
              </a:rPr>
              <a:t>Political choices and public priorities</a:t>
            </a:r>
          </a:p>
          <a:p>
            <a:r>
              <a:rPr lang="en-GB" sz="3200" dirty="0">
                <a:solidFill>
                  <a:srgbClr val="FFFFFF"/>
                </a:solidFill>
              </a:rPr>
              <a:t>Borrowing and debt</a:t>
            </a:r>
          </a:p>
          <a:p>
            <a:r>
              <a:rPr lang="en-GB" sz="3200" dirty="0">
                <a:solidFill>
                  <a:srgbClr val="FFFFFF"/>
                </a:solidFill>
              </a:rPr>
              <a:t>Council and police illustrations</a:t>
            </a:r>
          </a:p>
          <a:p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64BD62-D5C5-4A09-AB15-59C76EF71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5219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6D37EE4-EA1B-46EE-A54B-5233C63C96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6D1DF1-3D3F-405D-9A8A-EF0C24875CC2}"/>
              </a:ext>
            </a:extLst>
          </p:cNvPr>
          <p:cNvSpPr txBox="1"/>
          <p:nvPr/>
        </p:nvSpPr>
        <p:spPr>
          <a:xfrm>
            <a:off x="572493" y="238539"/>
            <a:ext cx="11047013" cy="143441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Sir William Beveridge (1879-1963)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927D5270-6648-4CC1-8F78-48BE299CA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767709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11"/>
          <a:stretch/>
        </p:blipFill>
        <p:spPr>
          <a:xfrm>
            <a:off x="572492" y="2002056"/>
            <a:ext cx="3943849" cy="4184060"/>
          </a:xfrm>
          <a:custGeom>
            <a:avLst/>
            <a:gdLst/>
            <a:ahLst/>
            <a:cxnLst/>
            <a:rect l="l" t="t" r="r" b="b"/>
            <a:pathLst>
              <a:path w="3807743" h="6307845">
                <a:moveTo>
                  <a:pt x="723201" y="386"/>
                </a:moveTo>
                <a:cubicBezTo>
                  <a:pt x="853884" y="-4204"/>
                  <a:pt x="1013493" y="33912"/>
                  <a:pt x="1176100" y="22622"/>
                </a:cubicBezTo>
                <a:cubicBezTo>
                  <a:pt x="1230302" y="18859"/>
                  <a:pt x="1281736" y="20622"/>
                  <a:pt x="1331852" y="24473"/>
                </a:cubicBezTo>
                <a:lnTo>
                  <a:pt x="1439547" y="34944"/>
                </a:lnTo>
                <a:lnTo>
                  <a:pt x="1484197" y="36226"/>
                </a:lnTo>
                <a:cubicBezTo>
                  <a:pt x="1535166" y="35421"/>
                  <a:pt x="1586369" y="31625"/>
                  <a:pt x="1636625" y="22622"/>
                </a:cubicBezTo>
                <a:cubicBezTo>
                  <a:pt x="1686882" y="13619"/>
                  <a:pt x="1729837" y="10653"/>
                  <a:pt x="1768740" y="10885"/>
                </a:cubicBezTo>
                <a:lnTo>
                  <a:pt x="1829538" y="15086"/>
                </a:lnTo>
                <a:lnTo>
                  <a:pt x="1869968" y="7996"/>
                </a:lnTo>
                <a:cubicBezTo>
                  <a:pt x="1953577" y="-31"/>
                  <a:pt x="2036989" y="9808"/>
                  <a:pt x="2112925" y="20118"/>
                </a:cubicBezTo>
                <a:lnTo>
                  <a:pt x="2119331" y="20977"/>
                </a:lnTo>
                <a:lnTo>
                  <a:pt x="2221855" y="13374"/>
                </a:lnTo>
                <a:cubicBezTo>
                  <a:pt x="2261207" y="12845"/>
                  <a:pt x="2298379" y="14359"/>
                  <a:pt x="2333484" y="16393"/>
                </a:cubicBezTo>
                <a:lnTo>
                  <a:pt x="2372613" y="18812"/>
                </a:lnTo>
                <a:lnTo>
                  <a:pt x="2404945" y="9387"/>
                </a:lnTo>
                <a:cubicBezTo>
                  <a:pt x="2452532" y="1754"/>
                  <a:pt x="2506192" y="9333"/>
                  <a:pt x="2561622" y="17814"/>
                </a:cubicBezTo>
                <a:lnTo>
                  <a:pt x="2583950" y="20591"/>
                </a:lnTo>
                <a:lnTo>
                  <a:pt x="2643527" y="20319"/>
                </a:lnTo>
                <a:cubicBezTo>
                  <a:pt x="2669677" y="20426"/>
                  <a:pt x="2697963" y="20717"/>
                  <a:pt x="2727392" y="21103"/>
                </a:cubicBezTo>
                <a:lnTo>
                  <a:pt x="2786908" y="21989"/>
                </a:lnTo>
                <a:lnTo>
                  <a:pt x="2846459" y="13267"/>
                </a:lnTo>
                <a:cubicBezTo>
                  <a:pt x="2896401" y="10176"/>
                  <a:pt x="2960607" y="12733"/>
                  <a:pt x="3036361" y="17072"/>
                </a:cubicBezTo>
                <a:lnTo>
                  <a:pt x="3129100" y="22671"/>
                </a:lnTo>
                <a:lnTo>
                  <a:pt x="3130653" y="22622"/>
                </a:lnTo>
                <a:cubicBezTo>
                  <a:pt x="3178874" y="19804"/>
                  <a:pt x="3260845" y="26231"/>
                  <a:pt x="3352422" y="32691"/>
                </a:cubicBezTo>
                <a:lnTo>
                  <a:pt x="3362608" y="33356"/>
                </a:lnTo>
                <a:lnTo>
                  <a:pt x="3446036" y="35579"/>
                </a:lnTo>
                <a:cubicBezTo>
                  <a:pt x="3550323" y="36566"/>
                  <a:pt x="3662083" y="33535"/>
                  <a:pt x="3778601" y="22622"/>
                </a:cubicBezTo>
                <a:cubicBezTo>
                  <a:pt x="3793981" y="243672"/>
                  <a:pt x="3764152" y="318695"/>
                  <a:pt x="3778601" y="467157"/>
                </a:cubicBezTo>
                <a:cubicBezTo>
                  <a:pt x="3790077" y="557563"/>
                  <a:pt x="3783697" y="684218"/>
                  <a:pt x="3777639" y="811856"/>
                </a:cubicBezTo>
                <a:lnTo>
                  <a:pt x="3773760" y="922625"/>
                </a:lnTo>
                <a:lnTo>
                  <a:pt x="3778601" y="974384"/>
                </a:lnTo>
                <a:cubicBezTo>
                  <a:pt x="3785784" y="1003717"/>
                  <a:pt x="3785160" y="1041120"/>
                  <a:pt x="3781239" y="1085904"/>
                </a:cubicBezTo>
                <a:lnTo>
                  <a:pt x="3776107" y="1132519"/>
                </a:lnTo>
                <a:lnTo>
                  <a:pt x="3778601" y="1162456"/>
                </a:lnTo>
                <a:cubicBezTo>
                  <a:pt x="3791360" y="1256797"/>
                  <a:pt x="3774958" y="1367020"/>
                  <a:pt x="3763568" y="1469787"/>
                </a:cubicBezTo>
                <a:lnTo>
                  <a:pt x="3758806" y="1520515"/>
                </a:lnTo>
                <a:lnTo>
                  <a:pt x="3760417" y="1549437"/>
                </a:lnTo>
                <a:cubicBezTo>
                  <a:pt x="3764298" y="1588133"/>
                  <a:pt x="3770171" y="1628243"/>
                  <a:pt x="3778601" y="1669683"/>
                </a:cubicBezTo>
                <a:cubicBezTo>
                  <a:pt x="3846039" y="2001203"/>
                  <a:pt x="3774784" y="2142285"/>
                  <a:pt x="3778601" y="2364982"/>
                </a:cubicBezTo>
                <a:lnTo>
                  <a:pt x="3776565" y="2406088"/>
                </a:lnTo>
                <a:lnTo>
                  <a:pt x="3778601" y="2427673"/>
                </a:lnTo>
                <a:cubicBezTo>
                  <a:pt x="3821357" y="2695960"/>
                  <a:pt x="3735684" y="2699438"/>
                  <a:pt x="3778601" y="2809517"/>
                </a:cubicBezTo>
                <a:cubicBezTo>
                  <a:pt x="3789330" y="2837037"/>
                  <a:pt x="3791666" y="2872927"/>
                  <a:pt x="3789892" y="2914654"/>
                </a:cubicBezTo>
                <a:lnTo>
                  <a:pt x="3784971" y="2966248"/>
                </a:lnTo>
                <a:lnTo>
                  <a:pt x="3796722" y="3024078"/>
                </a:lnTo>
                <a:cubicBezTo>
                  <a:pt x="3809238" y="3115139"/>
                  <a:pt x="3806232" y="3210898"/>
                  <a:pt x="3799338" y="3302850"/>
                </a:cubicBezTo>
                <a:lnTo>
                  <a:pt x="3787405" y="3438354"/>
                </a:lnTo>
                <a:lnTo>
                  <a:pt x="3790719" y="3460532"/>
                </a:lnTo>
                <a:cubicBezTo>
                  <a:pt x="3797323" y="3541872"/>
                  <a:pt x="3789007" y="3624193"/>
                  <a:pt x="3780361" y="3709762"/>
                </a:cubicBezTo>
                <a:lnTo>
                  <a:pt x="3780169" y="3712283"/>
                </a:lnTo>
                <a:lnTo>
                  <a:pt x="3781239" y="3768266"/>
                </a:lnTo>
                <a:cubicBezTo>
                  <a:pt x="3780994" y="3815588"/>
                  <a:pt x="3779902" y="3863939"/>
                  <a:pt x="3778794" y="3912511"/>
                </a:cubicBezTo>
                <a:lnTo>
                  <a:pt x="3776324" y="4054010"/>
                </a:lnTo>
                <a:lnTo>
                  <a:pt x="3778601" y="4074733"/>
                </a:lnTo>
                <a:cubicBezTo>
                  <a:pt x="3822365" y="4336760"/>
                  <a:pt x="3765189" y="4482586"/>
                  <a:pt x="3778601" y="4644650"/>
                </a:cubicBezTo>
                <a:cubicBezTo>
                  <a:pt x="3781954" y="4685166"/>
                  <a:pt x="3782850" y="4718916"/>
                  <a:pt x="3782504" y="4749344"/>
                </a:cubicBezTo>
                <a:lnTo>
                  <a:pt x="3780512" y="4796832"/>
                </a:lnTo>
                <a:lnTo>
                  <a:pt x="3786260" y="4877451"/>
                </a:lnTo>
                <a:cubicBezTo>
                  <a:pt x="3786165" y="4918212"/>
                  <a:pt x="3784020" y="4964155"/>
                  <a:pt x="3781623" y="5015963"/>
                </a:cubicBezTo>
                <a:lnTo>
                  <a:pt x="3779076" y="5087925"/>
                </a:lnTo>
                <a:lnTo>
                  <a:pt x="3779599" y="5155456"/>
                </a:lnTo>
                <a:lnTo>
                  <a:pt x="3775907" y="5219073"/>
                </a:lnTo>
                <a:lnTo>
                  <a:pt x="3778601" y="5402640"/>
                </a:lnTo>
                <a:cubicBezTo>
                  <a:pt x="3780494" y="5441637"/>
                  <a:pt x="3781680" y="5475146"/>
                  <a:pt x="3782335" y="5504141"/>
                </a:cubicBezTo>
                <a:lnTo>
                  <a:pt x="3782798" y="5566951"/>
                </a:lnTo>
                <a:lnTo>
                  <a:pt x="3786885" y="5599303"/>
                </a:lnTo>
                <a:cubicBezTo>
                  <a:pt x="3799534" y="5776838"/>
                  <a:pt x="3769350" y="6111156"/>
                  <a:pt x="3778601" y="6291711"/>
                </a:cubicBezTo>
                <a:cubicBezTo>
                  <a:pt x="3687392" y="6306733"/>
                  <a:pt x="3632350" y="6304889"/>
                  <a:pt x="3574752" y="6300212"/>
                </a:cubicBezTo>
                <a:lnTo>
                  <a:pt x="3545837" y="6297718"/>
                </a:lnTo>
                <a:lnTo>
                  <a:pt x="3527963" y="6296834"/>
                </a:lnTo>
                <a:cubicBezTo>
                  <a:pt x="3482151" y="6294419"/>
                  <a:pt x="3430025" y="6291672"/>
                  <a:pt x="3355561" y="6291711"/>
                </a:cubicBezTo>
                <a:cubicBezTo>
                  <a:pt x="3304843" y="6293555"/>
                  <a:pt x="3262749" y="6292377"/>
                  <a:pt x="3225711" y="6290098"/>
                </a:cubicBezTo>
                <a:lnTo>
                  <a:pt x="3218247" y="6289525"/>
                </a:lnTo>
                <a:lnTo>
                  <a:pt x="3198550" y="6289212"/>
                </a:lnTo>
                <a:cubicBezTo>
                  <a:pt x="3144315" y="6287803"/>
                  <a:pt x="3088976" y="6286105"/>
                  <a:pt x="3034921" y="6284968"/>
                </a:cubicBezTo>
                <a:lnTo>
                  <a:pt x="2973802" y="6284626"/>
                </a:lnTo>
                <a:lnTo>
                  <a:pt x="2932520" y="6291711"/>
                </a:lnTo>
                <a:cubicBezTo>
                  <a:pt x="2893699" y="6300111"/>
                  <a:pt x="2847670" y="6301992"/>
                  <a:pt x="2797581" y="6300669"/>
                </a:cubicBezTo>
                <a:lnTo>
                  <a:pt x="2672392" y="6292599"/>
                </a:lnTo>
                <a:lnTo>
                  <a:pt x="2629726" y="6293120"/>
                </a:lnTo>
                <a:lnTo>
                  <a:pt x="2540544" y="6284698"/>
                </a:lnTo>
                <a:lnTo>
                  <a:pt x="2473475" y="6280786"/>
                </a:lnTo>
                <a:cubicBezTo>
                  <a:pt x="2419724" y="6279900"/>
                  <a:pt x="2368202" y="6282437"/>
                  <a:pt x="2322057" y="6291711"/>
                </a:cubicBezTo>
                <a:cubicBezTo>
                  <a:pt x="2275912" y="6300985"/>
                  <a:pt x="2236301" y="6305003"/>
                  <a:pt x="2199195" y="6305968"/>
                </a:cubicBezTo>
                <a:lnTo>
                  <a:pt x="2094190" y="6302012"/>
                </a:lnTo>
                <a:lnTo>
                  <a:pt x="2029724" y="6307766"/>
                </a:lnTo>
                <a:cubicBezTo>
                  <a:pt x="1971866" y="6308389"/>
                  <a:pt x="1916420" y="6305265"/>
                  <a:pt x="1864312" y="6301339"/>
                </a:cubicBezTo>
                <a:lnTo>
                  <a:pt x="1761307" y="6293375"/>
                </a:lnTo>
                <a:lnTo>
                  <a:pt x="1745972" y="6293782"/>
                </a:lnTo>
                <a:cubicBezTo>
                  <a:pt x="1699734" y="6294177"/>
                  <a:pt x="1664143" y="6292827"/>
                  <a:pt x="1633352" y="6291083"/>
                </a:cubicBezTo>
                <a:lnTo>
                  <a:pt x="1621369" y="6290324"/>
                </a:lnTo>
                <a:lnTo>
                  <a:pt x="1599140" y="6291711"/>
                </a:lnTo>
                <a:cubicBezTo>
                  <a:pt x="1564093" y="6296354"/>
                  <a:pt x="1527169" y="6296254"/>
                  <a:pt x="1488567" y="6294097"/>
                </a:cubicBezTo>
                <a:lnTo>
                  <a:pt x="1429716" y="6289243"/>
                </a:lnTo>
                <a:lnTo>
                  <a:pt x="1401008" y="6291711"/>
                </a:lnTo>
                <a:cubicBezTo>
                  <a:pt x="1314301" y="6301163"/>
                  <a:pt x="1222976" y="6299856"/>
                  <a:pt x="1127367" y="6296839"/>
                </a:cubicBezTo>
                <a:lnTo>
                  <a:pt x="1062601" y="6295730"/>
                </a:lnTo>
                <a:lnTo>
                  <a:pt x="964991" y="6305909"/>
                </a:lnTo>
                <a:cubicBezTo>
                  <a:pt x="833250" y="6307778"/>
                  <a:pt x="714190" y="6280255"/>
                  <a:pt x="603122" y="6291711"/>
                </a:cubicBezTo>
                <a:cubicBezTo>
                  <a:pt x="455032" y="6306986"/>
                  <a:pt x="261206" y="6260346"/>
                  <a:pt x="30143" y="6291711"/>
                </a:cubicBezTo>
                <a:cubicBezTo>
                  <a:pt x="-1198" y="6167281"/>
                  <a:pt x="7291" y="6044138"/>
                  <a:pt x="19371" y="5934598"/>
                </a:cubicBezTo>
                <a:lnTo>
                  <a:pt x="33559" y="5801663"/>
                </a:lnTo>
                <a:lnTo>
                  <a:pt x="30143" y="5784485"/>
                </a:lnTo>
                <a:cubicBezTo>
                  <a:pt x="7257" y="5691455"/>
                  <a:pt x="7506" y="5585492"/>
                  <a:pt x="13352" y="5476692"/>
                </a:cubicBezTo>
                <a:lnTo>
                  <a:pt x="21882" y="5346809"/>
                </a:lnTo>
                <a:lnTo>
                  <a:pt x="22064" y="5339439"/>
                </a:lnTo>
                <a:lnTo>
                  <a:pt x="29601" y="5166357"/>
                </a:lnTo>
                <a:lnTo>
                  <a:pt x="30143" y="5151877"/>
                </a:lnTo>
                <a:cubicBezTo>
                  <a:pt x="30018" y="5125783"/>
                  <a:pt x="30111" y="5102484"/>
                  <a:pt x="30346" y="5081409"/>
                </a:cubicBezTo>
                <a:lnTo>
                  <a:pt x="30433" y="5076663"/>
                </a:lnTo>
                <a:lnTo>
                  <a:pt x="30143" y="4963804"/>
                </a:lnTo>
                <a:cubicBezTo>
                  <a:pt x="27040" y="4910138"/>
                  <a:pt x="27067" y="4856021"/>
                  <a:pt x="28459" y="4800989"/>
                </a:cubicBezTo>
                <a:lnTo>
                  <a:pt x="30399" y="4750796"/>
                </a:lnTo>
                <a:lnTo>
                  <a:pt x="31514" y="4666872"/>
                </a:lnTo>
                <a:lnTo>
                  <a:pt x="34697" y="4639551"/>
                </a:lnTo>
                <a:lnTo>
                  <a:pt x="34963" y="4632686"/>
                </a:lnTo>
                <a:cubicBezTo>
                  <a:pt x="37318" y="4575362"/>
                  <a:pt x="39271" y="4516661"/>
                  <a:pt x="39056" y="4456118"/>
                </a:cubicBezTo>
                <a:lnTo>
                  <a:pt x="36996" y="4412759"/>
                </a:lnTo>
                <a:lnTo>
                  <a:pt x="30143" y="4388188"/>
                </a:lnTo>
                <a:cubicBezTo>
                  <a:pt x="7389" y="4328002"/>
                  <a:pt x="11492" y="4256950"/>
                  <a:pt x="19232" y="4188739"/>
                </a:cubicBezTo>
                <a:lnTo>
                  <a:pt x="23985" y="4147809"/>
                </a:lnTo>
                <a:lnTo>
                  <a:pt x="23690" y="4087290"/>
                </a:lnTo>
                <a:lnTo>
                  <a:pt x="29097" y="3984687"/>
                </a:lnTo>
                <a:lnTo>
                  <a:pt x="28035" y="3962690"/>
                </a:lnTo>
                <a:cubicBezTo>
                  <a:pt x="28525" y="3945828"/>
                  <a:pt x="30052" y="3926691"/>
                  <a:pt x="32148" y="3905387"/>
                </a:cubicBezTo>
                <a:lnTo>
                  <a:pt x="34754" y="3881032"/>
                </a:lnTo>
                <a:lnTo>
                  <a:pt x="39206" y="3802233"/>
                </a:lnTo>
                <a:cubicBezTo>
                  <a:pt x="39778" y="3763353"/>
                  <a:pt x="37619" y="3728800"/>
                  <a:pt x="30143" y="3698588"/>
                </a:cubicBezTo>
                <a:cubicBezTo>
                  <a:pt x="7714" y="3607954"/>
                  <a:pt x="33117" y="3482508"/>
                  <a:pt x="36579" y="3365983"/>
                </a:cubicBezTo>
                <a:lnTo>
                  <a:pt x="36510" y="3356621"/>
                </a:lnTo>
                <a:lnTo>
                  <a:pt x="30143" y="3311044"/>
                </a:lnTo>
                <a:cubicBezTo>
                  <a:pt x="14271" y="3224157"/>
                  <a:pt x="11445" y="3149243"/>
                  <a:pt x="14856" y="3082749"/>
                </a:cubicBezTo>
                <a:lnTo>
                  <a:pt x="22229" y="3005366"/>
                </a:lnTo>
                <a:lnTo>
                  <a:pt x="27244" y="2895198"/>
                </a:lnTo>
                <a:cubicBezTo>
                  <a:pt x="29143" y="2848776"/>
                  <a:pt x="30527" y="2799531"/>
                  <a:pt x="30143" y="2746826"/>
                </a:cubicBezTo>
                <a:lnTo>
                  <a:pt x="36784" y="2638240"/>
                </a:lnTo>
                <a:lnTo>
                  <a:pt x="30143" y="2615745"/>
                </a:lnTo>
                <a:cubicBezTo>
                  <a:pt x="-20952" y="2495890"/>
                  <a:pt x="17898" y="2340273"/>
                  <a:pt x="37923" y="2201958"/>
                </a:cubicBezTo>
                <a:lnTo>
                  <a:pt x="42734" y="2158379"/>
                </a:lnTo>
                <a:lnTo>
                  <a:pt x="30143" y="2114218"/>
                </a:lnTo>
                <a:cubicBezTo>
                  <a:pt x="2269" y="2040950"/>
                  <a:pt x="-2735" y="1972014"/>
                  <a:pt x="1162" y="1906697"/>
                </a:cubicBezTo>
                <a:lnTo>
                  <a:pt x="6289" y="1854885"/>
                </a:lnTo>
                <a:lnTo>
                  <a:pt x="8053" y="1809168"/>
                </a:lnTo>
                <a:cubicBezTo>
                  <a:pt x="9832" y="1790244"/>
                  <a:pt x="12470" y="1771472"/>
                  <a:pt x="15415" y="1752867"/>
                </a:cubicBezTo>
                <a:lnTo>
                  <a:pt x="30925" y="1652561"/>
                </a:lnTo>
                <a:lnTo>
                  <a:pt x="30143" y="1606992"/>
                </a:lnTo>
                <a:cubicBezTo>
                  <a:pt x="28397" y="1588584"/>
                  <a:pt x="27931" y="1568665"/>
                  <a:pt x="28348" y="1547550"/>
                </a:cubicBezTo>
                <a:lnTo>
                  <a:pt x="29206" y="1531212"/>
                </a:lnTo>
                <a:lnTo>
                  <a:pt x="23637" y="1487282"/>
                </a:lnTo>
                <a:cubicBezTo>
                  <a:pt x="16479" y="1367166"/>
                  <a:pt x="59638" y="1246041"/>
                  <a:pt x="30143" y="1156757"/>
                </a:cubicBezTo>
                <a:cubicBezTo>
                  <a:pt x="21716" y="1131248"/>
                  <a:pt x="18318" y="1090735"/>
                  <a:pt x="17757" y="1041370"/>
                </a:cubicBezTo>
                <a:lnTo>
                  <a:pt x="18463" y="985697"/>
                </a:lnTo>
                <a:lnTo>
                  <a:pt x="16239" y="975915"/>
                </a:lnTo>
                <a:cubicBezTo>
                  <a:pt x="13541" y="957312"/>
                  <a:pt x="12597" y="940330"/>
                  <a:pt x="12862" y="924477"/>
                </a:cubicBezTo>
                <a:lnTo>
                  <a:pt x="23640" y="845857"/>
                </a:lnTo>
                <a:lnTo>
                  <a:pt x="30907" y="688163"/>
                </a:lnTo>
                <a:lnTo>
                  <a:pt x="31375" y="662715"/>
                </a:lnTo>
                <a:lnTo>
                  <a:pt x="30143" y="655230"/>
                </a:lnTo>
                <a:cubicBezTo>
                  <a:pt x="20345" y="615334"/>
                  <a:pt x="17924" y="569960"/>
                  <a:pt x="19185" y="520814"/>
                </a:cubicBezTo>
                <a:lnTo>
                  <a:pt x="26662" y="415314"/>
                </a:lnTo>
                <a:lnTo>
                  <a:pt x="25635" y="383217"/>
                </a:lnTo>
                <a:cubicBezTo>
                  <a:pt x="25461" y="243905"/>
                  <a:pt x="35455" y="113017"/>
                  <a:pt x="30143" y="22622"/>
                </a:cubicBezTo>
                <a:cubicBezTo>
                  <a:pt x="90096" y="13526"/>
                  <a:pt x="146841" y="12585"/>
                  <a:pt x="200495" y="15390"/>
                </a:cubicBezTo>
                <a:lnTo>
                  <a:pt x="324102" y="27794"/>
                </a:lnTo>
                <a:lnTo>
                  <a:pt x="329634" y="27979"/>
                </a:lnTo>
                <a:cubicBezTo>
                  <a:pt x="398332" y="30204"/>
                  <a:pt x="468106" y="31425"/>
                  <a:pt x="551798" y="27886"/>
                </a:cubicBezTo>
                <a:lnTo>
                  <a:pt x="592464" y="25476"/>
                </a:lnTo>
                <a:lnTo>
                  <a:pt x="603122" y="22622"/>
                </a:lnTo>
                <a:cubicBezTo>
                  <a:pt x="639294" y="8191"/>
                  <a:pt x="679641" y="1916"/>
                  <a:pt x="723201" y="386"/>
                </a:cubicBezTo>
                <a:close/>
              </a:path>
            </a:pathLst>
          </a:cu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05955" y="2071316"/>
            <a:ext cx="6713552" cy="4114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200"/>
              <a:t>Beveridge was a British economist and social reformer, closely associated with the development of the welfare state</a:t>
            </a:r>
          </a:p>
          <a:p>
            <a:r>
              <a:rPr lang="en-US" sz="2200"/>
              <a:t>Trained as a lawyer but came to prominence during the Liberal government of 1906 - 1914 when he was asked to advise David Lloyd George on old age pensions and national insurance</a:t>
            </a:r>
          </a:p>
          <a:p>
            <a:r>
              <a:rPr lang="en-US" sz="2200"/>
              <a:t>When, in 1941, the government commissioned a report into the ways that Britain should be rebuilt after World War Two, Beveridge was an obvious choice to take charge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2978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8371" y="-55179"/>
            <a:ext cx="6817778" cy="1468502"/>
          </a:xfrm>
        </p:spPr>
        <p:txBody>
          <a:bodyPr>
            <a:noAutofit/>
          </a:bodyPr>
          <a:lstStyle/>
          <a:p>
            <a:r>
              <a:rPr lang="en-GB" dirty="0"/>
              <a:t>Dynamic G</a:t>
            </a:r>
            <a:r>
              <a:rPr lang="en-GB" sz="4400" dirty="0"/>
              <a:t>overnment </a:t>
            </a:r>
            <a:r>
              <a:rPr lang="en-GB" dirty="0"/>
              <a:t>A</a:t>
            </a:r>
            <a:r>
              <a:rPr lang="en-GB" sz="4400" dirty="0"/>
              <a:t>ction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6031345" y="1893455"/>
            <a:ext cx="5652128" cy="442898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800" dirty="0"/>
              <a:t>Free education up to age 15 (16 later)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A National Health Service (NHS) free at the point of use </a:t>
            </a:r>
            <a:endParaRPr lang="en-GB" sz="2800" b="1" u="sng" dirty="0"/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State commitment to securing full employment</a:t>
            </a:r>
            <a:endParaRPr lang="en-GB" sz="2800" b="1" u="sng" dirty="0"/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Public housing for all </a:t>
            </a:r>
            <a:endParaRPr lang="en-GB" sz="2800" b="1" u="sng" dirty="0"/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National insurance benefits for all in need </a:t>
            </a:r>
            <a:endParaRPr lang="en-GB" sz="2800" b="1" u="sng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533687" y="718480"/>
          <a:ext cx="5652128" cy="57132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ound Same Side Corner Rectangle 4"/>
          <p:cNvSpPr/>
          <p:nvPr/>
        </p:nvSpPr>
        <p:spPr>
          <a:xfrm>
            <a:off x="5257801" y="936139"/>
            <a:ext cx="3879703" cy="40181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910" tIns="20955" rIns="41910" bIns="20955" numCol="1" spcCol="1270" anchor="ctr" anchorCtr="0">
            <a:noAutofit/>
          </a:bodyPr>
          <a:lstStyle/>
          <a:p>
            <a:pPr marL="57150" marR="0" lvl="1" indent="-57150" algn="l" defTabSz="4889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7150" marR="0" lvl="1" indent="-57150" algn="l" defTabSz="4889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8" name="Diagram 7"/>
          <p:cNvGraphicFramePr/>
          <p:nvPr/>
        </p:nvGraphicFramePr>
        <p:xfrm>
          <a:off x="-1262410" y="752912"/>
          <a:ext cx="5652128" cy="5599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33199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6261F1-45A5-484E-A891-9DCBF43F1A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36261F1-45A5-484E-A891-9DCBF43F1A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BA1632-C696-4E49-9005-B3415BE66B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5ABA1632-C696-4E49-9005-B3415BE66B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125673A-16BD-4165-BB83-668ABD9B74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3125673A-16BD-4165-BB83-668ABD9B74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A218D6-7A61-48FC-8FF5-9BBAE18315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4AA218D6-7A61-48FC-8FF5-9BBAE18315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919B61-70FE-4C9D-9969-4B71034ED8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1A919B61-70FE-4C9D-9969-4B71034ED8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Graphic spid="4" grpId="0">
        <p:bldSub>
          <a:bldDgm bld="lvl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Two Key Drivers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93464"/>
            <a:ext cx="4974771" cy="3887880"/>
          </a:xfrm>
        </p:spPr>
        <p:txBody>
          <a:bodyPr>
            <a:normAutofit/>
          </a:bodyPr>
          <a:lstStyle/>
          <a:p>
            <a:r>
              <a:rPr lang="en-GB" dirty="0"/>
              <a:t>Beveridge argued that it was in everyone’s interest to remove these evils from British society</a:t>
            </a:r>
          </a:p>
          <a:p>
            <a:r>
              <a:rPr lang="en-GB" dirty="0"/>
              <a:t>It was the duty of the state, as the representative body of all citizens, to do this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1CEEEC8-5BAA-411D-A935-5D2B04903460}"/>
              </a:ext>
            </a:extLst>
          </p:cNvPr>
          <p:cNvSpPr/>
          <p:nvPr/>
        </p:nvSpPr>
        <p:spPr>
          <a:xfrm>
            <a:off x="6096000" y="476672"/>
            <a:ext cx="6048672" cy="5904656"/>
          </a:xfrm>
          <a:prstGeom prst="ellipse">
            <a:avLst/>
          </a:prstGeom>
          <a:solidFill>
            <a:srgbClr val="E48312"/>
          </a:solidFill>
          <a:ln w="15875" cap="flat" cmpd="sng" algn="ctr">
            <a:solidFill>
              <a:srgbClr val="E48312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‘The object of government in peace and in war is not the glory of rulers or races, but the happiness of the common man.’</a:t>
            </a:r>
            <a:endParaRPr kumimoji="0" lang="en-GB" sz="3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William Beveridge</a:t>
            </a:r>
            <a:endParaRPr kumimoji="0" lang="en-GB" sz="2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3165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05B569-066A-44CF-B504-D1D876E015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103" r="90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Rectangle 10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ubtitle 4">
            <a:extLst>
              <a:ext uri="{FF2B5EF4-FFF2-40B4-BE49-F238E27FC236}">
                <a16:creationId xmlns:a16="http://schemas.microsoft.com/office/drawing/2014/main" id="{7F915AAF-2DA0-492D-9F8A-58CAA1699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805" y="321177"/>
            <a:ext cx="3759240" cy="996984"/>
          </a:xfrm>
        </p:spPr>
        <p:txBody>
          <a:bodyPr>
            <a:normAutofit/>
          </a:bodyPr>
          <a:lstStyle/>
          <a:p>
            <a:r>
              <a:rPr lang="en-GB" sz="6000" dirty="0"/>
              <a:t>Resources?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63D3C7-FBFC-452C-910C-ECCE2807BE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109" y="1603168"/>
            <a:ext cx="3918513" cy="4524499"/>
          </a:xfrm>
        </p:spPr>
        <p:txBody>
          <a:bodyPr>
            <a:normAutofit/>
          </a:bodyPr>
          <a:lstStyle/>
          <a:p>
            <a:r>
              <a:rPr lang="en-GB" dirty="0"/>
              <a:t>Money</a:t>
            </a:r>
          </a:p>
          <a:p>
            <a:r>
              <a:rPr lang="en-GB" dirty="0"/>
              <a:t>People</a:t>
            </a:r>
          </a:p>
          <a:p>
            <a:r>
              <a:rPr lang="en-GB" dirty="0"/>
              <a:t>Skills</a:t>
            </a:r>
          </a:p>
          <a:p>
            <a:r>
              <a:rPr lang="en-GB" dirty="0"/>
              <a:t>Knowledge</a:t>
            </a:r>
          </a:p>
          <a:p>
            <a:r>
              <a:rPr lang="en-GB" dirty="0"/>
              <a:t>The buildings we need as a base for staff and the services we provide</a:t>
            </a:r>
          </a:p>
          <a:p>
            <a:r>
              <a:rPr lang="en-GB" dirty="0"/>
              <a:t>The equipment they need to do their job</a:t>
            </a:r>
          </a:p>
          <a:p>
            <a:endParaRPr lang="en-GB" sz="18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FA58E84-7B3D-4CAA-A6F2-237584F96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568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AA6D5FB-74E4-48DA-B248-83C4586440E4}"/>
              </a:ext>
            </a:extLst>
          </p:cNvPr>
          <p:cNvSpPr/>
          <p:nvPr/>
        </p:nvSpPr>
        <p:spPr>
          <a:xfrm>
            <a:off x="458680" y="365125"/>
            <a:ext cx="5637320" cy="6127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Personal Finances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basic three-step financial equation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A. Money in – Income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B. Money out – Expenditure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C. The bottom line – Profit or (Loss)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say we are in the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black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money in the bank, or in the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red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we are spending more than we earn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2F57AE-5FF3-4033-B28C-E0AE0E5E4592}"/>
              </a:ext>
            </a:extLst>
          </p:cNvPr>
          <p:cNvSpPr/>
          <p:nvPr/>
        </p:nvSpPr>
        <p:spPr>
          <a:xfrm>
            <a:off x="6248400" y="365125"/>
            <a:ext cx="5637320" cy="612775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Public Finances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basic three-step financial equation also applies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Think!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you overspend, where does the deficit come from?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about governments?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Should you borrow? Should countries?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2253A3-7488-4A79-B4FF-83CE3C448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107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29470"/>
          </a:xfrm>
        </p:spPr>
        <p:txBody>
          <a:bodyPr>
            <a:normAutofit fontScale="90000"/>
          </a:bodyPr>
          <a:lstStyle/>
          <a:p>
            <a:r>
              <a:rPr lang="en-GB" dirty="0"/>
              <a:t>A personal example</a:t>
            </a:r>
            <a:br>
              <a:rPr lang="en-GB" dirty="0"/>
            </a:br>
            <a:r>
              <a:rPr lang="en-GB" dirty="0"/>
              <a:t>Dave earns £50 – what is the impact on him if…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093977"/>
            <a:ext cx="5181600" cy="3145536"/>
          </a:xfrm>
        </p:spPr>
        <p:txBody>
          <a:bodyPr>
            <a:normAutofit/>
          </a:bodyPr>
          <a:lstStyle/>
          <a:p>
            <a:r>
              <a:rPr lang="en-GB" dirty="0"/>
              <a:t>He spends £49</a:t>
            </a:r>
          </a:p>
          <a:p>
            <a:r>
              <a:rPr lang="en-GB" dirty="0"/>
              <a:t>He spends £50</a:t>
            </a:r>
          </a:p>
          <a:p>
            <a:r>
              <a:rPr lang="en-GB" dirty="0"/>
              <a:t>He spends £51</a:t>
            </a:r>
          </a:p>
          <a:p>
            <a:r>
              <a:rPr lang="en-GB" dirty="0"/>
              <a:t>Dave’s priorities</a:t>
            </a:r>
          </a:p>
          <a:p>
            <a:r>
              <a:rPr lang="en-GB" dirty="0"/>
              <a:t>Dave’s future plans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24755" y="2093977"/>
            <a:ext cx="5929044" cy="3145535"/>
          </a:xfrm>
        </p:spPr>
        <p:txBody>
          <a:bodyPr>
            <a:normAutofit/>
          </a:bodyPr>
          <a:lstStyle/>
          <a:p>
            <a:r>
              <a:rPr lang="en-GB" dirty="0"/>
              <a:t>He has £1 spare</a:t>
            </a:r>
          </a:p>
          <a:p>
            <a:r>
              <a:rPr lang="en-GB" dirty="0"/>
              <a:t>He’s ok</a:t>
            </a:r>
          </a:p>
          <a:p>
            <a:r>
              <a:rPr lang="en-GB" dirty="0"/>
              <a:t>Where did that come from?</a:t>
            </a:r>
          </a:p>
          <a:p>
            <a:r>
              <a:rPr lang="en-GB" dirty="0"/>
              <a:t>Tea-total, or big spender</a:t>
            </a:r>
          </a:p>
          <a:p>
            <a:r>
              <a:rPr lang="en-GB" dirty="0"/>
              <a:t>Mortgage, rent, tree house, parents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2611772" y="5069025"/>
            <a:ext cx="7120860" cy="1077218"/>
          </a:xfrm>
          <a:prstGeom prst="rect">
            <a:avLst/>
          </a:prstGeom>
          <a:solidFill>
            <a:srgbClr val="7030A0"/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chemeClr val="bg1"/>
                </a:solidFill>
                <a:latin typeface="Calibri" panose="020F0502020204030204"/>
              </a:rPr>
              <a:t>T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 money has to come from somewhere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Without the money there is no activity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A112DF-68D9-4F08-BE36-C060DDAC3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008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6198C8-2656-AEE8-53DD-7F2085EED0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6803" y="457200"/>
            <a:ext cx="5438394" cy="5943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F90BA37-909D-B624-826F-F0F87CEBE6BF}"/>
              </a:ext>
            </a:extLst>
          </p:cNvPr>
          <p:cNvSpPr txBox="1"/>
          <p:nvPr/>
        </p:nvSpPr>
        <p:spPr>
          <a:xfrm>
            <a:off x="593249" y="2138578"/>
            <a:ext cx="26794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There is no money tree for personal finance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446E2D-F0B8-1DFC-3960-843100830607}"/>
              </a:ext>
            </a:extLst>
          </p:cNvPr>
          <p:cNvSpPr txBox="1"/>
          <p:nvPr/>
        </p:nvSpPr>
        <p:spPr>
          <a:xfrm>
            <a:off x="9103925" y="2138577"/>
            <a:ext cx="26794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But we will see there is for government finance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81EBDF9-EBE7-4C26-BE8B-F0C966C0A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4011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95A9F8-C82E-4725-85B9-AEE1DECE8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sz="6000" dirty="0"/>
              <a:t>Government Finances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E05F293-BD9B-1559-17F0-FA9FB44059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9064114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4033CAD-DA5B-4ECB-8A26-91502BC99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438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1BBD6-DB6E-4A56-9884-365349B41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452A69-0075-4D00-AC3B-90BBCA473E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FC469F-A54D-4E28-8225-DBCEE96FA0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8742" y="506616"/>
            <a:ext cx="7567436" cy="5844768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F64C39-D22E-4ACF-8765-F25545621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9723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51389-771A-4FC5-9EA8-5F43A1C9F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850" y="841230"/>
            <a:ext cx="6746477" cy="5515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b="1" dirty="0"/>
              <a:t>Modern Monetary Theory</a:t>
            </a:r>
          </a:p>
          <a:p>
            <a:pPr marL="0" indent="0">
              <a:buNone/>
            </a:pPr>
            <a:endParaRPr lang="en-GB" sz="3600" b="1" dirty="0"/>
          </a:p>
          <a:p>
            <a:r>
              <a:rPr lang="en-GB" dirty="0"/>
              <a:t>Do not believe the myths that some people, somewhere know best and have all the right answers</a:t>
            </a:r>
          </a:p>
          <a:p>
            <a:r>
              <a:rPr lang="en-GB" dirty="0"/>
              <a:t>They do not. We need to question how things work the way they do</a:t>
            </a:r>
          </a:p>
          <a:p>
            <a:r>
              <a:rPr lang="en-GB" dirty="0"/>
              <a:t>People are important</a:t>
            </a:r>
          </a:p>
          <a:p>
            <a:r>
              <a:rPr lang="en-GB" dirty="0"/>
              <a:t>Prosperity needs to be shared especially with those who have the least money, and are most vulnerable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6BFACC-F634-4D02-9A94-CF48344E1F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9495" y="214312"/>
            <a:ext cx="4181475" cy="642937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6F0F47-8339-4010-A298-4EC848C21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75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B857E-960F-4C96-B1BD-6823996DC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Kelton is all about fairness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F0F304-239C-4B53-914E-B2F3540C0F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3040"/>
            <a:ext cx="5793606" cy="502983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wealthy become wealthier; many have accrued enormous wealth during lockdown</a:t>
            </a:r>
          </a:p>
          <a:p>
            <a:r>
              <a:rPr lang="en-GB" dirty="0"/>
              <a:t>How much money does one person need?</a:t>
            </a:r>
          </a:p>
          <a:p>
            <a:r>
              <a:rPr lang="en-GB" dirty="0"/>
              <a:t>Is it true that if Bill Gate drop $100 it would cost him more money to bend and pick it up than just to leave it there?</a:t>
            </a:r>
          </a:p>
          <a:p>
            <a:r>
              <a:rPr lang="en-GB" dirty="0"/>
              <a:t>Many wealthy people are content to pay a fair tax contribution</a:t>
            </a:r>
          </a:p>
          <a:p>
            <a:r>
              <a:rPr lang="en-GB" dirty="0"/>
              <a:t>Some are certainly not!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4EFA28-B342-47B4-84A9-85A232CDC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8838" y="1027906"/>
            <a:ext cx="4762500" cy="23812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9E2B580-9F49-483F-A04E-68879081CD91}"/>
              </a:ext>
            </a:extLst>
          </p:cNvPr>
          <p:cNvSpPr txBox="1"/>
          <p:nvPr/>
        </p:nvSpPr>
        <p:spPr>
          <a:xfrm>
            <a:off x="8466221" y="3463309"/>
            <a:ext cx="2887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Ed Sheeran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31BBA88-DD62-48F8-B92A-9025B4F38E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1512" y="4178463"/>
            <a:ext cx="4806410" cy="201074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C25798-933A-4037-B01E-A188A52E2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513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D11085-FC2D-453C-94F9-A3D4861D88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090" b="12032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70351C-4764-44DF-B0E4-2D30704C4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6000" dirty="0"/>
              <a:t>MMT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DB2B23-3E3D-48D2-B528-FF539ADB32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3"/>
            <a:ext cx="6087458" cy="3490241"/>
          </a:xfrm>
        </p:spPr>
        <p:txBody>
          <a:bodyPr anchor="t">
            <a:noAutofit/>
          </a:bodyPr>
          <a:lstStyle/>
          <a:p>
            <a:r>
              <a:rPr lang="en-GB" sz="2400" dirty="0"/>
              <a:t>Functional finance from central government</a:t>
            </a:r>
          </a:p>
          <a:p>
            <a:r>
              <a:rPr lang="en-GB" sz="2400" dirty="0"/>
              <a:t>Taxes and borrowing to support the people</a:t>
            </a:r>
          </a:p>
          <a:p>
            <a:r>
              <a:rPr lang="en-GB" sz="2400" dirty="0"/>
              <a:t>Deficits did not stop the funding of wars, FD Roosevelt’s New Deal programme, JFK’s space programme and going to the moon!</a:t>
            </a:r>
          </a:p>
          <a:p>
            <a:r>
              <a:rPr lang="en-GB" sz="2400" dirty="0"/>
              <a:t>These are political decisions</a:t>
            </a:r>
          </a:p>
          <a:p>
            <a:r>
              <a:rPr lang="en-GB" sz="2400" dirty="0"/>
              <a:t>Politicians have the power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913EE1-C0C6-48CE-863D-0EFFCD6D4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618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D11085-FC2D-453C-94F9-A3D4861D88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090" b="12032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70351C-4764-44DF-B0E4-2D30704C4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3" y="1161288"/>
            <a:ext cx="6279963" cy="1124712"/>
          </a:xfrm>
        </p:spPr>
        <p:txBody>
          <a:bodyPr anchor="b">
            <a:normAutofit fontScale="90000"/>
          </a:bodyPr>
          <a:lstStyle/>
          <a:p>
            <a:r>
              <a:rPr lang="en-GB" sz="6000" dirty="0"/>
              <a:t>2008 Financial Crash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DB2B23-3E3D-48D2-B528-FF539ADB32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3" y="2619249"/>
            <a:ext cx="7119598" cy="3652242"/>
          </a:xfrm>
        </p:spPr>
        <p:txBody>
          <a:bodyPr anchor="t">
            <a:noAutofit/>
          </a:bodyPr>
          <a:lstStyle/>
          <a:p>
            <a:r>
              <a:rPr lang="en-GB" sz="2400" dirty="0"/>
              <a:t>$779 billion USA deficit</a:t>
            </a:r>
          </a:p>
          <a:p>
            <a:r>
              <a:rPr lang="en-GB" sz="2400" dirty="0"/>
              <a:t>800,000 Americans lost their jobs</a:t>
            </a:r>
          </a:p>
          <a:p>
            <a:r>
              <a:rPr lang="en-GB" sz="2400" dirty="0"/>
              <a:t>2007-2009 8.7m jobs lost</a:t>
            </a:r>
          </a:p>
          <a:p>
            <a:r>
              <a:rPr lang="en-GB" sz="2400" dirty="0"/>
              <a:t>US borrowed $780 billion</a:t>
            </a:r>
          </a:p>
          <a:p>
            <a:r>
              <a:rPr lang="en-GB" sz="2400" dirty="0"/>
              <a:t>Should have been $1 trillion</a:t>
            </a:r>
          </a:p>
          <a:p>
            <a:r>
              <a:rPr lang="en-GB" sz="2400" dirty="0"/>
              <a:t>Stimulate the economy, create jobs!</a:t>
            </a:r>
          </a:p>
          <a:p>
            <a:r>
              <a:rPr lang="en-GB" sz="2400" dirty="0"/>
              <a:t>This is how Keynesian economics rebuilt countries after WW2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805ABF-0063-4E6D-8952-C6B0886EB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6974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3C5339-DE46-4E53-A265-8BA23FF27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MMT Myths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FADF8A-6536-4A6E-B968-4D298F8838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3"/>
            <a:ext cx="10515600" cy="442391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Government budgets are not like household budgets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Deficits do not prove over-spending: spend $100 and collect $90 in taxes. The difference is matched by borrowing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Deficits do not burden the next generation. We saw great debt after WW2 and a period of great prosperity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Deficits are not harmful. They do not crowd out private investment. They stimulate business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Deficits do not make us dependent on foreign economies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AA3E9F-6A67-47AE-A58F-5197E42D1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22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8820B-3010-4CEF-A077-64E06F3E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049000" cy="1713057"/>
          </a:xfrm>
        </p:spPr>
        <p:txBody>
          <a:bodyPr/>
          <a:lstStyle/>
          <a:p>
            <a:r>
              <a:rPr lang="en-GB" dirty="0"/>
              <a:t>Political point-scoring or economic ignorance?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5D8F9E-12BA-42C5-9CFE-78A64D8797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078182"/>
            <a:ext cx="4491183" cy="4120737"/>
          </a:xfrm>
        </p:spPr>
        <p:txBody>
          <a:bodyPr>
            <a:normAutofit/>
          </a:bodyPr>
          <a:lstStyle/>
          <a:p>
            <a:r>
              <a:rPr lang="en-GB" dirty="0"/>
              <a:t>Thatcher: government has no source of income other than from the people</a:t>
            </a:r>
          </a:p>
          <a:p>
            <a:r>
              <a:rPr lang="en-GB" dirty="0"/>
              <a:t>Coalition Government: Labour has overspent and left us in a hole</a:t>
            </a:r>
          </a:p>
          <a:p>
            <a:r>
              <a:rPr lang="en-GB" dirty="0"/>
              <a:t>Teresa May – no magic money tree</a:t>
            </a:r>
          </a:p>
          <a:p>
            <a:r>
              <a:rPr lang="en-GB" dirty="0"/>
              <a:t>All completely wrong.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F47F63-7FA7-4F57-A43D-9F951169A6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5768" y="1773318"/>
            <a:ext cx="2636425" cy="3429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420928F-3E7B-4825-A5CF-96929DE88D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60262">
            <a:off x="7098666" y="4208594"/>
            <a:ext cx="4701916" cy="24685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F74CC2-F29B-4C51-9AF5-DAD0AC11D5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5509" y="1627499"/>
            <a:ext cx="2238375" cy="28575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672C3-1C03-4B6B-A77E-5AD2A6606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811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Deficit and Debt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690688"/>
            <a:ext cx="10744200" cy="2809393"/>
          </a:xfrm>
        </p:spPr>
        <p:txBody>
          <a:bodyPr>
            <a:normAutofit/>
          </a:bodyPr>
          <a:lstStyle/>
          <a:p>
            <a:r>
              <a:rPr lang="en-GB" dirty="0"/>
              <a:t>Public sector net debt (PSND) represents the amount of money the public sector owes </a:t>
            </a:r>
          </a:p>
          <a:p>
            <a:r>
              <a:rPr lang="en-GB" dirty="0"/>
              <a:t>Public sector net debt is often referred to by commentators as “national debt”</a:t>
            </a:r>
          </a:p>
          <a:p>
            <a:r>
              <a:rPr lang="en-GB" dirty="0"/>
              <a:t>If governments spend more than they receive each month they have a deficit, and this deficit grows over time and represents the total debt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80516" y="4721130"/>
            <a:ext cx="10030968" cy="1384995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While borrowing (or the deficit) represents the difference between total spending and receipts over a period of time, debt represents the total amount of money owed at a point in time.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DABD186-5D01-4B76-8658-99B0B97C7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49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8790E-5496-3C3F-2F40-6F9E1E54A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Power to Decide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0D7621-DD94-1278-AF95-3B068B81D1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4297326" cy="4802187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Priorities are set by the politicians who win elections</a:t>
            </a:r>
          </a:p>
          <a:p>
            <a:r>
              <a:rPr lang="en-GB" dirty="0"/>
              <a:t>… and secure control over the government of the day</a:t>
            </a:r>
          </a:p>
          <a:p>
            <a:r>
              <a:rPr lang="en-GB" dirty="0"/>
              <a:t>Prime Minister, First Minister and Council Leaders</a:t>
            </a:r>
          </a:p>
          <a:p>
            <a:r>
              <a:rPr lang="en-GB" dirty="0"/>
              <a:t>Cabinet Members</a:t>
            </a:r>
          </a:p>
          <a:p>
            <a:r>
              <a:rPr lang="en-GB" dirty="0"/>
              <a:t>Scrutiny by non- executive members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125477-1A5E-7A64-66A1-74469BC3FA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5526" y="779795"/>
            <a:ext cx="3362009" cy="25135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683D90-00A3-6231-2866-6B8F3C076E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1480" y="3948113"/>
            <a:ext cx="3460831" cy="23888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04FA3F-3509-34A2-DCD9-ECD0EAAE34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2311" y="1027286"/>
            <a:ext cx="3444727" cy="5186888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FFEA62-4C04-4CA2-9173-4CD1BBF88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993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226DDB7-4AE3-4AF6-9EE2-39DAEAC4AC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257" b="2047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862BE82-D00D-42C1-BF16-93AA37870C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6D92C2D-1D3D-4974-918C-06579FB35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33" y="-2"/>
            <a:ext cx="5441859" cy="5654940"/>
          </a:xfrm>
          <a:custGeom>
            <a:avLst/>
            <a:gdLst>
              <a:gd name="connsiteX0" fmla="*/ 0 w 5441859"/>
              <a:gd name="connsiteY0" fmla="*/ 0 h 5654940"/>
              <a:gd name="connsiteX1" fmla="*/ 4400492 w 5441859"/>
              <a:gd name="connsiteY1" fmla="*/ 0 h 5654940"/>
              <a:gd name="connsiteX2" fmla="*/ 4484767 w 5441859"/>
              <a:gd name="connsiteY2" fmla="*/ 76595 h 5654940"/>
              <a:gd name="connsiteX3" fmla="*/ 5441859 w 5441859"/>
              <a:gd name="connsiteY3" fmla="*/ 2387221 h 5654940"/>
              <a:gd name="connsiteX4" fmla="*/ 2174140 w 5441859"/>
              <a:gd name="connsiteY4" fmla="*/ 5654940 h 5654940"/>
              <a:gd name="connsiteX5" fmla="*/ 156693 w 5441859"/>
              <a:gd name="connsiteY5" fmla="*/ 4957981 h 5654940"/>
              <a:gd name="connsiteX6" fmla="*/ 0 w 5441859"/>
              <a:gd name="connsiteY6" fmla="*/ 4820612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0" y="0"/>
                </a:moveTo>
                <a:lnTo>
                  <a:pt x="4400492" y="0"/>
                </a:lnTo>
                <a:lnTo>
                  <a:pt x="4484767" y="76595"/>
                </a:lnTo>
                <a:cubicBezTo>
                  <a:pt x="5076108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3766C6-DD0F-4C25-9142-BF24347F9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242" y="632990"/>
            <a:ext cx="4062643" cy="1043409"/>
          </a:xfrm>
        </p:spPr>
        <p:txBody>
          <a:bodyPr>
            <a:normAutofit/>
          </a:bodyPr>
          <a:lstStyle/>
          <a:p>
            <a:r>
              <a:rPr lang="en-GB" sz="6600" dirty="0"/>
              <a:t>Austerity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B3CE53-06B5-4E62-A992-3C6BB6AD3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331" y="1676399"/>
            <a:ext cx="4704901" cy="3880566"/>
          </a:xfrm>
        </p:spPr>
        <p:txBody>
          <a:bodyPr anchor="t">
            <a:normAutofit/>
          </a:bodyPr>
          <a:lstStyle/>
          <a:p>
            <a:r>
              <a:rPr lang="en-GB" sz="2400" dirty="0"/>
              <a:t>The intentional decision by politicians to slash public budgets</a:t>
            </a:r>
          </a:p>
          <a:p>
            <a:r>
              <a:rPr lang="en-GB" sz="2400" dirty="0"/>
              <a:t>Sold to the public on the household analogy: “You would not run your household finances recklessly and we will not do this with public money.”</a:t>
            </a:r>
          </a:p>
          <a:p>
            <a:r>
              <a:rPr lang="en-GB" sz="2400" dirty="0"/>
              <a:t>Great tactic, but they cannot be compared</a:t>
            </a:r>
          </a:p>
          <a:p>
            <a:endParaRPr lang="en-GB" sz="18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CAEAB7-FE76-4077-9813-1CCDEB888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4420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CCDFE86-21F4-41C7-B676-03E4E46D8D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306464"/>
            <a:ext cx="9144000" cy="624507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E46E17-53E4-4F6C-A6F9-7C7E171E3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2255F4C3-3C07-4D86-93CE-546B61A1C029}" type="slidenum">
              <a:rPr lang="en-GB">
                <a:solidFill>
                  <a:srgbClr val="3494BA"/>
                </a:solidFill>
                <a:latin typeface="Calibri" panose="020F0502020204030204"/>
              </a:rPr>
              <a:pPr defTabSz="457200"/>
              <a:t>21</a:t>
            </a:fld>
            <a:endParaRPr lang="en-GB">
              <a:solidFill>
                <a:srgbClr val="3494BA"/>
              </a:solidFill>
              <a:latin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4BCC3C-42A9-4E12-BA80-23A8D430E1E4}"/>
              </a:ext>
            </a:extLst>
          </p:cNvPr>
          <p:cNvSpPr txBox="1"/>
          <p:nvPr/>
        </p:nvSpPr>
        <p:spPr>
          <a:xfrm>
            <a:off x="8224995" y="4796"/>
            <a:ext cx="2160240" cy="62478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defTabSz="457200"/>
            <a:endParaRPr lang="en-GB" sz="40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endParaRPr lang="en-GB" sz="40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r>
              <a:rPr lang="en-GB" sz="4000" dirty="0">
                <a:solidFill>
                  <a:prstClr val="black"/>
                </a:solidFill>
                <a:latin typeface="Calibri" panose="020F0502020204030204"/>
              </a:rPr>
              <a:t>650 MPs</a:t>
            </a:r>
          </a:p>
          <a:p>
            <a:pPr defTabSz="457200"/>
            <a:endParaRPr lang="en-GB" sz="40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r>
              <a:rPr lang="en-GB" sz="4000" dirty="0">
                <a:solidFill>
                  <a:prstClr val="black"/>
                </a:solidFill>
                <a:latin typeface="Calibri" panose="020F0502020204030204"/>
              </a:rPr>
              <a:t>All change on 12</a:t>
            </a:r>
            <a:r>
              <a:rPr lang="en-GB" sz="4000" baseline="30000" dirty="0">
                <a:solidFill>
                  <a:prstClr val="black"/>
                </a:solidFill>
                <a:latin typeface="Calibri" panose="020F0502020204030204"/>
              </a:rPr>
              <a:t>th</a:t>
            </a:r>
            <a:r>
              <a:rPr lang="en-GB" sz="4000" dirty="0">
                <a:solidFill>
                  <a:prstClr val="black"/>
                </a:solidFill>
                <a:latin typeface="Calibri" panose="020F0502020204030204"/>
              </a:rPr>
              <a:t> Dec 2019</a:t>
            </a:r>
          </a:p>
          <a:p>
            <a:pPr defTabSz="457200"/>
            <a:endParaRPr lang="en-GB" sz="40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endParaRPr lang="en-GB" sz="40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81059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A2204D2-1F2C-474C-B9E2-D25D7E16F9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8128" y="499730"/>
            <a:ext cx="8318879" cy="62272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926" y="-40124"/>
            <a:ext cx="10494837" cy="1325563"/>
          </a:xfrm>
        </p:spPr>
        <p:txBody>
          <a:bodyPr>
            <a:normAutofit/>
          </a:bodyPr>
          <a:lstStyle/>
          <a:p>
            <a:r>
              <a:rPr lang="en-GB" sz="6000" dirty="0"/>
              <a:t>What is ‘public spending’?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690" y="1690688"/>
            <a:ext cx="3343910" cy="4212272"/>
          </a:xfrm>
          <a:solidFill>
            <a:srgbClr val="FFFF00"/>
          </a:solidFill>
          <a:ln w="254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Public spending is expenditure incurred by the "public sector" in the course of its activities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endParaRPr lang="en-GB" sz="19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7DF9948-4C16-4061-AB92-402317CB70A2}"/>
              </a:ext>
            </a:extLst>
          </p:cNvPr>
          <p:cNvSpPr/>
          <p:nvPr/>
        </p:nvSpPr>
        <p:spPr>
          <a:xfrm>
            <a:off x="174993" y="6308209"/>
            <a:ext cx="5156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http://www.politics.co.uk/reference/public-spending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433304" y="1033272"/>
            <a:ext cx="1517904" cy="4389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FFE209-4AC2-4D3D-A1F1-C184C8229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28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3675"/>
          </a:xfrm>
        </p:spPr>
        <p:txBody>
          <a:bodyPr>
            <a:noAutofit/>
          </a:bodyPr>
          <a:lstStyle/>
          <a:p>
            <a:r>
              <a:rPr lang="en-GB" sz="6000" dirty="0"/>
              <a:t>How do we measure public spending?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94333"/>
            <a:ext cx="4371753" cy="3583172"/>
          </a:xfrm>
        </p:spPr>
        <p:txBody>
          <a:bodyPr/>
          <a:lstStyle/>
          <a:p>
            <a:r>
              <a:rPr lang="en-GB" dirty="0"/>
              <a:t>Government's preferred measure is </a:t>
            </a:r>
            <a:r>
              <a:rPr lang="en-GB" b="1" dirty="0"/>
              <a:t>Total Managed Expenditure (TME), </a:t>
            </a:r>
            <a:r>
              <a:rPr lang="en-GB" dirty="0"/>
              <a:t>which describes all forms of expenditure made by central government, local authorities and public enterprises.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819700" y="5987018"/>
            <a:ext cx="5209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http://www.politics.co.uk/reference/public-spending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1D74412-EBBA-48D5-82D8-347E12EB0D33}"/>
              </a:ext>
            </a:extLst>
          </p:cNvPr>
          <p:cNvSpPr/>
          <p:nvPr/>
        </p:nvSpPr>
        <p:spPr>
          <a:xfrm>
            <a:off x="6029331" y="1945758"/>
            <a:ext cx="5582093" cy="35831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UK Total Managed Expenditure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£1.1 </a:t>
            </a:r>
            <a:r>
              <a:rPr lang="en-GB" sz="4000" dirty="0">
                <a:solidFill>
                  <a:prstClr val="white"/>
                </a:solidFill>
                <a:latin typeface="Calibri" panose="020F0502020204030204"/>
              </a:rPr>
              <a:t>tr</a:t>
            </a:r>
            <a:r>
              <a:rPr kumimoji="0" lang="en-GB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illion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0956-B6EF-4552-9AFB-6EDD15AC0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0357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C1CD5E-F6E8-490F-A97C-EC948AF253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137" y="304800"/>
            <a:ext cx="9229725" cy="62484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344B699-16EB-4A60-B827-D426C2ED1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7274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C8336-960F-496B-9EBF-E008B8151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6A8A2-4E6A-4C05-9E50-A15B8D3521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id="{448ED88E-B099-4B45-8ABA-88AAE9B8B3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6755" y="365125"/>
            <a:ext cx="9358489" cy="624778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16A8DC-08D8-407E-B7F2-098150B36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9754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Rectangle 30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756FF9B-C78E-4D3C-A59A-5E59346D4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Public sector debt as a proportion of GDP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0150A0-966F-416F-995B-9078F90E62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2428" y="1288372"/>
            <a:ext cx="7225748" cy="4281255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22FCDC9-31BA-47C0-B2D3-7122EF07B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26</a:t>
            </a:fld>
            <a:endParaRPr lang="en-GB"/>
          </a:p>
        </p:txBody>
      </p:sp>
      <p:sp>
        <p:nvSpPr>
          <p:cNvPr id="5" name="Left Brace 4">
            <a:extLst>
              <a:ext uri="{FF2B5EF4-FFF2-40B4-BE49-F238E27FC236}">
                <a16:creationId xmlns:a16="http://schemas.microsoft.com/office/drawing/2014/main" id="{4908FCAB-7785-414F-8B9C-E79B1B5AD1DA}"/>
              </a:ext>
            </a:extLst>
          </p:cNvPr>
          <p:cNvSpPr/>
          <p:nvPr/>
        </p:nvSpPr>
        <p:spPr>
          <a:xfrm rot="5400000">
            <a:off x="8917204" y="2739088"/>
            <a:ext cx="1168400" cy="2314720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96261D-C047-4FA0-81BD-B0AD6B541770}"/>
              </a:ext>
            </a:extLst>
          </p:cNvPr>
          <p:cNvSpPr txBox="1"/>
          <p:nvPr/>
        </p:nvSpPr>
        <p:spPr>
          <a:xfrm>
            <a:off x="8248073" y="2501977"/>
            <a:ext cx="2447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Below 50% 1972 - 2009</a:t>
            </a:r>
          </a:p>
        </p:txBody>
      </p:sp>
    </p:spTree>
    <p:extLst>
      <p:ext uri="{BB962C8B-B14F-4D97-AF65-F5344CB8AC3E}">
        <p14:creationId xmlns:p14="http://schemas.microsoft.com/office/powerpoint/2010/main" val="3939873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722" y="119062"/>
            <a:ext cx="7277100" cy="661987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FFC614B-435E-4DDE-8735-BFD1F61B82CA}"/>
              </a:ext>
            </a:extLst>
          </p:cNvPr>
          <p:cNvSpPr/>
          <p:nvPr/>
        </p:nvSpPr>
        <p:spPr>
          <a:xfrm>
            <a:off x="4963614" y="1803563"/>
            <a:ext cx="2742004" cy="39594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117A79-EC1B-0A3D-842D-0A39DAACD6E2}"/>
              </a:ext>
            </a:extLst>
          </p:cNvPr>
          <p:cNvSpPr txBox="1"/>
          <p:nvPr/>
        </p:nvSpPr>
        <p:spPr>
          <a:xfrm>
            <a:off x="8496729" y="612843"/>
            <a:ext cx="320604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October 2023</a:t>
            </a:r>
          </a:p>
          <a:p>
            <a:endParaRPr lang="en-US" sz="2400" dirty="0"/>
          </a:p>
          <a:p>
            <a:r>
              <a:rPr lang="en-US" sz="2400" dirty="0"/>
              <a:t>Total debt was £2,643.7 billion [£</a:t>
            </a:r>
            <a:r>
              <a:rPr lang="en-US" sz="2400" dirty="0">
                <a:solidFill>
                  <a:prstClr val="black"/>
                </a:solidFill>
              </a:rPr>
              <a:t>2.6 trillion]</a:t>
            </a:r>
            <a:endParaRPr lang="en-US" sz="2400" dirty="0"/>
          </a:p>
          <a:p>
            <a:endParaRPr lang="en-US" sz="2400" dirty="0"/>
          </a:p>
          <a:p>
            <a:r>
              <a:rPr lang="en-US" sz="2400" dirty="0"/>
              <a:t>97.8% of the UK's annual gross domestic product (GDP) </a:t>
            </a:r>
          </a:p>
          <a:p>
            <a:endParaRPr lang="en-US" sz="2400" dirty="0"/>
          </a:p>
          <a:p>
            <a:r>
              <a:rPr lang="en-US" sz="2400" dirty="0"/>
              <a:t>2.3 percentage points higher than in October 2022 </a:t>
            </a:r>
          </a:p>
          <a:p>
            <a:endParaRPr lang="en-US" sz="2400" dirty="0"/>
          </a:p>
          <a:p>
            <a:r>
              <a:rPr lang="en-US" sz="2400" dirty="0"/>
              <a:t>Remains at levels last seen in the early 1960s. </a:t>
            </a:r>
            <a:endParaRPr lang="en-GB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0D8901-F138-46A7-8319-A451710FC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330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C4777-F786-4F70-96A2-DEF6D709E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DA9C5-201D-4919-95FF-AD6BBFEFC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B5C476-B515-414A-A509-C4EA1031A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1" y="118666"/>
            <a:ext cx="8164944" cy="665076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FD8F97-8642-4905-B654-2E5C06FE4396}"/>
              </a:ext>
            </a:extLst>
          </p:cNvPr>
          <p:cNvSpPr/>
          <p:nvPr/>
        </p:nvSpPr>
        <p:spPr>
          <a:xfrm>
            <a:off x="5310909" y="2724727"/>
            <a:ext cx="2530764" cy="35871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70CE15-32F6-4A31-8F44-E27E3DD25A36}"/>
              </a:ext>
            </a:extLst>
          </p:cNvPr>
          <p:cNvSpPr/>
          <p:nvPr/>
        </p:nvSpPr>
        <p:spPr>
          <a:xfrm>
            <a:off x="7841673" y="2724726"/>
            <a:ext cx="2216727" cy="35871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A1A659-59A3-4489-B9B7-7DF1888C64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33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34B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35E198-7FD3-86B2-CBAD-1A33D1000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906720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What is the average house price in the UK?</a:t>
            </a:r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F849507-F140-FD18-20E6-730CAEA7B9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4281" b="-2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470BC86-D8D2-F859-565C-1D98EA7CB17D}"/>
              </a:ext>
            </a:extLst>
          </p:cNvPr>
          <p:cNvSpPr/>
          <p:nvPr/>
        </p:nvSpPr>
        <p:spPr>
          <a:xfrm>
            <a:off x="5486400" y="2383604"/>
            <a:ext cx="2167847" cy="59590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AB2503-2A09-4637-891C-97C9CDE3E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29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3A64EF-1200-4A41-B102-54B8A667A18C}"/>
              </a:ext>
            </a:extLst>
          </p:cNvPr>
          <p:cNvSpPr txBox="1"/>
          <p:nvPr/>
        </p:nvSpPr>
        <p:spPr>
          <a:xfrm>
            <a:off x="4996873" y="3878495"/>
            <a:ext cx="3472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Debt is huge business </a:t>
            </a:r>
          </a:p>
          <a:p>
            <a:endParaRPr lang="en-GB" dirty="0"/>
          </a:p>
          <a:p>
            <a:r>
              <a:rPr lang="en-GB" dirty="0"/>
              <a:t>Is enough public money reinvested in the life of the people?</a:t>
            </a:r>
          </a:p>
        </p:txBody>
      </p:sp>
    </p:spTree>
    <p:extLst>
      <p:ext uri="{BB962C8B-B14F-4D97-AF65-F5344CB8AC3E}">
        <p14:creationId xmlns:p14="http://schemas.microsoft.com/office/powerpoint/2010/main" val="1300057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90DA8-9D04-E20D-61E6-B289E5981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57711"/>
            <a:ext cx="10515600" cy="1843921"/>
          </a:xfrm>
        </p:spPr>
        <p:txBody>
          <a:bodyPr/>
          <a:lstStyle/>
          <a:p>
            <a:r>
              <a:rPr lang="en-GB" dirty="0"/>
              <a:t>Good Governance and Strategic Management are a fundamental aspect of Public Finance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FA230FE-6A4E-490D-A69A-4B70060D0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4016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Thompson&amp; Strickland (2001; p7)</a:t>
            </a:r>
            <a:br>
              <a:rPr lang="en-GB" dirty="0"/>
            </a:br>
            <a:r>
              <a:rPr lang="en-GB" dirty="0"/>
              <a:t>5 Tasks of Strategic Management</a:t>
            </a:r>
          </a:p>
        </p:txBody>
      </p:sp>
      <p:sp>
        <p:nvSpPr>
          <p:cNvPr id="5" name="Right Arrow 4"/>
          <p:cNvSpPr/>
          <p:nvPr/>
        </p:nvSpPr>
        <p:spPr>
          <a:xfrm>
            <a:off x="2598419" y="1600201"/>
            <a:ext cx="6995160" cy="4525963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1807807" y="2957988"/>
            <a:ext cx="1581224" cy="1810385"/>
          </a:xfrm>
          <a:custGeom>
            <a:avLst/>
            <a:gdLst>
              <a:gd name="connsiteX0" fmla="*/ 0 w 1581224"/>
              <a:gd name="connsiteY0" fmla="*/ 263543 h 1810385"/>
              <a:gd name="connsiteX1" fmla="*/ 263543 w 1581224"/>
              <a:gd name="connsiteY1" fmla="*/ 0 h 1810385"/>
              <a:gd name="connsiteX2" fmla="*/ 1317681 w 1581224"/>
              <a:gd name="connsiteY2" fmla="*/ 0 h 1810385"/>
              <a:gd name="connsiteX3" fmla="*/ 1581224 w 1581224"/>
              <a:gd name="connsiteY3" fmla="*/ 263543 h 1810385"/>
              <a:gd name="connsiteX4" fmla="*/ 1581224 w 1581224"/>
              <a:gd name="connsiteY4" fmla="*/ 1546842 h 1810385"/>
              <a:gd name="connsiteX5" fmla="*/ 1317681 w 1581224"/>
              <a:gd name="connsiteY5" fmla="*/ 1810385 h 1810385"/>
              <a:gd name="connsiteX6" fmla="*/ 263543 w 1581224"/>
              <a:gd name="connsiteY6" fmla="*/ 1810385 h 1810385"/>
              <a:gd name="connsiteX7" fmla="*/ 0 w 1581224"/>
              <a:gd name="connsiteY7" fmla="*/ 1546842 h 1810385"/>
              <a:gd name="connsiteX8" fmla="*/ 0 w 1581224"/>
              <a:gd name="connsiteY8" fmla="*/ 263543 h 18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1224" h="1810385">
                <a:moveTo>
                  <a:pt x="0" y="263543"/>
                </a:moveTo>
                <a:cubicBezTo>
                  <a:pt x="0" y="117992"/>
                  <a:pt x="117992" y="0"/>
                  <a:pt x="263543" y="0"/>
                </a:cubicBezTo>
                <a:lnTo>
                  <a:pt x="1317681" y="0"/>
                </a:lnTo>
                <a:cubicBezTo>
                  <a:pt x="1463232" y="0"/>
                  <a:pt x="1581224" y="117992"/>
                  <a:pt x="1581224" y="263543"/>
                </a:cubicBezTo>
                <a:lnTo>
                  <a:pt x="1581224" y="1546842"/>
                </a:lnTo>
                <a:cubicBezTo>
                  <a:pt x="1581224" y="1692393"/>
                  <a:pt x="1463232" y="1810385"/>
                  <a:pt x="1317681" y="1810385"/>
                </a:cubicBezTo>
                <a:lnTo>
                  <a:pt x="263543" y="1810385"/>
                </a:lnTo>
                <a:cubicBezTo>
                  <a:pt x="117992" y="1810385"/>
                  <a:pt x="0" y="1692393"/>
                  <a:pt x="0" y="1546842"/>
                </a:cubicBezTo>
                <a:lnTo>
                  <a:pt x="0" y="263543"/>
                </a:lnTo>
                <a:close/>
              </a:path>
            </a:pathLst>
          </a:cu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spcFirstLastPara="0" vert="horz" wrap="square" lIns="161009" tIns="161009" rIns="161009" bIns="161009" numCol="1" spcCol="1270" anchor="ctr" anchorCtr="0">
            <a:noAutofit/>
          </a:bodyPr>
          <a:lstStyle/>
          <a:p>
            <a:pPr marL="0" marR="0" lvl="0" indent="0" algn="ctr" defTabSz="9779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Develop strategic vision</a:t>
            </a:r>
          </a:p>
        </p:txBody>
      </p:sp>
      <p:sp>
        <p:nvSpPr>
          <p:cNvPr id="7" name="Freeform 6"/>
          <p:cNvSpPr/>
          <p:nvPr/>
        </p:nvSpPr>
        <p:spPr>
          <a:xfrm>
            <a:off x="3505200" y="2957986"/>
            <a:ext cx="1752600" cy="1810385"/>
          </a:xfrm>
          <a:custGeom>
            <a:avLst/>
            <a:gdLst>
              <a:gd name="connsiteX0" fmla="*/ 0 w 1581224"/>
              <a:gd name="connsiteY0" fmla="*/ 263543 h 1810385"/>
              <a:gd name="connsiteX1" fmla="*/ 263543 w 1581224"/>
              <a:gd name="connsiteY1" fmla="*/ 0 h 1810385"/>
              <a:gd name="connsiteX2" fmla="*/ 1317681 w 1581224"/>
              <a:gd name="connsiteY2" fmla="*/ 0 h 1810385"/>
              <a:gd name="connsiteX3" fmla="*/ 1581224 w 1581224"/>
              <a:gd name="connsiteY3" fmla="*/ 263543 h 1810385"/>
              <a:gd name="connsiteX4" fmla="*/ 1581224 w 1581224"/>
              <a:gd name="connsiteY4" fmla="*/ 1546842 h 1810385"/>
              <a:gd name="connsiteX5" fmla="*/ 1317681 w 1581224"/>
              <a:gd name="connsiteY5" fmla="*/ 1810385 h 1810385"/>
              <a:gd name="connsiteX6" fmla="*/ 263543 w 1581224"/>
              <a:gd name="connsiteY6" fmla="*/ 1810385 h 1810385"/>
              <a:gd name="connsiteX7" fmla="*/ 0 w 1581224"/>
              <a:gd name="connsiteY7" fmla="*/ 1546842 h 1810385"/>
              <a:gd name="connsiteX8" fmla="*/ 0 w 1581224"/>
              <a:gd name="connsiteY8" fmla="*/ 263543 h 18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1224" h="1810385">
                <a:moveTo>
                  <a:pt x="0" y="263543"/>
                </a:moveTo>
                <a:cubicBezTo>
                  <a:pt x="0" y="117992"/>
                  <a:pt x="117992" y="0"/>
                  <a:pt x="263543" y="0"/>
                </a:cubicBezTo>
                <a:lnTo>
                  <a:pt x="1317681" y="0"/>
                </a:lnTo>
                <a:cubicBezTo>
                  <a:pt x="1463232" y="0"/>
                  <a:pt x="1581224" y="117992"/>
                  <a:pt x="1581224" y="263543"/>
                </a:cubicBezTo>
                <a:lnTo>
                  <a:pt x="1581224" y="1546842"/>
                </a:lnTo>
                <a:cubicBezTo>
                  <a:pt x="1581224" y="1692393"/>
                  <a:pt x="1463232" y="1810385"/>
                  <a:pt x="1317681" y="1810385"/>
                </a:cubicBezTo>
                <a:lnTo>
                  <a:pt x="263543" y="1810385"/>
                </a:lnTo>
                <a:cubicBezTo>
                  <a:pt x="117992" y="1810385"/>
                  <a:pt x="0" y="1692393"/>
                  <a:pt x="0" y="1546842"/>
                </a:cubicBezTo>
                <a:lnTo>
                  <a:pt x="0" y="263543"/>
                </a:ln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0" vert="horz" wrap="square" lIns="161009" tIns="161009" rIns="161009" bIns="161009" numCol="1" spcCol="1270" anchor="ctr" anchorCtr="0">
            <a:noAutofit/>
          </a:bodyPr>
          <a:lstStyle/>
          <a:p>
            <a:pPr marL="0" marR="0" lvl="0" indent="0" algn="ctr" defTabSz="9779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Set Objectives</a:t>
            </a:r>
          </a:p>
        </p:txBody>
      </p:sp>
      <p:sp>
        <p:nvSpPr>
          <p:cNvPr id="8" name="Freeform 7"/>
          <p:cNvSpPr/>
          <p:nvPr/>
        </p:nvSpPr>
        <p:spPr>
          <a:xfrm>
            <a:off x="5305386" y="2957989"/>
            <a:ext cx="1781214" cy="1810385"/>
          </a:xfrm>
          <a:custGeom>
            <a:avLst/>
            <a:gdLst>
              <a:gd name="connsiteX0" fmla="*/ 0 w 1581224"/>
              <a:gd name="connsiteY0" fmla="*/ 263543 h 1810385"/>
              <a:gd name="connsiteX1" fmla="*/ 263543 w 1581224"/>
              <a:gd name="connsiteY1" fmla="*/ 0 h 1810385"/>
              <a:gd name="connsiteX2" fmla="*/ 1317681 w 1581224"/>
              <a:gd name="connsiteY2" fmla="*/ 0 h 1810385"/>
              <a:gd name="connsiteX3" fmla="*/ 1581224 w 1581224"/>
              <a:gd name="connsiteY3" fmla="*/ 263543 h 1810385"/>
              <a:gd name="connsiteX4" fmla="*/ 1581224 w 1581224"/>
              <a:gd name="connsiteY4" fmla="*/ 1546842 h 1810385"/>
              <a:gd name="connsiteX5" fmla="*/ 1317681 w 1581224"/>
              <a:gd name="connsiteY5" fmla="*/ 1810385 h 1810385"/>
              <a:gd name="connsiteX6" fmla="*/ 263543 w 1581224"/>
              <a:gd name="connsiteY6" fmla="*/ 1810385 h 1810385"/>
              <a:gd name="connsiteX7" fmla="*/ 0 w 1581224"/>
              <a:gd name="connsiteY7" fmla="*/ 1546842 h 1810385"/>
              <a:gd name="connsiteX8" fmla="*/ 0 w 1581224"/>
              <a:gd name="connsiteY8" fmla="*/ 263543 h 18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1224" h="1810385">
                <a:moveTo>
                  <a:pt x="0" y="263543"/>
                </a:moveTo>
                <a:cubicBezTo>
                  <a:pt x="0" y="117992"/>
                  <a:pt x="117992" y="0"/>
                  <a:pt x="263543" y="0"/>
                </a:cubicBezTo>
                <a:lnTo>
                  <a:pt x="1317681" y="0"/>
                </a:lnTo>
                <a:cubicBezTo>
                  <a:pt x="1463232" y="0"/>
                  <a:pt x="1581224" y="117992"/>
                  <a:pt x="1581224" y="263543"/>
                </a:cubicBezTo>
                <a:lnTo>
                  <a:pt x="1581224" y="1546842"/>
                </a:lnTo>
                <a:cubicBezTo>
                  <a:pt x="1581224" y="1692393"/>
                  <a:pt x="1463232" y="1810385"/>
                  <a:pt x="1317681" y="1810385"/>
                </a:cubicBezTo>
                <a:lnTo>
                  <a:pt x="263543" y="1810385"/>
                </a:lnTo>
                <a:cubicBezTo>
                  <a:pt x="117992" y="1810385"/>
                  <a:pt x="0" y="1692393"/>
                  <a:pt x="0" y="1546842"/>
                </a:cubicBezTo>
                <a:lnTo>
                  <a:pt x="0" y="263543"/>
                </a:lnTo>
                <a:close/>
              </a:path>
            </a:pathLst>
          </a:cu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spcFirstLastPara="0" vert="horz" wrap="square" lIns="161009" tIns="161009" rIns="161009" bIns="161009" numCol="1" spcCol="1270" anchor="ctr" anchorCtr="0">
            <a:noAutofit/>
          </a:bodyPr>
          <a:lstStyle/>
          <a:p>
            <a:pPr marL="0" marR="0" lvl="0" indent="0" algn="ctr" defTabSz="9779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Create a Strategy to Achieve Objectives</a:t>
            </a:r>
          </a:p>
        </p:txBody>
      </p:sp>
      <p:sp>
        <p:nvSpPr>
          <p:cNvPr id="9" name="Freeform 8"/>
          <p:cNvSpPr/>
          <p:nvPr/>
        </p:nvSpPr>
        <p:spPr>
          <a:xfrm>
            <a:off x="7162800" y="2957987"/>
            <a:ext cx="1676400" cy="1810385"/>
          </a:xfrm>
          <a:custGeom>
            <a:avLst/>
            <a:gdLst>
              <a:gd name="connsiteX0" fmla="*/ 0 w 1581224"/>
              <a:gd name="connsiteY0" fmla="*/ 263543 h 1810385"/>
              <a:gd name="connsiteX1" fmla="*/ 263543 w 1581224"/>
              <a:gd name="connsiteY1" fmla="*/ 0 h 1810385"/>
              <a:gd name="connsiteX2" fmla="*/ 1317681 w 1581224"/>
              <a:gd name="connsiteY2" fmla="*/ 0 h 1810385"/>
              <a:gd name="connsiteX3" fmla="*/ 1581224 w 1581224"/>
              <a:gd name="connsiteY3" fmla="*/ 263543 h 1810385"/>
              <a:gd name="connsiteX4" fmla="*/ 1581224 w 1581224"/>
              <a:gd name="connsiteY4" fmla="*/ 1546842 h 1810385"/>
              <a:gd name="connsiteX5" fmla="*/ 1317681 w 1581224"/>
              <a:gd name="connsiteY5" fmla="*/ 1810385 h 1810385"/>
              <a:gd name="connsiteX6" fmla="*/ 263543 w 1581224"/>
              <a:gd name="connsiteY6" fmla="*/ 1810385 h 1810385"/>
              <a:gd name="connsiteX7" fmla="*/ 0 w 1581224"/>
              <a:gd name="connsiteY7" fmla="*/ 1546842 h 1810385"/>
              <a:gd name="connsiteX8" fmla="*/ 0 w 1581224"/>
              <a:gd name="connsiteY8" fmla="*/ 263543 h 18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1224" h="1810385">
                <a:moveTo>
                  <a:pt x="0" y="263543"/>
                </a:moveTo>
                <a:cubicBezTo>
                  <a:pt x="0" y="117992"/>
                  <a:pt x="117992" y="0"/>
                  <a:pt x="263543" y="0"/>
                </a:cubicBezTo>
                <a:lnTo>
                  <a:pt x="1317681" y="0"/>
                </a:lnTo>
                <a:cubicBezTo>
                  <a:pt x="1463232" y="0"/>
                  <a:pt x="1581224" y="117992"/>
                  <a:pt x="1581224" y="263543"/>
                </a:cubicBezTo>
                <a:lnTo>
                  <a:pt x="1581224" y="1546842"/>
                </a:lnTo>
                <a:cubicBezTo>
                  <a:pt x="1581224" y="1692393"/>
                  <a:pt x="1463232" y="1810385"/>
                  <a:pt x="1317681" y="1810385"/>
                </a:cubicBezTo>
                <a:lnTo>
                  <a:pt x="263543" y="1810385"/>
                </a:lnTo>
                <a:cubicBezTo>
                  <a:pt x="117992" y="1810385"/>
                  <a:pt x="0" y="1692393"/>
                  <a:pt x="0" y="1546842"/>
                </a:cubicBezTo>
                <a:lnTo>
                  <a:pt x="0" y="263543"/>
                </a:lnTo>
                <a:close/>
              </a:path>
            </a:pathLst>
          </a:cu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spcFirstLastPara="0" vert="horz" wrap="square" lIns="161009" tIns="161009" rIns="161009" bIns="161009" numCol="1" spcCol="1270" anchor="ctr" anchorCtr="0">
            <a:noAutofit/>
          </a:bodyPr>
          <a:lstStyle/>
          <a:p>
            <a:pPr marL="0" marR="0" lvl="0" indent="0" algn="ctr" defTabSz="9779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Implement and Execute</a:t>
            </a:r>
          </a:p>
        </p:txBody>
      </p:sp>
      <p:sp>
        <p:nvSpPr>
          <p:cNvPr id="10" name="Freeform 9"/>
          <p:cNvSpPr/>
          <p:nvPr/>
        </p:nvSpPr>
        <p:spPr>
          <a:xfrm>
            <a:off x="8915400" y="2957989"/>
            <a:ext cx="1581224" cy="1810385"/>
          </a:xfrm>
          <a:custGeom>
            <a:avLst/>
            <a:gdLst>
              <a:gd name="connsiteX0" fmla="*/ 0 w 1581224"/>
              <a:gd name="connsiteY0" fmla="*/ 263543 h 1810385"/>
              <a:gd name="connsiteX1" fmla="*/ 263543 w 1581224"/>
              <a:gd name="connsiteY1" fmla="*/ 0 h 1810385"/>
              <a:gd name="connsiteX2" fmla="*/ 1317681 w 1581224"/>
              <a:gd name="connsiteY2" fmla="*/ 0 h 1810385"/>
              <a:gd name="connsiteX3" fmla="*/ 1581224 w 1581224"/>
              <a:gd name="connsiteY3" fmla="*/ 263543 h 1810385"/>
              <a:gd name="connsiteX4" fmla="*/ 1581224 w 1581224"/>
              <a:gd name="connsiteY4" fmla="*/ 1546842 h 1810385"/>
              <a:gd name="connsiteX5" fmla="*/ 1317681 w 1581224"/>
              <a:gd name="connsiteY5" fmla="*/ 1810385 h 1810385"/>
              <a:gd name="connsiteX6" fmla="*/ 263543 w 1581224"/>
              <a:gd name="connsiteY6" fmla="*/ 1810385 h 1810385"/>
              <a:gd name="connsiteX7" fmla="*/ 0 w 1581224"/>
              <a:gd name="connsiteY7" fmla="*/ 1546842 h 1810385"/>
              <a:gd name="connsiteX8" fmla="*/ 0 w 1581224"/>
              <a:gd name="connsiteY8" fmla="*/ 263543 h 18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1224" h="1810385">
                <a:moveTo>
                  <a:pt x="0" y="263543"/>
                </a:moveTo>
                <a:cubicBezTo>
                  <a:pt x="0" y="117992"/>
                  <a:pt x="117992" y="0"/>
                  <a:pt x="263543" y="0"/>
                </a:cubicBezTo>
                <a:lnTo>
                  <a:pt x="1317681" y="0"/>
                </a:lnTo>
                <a:cubicBezTo>
                  <a:pt x="1463232" y="0"/>
                  <a:pt x="1581224" y="117992"/>
                  <a:pt x="1581224" y="263543"/>
                </a:cubicBezTo>
                <a:lnTo>
                  <a:pt x="1581224" y="1546842"/>
                </a:lnTo>
                <a:cubicBezTo>
                  <a:pt x="1581224" y="1692393"/>
                  <a:pt x="1463232" y="1810385"/>
                  <a:pt x="1317681" y="1810385"/>
                </a:cubicBezTo>
                <a:lnTo>
                  <a:pt x="263543" y="1810385"/>
                </a:lnTo>
                <a:cubicBezTo>
                  <a:pt x="117992" y="1810385"/>
                  <a:pt x="0" y="1692393"/>
                  <a:pt x="0" y="1546842"/>
                </a:cubicBezTo>
                <a:lnTo>
                  <a:pt x="0" y="263543"/>
                </a:lnTo>
                <a:close/>
              </a:path>
            </a:pathLst>
          </a:cu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spcFirstLastPara="0" vert="horz" wrap="square" lIns="161009" tIns="161009" rIns="161009" bIns="161009" numCol="1" spcCol="1270" anchor="ctr" anchorCtr="0">
            <a:noAutofit/>
          </a:bodyPr>
          <a:lstStyle/>
          <a:p>
            <a:pPr marL="0" marR="0" lvl="0" indent="0" algn="ctr" defTabSz="9779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Evaluate. Monitor and Amend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1507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661" y="320259"/>
            <a:ext cx="6314557" cy="6217481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03B549E-3D26-1B13-6B1F-8323FBE83A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9466" y="320259"/>
            <a:ext cx="4798554" cy="621748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4E9E4D-8B8A-D0C6-49FA-2C736200D6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6380" y="320259"/>
            <a:ext cx="4888959" cy="6217481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AEFDC99-C9D1-42E1-B635-A486F1D9B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28A6-3C7A-48D4-B20C-BDE5DB254DE1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59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sosceles Triangle 3"/>
          <p:cNvSpPr/>
          <p:nvPr/>
        </p:nvSpPr>
        <p:spPr>
          <a:xfrm>
            <a:off x="8321040" y="1798320"/>
            <a:ext cx="3703320" cy="334060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CEO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Directors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10,000 staff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Isosceles Triangle 4"/>
          <p:cNvSpPr/>
          <p:nvPr/>
        </p:nvSpPr>
        <p:spPr>
          <a:xfrm>
            <a:off x="5316474" y="2524506"/>
            <a:ext cx="1929384" cy="188823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Leader &amp; Cabinet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Isosceles Triangle 5"/>
          <p:cNvSpPr/>
          <p:nvPr/>
        </p:nvSpPr>
        <p:spPr>
          <a:xfrm>
            <a:off x="960120" y="1798320"/>
            <a:ext cx="3511296" cy="334060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75 Councillors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04544" y="525107"/>
            <a:ext cx="2834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Democratically elected members – the Council</a:t>
            </a:r>
          </a:p>
        </p:txBody>
      </p:sp>
      <p:sp>
        <p:nvSpPr>
          <p:cNvPr id="8" name="Left Arrow 7"/>
          <p:cNvSpPr/>
          <p:nvPr/>
        </p:nvSpPr>
        <p:spPr>
          <a:xfrm rot="10800000">
            <a:off x="6975348" y="2450592"/>
            <a:ext cx="2351532" cy="457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Left Arrow 9"/>
          <p:cNvSpPr/>
          <p:nvPr/>
        </p:nvSpPr>
        <p:spPr>
          <a:xfrm rot="10800000">
            <a:off x="3381756" y="2450592"/>
            <a:ext cx="2433828" cy="457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53272" y="525107"/>
            <a:ext cx="2834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Paid service – officers of the C&amp;C Swansea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69942" y="987945"/>
            <a:ext cx="2834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Authority is delegated to the staff led by CEO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3846" y="4748974"/>
            <a:ext cx="2857500" cy="1895475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BF925DB-922D-4D3F-8876-582D929D2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8BE3-B5A5-48F3-ABB1-742B48302E3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721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 animBg="1"/>
      <p:bldP spid="10" grpId="0" animBg="1"/>
      <p:bldP spid="11" grpId="0"/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C85143-2851-4567-B3D4-6F473961DA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216671"/>
            <a:ext cx="11049000" cy="622935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F6871675-2EC1-4781-98C7-69698F14C830}"/>
              </a:ext>
            </a:extLst>
          </p:cNvPr>
          <p:cNvSpPr/>
          <p:nvPr/>
        </p:nvSpPr>
        <p:spPr>
          <a:xfrm>
            <a:off x="9610531" y="1825625"/>
            <a:ext cx="891752" cy="961963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019B3BA-99BA-4382-8AC3-D26B8F1B6655}"/>
              </a:ext>
            </a:extLst>
          </p:cNvPr>
          <p:cNvSpPr/>
          <p:nvPr/>
        </p:nvSpPr>
        <p:spPr>
          <a:xfrm>
            <a:off x="3262998" y="2844445"/>
            <a:ext cx="891752" cy="961963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AF5EA44-27F7-4D51-9330-DB7BC7A97422}"/>
              </a:ext>
            </a:extLst>
          </p:cNvPr>
          <p:cNvSpPr/>
          <p:nvPr/>
        </p:nvSpPr>
        <p:spPr>
          <a:xfrm>
            <a:off x="3789292" y="1882482"/>
            <a:ext cx="891752" cy="961963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A67CEF0-701C-4C2E-AF35-FA53A3C8A815}"/>
              </a:ext>
            </a:extLst>
          </p:cNvPr>
          <p:cNvSpPr/>
          <p:nvPr/>
        </p:nvSpPr>
        <p:spPr>
          <a:xfrm>
            <a:off x="3166823" y="600141"/>
            <a:ext cx="987927" cy="102447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E4EC56F-6A67-E7D9-0E04-F56364CDEF38}"/>
              </a:ext>
            </a:extLst>
          </p:cNvPr>
          <p:cNvSpPr/>
          <p:nvPr/>
        </p:nvSpPr>
        <p:spPr>
          <a:xfrm>
            <a:off x="2126751" y="2787588"/>
            <a:ext cx="1136247" cy="53096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Leader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F44FC9-66E9-ED8D-A3A7-6C845CF106D7}"/>
              </a:ext>
            </a:extLst>
          </p:cNvPr>
          <p:cNvSpPr/>
          <p:nvPr/>
        </p:nvSpPr>
        <p:spPr>
          <a:xfrm>
            <a:off x="4681044" y="1624615"/>
            <a:ext cx="1136247" cy="53096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CEO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A0A6BBD-E2D6-3EA5-4278-6F514A4127DB}"/>
              </a:ext>
            </a:extLst>
          </p:cNvPr>
          <p:cNvSpPr/>
          <p:nvPr/>
        </p:nvSpPr>
        <p:spPr>
          <a:xfrm>
            <a:off x="2002136" y="411979"/>
            <a:ext cx="1136247" cy="53096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Presiding Officer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70961B-55F4-05B1-AF2A-0EBABB9AA84C}"/>
              </a:ext>
            </a:extLst>
          </p:cNvPr>
          <p:cNvSpPr/>
          <p:nvPr/>
        </p:nvSpPr>
        <p:spPr>
          <a:xfrm>
            <a:off x="4959753" y="567733"/>
            <a:ext cx="1136247" cy="53096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Head of Legal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2AA8AC1-1FF6-B181-3D4D-C33F5186E700}"/>
              </a:ext>
            </a:extLst>
          </p:cNvPr>
          <p:cNvSpPr/>
          <p:nvPr/>
        </p:nvSpPr>
        <p:spPr>
          <a:xfrm>
            <a:off x="8264294" y="1359132"/>
            <a:ext cx="1662541" cy="53096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CFO s.151 Officer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A9BA22-295D-46C2-BAB1-02783CE95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031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2" grpId="0" animBg="1"/>
      <p:bldP spid="13" grpId="0" animBg="1"/>
      <p:bldP spid="2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62364"/>
            <a:ext cx="5196840" cy="4180554"/>
          </a:xfrm>
        </p:spPr>
        <p:txBody>
          <a:bodyPr>
            <a:normAutofit/>
          </a:bodyPr>
          <a:lstStyle/>
          <a:p>
            <a:r>
              <a:rPr lang="en-GB" sz="3200" dirty="0"/>
              <a:t>Where the money comes from and where it goes</a:t>
            </a:r>
          </a:p>
          <a:p>
            <a:r>
              <a:rPr lang="en-GB" sz="3200" dirty="0"/>
              <a:t>To explain the purpose of the Annual Governance Statement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4638" y="194553"/>
            <a:ext cx="5287534" cy="649223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D11F1705-FF73-BA28-F12F-B34551D04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C17487-2D62-429C-B7F2-07333845E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131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86" y="558935"/>
            <a:ext cx="6266516" cy="3351583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0048" y="4208780"/>
            <a:ext cx="7319297" cy="2182948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66269" y="1443912"/>
            <a:ext cx="3338208" cy="1325563"/>
          </a:xfrm>
        </p:spPr>
        <p:txBody>
          <a:bodyPr>
            <a:normAutofit/>
          </a:bodyPr>
          <a:lstStyle/>
          <a:p>
            <a:r>
              <a:rPr lang="en-GB" sz="6000" dirty="0"/>
              <a:t>Overview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49ABEC6-18AA-4385-B92A-118D3E6CA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4945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402" y="1842899"/>
            <a:ext cx="7109717" cy="2987949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7633700" y="246581"/>
            <a:ext cx="439941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£796 million received from a variety of sources and spent on services for the people of Swansea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Figures show 100% monies received and 100% spent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personal bank statements show the same thing though the numbers are probably a bit different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Think in terms of money in and out; income and expenditure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Planning ahead is extremely important (budgeting)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we do not have the money we cannot spend it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D3F30D-6D29-4945-B524-54A30E675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584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Annual Governance Statement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825625"/>
            <a:ext cx="5504234" cy="4351338"/>
          </a:xfrm>
        </p:spPr>
        <p:txBody>
          <a:bodyPr>
            <a:noAutofit/>
          </a:bodyPr>
          <a:lstStyle/>
          <a:p>
            <a:r>
              <a:rPr lang="en-GB" sz="3200" dirty="0"/>
              <a:t>In accordance with the law and proper standards</a:t>
            </a:r>
          </a:p>
          <a:p>
            <a:r>
              <a:rPr lang="en-GB" sz="3200" dirty="0"/>
              <a:t>Public money is safeguarded and properly accounted for</a:t>
            </a:r>
          </a:p>
          <a:p>
            <a:r>
              <a:rPr lang="en-GB" sz="3200" dirty="0"/>
              <a:t>Duty under the Local Government (Wales) Measure 2009 to secure continuous improvement in the way functions are exercised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709CE05-78E2-2D65-3136-44B31C6609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380" y="1435396"/>
            <a:ext cx="4998767" cy="520349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48C0DB3-C192-809F-55D9-5102A8E093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31354">
            <a:off x="6462961" y="2857126"/>
            <a:ext cx="4998767" cy="375287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0C59B6C-9789-40F5-912E-CDCBA0A83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509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Purpose of the Governance Framework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Systems and processes, culture and values, by which the Authority is directed and controlled </a:t>
            </a:r>
          </a:p>
          <a:p>
            <a:r>
              <a:rPr lang="en-GB" dirty="0"/>
              <a:t>Activities through which it accounts to, engages with and leads the community</a:t>
            </a:r>
          </a:p>
          <a:p>
            <a:r>
              <a:rPr lang="en-GB" dirty="0"/>
              <a:t>Monitor the achievement of its strategic objectives and to consider whether those objectives have led to the delivery of appropriate services and value for money</a:t>
            </a:r>
          </a:p>
          <a:p>
            <a:r>
              <a:rPr lang="en-GB" dirty="0"/>
              <a:t>Internal control system is extremely important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71BFF4-55B4-437B-8B25-222E3BE29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428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73956" y="2230233"/>
            <a:ext cx="4019332" cy="2601811"/>
          </a:xfrm>
        </p:spPr>
        <p:txBody>
          <a:bodyPr>
            <a:noAutofit/>
          </a:bodyPr>
          <a:lstStyle/>
          <a:p>
            <a:r>
              <a:rPr lang="en-GB" sz="6000" dirty="0"/>
              <a:t>The Governance Framework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614" y="479715"/>
            <a:ext cx="7789342" cy="5898569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UcPeriod"/>
            </a:pPr>
            <a:r>
              <a:rPr lang="en-GB" sz="2400" dirty="0"/>
              <a:t>Behaving with integrity, demonstrating strong commitment to ethical values, and respecting the rule of law.</a:t>
            </a:r>
          </a:p>
          <a:p>
            <a:pPr marL="514350" indent="-514350">
              <a:buFont typeface="+mj-lt"/>
              <a:buAutoNum type="alphaUcPeriod"/>
            </a:pPr>
            <a:r>
              <a:rPr lang="en-GB" sz="2400" dirty="0"/>
              <a:t>Ensuring openness and comprehensive stakeholder engagement.</a:t>
            </a:r>
          </a:p>
          <a:p>
            <a:pPr marL="514350" indent="-514350">
              <a:buFont typeface="+mj-lt"/>
              <a:buAutoNum type="alphaUcPeriod"/>
            </a:pPr>
            <a:r>
              <a:rPr lang="en-GB" sz="2400" dirty="0"/>
              <a:t>Defining outcomes in terms of sustainable economic, social and environmental benefits.</a:t>
            </a:r>
          </a:p>
          <a:p>
            <a:pPr marL="514350" indent="-514350">
              <a:buFont typeface="+mj-lt"/>
              <a:buAutoNum type="alphaUcPeriod"/>
            </a:pPr>
            <a:r>
              <a:rPr lang="en-GB" sz="2400" dirty="0"/>
              <a:t>Determining the interventions necessary to optimise the achievement of the intended outcomes. </a:t>
            </a:r>
          </a:p>
          <a:p>
            <a:pPr marL="514350" indent="-514350">
              <a:buFont typeface="+mj-lt"/>
              <a:buAutoNum type="alphaUcPeriod"/>
            </a:pPr>
            <a:r>
              <a:rPr lang="en-GB" sz="2400" dirty="0"/>
              <a:t>Developing the entity’s capacity, including the capability of its leadership and the individuals within it. </a:t>
            </a:r>
          </a:p>
          <a:p>
            <a:pPr marL="514350" indent="-514350">
              <a:buFont typeface="+mj-lt"/>
              <a:buAutoNum type="alphaUcPeriod"/>
            </a:pPr>
            <a:r>
              <a:rPr lang="en-GB" sz="2400" dirty="0"/>
              <a:t>Managing risks and performance through robust internal control and strong public financial management. </a:t>
            </a:r>
          </a:p>
          <a:p>
            <a:pPr marL="514350" indent="-514350">
              <a:buFont typeface="+mj-lt"/>
              <a:buAutoNum type="alphaUcPeriod"/>
            </a:pPr>
            <a:r>
              <a:rPr lang="en-GB" sz="2400" dirty="0"/>
              <a:t>Implementing good practices in transparency, reporting and audit to deliver effective accountability.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25FEAA-C3C4-4945-8CF0-8432E7D35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480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380" y="0"/>
            <a:ext cx="1068924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091F177-635E-4A74-8480-B230522DA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41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36AE7D-79E0-41D2-A58D-3A188C4B315D}"/>
              </a:ext>
            </a:extLst>
          </p:cNvPr>
          <p:cNvSpPr txBox="1"/>
          <p:nvPr/>
        </p:nvSpPr>
        <p:spPr>
          <a:xfrm>
            <a:off x="3805383" y="4786690"/>
            <a:ext cx="4886036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There are six other principles broken down in the same way to show how the organisation acts in accordance with high-level ethical requirements</a:t>
            </a:r>
          </a:p>
        </p:txBody>
      </p:sp>
    </p:spTree>
    <p:extLst>
      <p:ext uri="{BB962C8B-B14F-4D97-AF65-F5344CB8AC3E}">
        <p14:creationId xmlns:p14="http://schemas.microsoft.com/office/powerpoint/2010/main" val="2137056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4688" y="316660"/>
            <a:ext cx="9409568" cy="62246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07B0B8E-C931-48E6-BAEE-69B0E8968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42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4729DA-54EC-47AC-B9C0-0161CE8DF4DA}"/>
              </a:ext>
            </a:extLst>
          </p:cNvPr>
          <p:cNvSpPr txBox="1"/>
          <p:nvPr/>
        </p:nvSpPr>
        <p:spPr>
          <a:xfrm>
            <a:off x="5615708" y="5141480"/>
            <a:ext cx="46736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thumbs up, professional approval, from the Wales Audit Office is of fundamental importance</a:t>
            </a:r>
          </a:p>
          <a:p>
            <a:r>
              <a:rPr lang="en-GB" dirty="0"/>
              <a:t>The auditor attends and reports to full Council</a:t>
            </a:r>
          </a:p>
        </p:txBody>
      </p:sp>
    </p:spTree>
    <p:extLst>
      <p:ext uri="{BB962C8B-B14F-4D97-AF65-F5344CB8AC3E}">
        <p14:creationId xmlns:p14="http://schemas.microsoft.com/office/powerpoint/2010/main" val="189361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1737" y="4474908"/>
            <a:ext cx="7248525" cy="20193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199" y="192059"/>
            <a:ext cx="10515600" cy="992220"/>
          </a:xfrm>
        </p:spPr>
        <p:txBody>
          <a:bodyPr>
            <a:normAutofit/>
          </a:bodyPr>
          <a:lstStyle/>
          <a:p>
            <a:pPr algn="r"/>
            <a:r>
              <a:rPr lang="en-GB" sz="6000" dirty="0"/>
              <a:t>Looking for key assurances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253885"/>
            <a:ext cx="11162017" cy="3081810"/>
          </a:xfrm>
        </p:spPr>
        <p:txBody>
          <a:bodyPr>
            <a:normAutofit/>
          </a:bodyPr>
          <a:lstStyle/>
          <a:p>
            <a:r>
              <a:rPr lang="en-GB" dirty="0"/>
              <a:t>Reading through accounts for non-financial managers can be an arduous and challenging task</a:t>
            </a:r>
          </a:p>
          <a:p>
            <a:r>
              <a:rPr lang="en-GB" dirty="0"/>
              <a:t>Consider summary information and look for highlights</a:t>
            </a:r>
          </a:p>
          <a:p>
            <a:r>
              <a:rPr lang="en-GB" dirty="0"/>
              <a:t>Look for internal assurances from the organisation lead finance officer </a:t>
            </a:r>
          </a:p>
          <a:p>
            <a:r>
              <a:rPr lang="en-GB" dirty="0"/>
              <a:t>What does the external auditor say</a:t>
            </a:r>
          </a:p>
          <a:p>
            <a:r>
              <a:rPr lang="en-GB" dirty="0"/>
              <a:t>Do they agree that a true and fair view is provided?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EE06DD-9305-4982-9F36-1B26FA05E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408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F61A0-C4BA-F04F-AC4A-1F0C19942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9977" y="365125"/>
            <a:ext cx="5578868" cy="2848165"/>
          </a:xfrm>
        </p:spPr>
        <p:txBody>
          <a:bodyPr>
            <a:noAutofit/>
          </a:bodyPr>
          <a:lstStyle/>
          <a:p>
            <a:r>
              <a:rPr lang="en-GB" sz="6000" dirty="0"/>
              <a:t>1962 Royal Commission on Policing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AC003C-1A94-20E9-1C09-967C475CF6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423" y="3555535"/>
            <a:ext cx="5181600" cy="2411905"/>
          </a:xfrm>
        </p:spPr>
        <p:txBody>
          <a:bodyPr/>
          <a:lstStyle/>
          <a:p>
            <a:pPr marL="0" indent="0">
              <a:buNone/>
            </a:pPr>
            <a:r>
              <a:rPr lang="en-GB" sz="4000" dirty="0"/>
              <a:t>Police Authorities</a:t>
            </a:r>
          </a:p>
          <a:p>
            <a:r>
              <a:rPr lang="en-GB" dirty="0"/>
              <a:t>9 Councillors</a:t>
            </a:r>
          </a:p>
          <a:p>
            <a:r>
              <a:rPr lang="en-GB" dirty="0"/>
              <a:t>5 Independents</a:t>
            </a:r>
          </a:p>
          <a:p>
            <a:r>
              <a:rPr lang="en-GB" dirty="0"/>
              <a:t>3 Magistrates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D507FA5-57F8-7BA5-C429-8BD0B02CD2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423" y="601039"/>
            <a:ext cx="5181600" cy="2848165"/>
          </a:xfrm>
        </p:spPr>
        <p:txBody>
          <a:bodyPr/>
          <a:lstStyle/>
          <a:p>
            <a:pPr marL="0" indent="0">
              <a:buNone/>
            </a:pPr>
            <a:r>
              <a:rPr lang="en-GB" sz="4000" dirty="0"/>
              <a:t>Tripartite Governance Structure</a:t>
            </a:r>
          </a:p>
          <a:p>
            <a:r>
              <a:rPr lang="en-GB" dirty="0"/>
              <a:t>Home Secretary</a:t>
            </a:r>
          </a:p>
          <a:p>
            <a:r>
              <a:rPr lang="en-GB" dirty="0"/>
              <a:t>Chief Constables</a:t>
            </a:r>
          </a:p>
          <a:p>
            <a:r>
              <a:rPr lang="en-GB" dirty="0"/>
              <a:t>Police Authorities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B3D2BA-9B11-FD33-1D02-254DF6F9C3BD}"/>
              </a:ext>
            </a:extLst>
          </p:cNvPr>
          <p:cNvSpPr txBox="1"/>
          <p:nvPr/>
        </p:nvSpPr>
        <p:spPr>
          <a:xfrm>
            <a:off x="5189366" y="5940353"/>
            <a:ext cx="2671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Barber 2022: 152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F1735269-34A7-65AE-7A57-9BED6CC70D67}"/>
              </a:ext>
            </a:extLst>
          </p:cNvPr>
          <p:cNvSpPr/>
          <p:nvPr/>
        </p:nvSpPr>
        <p:spPr>
          <a:xfrm>
            <a:off x="4006921" y="4224226"/>
            <a:ext cx="1072074" cy="770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0FDA0D-B435-7A24-52C4-908C22EBD800}"/>
              </a:ext>
            </a:extLst>
          </p:cNvPr>
          <p:cNvSpPr txBox="1"/>
          <p:nvPr/>
        </p:nvSpPr>
        <p:spPr>
          <a:xfrm>
            <a:off x="5189366" y="3555535"/>
            <a:ext cx="2722941" cy="2246769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Too distant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Not known/ invisible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Lacked police challenge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53154F-CEC4-C2ED-FB3F-8BA3C93EDE50}"/>
              </a:ext>
            </a:extLst>
          </p:cNvPr>
          <p:cNvSpPr txBox="1"/>
          <p:nvPr/>
        </p:nvSpPr>
        <p:spPr>
          <a:xfrm>
            <a:off x="9159411" y="3555533"/>
            <a:ext cx="2789434" cy="2246769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Street-level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 known/ high visibility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Challenge and support</a:t>
            </a: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1525F7CF-1E29-49AA-CAC7-D2D98FBD1770}"/>
              </a:ext>
            </a:extLst>
          </p:cNvPr>
          <p:cNvSpPr/>
          <p:nvPr/>
        </p:nvSpPr>
        <p:spPr>
          <a:xfrm>
            <a:off x="8022678" y="4293637"/>
            <a:ext cx="1072074" cy="770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1E51A0-E61D-D7D6-2B9B-00DF2243A5AF}"/>
              </a:ext>
            </a:extLst>
          </p:cNvPr>
          <p:cNvSpPr txBox="1"/>
          <p:nvPr/>
        </p:nvSpPr>
        <p:spPr>
          <a:xfrm>
            <a:off x="9159411" y="5940353"/>
            <a:ext cx="2671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Way forward?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5ADF6F6A-7FD3-417D-B0AF-0F13DB2C4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703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6" grpId="0" animBg="1"/>
      <p:bldP spid="7" grpId="0" animBg="1"/>
      <p:bldP spid="8" grpId="0" animBg="1"/>
      <p:bldP spid="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F61A0-C4BA-F04F-AC4A-1F0C19942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012783"/>
          </a:xfrm>
        </p:spPr>
        <p:txBody>
          <a:bodyPr>
            <a:noAutofit/>
          </a:bodyPr>
          <a:lstStyle/>
          <a:p>
            <a:r>
              <a:rPr lang="en-GB" sz="5400" dirty="0"/>
              <a:t>Police Reform and Social Responsibility Act 2011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AC003C-1A94-20E9-1C09-967C475CF6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14530"/>
            <a:ext cx="7105073" cy="3639246"/>
          </a:xfrm>
        </p:spPr>
        <p:txBody>
          <a:bodyPr/>
          <a:lstStyle/>
          <a:p>
            <a:r>
              <a:rPr lang="en-GB" dirty="0"/>
              <a:t>Police and Crime Commissioners replaced Police Authorities</a:t>
            </a:r>
          </a:p>
          <a:p>
            <a:r>
              <a:rPr lang="en-GB" dirty="0"/>
              <a:t>Totality of policing</a:t>
            </a:r>
          </a:p>
          <a:p>
            <a:r>
              <a:rPr lang="en-GB" dirty="0"/>
              <a:t>Holding Chief Constables to account for operational policing</a:t>
            </a:r>
          </a:p>
          <a:p>
            <a:r>
              <a:rPr lang="en-GB" dirty="0"/>
              <a:t>Including in relation to the Strategic Policing Requirement published by the Home Secretary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B3D2BA-9B11-FD33-1D02-254DF6F9C3BD}"/>
              </a:ext>
            </a:extLst>
          </p:cNvPr>
          <p:cNvSpPr txBox="1"/>
          <p:nvPr/>
        </p:nvSpPr>
        <p:spPr>
          <a:xfrm>
            <a:off x="838200" y="6017982"/>
            <a:ext cx="2671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Barber 2022: 153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7558F1-0E49-458A-81F7-C4C0F30EF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45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6373E2-3AFC-428C-89AE-3770660916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2622" y="1200060"/>
            <a:ext cx="2228940" cy="22289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8516C95-65E9-4A6A-B636-2E330804A6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3683" y="1236157"/>
            <a:ext cx="2228939" cy="21928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C66437D-7770-43C0-AAE2-0E5453C0AD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3682" y="3689136"/>
            <a:ext cx="2228939" cy="22289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02B0A0F-A90A-4C67-AB5C-639CCF30AE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2200" y="3689135"/>
            <a:ext cx="2226606" cy="2228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292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F61A0-C4BA-F04F-AC4A-1F0C19942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946151" cy="1325563"/>
          </a:xfrm>
        </p:spPr>
        <p:txBody>
          <a:bodyPr>
            <a:noAutofit/>
          </a:bodyPr>
          <a:lstStyle/>
          <a:p>
            <a:r>
              <a:rPr lang="en-GB" sz="4000" dirty="0"/>
              <a:t>Police Reform and Social Responsibility Act 2011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AC003C-1A94-20E9-1C09-967C475CF6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06202"/>
            <a:ext cx="4432444" cy="438667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6700" b="1" dirty="0"/>
              <a:t>PCC Responsibilities</a:t>
            </a:r>
          </a:p>
          <a:p>
            <a:r>
              <a:rPr lang="en-GB" sz="4400" dirty="0"/>
              <a:t>Strategic direction through Police and Crime Plan</a:t>
            </a:r>
          </a:p>
          <a:p>
            <a:r>
              <a:rPr lang="en-GB" sz="4400" dirty="0"/>
              <a:t>Hold Chief to account</a:t>
            </a:r>
          </a:p>
          <a:p>
            <a:r>
              <a:rPr lang="en-GB" sz="4400" dirty="0"/>
              <a:t>Set force budget and council tax precept</a:t>
            </a:r>
          </a:p>
          <a:p>
            <a:r>
              <a:rPr lang="en-GB" sz="4400" dirty="0"/>
              <a:t>Chief appointment </a:t>
            </a:r>
          </a:p>
          <a:p>
            <a:r>
              <a:rPr lang="en-GB" sz="4400" dirty="0"/>
              <a:t>Chief removal</a:t>
            </a:r>
          </a:p>
          <a:p>
            <a:r>
              <a:rPr lang="en-GB" sz="4400" dirty="0"/>
              <a:t>Collaboration with other PCCs</a:t>
            </a:r>
          </a:p>
          <a:p>
            <a:r>
              <a:rPr lang="en-GB" sz="4400" dirty="0"/>
              <a:t>Complaint monitoring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73AF25-F063-3D41-7E5F-2136A9C8E9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84351" y="493160"/>
            <a:ext cx="6215865" cy="618438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6700" b="1" dirty="0"/>
              <a:t>Chief Constable Responsibilities</a:t>
            </a:r>
          </a:p>
          <a:p>
            <a:r>
              <a:rPr lang="en-US" sz="4000" dirty="0"/>
              <a:t>Lead the force in a way that is consistent with the attestation made by all Constables and to ensure the force acts impartially.</a:t>
            </a:r>
          </a:p>
          <a:p>
            <a:r>
              <a:rPr lang="en-US" sz="4000" dirty="0"/>
              <a:t>Appoint officers and staff.</a:t>
            </a:r>
          </a:p>
          <a:p>
            <a:r>
              <a:rPr lang="en-US" sz="4000" dirty="0"/>
              <a:t>Assist the PCC with planning the budget.</a:t>
            </a:r>
          </a:p>
          <a:p>
            <a:r>
              <a:rPr lang="en-US" sz="4000" dirty="0"/>
              <a:t>Support the PCC in delivering the Police and Crime Plan.</a:t>
            </a:r>
          </a:p>
          <a:p>
            <a:r>
              <a:rPr lang="en-US" sz="4000" dirty="0"/>
              <a:t>Have regard to the Strategic Policing Requirement.</a:t>
            </a:r>
          </a:p>
          <a:p>
            <a:r>
              <a:rPr lang="en-US" sz="4000" dirty="0"/>
              <a:t>Explain to the public operational actions.</a:t>
            </a:r>
          </a:p>
          <a:p>
            <a:r>
              <a:rPr lang="en-US" sz="4000" dirty="0"/>
              <a:t>Enter into collaboration agreements with other Chief Constables where this will improve the effectiveness and efficiency of policing.</a:t>
            </a:r>
          </a:p>
          <a:p>
            <a:r>
              <a:rPr lang="en-US" sz="4000" dirty="0"/>
              <a:t>Politically independent of their PCCs.</a:t>
            </a:r>
          </a:p>
          <a:p>
            <a:r>
              <a:rPr lang="en-US" sz="4000" dirty="0"/>
              <a:t>Manage complaints against the force.</a:t>
            </a:r>
          </a:p>
          <a:p>
            <a:r>
              <a:rPr lang="en-US" sz="4000" dirty="0"/>
              <a:t>Day to day control of the financial management of the force.</a:t>
            </a:r>
            <a:endParaRPr lang="en-GB" sz="4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B3D2BA-9B11-FD33-1D02-254DF6F9C3BD}"/>
              </a:ext>
            </a:extLst>
          </p:cNvPr>
          <p:cNvSpPr txBox="1"/>
          <p:nvPr/>
        </p:nvSpPr>
        <p:spPr>
          <a:xfrm>
            <a:off x="534257" y="6308209"/>
            <a:ext cx="2671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Barber 2022: 153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978975-AF93-40D9-AF22-944D574E6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97E8F-1157-4C9E-8E2E-29527CA2DCEC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619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688" y="180654"/>
            <a:ext cx="8962366" cy="64652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E3A51E-32DC-2827-8B77-840194287AD3}"/>
              </a:ext>
            </a:extLst>
          </p:cNvPr>
          <p:cNvSpPr/>
          <p:nvPr/>
        </p:nvSpPr>
        <p:spPr>
          <a:xfrm>
            <a:off x="1678236" y="5520910"/>
            <a:ext cx="2095928" cy="11250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59F4AE-C08F-212C-0937-2D86C35D9635}"/>
              </a:ext>
            </a:extLst>
          </p:cNvPr>
          <p:cNvSpPr/>
          <p:nvPr/>
        </p:nvSpPr>
        <p:spPr>
          <a:xfrm>
            <a:off x="4179869" y="5520910"/>
            <a:ext cx="2095928" cy="11250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09E9114-4CB8-03C6-0D7E-2F4299E9F93A}"/>
              </a:ext>
            </a:extLst>
          </p:cNvPr>
          <p:cNvSpPr/>
          <p:nvPr/>
        </p:nvSpPr>
        <p:spPr>
          <a:xfrm>
            <a:off x="6935056" y="5034337"/>
            <a:ext cx="3599256" cy="150002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Financially qualified professionals and their teams are your friends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the pound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Expect close scrutiny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5F93785-3A9D-4C7C-8880-B5A3A18C6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6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2281" y="226031"/>
            <a:ext cx="5089435" cy="65086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262" y="123290"/>
            <a:ext cx="5345738" cy="66114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2F2E344-74E4-8E55-D1DD-82FAA2F270CA}"/>
              </a:ext>
            </a:extLst>
          </p:cNvPr>
          <p:cNvSpPr/>
          <p:nvPr/>
        </p:nvSpPr>
        <p:spPr>
          <a:xfrm>
            <a:off x="1099335" y="3904180"/>
            <a:ext cx="4787757" cy="1982912"/>
          </a:xfrm>
          <a:prstGeom prst="rect">
            <a:avLst/>
          </a:prstGeom>
          <a:ln/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two statutory roles which in addition to the Police and Crime Commissioner – a CEO [Chief Executive Officer] and a CFO [Chief Finance Officer]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A9DE54-9E2D-43BE-9328-542AE6867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172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BF176-6079-62D7-AD8E-3A81FE89F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8AD48E-7DF5-DFF3-C336-A8ABF891E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Home Office (2023) Police funding for England and Wales 2015 to 2024 available at </a:t>
            </a:r>
            <a:r>
              <a:rPr lang="en-GB" dirty="0">
                <a:hlinkClick r:id="rId2"/>
              </a:rPr>
              <a:t>Police funding for England and Wales 2015 to 2024 - GOV.UK (www.gov.uk)</a:t>
            </a:r>
            <a:r>
              <a:rPr lang="en-GB" dirty="0"/>
              <a:t> accessed on 23</a:t>
            </a:r>
            <a:r>
              <a:rPr lang="en-GB" baseline="30000" dirty="0"/>
              <a:t>rd</a:t>
            </a:r>
            <a:r>
              <a:rPr lang="en-GB" dirty="0"/>
              <a:t> November 2023.</a:t>
            </a:r>
          </a:p>
          <a:p>
            <a:r>
              <a:rPr lang="en-GB" dirty="0"/>
              <a:t>Home Office (2023a) Police Grant (England and Wales) Police Grant Report (England and Wales) 2023-24 available at </a:t>
            </a:r>
            <a:r>
              <a:rPr lang="en-GB" dirty="0">
                <a:hlinkClick r:id="rId3"/>
              </a:rPr>
              <a:t>Police Grant Report (England and Wales) 2023-24 – HC 1066 (publishing.service.gov.uk)</a:t>
            </a:r>
            <a:r>
              <a:rPr lang="en-GB" dirty="0"/>
              <a:t> accessed on 23</a:t>
            </a:r>
            <a:r>
              <a:rPr lang="en-GB" baseline="30000" dirty="0"/>
              <a:t>rd</a:t>
            </a:r>
            <a:r>
              <a:rPr lang="en-GB" dirty="0"/>
              <a:t> November 2023.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1EBA56-1362-4128-8DAE-E94F6F70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F6B4F-BD38-42F0-817D-2C89CAA1DD36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492671"/>
      </p:ext>
    </p:extLst>
  </p:cSld>
  <p:clrMapOvr>
    <a:masterClrMapping/>
  </p:clrMapOvr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2059</Words>
  <Application>Microsoft Office PowerPoint</Application>
  <PresentationFormat>Widescreen</PresentationFormat>
  <Paragraphs>318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49</vt:i4>
      </vt:variant>
    </vt:vector>
  </HeadingPairs>
  <TitlesOfParts>
    <vt:vector size="61" baseType="lpstr">
      <vt:lpstr>Arial</vt:lpstr>
      <vt:lpstr>Calibri</vt:lpstr>
      <vt:lpstr>Calibri Light</vt:lpstr>
      <vt:lpstr>Lucida Sans Unicode</vt:lpstr>
      <vt:lpstr>Verdana</vt:lpstr>
      <vt:lpstr>Wingdings 2</vt:lpstr>
      <vt:lpstr>Wingdings 3</vt:lpstr>
      <vt:lpstr>Office Theme</vt:lpstr>
      <vt:lpstr>1_Office Theme</vt:lpstr>
      <vt:lpstr>2_Office Theme</vt:lpstr>
      <vt:lpstr>1_Concourse</vt:lpstr>
      <vt:lpstr>3_Office Theme</vt:lpstr>
      <vt:lpstr>Public Finances</vt:lpstr>
      <vt:lpstr>Content</vt:lpstr>
      <vt:lpstr>PowerPoint Presentation</vt:lpstr>
      <vt:lpstr>Dynamic Government Action</vt:lpstr>
      <vt:lpstr>Two Key Drivers</vt:lpstr>
      <vt:lpstr>Resources?</vt:lpstr>
      <vt:lpstr>PowerPoint Presentation</vt:lpstr>
      <vt:lpstr>A personal example Dave earns £50 – what is the impact on him if…</vt:lpstr>
      <vt:lpstr>PowerPoint Presentation</vt:lpstr>
      <vt:lpstr>Government Finances</vt:lpstr>
      <vt:lpstr>PowerPoint Presentation</vt:lpstr>
      <vt:lpstr>PowerPoint Presentation</vt:lpstr>
      <vt:lpstr>Kelton is all about fairness</vt:lpstr>
      <vt:lpstr>MMT</vt:lpstr>
      <vt:lpstr>2008 Financial Crash</vt:lpstr>
      <vt:lpstr>MMT Myths</vt:lpstr>
      <vt:lpstr>Political point-scoring or economic ignorance?</vt:lpstr>
      <vt:lpstr>Deficit and Debt</vt:lpstr>
      <vt:lpstr>Power to Decide</vt:lpstr>
      <vt:lpstr>Austerity</vt:lpstr>
      <vt:lpstr>PowerPoint Presentation</vt:lpstr>
      <vt:lpstr>What is ‘public spending’?</vt:lpstr>
      <vt:lpstr>How do we measure public spending?</vt:lpstr>
      <vt:lpstr>PowerPoint Presentation</vt:lpstr>
      <vt:lpstr>PowerPoint Presentation</vt:lpstr>
      <vt:lpstr>Public sector debt as a proportion of GDP</vt:lpstr>
      <vt:lpstr>PowerPoint Presentation</vt:lpstr>
      <vt:lpstr>PowerPoint Presentation</vt:lpstr>
      <vt:lpstr>What is the average house price in the UK?</vt:lpstr>
      <vt:lpstr>Good Governance and Strategic Management are a fundamental aspect of Public Finance</vt:lpstr>
      <vt:lpstr>Thompson&amp; Strickland (2001; p7) 5 Tasks of Strategic Management</vt:lpstr>
      <vt:lpstr>PowerPoint Presentation</vt:lpstr>
      <vt:lpstr>PowerPoint Presentation</vt:lpstr>
      <vt:lpstr>PowerPoint Presentation</vt:lpstr>
      <vt:lpstr>PowerPoint Presentation</vt:lpstr>
      <vt:lpstr>Overview</vt:lpstr>
      <vt:lpstr>PowerPoint Presentation</vt:lpstr>
      <vt:lpstr>Annual Governance Statement</vt:lpstr>
      <vt:lpstr>Purpose of the Governance Framework</vt:lpstr>
      <vt:lpstr>The Governance Framework</vt:lpstr>
      <vt:lpstr>PowerPoint Presentation</vt:lpstr>
      <vt:lpstr>PowerPoint Presentation</vt:lpstr>
      <vt:lpstr>Looking for key assurances</vt:lpstr>
      <vt:lpstr>1962 Royal Commission on Policing</vt:lpstr>
      <vt:lpstr>Police Reform and Social Responsibility Act 2011</vt:lpstr>
      <vt:lpstr>Police Reform and Social Responsibility Act 2011</vt:lpstr>
      <vt:lpstr>PowerPoint Presentation</vt:lpstr>
      <vt:lpstr>PowerPoint Presentation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Durke</dc:creator>
  <cp:lastModifiedBy>Mike Durke</cp:lastModifiedBy>
  <cp:revision>16</cp:revision>
  <dcterms:created xsi:type="dcterms:W3CDTF">2018-09-25T10:48:27Z</dcterms:created>
  <dcterms:modified xsi:type="dcterms:W3CDTF">2023-11-28T19:19:07Z</dcterms:modified>
</cp:coreProperties>
</file>