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9DD4B-A9F4-6843-8231-5F0BBB512B5B}" v="63" dt="2022-10-01T02:17:29.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947"/>
    <p:restoredTop sz="95707"/>
  </p:normalViewPr>
  <p:slideViewPr>
    <p:cSldViewPr snapToGrid="0" snapToObjects="1">
      <p:cViewPr>
        <p:scale>
          <a:sx n="119" d="100"/>
          <a:sy n="119" d="100"/>
        </p:scale>
        <p:origin x="21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Omar (2218519)" userId="10ab1a0f-9552-49c0-aa02-0dc4e2d59744" providerId="ADAL" clId="{F68C19BD-205A-B142-9A6E-2C75246D9393}"/>
    <pc:docChg chg="undo custSel modSld">
      <pc:chgData name="Fatima Omar (2218519)" userId="10ab1a0f-9552-49c0-aa02-0dc4e2d59744" providerId="ADAL" clId="{F68C19BD-205A-B142-9A6E-2C75246D9393}" dt="2022-10-01T21:39:34.960" v="951" actId="20577"/>
      <pc:docMkLst>
        <pc:docMk/>
      </pc:docMkLst>
      <pc:sldChg chg="modSp">
        <pc:chgData name="Fatima Omar (2218519)" userId="10ab1a0f-9552-49c0-aa02-0dc4e2d59744" providerId="ADAL" clId="{F68C19BD-205A-B142-9A6E-2C75246D9393}" dt="2022-10-01T21:39:34.960" v="951" actId="20577"/>
        <pc:sldMkLst>
          <pc:docMk/>
          <pc:sldMk cId="2454586649" sldId="256"/>
        </pc:sldMkLst>
        <pc:spChg chg="mod">
          <ac:chgData name="Fatima Omar (2218519)" userId="10ab1a0f-9552-49c0-aa02-0dc4e2d59744" providerId="ADAL" clId="{F68C19BD-205A-B142-9A6E-2C75246D9393}" dt="2022-10-01T21:39:34.960" v="951" actId="20577"/>
          <ac:spMkLst>
            <pc:docMk/>
            <pc:sldMk cId="2454586649" sldId="256"/>
            <ac:spMk id="9" creationId="{1D8FE217-FB1A-A46F-E375-1648534B0014}"/>
          </ac:spMkLst>
        </pc:spChg>
        <pc:spChg chg="mod">
          <ac:chgData name="Fatima Omar (2218519)" userId="10ab1a0f-9552-49c0-aa02-0dc4e2d59744" providerId="ADAL" clId="{F68C19BD-205A-B142-9A6E-2C75246D9393}" dt="2022-10-01T21:39:19.634" v="945" actId="1076"/>
          <ac:spMkLst>
            <pc:docMk/>
            <pc:sldMk cId="2454586649" sldId="256"/>
            <ac:spMk id="15" creationId="{44DB3F1A-6B84-B410-036F-E7A5B78082AC}"/>
          </ac:spMkLst>
        </pc:spChg>
        <pc:spChg chg="mod">
          <ac:chgData name="Fatima Omar (2218519)" userId="10ab1a0f-9552-49c0-aa02-0dc4e2d59744" providerId="ADAL" clId="{F68C19BD-205A-B142-9A6E-2C75246D9393}" dt="2022-10-01T21:34:58.764" v="841" actId="113"/>
          <ac:spMkLst>
            <pc:docMk/>
            <pc:sldMk cId="2454586649" sldId="256"/>
            <ac:spMk id="19" creationId="{59150D5D-F345-6F9B-4F27-A5DA0121EC58}"/>
          </ac:spMkLst>
        </pc:spChg>
      </pc:sldChg>
      <pc:sldChg chg="modSp">
        <pc:chgData name="Fatima Omar (2218519)" userId="10ab1a0f-9552-49c0-aa02-0dc4e2d59744" providerId="ADAL" clId="{F68C19BD-205A-B142-9A6E-2C75246D9393}" dt="2022-10-01T21:39:23.047" v="947" actId="27636"/>
        <pc:sldMkLst>
          <pc:docMk/>
          <pc:sldMk cId="721592029" sldId="257"/>
        </pc:sldMkLst>
        <pc:spChg chg="mod">
          <ac:chgData name="Fatima Omar (2218519)" userId="10ab1a0f-9552-49c0-aa02-0dc4e2d59744" providerId="ADAL" clId="{F68C19BD-205A-B142-9A6E-2C75246D9393}" dt="2022-10-01T21:39:23.047" v="947" actId="27636"/>
          <ac:spMkLst>
            <pc:docMk/>
            <pc:sldMk cId="721592029" sldId="257"/>
            <ac:spMk id="3" creationId="{CDBD008C-6DF0-08EE-5410-5708D2E671F2}"/>
          </ac:spMkLst>
        </pc:spChg>
      </pc:sldChg>
    </pc:docChg>
  </pc:docChgLst>
  <pc:docChgLst>
    <pc:chgData name="Fatima Omar (2218519)" userId="10ab1a0f-9552-49c0-aa02-0dc4e2d59744" providerId="ADAL" clId="{EBE9DD4B-A9F4-6843-8231-5F0BBB512B5B}"/>
    <pc:docChg chg="undo custSel addSld modSld">
      <pc:chgData name="Fatima Omar (2218519)" userId="10ab1a0f-9552-49c0-aa02-0dc4e2d59744" providerId="ADAL" clId="{EBE9DD4B-A9F4-6843-8231-5F0BBB512B5B}" dt="2022-10-01T02:17:53.228" v="638" actId="2711"/>
      <pc:docMkLst>
        <pc:docMk/>
      </pc:docMkLst>
      <pc:sldChg chg="addSp delSp modSp mod">
        <pc:chgData name="Fatima Omar (2218519)" userId="10ab1a0f-9552-49c0-aa02-0dc4e2d59744" providerId="ADAL" clId="{EBE9DD4B-A9F4-6843-8231-5F0BBB512B5B}" dt="2022-10-01T02:17:53.228" v="638" actId="2711"/>
        <pc:sldMkLst>
          <pc:docMk/>
          <pc:sldMk cId="2454586649" sldId="256"/>
        </pc:sldMkLst>
        <pc:spChg chg="mod">
          <ac:chgData name="Fatima Omar (2218519)" userId="10ab1a0f-9552-49c0-aa02-0dc4e2d59744" providerId="ADAL" clId="{EBE9DD4B-A9F4-6843-8231-5F0BBB512B5B}" dt="2022-09-30T17:12:56.022" v="522" actId="14100"/>
          <ac:spMkLst>
            <pc:docMk/>
            <pc:sldMk cId="2454586649" sldId="256"/>
            <ac:spMk id="2" creationId="{6C019681-8CFE-778D-780F-A4AE6E93EAD0}"/>
          </ac:spMkLst>
        </pc:spChg>
        <pc:spChg chg="mod ord">
          <ac:chgData name="Fatima Omar (2218519)" userId="10ab1a0f-9552-49c0-aa02-0dc4e2d59744" providerId="ADAL" clId="{EBE9DD4B-A9F4-6843-8231-5F0BBB512B5B}" dt="2022-10-01T01:54:04.264" v="559"/>
          <ac:spMkLst>
            <pc:docMk/>
            <pc:sldMk cId="2454586649" sldId="256"/>
            <ac:spMk id="6" creationId="{3D9517EA-5C87-9796-2FE2-67C6C23B8753}"/>
          </ac:spMkLst>
        </pc:spChg>
        <pc:spChg chg="add del mod">
          <ac:chgData name="Fatima Omar (2218519)" userId="10ab1a0f-9552-49c0-aa02-0dc4e2d59744" providerId="ADAL" clId="{EBE9DD4B-A9F4-6843-8231-5F0BBB512B5B}" dt="2022-09-30T16:24:55.271" v="3"/>
          <ac:spMkLst>
            <pc:docMk/>
            <pc:sldMk cId="2454586649" sldId="256"/>
            <ac:spMk id="7" creationId="{2BF6220C-8104-EE6B-9001-BBE71F7CDD7F}"/>
          </ac:spMkLst>
        </pc:spChg>
        <pc:spChg chg="add mod">
          <ac:chgData name="Fatima Omar (2218519)" userId="10ab1a0f-9552-49c0-aa02-0dc4e2d59744" providerId="ADAL" clId="{EBE9DD4B-A9F4-6843-8231-5F0BBB512B5B}" dt="2022-09-30T16:32:11.478" v="305" actId="1076"/>
          <ac:spMkLst>
            <pc:docMk/>
            <pc:sldMk cId="2454586649" sldId="256"/>
            <ac:spMk id="9" creationId="{1D8FE217-FB1A-A46F-E375-1648534B0014}"/>
          </ac:spMkLst>
        </pc:spChg>
        <pc:spChg chg="add mod">
          <ac:chgData name="Fatima Omar (2218519)" userId="10ab1a0f-9552-49c0-aa02-0dc4e2d59744" providerId="ADAL" clId="{EBE9DD4B-A9F4-6843-8231-5F0BBB512B5B}" dt="2022-09-30T16:26:45.067" v="21" actId="1076"/>
          <ac:spMkLst>
            <pc:docMk/>
            <pc:sldMk cId="2454586649" sldId="256"/>
            <ac:spMk id="10" creationId="{B6DB9D77-44B4-A0FC-6EC5-E325B6E69309}"/>
          </ac:spMkLst>
        </pc:spChg>
        <pc:spChg chg="add mod">
          <ac:chgData name="Fatima Omar (2218519)" userId="10ab1a0f-9552-49c0-aa02-0dc4e2d59744" providerId="ADAL" clId="{EBE9DD4B-A9F4-6843-8231-5F0BBB512B5B}" dt="2022-09-30T17:07:03.393" v="459" actId="14100"/>
          <ac:spMkLst>
            <pc:docMk/>
            <pc:sldMk cId="2454586649" sldId="256"/>
            <ac:spMk id="11" creationId="{35664AAA-81AA-9319-3EC1-E9013C4C86C9}"/>
          </ac:spMkLst>
        </pc:spChg>
        <pc:spChg chg="add mod">
          <ac:chgData name="Fatima Omar (2218519)" userId="10ab1a0f-9552-49c0-aa02-0dc4e2d59744" providerId="ADAL" clId="{EBE9DD4B-A9F4-6843-8231-5F0BBB512B5B}" dt="2022-09-30T16:40:17.836" v="419" actId="20577"/>
          <ac:spMkLst>
            <pc:docMk/>
            <pc:sldMk cId="2454586649" sldId="256"/>
            <ac:spMk id="12" creationId="{E206D958-96F7-E88A-D5FC-2B6C384A0DFD}"/>
          </ac:spMkLst>
        </pc:spChg>
        <pc:spChg chg="add mod">
          <ac:chgData name="Fatima Omar (2218519)" userId="10ab1a0f-9552-49c0-aa02-0dc4e2d59744" providerId="ADAL" clId="{EBE9DD4B-A9F4-6843-8231-5F0BBB512B5B}" dt="2022-09-30T17:11:54.806" v="498" actId="404"/>
          <ac:spMkLst>
            <pc:docMk/>
            <pc:sldMk cId="2454586649" sldId="256"/>
            <ac:spMk id="13" creationId="{52B39048-373F-2584-3F83-B07095F6E4C5}"/>
          </ac:spMkLst>
        </pc:spChg>
        <pc:spChg chg="add mod">
          <ac:chgData name="Fatima Omar (2218519)" userId="10ab1a0f-9552-49c0-aa02-0dc4e2d59744" providerId="ADAL" clId="{EBE9DD4B-A9F4-6843-8231-5F0BBB512B5B}" dt="2022-09-30T17:12:30.580" v="515" actId="1076"/>
          <ac:spMkLst>
            <pc:docMk/>
            <pc:sldMk cId="2454586649" sldId="256"/>
            <ac:spMk id="14" creationId="{8AD05121-7FB3-4D71-D901-D47EFFB40740}"/>
          </ac:spMkLst>
        </pc:spChg>
        <pc:spChg chg="add mod">
          <ac:chgData name="Fatima Omar (2218519)" userId="10ab1a0f-9552-49c0-aa02-0dc4e2d59744" providerId="ADAL" clId="{EBE9DD4B-A9F4-6843-8231-5F0BBB512B5B}" dt="2022-09-30T17:13:44.276" v="532" actId="1076"/>
          <ac:spMkLst>
            <pc:docMk/>
            <pc:sldMk cId="2454586649" sldId="256"/>
            <ac:spMk id="15" creationId="{44DB3F1A-6B84-B410-036F-E7A5B78082AC}"/>
          </ac:spMkLst>
        </pc:spChg>
        <pc:spChg chg="add del mod">
          <ac:chgData name="Fatima Omar (2218519)" userId="10ab1a0f-9552-49c0-aa02-0dc4e2d59744" providerId="ADAL" clId="{EBE9DD4B-A9F4-6843-8231-5F0BBB512B5B}" dt="2022-09-30T17:35:09.310" v="541"/>
          <ac:spMkLst>
            <pc:docMk/>
            <pc:sldMk cId="2454586649" sldId="256"/>
            <ac:spMk id="16" creationId="{BC73D621-B70B-2282-A96D-B700CA04BFBF}"/>
          </ac:spMkLst>
        </pc:spChg>
        <pc:spChg chg="add del mod">
          <ac:chgData name="Fatima Omar (2218519)" userId="10ab1a0f-9552-49c0-aa02-0dc4e2d59744" providerId="ADAL" clId="{EBE9DD4B-A9F4-6843-8231-5F0BBB512B5B}" dt="2022-09-30T17:36:23.077" v="544"/>
          <ac:spMkLst>
            <pc:docMk/>
            <pc:sldMk cId="2454586649" sldId="256"/>
            <ac:spMk id="17" creationId="{B5AF2578-C197-A445-2CFA-E1EAE858AEB5}"/>
          </ac:spMkLst>
        </pc:spChg>
        <pc:spChg chg="add mod">
          <ac:chgData name="Fatima Omar (2218519)" userId="10ab1a0f-9552-49c0-aa02-0dc4e2d59744" providerId="ADAL" clId="{EBE9DD4B-A9F4-6843-8231-5F0BBB512B5B}" dt="2022-10-01T02:16:44.958" v="615" actId="1076"/>
          <ac:spMkLst>
            <pc:docMk/>
            <pc:sldMk cId="2454586649" sldId="256"/>
            <ac:spMk id="18" creationId="{5F693D33-ADE4-CEE4-88D7-5248F37BB3BD}"/>
          </ac:spMkLst>
        </pc:spChg>
        <pc:spChg chg="add mod">
          <ac:chgData name="Fatima Omar (2218519)" userId="10ab1a0f-9552-49c0-aa02-0dc4e2d59744" providerId="ADAL" clId="{EBE9DD4B-A9F4-6843-8231-5F0BBB512B5B}" dt="2022-10-01T02:17:53.228" v="638" actId="2711"/>
          <ac:spMkLst>
            <pc:docMk/>
            <pc:sldMk cId="2454586649" sldId="256"/>
            <ac:spMk id="19" creationId="{59150D5D-F345-6F9B-4F27-A5DA0121EC58}"/>
          </ac:spMkLst>
        </pc:spChg>
        <pc:spChg chg="add del">
          <ac:chgData name="Fatima Omar (2218519)" userId="10ab1a0f-9552-49c0-aa02-0dc4e2d59744" providerId="ADAL" clId="{EBE9DD4B-A9F4-6843-8231-5F0BBB512B5B}" dt="2022-09-30T16:26:33.071" v="15"/>
          <ac:spMkLst>
            <pc:docMk/>
            <pc:sldMk cId="2454586649" sldId="256"/>
            <ac:spMk id="1030" creationId="{A7971386-B2B0-4A38-8D3B-8CF23AAA610C}"/>
          </ac:spMkLst>
        </pc:spChg>
        <pc:spChg chg="add del">
          <ac:chgData name="Fatima Omar (2218519)" userId="10ab1a0f-9552-49c0-aa02-0dc4e2d59744" providerId="ADAL" clId="{EBE9DD4B-A9F4-6843-8231-5F0BBB512B5B}" dt="2022-09-30T16:26:33.071" v="15"/>
          <ac:spMkLst>
            <pc:docMk/>
            <pc:sldMk cId="2454586649" sldId="256"/>
            <ac:spMk id="1032" creationId="{8BECD55C-E611-4BCD-B45E-BF01D6234816}"/>
          </ac:spMkLst>
        </pc:spChg>
        <pc:spChg chg="add del">
          <ac:chgData name="Fatima Omar (2218519)" userId="10ab1a0f-9552-49c0-aa02-0dc4e2d59744" providerId="ADAL" clId="{EBE9DD4B-A9F4-6843-8231-5F0BBB512B5B}" dt="2022-09-30T16:26:33.071" v="15"/>
          <ac:spMkLst>
            <pc:docMk/>
            <pc:sldMk cId="2454586649" sldId="256"/>
            <ac:spMk id="1045" creationId="{0F358BAA-9C8A-4E17-BAD8-32FD6FFEA730}"/>
          </ac:spMkLst>
        </pc:spChg>
        <pc:spChg chg="add del">
          <ac:chgData name="Fatima Omar (2218519)" userId="10ab1a0f-9552-49c0-aa02-0dc4e2d59744" providerId="ADAL" clId="{EBE9DD4B-A9F4-6843-8231-5F0BBB512B5B}" dt="2022-09-30T16:26:33.071" v="15"/>
          <ac:spMkLst>
            <pc:docMk/>
            <pc:sldMk cId="2454586649" sldId="256"/>
            <ac:spMk id="1047" creationId="{4D6F41A4-BEE3-4935-9371-4ADEA67A22F9}"/>
          </ac:spMkLst>
        </pc:spChg>
        <pc:spChg chg="add del">
          <ac:chgData name="Fatima Omar (2218519)" userId="10ab1a0f-9552-49c0-aa02-0dc4e2d59744" providerId="ADAL" clId="{EBE9DD4B-A9F4-6843-8231-5F0BBB512B5B}" dt="2022-09-30T16:26:33.071" v="15"/>
          <ac:spMkLst>
            <pc:docMk/>
            <pc:sldMk cId="2454586649" sldId="256"/>
            <ac:spMk id="1056" creationId="{7FE1D329-7CB2-4DF5-B0C0-36DD19EBC66D}"/>
          </ac:spMkLst>
        </pc:spChg>
        <pc:spChg chg="add del">
          <ac:chgData name="Fatima Omar (2218519)" userId="10ab1a0f-9552-49c0-aa02-0dc4e2d59744" providerId="ADAL" clId="{EBE9DD4B-A9F4-6843-8231-5F0BBB512B5B}" dt="2022-09-30T16:26:33.071" v="15"/>
          <ac:spMkLst>
            <pc:docMk/>
            <pc:sldMk cId="2454586649" sldId="256"/>
            <ac:spMk id="1058" creationId="{FAFB3478-4AEC-431E-93B2-1593839C16DA}"/>
          </ac:spMkLst>
        </pc:spChg>
        <pc:spChg chg="add del">
          <ac:chgData name="Fatima Omar (2218519)" userId="10ab1a0f-9552-49c0-aa02-0dc4e2d59744" providerId="ADAL" clId="{EBE9DD4B-A9F4-6843-8231-5F0BBB512B5B}" dt="2022-09-30T16:26:33.071" v="15"/>
          <ac:spMkLst>
            <pc:docMk/>
            <pc:sldMk cId="2454586649" sldId="256"/>
            <ac:spMk id="1060" creationId="{BA44E6CA-03F3-47EA-A9F3-5C0674E28D61}"/>
          </ac:spMkLst>
        </pc:spChg>
        <pc:spChg chg="add del">
          <ac:chgData name="Fatima Omar (2218519)" userId="10ab1a0f-9552-49c0-aa02-0dc4e2d59744" providerId="ADAL" clId="{EBE9DD4B-A9F4-6843-8231-5F0BBB512B5B}" dt="2022-09-30T16:26:33.071" v="15"/>
          <ac:spMkLst>
            <pc:docMk/>
            <pc:sldMk cId="2454586649" sldId="256"/>
            <ac:spMk id="1069" creationId="{2E922E9E-A29B-4164-A634-B718A43369CA}"/>
          </ac:spMkLst>
        </pc:spChg>
        <pc:grpChg chg="add del">
          <ac:chgData name="Fatima Omar (2218519)" userId="10ab1a0f-9552-49c0-aa02-0dc4e2d59744" providerId="ADAL" clId="{EBE9DD4B-A9F4-6843-8231-5F0BBB512B5B}" dt="2022-09-30T16:26:33.071" v="15"/>
          <ac:grpSpMkLst>
            <pc:docMk/>
            <pc:sldMk cId="2454586649" sldId="256"/>
            <ac:grpSpMk id="1034" creationId="{3B6C4904-4898-4F26-9247-A6A132C5D8DC}"/>
          </ac:grpSpMkLst>
        </pc:grpChg>
        <pc:grpChg chg="add del">
          <ac:chgData name="Fatima Omar (2218519)" userId="10ab1a0f-9552-49c0-aa02-0dc4e2d59744" providerId="ADAL" clId="{EBE9DD4B-A9F4-6843-8231-5F0BBB512B5B}" dt="2022-09-30T16:26:33.071" v="15"/>
          <ac:grpSpMkLst>
            <pc:docMk/>
            <pc:sldMk cId="2454586649" sldId="256"/>
            <ac:grpSpMk id="1049" creationId="{7726F010-956A-40BC-8A1F-8002DC729B4C}"/>
          </ac:grpSpMkLst>
        </pc:grpChg>
        <pc:grpChg chg="add del">
          <ac:chgData name="Fatima Omar (2218519)" userId="10ab1a0f-9552-49c0-aa02-0dc4e2d59744" providerId="ADAL" clId="{EBE9DD4B-A9F4-6843-8231-5F0BBB512B5B}" dt="2022-09-30T16:26:33.071" v="15"/>
          <ac:grpSpMkLst>
            <pc:docMk/>
            <pc:sldMk cId="2454586649" sldId="256"/>
            <ac:grpSpMk id="1062" creationId="{5D52F8AC-8753-458F-A2AC-8BC6EB707882}"/>
          </ac:grpSpMkLst>
        </pc:grpChg>
        <pc:picChg chg="mod">
          <ac:chgData name="Fatima Omar (2218519)" userId="10ab1a0f-9552-49c0-aa02-0dc4e2d59744" providerId="ADAL" clId="{EBE9DD4B-A9F4-6843-8231-5F0BBB512B5B}" dt="2022-10-01T02:16:47.401" v="616" actId="1076"/>
          <ac:picMkLst>
            <pc:docMk/>
            <pc:sldMk cId="2454586649" sldId="256"/>
            <ac:picMk id="1025" creationId="{E02A635F-64F7-E8A4-8E76-14714010452B}"/>
          </ac:picMkLst>
        </pc:picChg>
        <pc:picChg chg="add mod ord">
          <ac:chgData name="Fatima Omar (2218519)" userId="10ab1a0f-9552-49c0-aa02-0dc4e2d59744" providerId="ADAL" clId="{EBE9DD4B-A9F4-6843-8231-5F0BBB512B5B}" dt="2022-09-30T16:40:03.921" v="415" actId="1076"/>
          <ac:picMkLst>
            <pc:docMk/>
            <pc:sldMk cId="2454586649" sldId="256"/>
            <ac:picMk id="1027" creationId="{53D2CACB-8E83-D34E-EA8D-47D0463DA58D}"/>
          </ac:picMkLst>
        </pc:picChg>
      </pc:sldChg>
      <pc:sldChg chg="modSp new mod">
        <pc:chgData name="Fatima Omar (2218519)" userId="10ab1a0f-9552-49c0-aa02-0dc4e2d59744" providerId="ADAL" clId="{EBE9DD4B-A9F4-6843-8231-5F0BBB512B5B}" dt="2022-10-01T01:56:30.772" v="569" actId="14100"/>
        <pc:sldMkLst>
          <pc:docMk/>
          <pc:sldMk cId="721592029" sldId="257"/>
        </pc:sldMkLst>
        <pc:spChg chg="mod">
          <ac:chgData name="Fatima Omar (2218519)" userId="10ab1a0f-9552-49c0-aa02-0dc4e2d59744" providerId="ADAL" clId="{EBE9DD4B-A9F4-6843-8231-5F0BBB512B5B}" dt="2022-09-30T16:34:22.129" v="350" actId="115"/>
          <ac:spMkLst>
            <pc:docMk/>
            <pc:sldMk cId="721592029" sldId="257"/>
            <ac:spMk id="2" creationId="{F51F891A-6634-20D6-C5E0-67428F042C05}"/>
          </ac:spMkLst>
        </pc:spChg>
        <pc:spChg chg="mod">
          <ac:chgData name="Fatima Omar (2218519)" userId="10ab1a0f-9552-49c0-aa02-0dc4e2d59744" providerId="ADAL" clId="{EBE9DD4B-A9F4-6843-8231-5F0BBB512B5B}" dt="2022-10-01T01:56:30.772" v="569" actId="14100"/>
          <ac:spMkLst>
            <pc:docMk/>
            <pc:sldMk cId="721592029" sldId="257"/>
            <ac:spMk id="3" creationId="{CDBD008C-6DF0-08EE-5410-5708D2E671F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CE088B-A176-2045-A0AC-EC327ECB731C}" type="datetimeFigureOut">
              <a:rPr lang="en-US" smtClean="0"/>
              <a:t>10/1/22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20215-81FE-C541-B64C-1D646157DF1A}" type="slidenum">
              <a:rPr lang="en-US" smtClean="0"/>
              <a:t>‹#›</a:t>
            </a:fld>
            <a:endParaRPr lang="en-US"/>
          </a:p>
        </p:txBody>
      </p:sp>
    </p:spTree>
    <p:extLst>
      <p:ext uri="{BB962C8B-B14F-4D97-AF65-F5344CB8AC3E}">
        <p14:creationId xmlns:p14="http://schemas.microsoft.com/office/powerpoint/2010/main" val="1737712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541227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59089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962345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87249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933954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1900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86096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34881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83111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14536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10/1/22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61556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10/1/22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2258420655"/>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8" r:id="rId10"/>
    <p:sldLayoutId id="21474836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in.linkedin.com/in/dr-neeharika-t-ph-d-4b971742?trk=pulse-article_main-author-card" TargetMode="External"/><Relationship Id="rId3" Type="http://schemas.openxmlformats.org/officeDocument/2006/relationships/image" Target="../media/image2.jpeg"/><Relationship Id="rId7" Type="http://schemas.openxmlformats.org/officeDocument/2006/relationships/hyperlink" Target="https://foundr.com/author/jessesumra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file:////var/folders/4_/rn0_b_wj1n14qr00_hsz4tf80000gn/T/com.microsoft.Word/WebArchiveCopyPasteTempFiles/smart-goal-target.png" TargetMode="External"/><Relationship Id="rId5" Type="http://schemas.openxmlformats.org/officeDocument/2006/relationships/image" Target="../media/image3.png"/><Relationship Id="rId4" Type="http://schemas.openxmlformats.org/officeDocument/2006/relationships/image" Target="file:////var/folders/4_/rn0_b_wj1n14qr00_hsz4tf80000gn/T/com.microsoft.Word/WebArchiveCopyPasteTempFiles/1625418166447%3fe=2147483647&amp;v=beta&amp;t=aViuQiK_sYmGltvFK7smrrssGghPjokWXR9WqWLRxo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d1wqtxts1xzle7.cloudfront.net/61974506/TheImpactofTimeManagementontheStudents1-PB_220200203-103607-5m0fsb-with-cover-page-v2.pdf?Expires=1663808509&amp;Signature=hAxhHCJWeEiXVnSg1ptTJwohmFtfYLd-4iEnDHRueM02Llvz1w4WkgcYb0raJUph1rfCSD6oAssbsC4yvYq57uazpCjjRzyHGcsTCGJhQNjoi-i1T3vfoE75EkRp8G-JOG09NJ7s4nR1TTivv7VSP~q9FdBoRJxI3~yJJB6h2ZjKU9oCPMrghRk947L2WJMldb5Gceq58t70PGu~zgxyDWRrxdXKiZWz6cO3z4WobXKAAvO5VgT3fZY~2XpmuFnUjr0rhUNwK-1MxWSCWaB7YqMv~2uU7qQw-zzB6pPXbhZMmBEu3vmessN8xY-R5Jp5Sd~SwaayJVVR6AlRkiGQMw__&amp;Key-Pair-Id=APKAJLOHF5GGSLRBV4ZA" TargetMode="External"/><Relationship Id="rId2" Type="http://schemas.openxmlformats.org/officeDocument/2006/relationships/hyperlink" Target="https://d1wqtxts1xzle7.cloudfront.net/44644064/7126-26653-1-PB-with-cover-page-v2.pdf?Expires=1664408383&amp;Signature=RZ-reSnuCmSs3ii90baHiGg0LANY-JSgGH4okepEgMFYa3fsHqMPJmUvMj~EwCNtzGVGM~JEPxKaA2UANX8q9m4iZmucXLsZJdpDhKuaqNfd5KGFMM8cEa4YnzCGKp-9vmhRMXYDmHfZfVsOqRFuoTY8k5zfpStlVdJeVsqHybrvIk~OlvrTfwuWSygqH19tPcniBu3XB9ekYDlTOeOEXW-29vEU4z8~Lc09ykq6nr6USUASRrGtua0Y6T~75eXXHS~ZABj8JVCTZqO~VHY45r2gyIT3u-zeCeAXZk54-szO8N7LvwUxRbbGJZexh2~M11wUfY0~EgkyLDLbsMwIpQ__&amp;Key-Pair-Id=APKAJLOHF5GGSLRBV4ZA/" TargetMode="External"/><Relationship Id="rId1" Type="http://schemas.openxmlformats.org/officeDocument/2006/relationships/slideLayout" Target="../slideLayouts/slideLayout2.xml"/><Relationship Id="rId4" Type="http://schemas.openxmlformats.org/officeDocument/2006/relationships/hyperlink" Target="https://www.betterup.com/blog/critical-thinking-skills?hs_amp=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0"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32"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034" name="Group 1033">
            <a:extLst>
              <a:ext uri="{FF2B5EF4-FFF2-40B4-BE49-F238E27FC236}">
                <a16:creationId xmlns:a16="http://schemas.microsoft.com/office/drawing/2014/main" id="{3B6C4904-4898-4F26-9247-A6A132C5D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48" y="-1190"/>
            <a:ext cx="12188952" cy="6859190"/>
            <a:chOff x="3048" y="-1190"/>
            <a:chExt cx="12188952" cy="6859190"/>
          </a:xfrm>
        </p:grpSpPr>
        <p:sp>
          <p:nvSpPr>
            <p:cNvPr id="1035" name="Oval 1034">
              <a:extLst>
                <a:ext uri="{FF2B5EF4-FFF2-40B4-BE49-F238E27FC236}">
                  <a16:creationId xmlns:a16="http://schemas.microsoft.com/office/drawing/2014/main" id="{DA6B5E1D-7FE9-4B80-9B3B-758B81CFF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1036" name="Graphic 18">
              <a:extLst>
                <a:ext uri="{FF2B5EF4-FFF2-40B4-BE49-F238E27FC236}">
                  <a16:creationId xmlns:a16="http://schemas.microsoft.com/office/drawing/2014/main" id="{A38E4F8A-A8B4-46D6-B53D-ED08B843E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3600000">
              <a:off x="7312815" y="4858033"/>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037" name="Oval 1036">
              <a:extLst>
                <a:ext uri="{FF2B5EF4-FFF2-40B4-BE49-F238E27FC236}">
                  <a16:creationId xmlns:a16="http://schemas.microsoft.com/office/drawing/2014/main" id="{869B5ADD-C5D0-4EEC-8DA8-9E9A8172D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28124"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4BD1E899-9F5E-4E48-90DB-FD20FA419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36856"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dirty="0"/>
            </a:p>
          </p:txBody>
        </p:sp>
        <p:sp>
          <p:nvSpPr>
            <p:cNvPr id="1039" name="Freeform: Shape 1038">
              <a:extLst>
                <a:ext uri="{FF2B5EF4-FFF2-40B4-BE49-F238E27FC236}">
                  <a16:creationId xmlns:a16="http://schemas.microsoft.com/office/drawing/2014/main" id="{8C2EDE48-E64A-4832-9AFB-E112012EC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31593" y="1183332"/>
              <a:ext cx="460407" cy="1419452"/>
            </a:xfrm>
            <a:custGeom>
              <a:avLst/>
              <a:gdLst>
                <a:gd name="connsiteX0" fmla="*/ 460407 w 460407"/>
                <a:gd name="connsiteY0" fmla="*/ 0 h 1419452"/>
                <a:gd name="connsiteX1" fmla="*/ 460407 w 460407"/>
                <a:gd name="connsiteY1" fmla="*/ 1419452 h 1419452"/>
                <a:gd name="connsiteX2" fmla="*/ 450116 w 460407"/>
                <a:gd name="connsiteY2" fmla="*/ 1411963 h 1419452"/>
                <a:gd name="connsiteX3" fmla="*/ 0 w 460407"/>
                <a:gd name="connsiteY3" fmla="*/ 709726 h 1419452"/>
                <a:gd name="connsiteX4" fmla="*/ 450116 w 460407"/>
                <a:gd name="connsiteY4" fmla="*/ 7489 h 1419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407" h="1419452">
                  <a:moveTo>
                    <a:pt x="460407" y="0"/>
                  </a:moveTo>
                  <a:lnTo>
                    <a:pt x="460407" y="1419452"/>
                  </a:lnTo>
                  <a:lnTo>
                    <a:pt x="450116" y="1411963"/>
                  </a:lnTo>
                  <a:cubicBezTo>
                    <a:pt x="360093" y="1345123"/>
                    <a:pt x="0" y="1056114"/>
                    <a:pt x="0" y="709726"/>
                  </a:cubicBezTo>
                  <a:cubicBezTo>
                    <a:pt x="0" y="363339"/>
                    <a:pt x="360093" y="74329"/>
                    <a:pt x="450116" y="7489"/>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040"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6C019681-8CFE-778D-780F-A4AE6E93EAD0}"/>
              </a:ext>
            </a:extLst>
          </p:cNvPr>
          <p:cNvSpPr>
            <a:spLocks noGrp="1"/>
          </p:cNvSpPr>
          <p:nvPr>
            <p:ph type="ctrTitle"/>
          </p:nvPr>
        </p:nvSpPr>
        <p:spPr>
          <a:xfrm>
            <a:off x="3664030" y="0"/>
            <a:ext cx="3462297" cy="3599288"/>
          </a:xfrm>
        </p:spPr>
        <p:txBody>
          <a:bodyPr>
            <a:noAutofit/>
          </a:bodyPr>
          <a:lstStyle/>
          <a:p>
            <a:pPr fontAlgn="base"/>
            <a:br>
              <a:rPr lang="en-GB" sz="1100" dirty="0">
                <a:effectLst/>
                <a:ea typeface="Times New Roman" panose="02020603050405020304" pitchFamily="18" charset="0"/>
              </a:rPr>
            </a:br>
            <a:br>
              <a:rPr lang="en-GB" sz="1100" dirty="0">
                <a:effectLst/>
                <a:ea typeface="Times New Roman" panose="02020603050405020304" pitchFamily="18" charset="0"/>
              </a:rPr>
            </a:br>
            <a:br>
              <a:rPr lang="en-GB" sz="1100" dirty="0">
                <a:ea typeface="Times New Roman" panose="02020603050405020304" pitchFamily="18" charset="0"/>
              </a:rPr>
            </a:br>
            <a:br>
              <a:rPr lang="en-GB" sz="1100" dirty="0">
                <a:ea typeface="Times New Roman" panose="02020603050405020304" pitchFamily="18" charset="0"/>
              </a:rPr>
            </a:br>
            <a:br>
              <a:rPr lang="en-US" sz="1100" dirty="0">
                <a:ea typeface="Times New Roman" panose="02020603050405020304" pitchFamily="18" charset="0"/>
              </a:rPr>
            </a:br>
            <a:r>
              <a:rPr lang="en-US" sz="1000" dirty="0">
                <a:ea typeface="Times New Roman" panose="02020603050405020304" pitchFamily="18" charset="0"/>
              </a:rPr>
              <a:t>Pebbles</a:t>
            </a:r>
            <a:r>
              <a:rPr lang="en-US" sz="1000" dirty="0">
                <a:effectLst/>
                <a:ea typeface="Times New Roman" panose="02020603050405020304" pitchFamily="18" charset="0"/>
              </a:rPr>
              <a:t>, rank higher than sand, these are important tasks that can be put off completing at a later date . They include, responding to messages, phone calls and doing favors for others.</a:t>
            </a:r>
            <a:br>
              <a:rPr lang="en-GB" sz="1000" dirty="0">
                <a:effectLst/>
                <a:ea typeface="Times New Roman" panose="02020603050405020304" pitchFamily="18" charset="0"/>
              </a:rPr>
            </a:br>
            <a:r>
              <a:rPr lang="en-US" sz="1000" dirty="0">
                <a:effectLst/>
                <a:ea typeface="Times New Roman" panose="02020603050405020304" pitchFamily="18" charset="0"/>
              </a:rPr>
              <a:t>Finally, we have rocks that symbolizes the major tasks that must be completed as they bear repercussion. This includes complete online test and doing some research. </a:t>
            </a:r>
            <a:br>
              <a:rPr lang="en-GB" sz="1000" dirty="0">
                <a:effectLst/>
                <a:ea typeface="Times New Roman" panose="02020603050405020304" pitchFamily="18" charset="0"/>
              </a:rPr>
            </a:br>
            <a:r>
              <a:rPr lang="en-US" sz="1000" dirty="0">
                <a:effectLst/>
                <a:ea typeface="Times New Roman" panose="02020603050405020304" pitchFamily="18" charset="0"/>
              </a:rPr>
              <a:t>Jeremy also thought about personal matters for instants visiting family and used water to symbolize it. </a:t>
            </a:r>
            <a:br>
              <a:rPr lang="en-GB" sz="1000" dirty="0">
                <a:effectLst/>
                <a:ea typeface="Times New Roman" panose="02020603050405020304" pitchFamily="18" charset="0"/>
              </a:rPr>
            </a:br>
            <a:r>
              <a:rPr lang="en-GB" sz="1000" dirty="0">
                <a:effectLst/>
                <a:ea typeface="Times New Roman" panose="02020603050405020304" pitchFamily="18" charset="0"/>
              </a:rPr>
              <a:t>However, others such as </a:t>
            </a:r>
            <a:r>
              <a:rPr lang="en-US" sz="1000" dirty="0">
                <a:effectLst/>
                <a:ea typeface="Times New Roman" panose="02020603050405020304" pitchFamily="18" charset="0"/>
              </a:rPr>
              <a:t>Cottrell (2008) </a:t>
            </a:r>
            <a:r>
              <a:rPr lang="en-GB" sz="1000" dirty="0">
                <a:effectLst/>
                <a:ea typeface="Times New Roman" panose="02020603050405020304" pitchFamily="18" charset="0"/>
              </a:rPr>
              <a:t>believe that students are given plenty of independent studying time. Which can form risks in particularly, over-estimating</a:t>
            </a:r>
            <a:r>
              <a:rPr lang="en-US" sz="1000" dirty="0">
                <a:effectLst/>
                <a:ea typeface="Times New Roman" panose="02020603050405020304" pitchFamily="18" charset="0"/>
              </a:rPr>
              <a:t> the time you </a:t>
            </a:r>
            <a:r>
              <a:rPr lang="en-GB" sz="1000" dirty="0">
                <a:effectLst/>
                <a:ea typeface="Times New Roman" panose="02020603050405020304" pitchFamily="18" charset="0"/>
              </a:rPr>
              <a:t>must complete work or missing deadlines. Universities have made it, so students are responsible of keeping track of their own work. </a:t>
            </a:r>
            <a:br>
              <a:rPr lang="en-GB" sz="1000" dirty="0">
                <a:effectLst/>
                <a:ea typeface="Times New Roman" panose="02020603050405020304" pitchFamily="18" charset="0"/>
              </a:rPr>
            </a:br>
            <a:br>
              <a:rPr lang="en-GB" sz="1000" dirty="0">
                <a:effectLst/>
                <a:ea typeface="Times New Roman" panose="02020603050405020304" pitchFamily="18" charset="0"/>
              </a:rPr>
            </a:br>
            <a:r>
              <a:rPr lang="en-US" sz="1000" dirty="0">
                <a:effectLst/>
                <a:ea typeface="Times New Roman" panose="02020603050405020304" pitchFamily="18" charset="0"/>
              </a:rPr>
              <a:t>Everard</a:t>
            </a:r>
            <a:r>
              <a:rPr lang="en-GB" sz="1000" dirty="0">
                <a:effectLst/>
                <a:ea typeface="Times New Roman" panose="02020603050405020304" pitchFamily="18" charset="0"/>
              </a:rPr>
              <a:t> (2014) also believes that a student should properly document their daily activates.  Compiling a list of questions </a:t>
            </a:r>
            <a:r>
              <a:rPr lang="en-GB" sz="1000" dirty="0">
                <a:ea typeface="Times New Roman" panose="02020603050405020304" pitchFamily="18" charset="0"/>
              </a:rPr>
              <a:t>containing </a:t>
            </a:r>
            <a:r>
              <a:rPr lang="en-GB" sz="1000" dirty="0">
                <a:effectLst/>
                <a:ea typeface="Times New Roman" panose="02020603050405020304" pitchFamily="18" charset="0"/>
              </a:rPr>
              <a:t>what should be written in your journal such as, </a:t>
            </a:r>
            <a:r>
              <a:rPr lang="en-US" sz="1000" dirty="0">
                <a:effectLst/>
                <a:ea typeface="Times New Roman" panose="02020603050405020304" pitchFamily="18" charset="0"/>
              </a:rPr>
              <a:t>List of tasks that need to be completed that day and Create a list in chorologic order from with priority tasks in allocated time windows</a:t>
            </a:r>
            <a:r>
              <a:rPr lang="en-GB" sz="1000" dirty="0">
                <a:effectLst/>
                <a:ea typeface="Times New Roman" panose="02020603050405020304" pitchFamily="18" charset="0"/>
              </a:rPr>
              <a:t> </a:t>
            </a:r>
            <a:br>
              <a:rPr lang="en-GB" sz="1000" dirty="0">
                <a:effectLst/>
                <a:ea typeface="Times New Roman" panose="02020603050405020304" pitchFamily="18" charset="0"/>
              </a:rPr>
            </a:br>
            <a:r>
              <a:rPr lang="en-US" sz="1000" dirty="0">
                <a:effectLst/>
                <a:ea typeface="Times New Roman" panose="02020603050405020304" pitchFamily="18" charset="0"/>
              </a:rPr>
              <a:t>If students effectively update their daily tasks and activities, they can effectively manage their daily tasks. </a:t>
            </a:r>
            <a:br>
              <a:rPr lang="en-GB" sz="1100" dirty="0">
                <a:effectLst/>
                <a:ea typeface="Times New Roman" panose="02020603050405020304" pitchFamily="18" charset="0"/>
              </a:rPr>
            </a:br>
            <a:endParaRPr lang="en-US" sz="1100" dirty="0"/>
          </a:p>
        </p:txBody>
      </p:sp>
      <p:pic>
        <p:nvPicPr>
          <p:cNvPr id="1025" name="Picture 2" descr="Diagram&#10;&#10;Description automatically generated">
            <a:extLst>
              <a:ext uri="{FF2B5EF4-FFF2-40B4-BE49-F238E27FC236}">
                <a16:creationId xmlns:a16="http://schemas.microsoft.com/office/drawing/2014/main" id="{E02A635F-64F7-E8A4-8E76-14714010452B}"/>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r="3" b="3"/>
          <a:stretch>
            <a:fillRect/>
          </a:stretch>
        </p:blipFill>
        <p:spPr bwMode="auto">
          <a:xfrm>
            <a:off x="7631659" y="4741290"/>
            <a:ext cx="1280688" cy="128068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2">
            <a:extLst>
              <a:ext uri="{FF2B5EF4-FFF2-40B4-BE49-F238E27FC236}">
                <a16:creationId xmlns:a16="http://schemas.microsoft.com/office/drawing/2014/main" id="{2B3BF8FF-197B-94C4-81CF-42703CAEF9A4}"/>
              </a:ext>
            </a:extLst>
          </p:cNvPr>
          <p:cNvSpPr>
            <a:spLocks noChangeArrowheads="1"/>
          </p:cNvSpPr>
          <p:nvPr/>
        </p:nvSpPr>
        <p:spPr bwMode="auto">
          <a:xfrm>
            <a:off x="0" y="-1"/>
            <a:ext cx="490949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3D9517EA-5C87-9796-2FE2-67C6C23B8753}"/>
              </a:ext>
            </a:extLst>
          </p:cNvPr>
          <p:cNvSpPr txBox="1"/>
          <p:nvPr/>
        </p:nvSpPr>
        <p:spPr>
          <a:xfrm>
            <a:off x="3485686" y="3447727"/>
            <a:ext cx="4280088" cy="3654847"/>
          </a:xfrm>
          <a:prstGeom prst="rect">
            <a:avLst/>
          </a:prstGeom>
          <a:noFill/>
        </p:spPr>
        <p:txBody>
          <a:bodyPr wrap="square" rtlCol="0">
            <a:spAutoFit/>
          </a:bodyPr>
          <a:lstStyle/>
          <a:p>
            <a:r>
              <a:rPr lang="en-US" sz="1050" b="1" u="sng" dirty="0">
                <a:latin typeface="Calibri" panose="020F0502020204030204" pitchFamily="34" charset="0"/>
                <a:cs typeface="Calibri" panose="020F0502020204030204" pitchFamily="34" charset="0"/>
              </a:rPr>
              <a:t>Goal setting </a:t>
            </a:r>
            <a:endParaRPr lang="en-US" sz="1050" dirty="0">
              <a:latin typeface="Calibri" panose="020F0502020204030204" pitchFamily="34" charset="0"/>
              <a:cs typeface="Calibri" panose="020F0502020204030204" pitchFamily="34" charset="0"/>
            </a:endParaRPr>
          </a:p>
          <a:p>
            <a:r>
              <a:rPr lang="en-US" sz="1050" dirty="0">
                <a:latin typeface="Calibri" panose="020F0502020204030204" pitchFamily="34" charset="0"/>
                <a:cs typeface="Calibri" panose="020F0502020204030204" pitchFamily="34" charset="0"/>
              </a:rPr>
              <a:t>Setting goals as a student is a means to creating a list / step to achieve your desired outcome and allows a student to envision their progression.</a:t>
            </a:r>
          </a:p>
          <a:p>
            <a:r>
              <a:rPr lang="en-US" sz="1050" dirty="0">
                <a:latin typeface="Calibri" panose="020F0502020204030204" pitchFamily="34" charset="0"/>
                <a:cs typeface="Calibri" panose="020F0502020204030204" pitchFamily="34" charset="0"/>
              </a:rPr>
              <a:t>According to Cao (2022) setting goals allows schoolwork and personal aspiration to cohere as well as, allowing students to accomplish their potential and build their self-confidence.  </a:t>
            </a:r>
          </a:p>
          <a:p>
            <a:r>
              <a:rPr lang="en-US" sz="1050" dirty="0">
                <a:latin typeface="Calibri" panose="020F0502020204030204" pitchFamily="34" charset="0"/>
                <a:cs typeface="Calibri" panose="020F0502020204030204" pitchFamily="34" charset="0"/>
              </a:rPr>
              <a:t>According to Australian Christian college (2019) students should focus on having both short-term and long-term goals. These goals can vary due to demand from academic work which is required to be completed. </a:t>
            </a:r>
          </a:p>
          <a:p>
            <a:r>
              <a:rPr lang="en-US" sz="1050" dirty="0">
                <a:latin typeface="Calibri" panose="020F0502020204030204" pitchFamily="34" charset="0"/>
                <a:cs typeface="Calibri" panose="020F0502020204030204" pitchFamily="34" charset="0"/>
              </a:rPr>
              <a:t>As having homework to do in the morning as short term and then an extracurricular activity such as sports or music as long term.  </a:t>
            </a:r>
          </a:p>
          <a:p>
            <a:r>
              <a:rPr lang="en-US" sz="1050" dirty="0">
                <a:latin typeface="Calibri" panose="020F0502020204030204" pitchFamily="34" charset="0"/>
                <a:cs typeface="Calibri" panose="020F0502020204030204" pitchFamily="34" charset="0"/>
              </a:rPr>
              <a:t>When it comes to setting goals, Cao (2022) believes schools fall short in empowering student to engage in learning. This is where Australian Christian College (2019) suggestion of both short-term and long-term goals falls in place.  </a:t>
            </a:r>
          </a:p>
          <a:p>
            <a:r>
              <a:rPr lang="en-US" sz="1050" dirty="0">
                <a:latin typeface="Calibri" panose="020F0502020204030204" pitchFamily="34" charset="0"/>
                <a:cs typeface="Calibri" panose="020F0502020204030204" pitchFamily="34" charset="0"/>
              </a:rPr>
              <a:t>“The study found that 14% who have goals are 10 times more successful than those without goals” (Combs, 2017).  </a:t>
            </a:r>
          </a:p>
          <a:p>
            <a:r>
              <a:rPr lang="en-US" sz="1050" dirty="0">
                <a:latin typeface="Calibri" panose="020F0502020204030204" pitchFamily="34" charset="0"/>
                <a:cs typeface="Calibri" panose="020F0502020204030204" pitchFamily="34" charset="0"/>
              </a:rPr>
              <a:t>Mumford (2012) suggest that having a goal that unattainable can discourage you and creates larger mistakes as, it is too dawning. Instead create smaller goals that are more visibly attainable to complete. </a:t>
            </a:r>
          </a:p>
          <a:p>
            <a:endParaRPr lang="en-US" sz="700" dirty="0">
              <a:latin typeface="Calibri" panose="020F0502020204030204" pitchFamily="34" charset="0"/>
              <a:cs typeface="Calibri" panose="020F0502020204030204" pitchFamily="34" charset="0"/>
            </a:endParaRPr>
          </a:p>
          <a:p>
            <a:endParaRPr lang="en-US" sz="7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1D8FE217-FB1A-A46F-E375-1648534B0014}"/>
              </a:ext>
            </a:extLst>
          </p:cNvPr>
          <p:cNvSpPr txBox="1"/>
          <p:nvPr/>
        </p:nvSpPr>
        <p:spPr>
          <a:xfrm>
            <a:off x="9357125" y="-207313"/>
            <a:ext cx="3115537" cy="923330"/>
          </a:xfrm>
          <a:prstGeom prst="rect">
            <a:avLst/>
          </a:prstGeom>
          <a:noFill/>
        </p:spPr>
        <p:txBody>
          <a:bodyPr wrap="square">
            <a:spAutoFit/>
          </a:bodyPr>
          <a:lstStyle/>
          <a:p>
            <a:br>
              <a:rPr lang="en-GB" dirty="0">
                <a:solidFill>
                  <a:schemeClr val="accent6">
                    <a:lumMod val="50000"/>
                  </a:schemeClr>
                </a:solidFill>
              </a:rPr>
            </a:br>
            <a:r>
              <a:rPr lang="en-GB" dirty="0">
                <a:solidFill>
                  <a:schemeClr val="bg1">
                    <a:lumMod val="95000"/>
                    <a:lumOff val="5000"/>
                  </a:schemeClr>
                </a:solidFill>
              </a:rPr>
              <a:t>Student name Fatima Omar</a:t>
            </a:r>
          </a:p>
          <a:p>
            <a:r>
              <a:rPr lang="en-GB" dirty="0">
                <a:solidFill>
                  <a:schemeClr val="bg1">
                    <a:lumMod val="95000"/>
                    <a:lumOff val="5000"/>
                  </a:schemeClr>
                </a:solidFill>
              </a:rPr>
              <a:t>Student number : 2218519</a:t>
            </a:r>
          </a:p>
        </p:txBody>
      </p:sp>
      <p:sp>
        <p:nvSpPr>
          <p:cNvPr id="10" name="Rectangle 4">
            <a:extLst>
              <a:ext uri="{FF2B5EF4-FFF2-40B4-BE49-F238E27FC236}">
                <a16:creationId xmlns:a16="http://schemas.microsoft.com/office/drawing/2014/main" id="{B6DB9D77-44B4-A0FC-6EC5-E325B6E69309}"/>
              </a:ext>
            </a:extLst>
          </p:cNvPr>
          <p:cNvSpPr>
            <a:spLocks noChangeArrowheads="1"/>
          </p:cNvSpPr>
          <p:nvPr/>
        </p:nvSpPr>
        <p:spPr bwMode="auto">
          <a:xfrm>
            <a:off x="10537228" y="4453318"/>
            <a:ext cx="2826476"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7" name="Picture 1" descr="SMART goal target graphic">
            <a:extLst>
              <a:ext uri="{FF2B5EF4-FFF2-40B4-BE49-F238E27FC236}">
                <a16:creationId xmlns:a16="http://schemas.microsoft.com/office/drawing/2014/main" id="{53D2CACB-8E83-D34E-EA8D-47D0463DA58D}"/>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7438959" y="86035"/>
            <a:ext cx="1492924" cy="111969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5664AAA-81AA-9319-3EC1-E9013C4C86C9}"/>
              </a:ext>
            </a:extLst>
          </p:cNvPr>
          <p:cNvSpPr txBox="1"/>
          <p:nvPr/>
        </p:nvSpPr>
        <p:spPr>
          <a:xfrm>
            <a:off x="-25529" y="45718"/>
            <a:ext cx="3516619" cy="923330"/>
          </a:xfrm>
          <a:prstGeom prst="rect">
            <a:avLst/>
          </a:prstGeom>
          <a:noFill/>
        </p:spPr>
        <p:txBody>
          <a:bodyPr wrap="square" rtlCol="0">
            <a:spAutoFit/>
          </a:bodyPr>
          <a:lstStyle/>
          <a:p>
            <a:pPr algn="ctr"/>
            <a:r>
              <a:rPr lang="en-US" dirty="0">
                <a:solidFill>
                  <a:schemeClr val="bg1">
                    <a:lumMod val="95000"/>
                    <a:lumOff val="5000"/>
                  </a:schemeClr>
                </a:solidFill>
              </a:rPr>
              <a:t>Discuss the range of skills and personal qualities that influence the development of critical thinking.</a:t>
            </a:r>
          </a:p>
        </p:txBody>
      </p:sp>
      <p:sp>
        <p:nvSpPr>
          <p:cNvPr id="12" name="TextBox 11">
            <a:extLst>
              <a:ext uri="{FF2B5EF4-FFF2-40B4-BE49-F238E27FC236}">
                <a16:creationId xmlns:a16="http://schemas.microsoft.com/office/drawing/2014/main" id="{E206D958-96F7-E88A-D5FC-2B6C384A0DFD}"/>
              </a:ext>
            </a:extLst>
          </p:cNvPr>
          <p:cNvSpPr txBox="1"/>
          <p:nvPr/>
        </p:nvSpPr>
        <p:spPr>
          <a:xfrm>
            <a:off x="7284256" y="1222452"/>
            <a:ext cx="2387635" cy="261610"/>
          </a:xfrm>
          <a:prstGeom prst="rect">
            <a:avLst/>
          </a:prstGeom>
          <a:noFill/>
        </p:spPr>
        <p:txBody>
          <a:bodyPr wrap="square" rtlCol="0">
            <a:spAutoFit/>
          </a:bodyPr>
          <a:lstStyle/>
          <a:p>
            <a:r>
              <a:rPr lang="en-GB" sz="1100" dirty="0">
                <a:solidFill>
                  <a:schemeClr val="bg1">
                    <a:lumMod val="95000"/>
                    <a:lumOff val="5000"/>
                  </a:schemeClr>
                </a:solidFill>
                <a:latin typeface="Arial" panose="020B0604020202020204" pitchFamily="34" charset="0"/>
                <a:cs typeface="Arial" panose="020B0604020202020204" pitchFamily="34" charset="0"/>
              </a:rPr>
              <a:t>(Source:</a:t>
            </a:r>
            <a:r>
              <a:rPr lang="en-GB" sz="1100" dirty="0">
                <a:solidFill>
                  <a:schemeClr val="bg1">
                    <a:lumMod val="95000"/>
                    <a:lumOff val="5000"/>
                  </a:schemeClr>
                </a:solidFill>
                <a:effectLst/>
                <a:latin typeface="Heebo" pitchFamily="2" charset="-79"/>
                <a:ea typeface="Times New Roman" panose="02020603050405020304" pitchFamily="18" charset="0"/>
              </a:rPr>
              <a:t> by </a:t>
            </a:r>
            <a:r>
              <a:rPr lang="en-GB" sz="1100" dirty="0">
                <a:solidFill>
                  <a:schemeClr val="bg1">
                    <a:lumMod val="95000"/>
                    <a:lumOff val="5000"/>
                  </a:schemeClr>
                </a:solidFill>
                <a:effectLst/>
                <a:latin typeface="Heebo" pitchFamily="2" charset="-79"/>
                <a:ea typeface="Times New Roman" panose="02020603050405020304" pitchFamily="18" charset="0"/>
                <a:hlinkClick r:id="rId7">
                  <a:extLst>
                    <a:ext uri="{A12FA001-AC4F-418D-AE19-62706E023703}">
                      <ahyp:hlinkClr xmlns:ahyp="http://schemas.microsoft.com/office/drawing/2018/hyperlinkcolor" val="tx"/>
                    </a:ext>
                  </a:extLst>
                </a:hlinkClick>
              </a:rPr>
              <a:t>Jesse </a:t>
            </a:r>
            <a:r>
              <a:rPr lang="en-GB" sz="1100" dirty="0" err="1">
                <a:solidFill>
                  <a:schemeClr val="bg1">
                    <a:lumMod val="95000"/>
                    <a:lumOff val="5000"/>
                  </a:schemeClr>
                </a:solidFill>
                <a:effectLst/>
                <a:latin typeface="Heebo" pitchFamily="2" charset="-79"/>
                <a:ea typeface="Times New Roman" panose="02020603050405020304" pitchFamily="18" charset="0"/>
                <a:hlinkClick r:id="rId7">
                  <a:extLst>
                    <a:ext uri="{A12FA001-AC4F-418D-AE19-62706E023703}">
                      <ahyp:hlinkClr xmlns:ahyp="http://schemas.microsoft.com/office/drawing/2018/hyperlinkcolor" val="tx"/>
                    </a:ext>
                  </a:extLst>
                </a:hlinkClick>
              </a:rPr>
              <a:t>Sumr</a:t>
            </a:r>
            <a:r>
              <a:rPr lang="en-GB" sz="1100" dirty="0" err="1">
                <a:solidFill>
                  <a:schemeClr val="bg1">
                    <a:lumMod val="95000"/>
                    <a:lumOff val="5000"/>
                  </a:schemeClr>
                </a:solidFill>
                <a:effectLst/>
                <a:latin typeface="Heebo" pitchFamily="2" charset="-79"/>
                <a:ea typeface="Times New Roman" panose="02020603050405020304" pitchFamily="18" charset="0"/>
              </a:rPr>
              <a:t>ak</a:t>
            </a:r>
            <a:r>
              <a:rPr lang="en-GB" sz="1100" dirty="0">
                <a:solidFill>
                  <a:schemeClr val="bg1">
                    <a:lumMod val="95000"/>
                    <a:lumOff val="5000"/>
                  </a:schemeClr>
                </a:solidFill>
                <a:effectLst/>
                <a:latin typeface="Heebo" pitchFamily="2" charset="-79"/>
                <a:ea typeface="Times New Roman" panose="02020603050405020304" pitchFamily="18" charset="0"/>
              </a:rPr>
              <a:t>, 2021</a:t>
            </a:r>
            <a:r>
              <a:rPr lang="en-GB" sz="1100" dirty="0">
                <a:solidFill>
                  <a:schemeClr val="bg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a:t>
            </a:r>
            <a:endParaRPr lang="en-US" sz="1100" dirty="0">
              <a:solidFill>
                <a:schemeClr val="bg1">
                  <a:lumMod val="95000"/>
                  <a:lumOff val="5000"/>
                </a:schemeClr>
              </a:solidFill>
            </a:endParaRPr>
          </a:p>
        </p:txBody>
      </p:sp>
      <p:sp>
        <p:nvSpPr>
          <p:cNvPr id="13" name="TextBox 12">
            <a:extLst>
              <a:ext uri="{FF2B5EF4-FFF2-40B4-BE49-F238E27FC236}">
                <a16:creationId xmlns:a16="http://schemas.microsoft.com/office/drawing/2014/main" id="{52B39048-373F-2584-3F83-B07095F6E4C5}"/>
              </a:ext>
            </a:extLst>
          </p:cNvPr>
          <p:cNvSpPr txBox="1"/>
          <p:nvPr/>
        </p:nvSpPr>
        <p:spPr>
          <a:xfrm>
            <a:off x="25966" y="1023980"/>
            <a:ext cx="3263072" cy="2677656"/>
          </a:xfrm>
          <a:prstGeom prst="rect">
            <a:avLst/>
          </a:prstGeom>
          <a:noFill/>
        </p:spPr>
        <p:txBody>
          <a:bodyPr wrap="square" rtlCol="0">
            <a:spAutoFit/>
          </a:bodyPr>
          <a:lstStyle/>
          <a:p>
            <a:r>
              <a:rPr lang="en-GB" sz="1000" dirty="0">
                <a:effectLst/>
                <a:latin typeface="Calibri" panose="020F0502020204030204" pitchFamily="34" charset="0"/>
                <a:ea typeface="Calibri" panose="020F0502020204030204" pitchFamily="34" charset="0"/>
                <a:cs typeface="Times New Roman" panose="02020603050405020304" pitchFamily="18" charset="0"/>
              </a:rPr>
              <a:t>What is critical thinking? As stated by Skills you need (2011) critical thinning is having the ability to think with a non-bias opinion, to fully  comprehend a theory or idea   and create a link between ideas. Pointing out both negative and positive aspect of anything. </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However, critical thinking in terms of being a university student doesn’t suggest looking at important parts of topics. It’s not just reading information but also questioning the body of work. Why does this theory or argument work? How does it work?</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When using the skills along side critical thinking, it opens the door to a flood gate of problem-solving ideas that  can be discussed by students and lectures. </a:t>
            </a:r>
          </a:p>
          <a:p>
            <a:r>
              <a:rPr lang="en-GB" sz="1000" dirty="0">
                <a:effectLst/>
                <a:latin typeface="Calibri" panose="020F0502020204030204" pitchFamily="34" charset="0"/>
                <a:ea typeface="Calibri" panose="020F0502020204030204" pitchFamily="34" charset="0"/>
                <a:cs typeface="Times New Roman" panose="02020603050405020304" pitchFamily="18" charset="0"/>
              </a:rPr>
              <a:t>A few examples that will be discussing are time management skills, goal setting and reflective learning. </a:t>
            </a:r>
          </a:p>
          <a:p>
            <a:endParaRPr lang="en-US" sz="800" dirty="0"/>
          </a:p>
        </p:txBody>
      </p:sp>
      <p:sp>
        <p:nvSpPr>
          <p:cNvPr id="14" name="TextBox 13">
            <a:extLst>
              <a:ext uri="{FF2B5EF4-FFF2-40B4-BE49-F238E27FC236}">
                <a16:creationId xmlns:a16="http://schemas.microsoft.com/office/drawing/2014/main" id="{8AD05121-7FB3-4D71-D901-D47EFFB40740}"/>
              </a:ext>
            </a:extLst>
          </p:cNvPr>
          <p:cNvSpPr txBox="1"/>
          <p:nvPr/>
        </p:nvSpPr>
        <p:spPr>
          <a:xfrm>
            <a:off x="27178" y="3563964"/>
            <a:ext cx="3509210" cy="3431709"/>
          </a:xfrm>
          <a:prstGeom prst="rect">
            <a:avLst/>
          </a:prstGeom>
          <a:noFill/>
        </p:spPr>
        <p:txBody>
          <a:bodyPr wrap="square" rtlCol="0">
            <a:spAutoFit/>
          </a:bodyPr>
          <a:lstStyle/>
          <a:p>
            <a:r>
              <a:rPr lang="en-US" sz="1000" b="1" u="sng" dirty="0">
                <a:effectLst/>
                <a:ea typeface="Times New Roman" panose="02020603050405020304" pitchFamily="18" charset="0"/>
              </a:rPr>
              <a:t>Time management </a:t>
            </a:r>
            <a:br>
              <a:rPr lang="en-GB" sz="1000" dirty="0">
                <a:effectLst/>
                <a:ea typeface="Times New Roman" panose="02020603050405020304" pitchFamily="18" charset="0"/>
              </a:rPr>
            </a:br>
            <a:r>
              <a:rPr lang="en-GB" sz="1000" dirty="0">
                <a:effectLst/>
                <a:ea typeface="Times New Roman" panose="02020603050405020304" pitchFamily="18" charset="0"/>
              </a:rPr>
              <a:t> </a:t>
            </a:r>
            <a:br>
              <a:rPr lang="en-GB" sz="1000" dirty="0">
                <a:effectLst/>
                <a:ea typeface="Times New Roman" panose="02020603050405020304" pitchFamily="18" charset="0"/>
              </a:rPr>
            </a:br>
            <a:r>
              <a:rPr lang="en-GB" sz="1000" dirty="0">
                <a:effectLst/>
                <a:ea typeface="Times New Roman" panose="02020603050405020304" pitchFamily="18" charset="0"/>
              </a:rPr>
              <a:t>Florence(2015) states  </a:t>
            </a:r>
            <a:r>
              <a:rPr lang="en-US" sz="1000" dirty="0">
                <a:effectLst/>
                <a:ea typeface="Times New Roman" panose="02020603050405020304" pitchFamily="18" charset="0"/>
              </a:rPr>
              <a:t>utilizing your time is </a:t>
            </a:r>
            <a:r>
              <a:rPr lang="en-GB" sz="1000" dirty="0">
                <a:effectLst/>
                <a:ea typeface="Times New Roman" panose="02020603050405020304" pitchFamily="18" charset="0"/>
              </a:rPr>
              <a:t>necessary to achieve your goal. As time management requires you to plan, organize and allocate appropriate times to each activity weather that be assignments, study time and personal activity.  </a:t>
            </a:r>
            <a:br>
              <a:rPr lang="en-GB" sz="1000" dirty="0">
                <a:effectLst/>
                <a:ea typeface="Times New Roman" panose="02020603050405020304" pitchFamily="18" charset="0"/>
              </a:rPr>
            </a:br>
            <a:r>
              <a:rPr lang="en-GB" sz="1000" dirty="0">
                <a:effectLst/>
                <a:ea typeface="Times New Roman" panose="02020603050405020304" pitchFamily="18" charset="0"/>
              </a:rPr>
              <a:t> </a:t>
            </a:r>
            <a:br>
              <a:rPr lang="en-GB" sz="1000" dirty="0">
                <a:effectLst/>
                <a:ea typeface="Times New Roman" panose="02020603050405020304" pitchFamily="18" charset="0"/>
              </a:rPr>
            </a:br>
            <a:r>
              <a:rPr lang="en-GB" sz="1000" dirty="0">
                <a:effectLst/>
                <a:ea typeface="Times New Roman" panose="02020603050405020304" pitchFamily="18" charset="0"/>
              </a:rPr>
              <a:t>According to </a:t>
            </a:r>
            <a:r>
              <a:rPr lang="en-US" sz="1000" dirty="0">
                <a:effectLst/>
                <a:ea typeface="Times New Roman" panose="02020603050405020304" pitchFamily="18" charset="0"/>
              </a:rPr>
              <a:t>Escobar (2015) students experience an elevated level of stress when they begin their academic journey. Consequently, without students using good time management skills their academic and personal live are both hindered. The theorist Escobar (2015) recognizes that finding a secure balanced and creating a schedule allows students to flourish in their chosen field. In society today it is essential to reinforce the importance of planning and managing time effectively</a:t>
            </a:r>
            <a:r>
              <a:rPr lang="en-US" sz="1100" dirty="0">
                <a:effectLst/>
                <a:ea typeface="Times New Roman" panose="02020603050405020304" pitchFamily="18" charset="0"/>
              </a:rPr>
              <a:t>. </a:t>
            </a:r>
            <a:r>
              <a:rPr lang="en-GB" sz="1100" dirty="0">
                <a:effectLst/>
                <a:ea typeface="Times New Roman" panose="02020603050405020304" pitchFamily="18" charset="0"/>
              </a:rPr>
              <a:t>  </a:t>
            </a:r>
          </a:p>
          <a:p>
            <a:r>
              <a:rPr lang="en-US" sz="1100" dirty="0">
                <a:ea typeface="Times New Roman" panose="02020603050405020304" pitchFamily="18" charset="0"/>
              </a:rPr>
              <a:t>Wright (2002) created the pickle jar theory that ranks in order, high to low on the importance of your daily tasks. The jar itself embodies your day and the pebbles, sand and rocks symbolize the ranking of each task. Small tasks that disturb your productive work</a:t>
            </a:r>
            <a:br>
              <a:rPr lang="en-GB" sz="1100" dirty="0">
                <a:effectLst/>
                <a:ea typeface="Times New Roman" panose="02020603050405020304" pitchFamily="18" charset="0"/>
              </a:rPr>
            </a:br>
            <a:r>
              <a:rPr lang="en-GB" sz="1100" dirty="0">
                <a:effectLst/>
                <a:ea typeface="Times New Roman" panose="02020603050405020304" pitchFamily="18" charset="0"/>
              </a:rPr>
              <a:t> </a:t>
            </a:r>
            <a:endParaRPr lang="en-US" sz="1100" dirty="0"/>
          </a:p>
        </p:txBody>
      </p:sp>
      <p:sp>
        <p:nvSpPr>
          <p:cNvPr id="15" name="TextBox 14">
            <a:extLst>
              <a:ext uri="{FF2B5EF4-FFF2-40B4-BE49-F238E27FC236}">
                <a16:creationId xmlns:a16="http://schemas.microsoft.com/office/drawing/2014/main" id="{44DB3F1A-6B84-B410-036F-E7A5B78082AC}"/>
              </a:ext>
            </a:extLst>
          </p:cNvPr>
          <p:cNvSpPr txBox="1"/>
          <p:nvPr/>
        </p:nvSpPr>
        <p:spPr>
          <a:xfrm>
            <a:off x="7669294" y="1675410"/>
            <a:ext cx="4532243" cy="2800767"/>
          </a:xfrm>
          <a:prstGeom prst="rect">
            <a:avLst/>
          </a:prstGeom>
          <a:noFill/>
        </p:spPr>
        <p:txBody>
          <a:bodyPr wrap="square" rtlCol="0">
            <a:spAutoFit/>
          </a:bodyPr>
          <a:lstStyle/>
          <a:p>
            <a:r>
              <a:rPr lang="en-GB" sz="1100" u="sng" dirty="0">
                <a:effectLst/>
                <a:latin typeface="Calibri" panose="020F0502020204030204" pitchFamily="34" charset="0"/>
                <a:ea typeface="Calibri" panose="020F0502020204030204" pitchFamily="34" charset="0"/>
                <a:cs typeface="Times New Roman" panose="02020603050405020304" pitchFamily="18" charset="0"/>
              </a:rPr>
              <a:t>Reflective learning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Being a university student, you are constantly being given feedback on work and given time to reflect. The experiential learning according from Kolb (1984) is four stages feeling, watching, thinking, and doing that involve analysing and evaluating your experience.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Kolb states “Learning is the process whereby knowledge is created through the transformation of experience’ (Kolb, 1984 p. 38)</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Kolb (1984) use of the cycle can helps identify students learning preference that promotes engagements allowing teachers to work alongside students and form a range of ideas and perspectives.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In contrast to Dewey (2002) as he only believes reflection identifies the tough perplex events. Incorporating questions and evaluating other different outcomes. Unlike Kolb Dewey doesn’t reference emotion. </a:t>
            </a:r>
          </a:p>
          <a:p>
            <a:endParaRPr lang="en-US" sz="1100" dirty="0"/>
          </a:p>
        </p:txBody>
      </p:sp>
      <p:sp>
        <p:nvSpPr>
          <p:cNvPr id="18" name="TextBox 17">
            <a:extLst>
              <a:ext uri="{FF2B5EF4-FFF2-40B4-BE49-F238E27FC236}">
                <a16:creationId xmlns:a16="http://schemas.microsoft.com/office/drawing/2014/main" id="{5F693D33-ADE4-CEE4-88D7-5248F37BB3BD}"/>
              </a:ext>
            </a:extLst>
          </p:cNvPr>
          <p:cNvSpPr txBox="1"/>
          <p:nvPr/>
        </p:nvSpPr>
        <p:spPr>
          <a:xfrm>
            <a:off x="7651194" y="6125634"/>
            <a:ext cx="1280689" cy="646331"/>
          </a:xfrm>
          <a:prstGeom prst="rect">
            <a:avLst/>
          </a:prstGeom>
          <a:noFill/>
        </p:spPr>
        <p:txBody>
          <a:bodyPr wrap="square" rtlCol="0">
            <a:spAutoFit/>
          </a:bodyPr>
          <a:lstStyle/>
          <a:p>
            <a:r>
              <a:rPr lang="en-GB" sz="1200" dirty="0">
                <a:solidFill>
                  <a:schemeClr val="bg1">
                    <a:lumMod val="95000"/>
                    <a:lumOff val="5000"/>
                  </a:schemeClr>
                </a:solidFill>
                <a:effectLst/>
                <a:latin typeface="Calibri" panose="020F0502020204030204" pitchFamily="34" charset="0"/>
                <a:ea typeface="Calibri" panose="020F0502020204030204" pitchFamily="34" charset="0"/>
              </a:rPr>
              <a:t> (SOURCE: BY </a:t>
            </a:r>
            <a:r>
              <a:rPr lang="en-GB" sz="1200" u="sng" strike="noStrike"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Dr. </a:t>
            </a:r>
            <a:r>
              <a:rPr lang="en-GB" sz="1200" strike="noStrike"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Neeharika T </a:t>
            </a:r>
            <a:r>
              <a:rPr lang="en-GB" sz="1200" u="sng" strike="noStrike"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Ph.D</a:t>
            </a:r>
            <a:r>
              <a:rPr lang="en-GB" sz="1200" u="none" strike="noStrike" dirty="0">
                <a:solidFill>
                  <a:schemeClr val="bg1">
                    <a:lumMod val="95000"/>
                    <a:lumOff val="5000"/>
                  </a:schemeClr>
                </a:solidFill>
                <a:effectLst/>
                <a:latin typeface="Calibri" panose="020F0502020204030204" pitchFamily="34" charset="0"/>
                <a:ea typeface="Calibri" panose="020F0502020204030204" pitchFamily="34" charset="0"/>
                <a:cs typeface="Times New Roman" panose="02020603050405020304" pitchFamily="18" charset="0"/>
              </a:rPr>
              <a:t>(2022)</a:t>
            </a:r>
            <a:endParaRPr lang="en-US" sz="1200" dirty="0">
              <a:solidFill>
                <a:schemeClr val="bg1">
                  <a:lumMod val="95000"/>
                  <a:lumOff val="5000"/>
                </a:schemeClr>
              </a:solidFill>
            </a:endParaRPr>
          </a:p>
        </p:txBody>
      </p:sp>
      <p:sp>
        <p:nvSpPr>
          <p:cNvPr id="19" name="TextBox 18">
            <a:extLst>
              <a:ext uri="{FF2B5EF4-FFF2-40B4-BE49-F238E27FC236}">
                <a16:creationId xmlns:a16="http://schemas.microsoft.com/office/drawing/2014/main" id="{59150D5D-F345-6F9B-4F27-A5DA0121EC58}"/>
              </a:ext>
            </a:extLst>
          </p:cNvPr>
          <p:cNvSpPr txBox="1"/>
          <p:nvPr/>
        </p:nvSpPr>
        <p:spPr>
          <a:xfrm>
            <a:off x="9357125" y="4499037"/>
            <a:ext cx="2374468" cy="1892826"/>
          </a:xfrm>
          <a:prstGeom prst="rect">
            <a:avLst/>
          </a:prstGeom>
          <a:noFill/>
        </p:spPr>
        <p:txBody>
          <a:bodyPr wrap="square" rtlCol="0">
            <a:spAutoFit/>
          </a:bodyPr>
          <a:lstStyle/>
          <a:p>
            <a:r>
              <a:rPr lang="en-GB" sz="900" b="1" u="sng" dirty="0">
                <a:latin typeface="Calibri" panose="020F0502020204030204" pitchFamily="34" charset="0"/>
                <a:cs typeface="Calibri" panose="020F0502020204030204" pitchFamily="34" charset="0"/>
              </a:rPr>
              <a:t>Conclusion</a:t>
            </a:r>
          </a:p>
          <a:p>
            <a:r>
              <a:rPr lang="en-GB" sz="900" dirty="0">
                <a:latin typeface="Calibri" panose="020F0502020204030204" pitchFamily="34" charset="0"/>
                <a:cs typeface="Calibri" panose="020F0502020204030204" pitchFamily="34" charset="0"/>
              </a:rPr>
              <a:t>As I draw this poster to a close, the three skills time management, reflective learning and goal setting are all equally important to effective use critical thinking. The  skills have different Styles of techniques that are tailored to a wide range of people. C</a:t>
            </a:r>
            <a:r>
              <a:rPr lang="en-GB" sz="900" dirty="0">
                <a:latin typeface="Roboto" panose="020F0502020204030204" pitchFamily="34" charset="0"/>
                <a:cs typeface="Calibri" panose="020F0502020204030204" pitchFamily="34" charset="0"/>
              </a:rPr>
              <a:t>ritical thinking</a:t>
            </a:r>
            <a:r>
              <a:rPr lang="en-GB" sz="900" i="0" u="none" strike="noStrike" dirty="0">
                <a:effectLst/>
                <a:latin typeface="Roboto" panose="020F0502020204030204" pitchFamily="34" charset="0"/>
              </a:rPr>
              <a:t> alls you “ to perform problem-solving and decision-making more effectively”. (</a:t>
            </a:r>
            <a:r>
              <a:rPr lang="en-GB" sz="900" i="0" u="none" strike="noStrike" dirty="0" err="1">
                <a:effectLst/>
                <a:latin typeface="Roboto" panose="020F0502020204030204" pitchFamily="34" charset="0"/>
              </a:rPr>
              <a:t>Wooll</a:t>
            </a:r>
            <a:r>
              <a:rPr lang="en-GB" sz="900" i="0" u="none" strike="noStrike" dirty="0">
                <a:effectLst/>
                <a:latin typeface="Roboto" panose="020F0502020204030204" pitchFamily="34" charset="0"/>
              </a:rPr>
              <a:t> 2022)</a:t>
            </a:r>
          </a:p>
          <a:p>
            <a:r>
              <a:rPr lang="en-GB" sz="900" dirty="0">
                <a:latin typeface="Roboto" panose="020F0502020204030204" pitchFamily="34" charset="0"/>
                <a:cs typeface="Calibri" panose="020F0502020204030204" pitchFamily="34" charset="0"/>
              </a:rPr>
              <a:t>Students can begin to questioning their work and ideas which will improve their academic studies and final decision. </a:t>
            </a:r>
            <a:endParaRPr lang="en-US" sz="900" dirty="0">
              <a:latin typeface="Calibri" panose="020F0502020204030204" pitchFamily="34" charset="0"/>
              <a:cs typeface="Calibri" panose="020F0502020204030204" pitchFamily="34" charset="0"/>
            </a:endParaRPr>
          </a:p>
          <a:p>
            <a:endParaRPr lang="en-US" sz="9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458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F891A-6634-20D6-C5E0-67428F042C05}"/>
              </a:ext>
            </a:extLst>
          </p:cNvPr>
          <p:cNvSpPr>
            <a:spLocks noGrp="1"/>
          </p:cNvSpPr>
          <p:nvPr>
            <p:ph type="title"/>
          </p:nvPr>
        </p:nvSpPr>
        <p:spPr>
          <a:xfrm>
            <a:off x="347472" y="229137"/>
            <a:ext cx="7685037" cy="1325563"/>
          </a:xfrm>
        </p:spPr>
        <p:txBody>
          <a:bodyPr/>
          <a:lstStyle/>
          <a:p>
            <a:r>
              <a:rPr lang="en-US" u="sng" dirty="0"/>
              <a:t>Bibliography </a:t>
            </a:r>
            <a:br>
              <a:rPr lang="en-US" dirty="0"/>
            </a:br>
            <a:endParaRPr lang="en-US" dirty="0"/>
          </a:p>
        </p:txBody>
      </p:sp>
      <p:sp>
        <p:nvSpPr>
          <p:cNvPr id="3" name="Content Placeholder 2">
            <a:extLst>
              <a:ext uri="{FF2B5EF4-FFF2-40B4-BE49-F238E27FC236}">
                <a16:creationId xmlns:a16="http://schemas.microsoft.com/office/drawing/2014/main" id="{CDBD008C-6DF0-08EE-5410-5708D2E671F2}"/>
              </a:ext>
            </a:extLst>
          </p:cNvPr>
          <p:cNvSpPr>
            <a:spLocks noGrp="1"/>
          </p:cNvSpPr>
          <p:nvPr>
            <p:ph idx="1"/>
          </p:nvPr>
        </p:nvSpPr>
        <p:spPr>
          <a:xfrm>
            <a:off x="763411" y="1303421"/>
            <a:ext cx="9930384" cy="4060679"/>
          </a:xfrm>
        </p:spPr>
        <p:txBody>
          <a:bodyPr>
            <a:normAutofit fontScale="55000" lnSpcReduction="20000"/>
          </a:bodyPr>
          <a:lstStyle/>
          <a:p>
            <a:pPr marL="0" indent="0" fontAlgn="base">
              <a:buNone/>
            </a:pPr>
            <a:r>
              <a:rPr lang="en-US" sz="1100" dirty="0">
                <a:solidFill>
                  <a:schemeClr val="bg1">
                    <a:lumMod val="95000"/>
                    <a:lumOff val="5000"/>
                  </a:schemeClr>
                </a:solidFill>
                <a:effectLst/>
                <a:latin typeface="Times New Roman" panose="02020603050405020304" pitchFamily="18" charset="0"/>
                <a:ea typeface="Times New Roman" panose="02020603050405020304" pitchFamily="18" charset="0"/>
              </a:rPr>
              <a:t>Wright, J., 2002. Time management: The pickle jar theory. A List Apart, 146, pp.1-5.</a:t>
            </a: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Florence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Aduke</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A.(2015). </a:t>
            </a:r>
            <a:r>
              <a:rPr lang="en-GB" sz="1100" i="1" dirty="0">
                <a:solidFill>
                  <a:schemeClr val="bg1">
                    <a:lumMod val="95000"/>
                    <a:lumOff val="5000"/>
                  </a:schemeClr>
                </a:solidFill>
                <a:effectLst/>
                <a:latin typeface="Times New Roman" panose="02020603050405020304" pitchFamily="18" charset="0"/>
                <a:ea typeface="Times New Roman" panose="02020603050405020304" pitchFamily="18" charset="0"/>
              </a:rPr>
              <a:t>Time Management and Students Academic Performance in Higher Institutions.</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Available at: </a:t>
            </a:r>
            <a:r>
              <a:rPr lang="en-GB" sz="1100" u="sng" dirty="0">
                <a:solidFill>
                  <a:schemeClr val="bg1">
                    <a:lumMod val="95000"/>
                    <a:lumOff val="5000"/>
                  </a:schemeClr>
                </a:solidFill>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d1wqtxts1xzle7.cloudfront.net/44644064/7126-26653-1-PB-with-cover-page-v2.pdf?Expires=1664408383&amp;Signature=RZ-reSnuCmSs3ii90baHiGg0LANY-JSgGH4okepEgMFYa3fsHqMPJmUvMj~EwCNtzGVGM~JEPxKaA2UANX8q9m4iZmucXLsZJdpDhKuaqNfd5KGFMM8cEa4YnzCGKp-9vmhRMXYDmHfZfVsOqRFuoTY8k5zfpStlVdJeVsqHybrvIk~OlvrTfwuWSygqH19tPcniBu3XB9ekYDlTOeOEXW-29vEU4z8~Lc09ykq6nr6USUASRrGtua0Y6T~75eXXHS~ZABj8JVCTZqO~VHY45r2gyIT3u-zeCeAXZk54-szO8N7LvwUxRbbGJZexh2~M11wUfY0~EgkyLDLbsMwIpQ__&amp;Key-Pair-Id=APKAJLOHF5GGSLRBV4ZA/</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(Acessed:20 September 2022</a:t>
            </a:r>
          </a:p>
          <a:p>
            <a:pPr marL="0" indent="0" fontAlgn="base">
              <a:buNone/>
            </a:pPr>
            <a:r>
              <a:rPr lang="en-US" sz="1100" dirty="0">
                <a:solidFill>
                  <a:schemeClr val="bg1">
                    <a:lumMod val="95000"/>
                    <a:lumOff val="5000"/>
                  </a:schemeClr>
                </a:solidFill>
                <a:effectLst/>
                <a:latin typeface="Times New Roman" panose="02020603050405020304" pitchFamily="18" charset="0"/>
                <a:ea typeface="Times New Roman" panose="02020603050405020304" pitchFamily="18" charset="0"/>
              </a:rPr>
              <a:t>Everard, K., Wilson, I. and Morris, G., 2014. Effective school management. 4th ed.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london</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SAGE Publications Ltd. </a:t>
            </a:r>
          </a:p>
          <a:p>
            <a:pPr marL="0" indent="0" fontAlgn="base">
              <a:buNone/>
            </a:pPr>
            <a:r>
              <a:rPr lang="en-US" sz="1100" dirty="0">
                <a:solidFill>
                  <a:schemeClr val="bg1">
                    <a:lumMod val="95000"/>
                    <a:lumOff val="5000"/>
                  </a:schemeClr>
                </a:solidFill>
                <a:effectLst/>
                <a:latin typeface="Times New Roman" panose="02020603050405020304" pitchFamily="18" charset="0"/>
                <a:ea typeface="Times New Roman" panose="02020603050405020304" pitchFamily="18" charset="0"/>
              </a:rPr>
              <a:t>Escobar, G., 2015. [online] D1wqtxts1xzle7.cloudfront.net. Available at: </a:t>
            </a:r>
            <a:r>
              <a:rPr lang="en-US" sz="1100" u="sng" dirty="0">
                <a:solidFill>
                  <a:schemeClr val="bg1">
                    <a:lumMod val="95000"/>
                    <a:lumOff val="5000"/>
                  </a:schemeClr>
                </a:solidFill>
                <a:effectLst/>
                <a:latin typeface="Times New Roman" panose="02020603050405020304"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https://d1wqtxts1xzle7.cloudfront.net/61974506/TheImpactofTimeManagementontheStudents1-PB_220200203-103607-5m0fsb-with-cover-page-v2.pdf?Expires=1663808509&amp;Signature=hAxhHCJWeEiXVnSg1ptTJwohmFtfYLd-4iEnDHRueM02Llvz1w4WkgcYb0raJUph1rfCSD6oAssbsC4yvYq57uazpCjjRzyHGcsTCGJhQNjoi-i1T3vfoE75EkRp8G-JOG09NJ7s4nR1TTivv7VSP~q9FdBoRJxI3~yJJB6h2ZjKU9oCPMrghRk947L2WJMldb5Gceq58t70PGu~zgxyDWRrxdXKiZWz6cO3z4WobXKAAvO5VgT3fZY~2XpmuFnUjr0rhUNwK-1MxWSCWaB7YqMv~2uU7qQw-zzB6pPXbhZMmBEu3vmessN8xY-R5Jp5Sd~SwaayJVVR6AlRkiGQMw__&amp;Key-Pair-Id=APKAJLOHF5GGSLRBV4ZA</a:t>
            </a: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Cottrell, S. (2008) The Study Skills Handbook. (3rd ed). Hampshire: Palgrave MacMillan</a:t>
            </a:r>
            <a:r>
              <a:rPr lang="en-US" sz="1100" dirty="0">
                <a:solidFill>
                  <a:schemeClr val="bg1">
                    <a:lumMod val="95000"/>
                    <a:lumOff val="5000"/>
                  </a:schemeClr>
                </a:solidFill>
                <a:effectLst/>
                <a:latin typeface="Times New Roman" panose="02020603050405020304" pitchFamily="18" charset="0"/>
                <a:ea typeface="Times New Roman" panose="02020603050405020304" pitchFamily="18" charset="0"/>
              </a:rPr>
              <a:t> [Accessed 22 September 2022].</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Kolb, D.A. (1984). Experiential learning: experience as the source of learning and development. Englewood Cliffs, NJ: Prentice Hall.</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Rodgers. C (2002). Defining Reflection: Another Look at John Dewey and Reflective Thinking. Teachers College Record</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Dewey, K.W. and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Zugsmith</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R.(1933). An Experimental Study of Tissue Reactions About Porcelain Roots1. Journal of Dental Research.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Cao, J., 2022. Why Goal Setting Is Important for Students. [online]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Habitify.me</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Available at: /https://</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www.habitify.me</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/blog/why-goal-setting-is-important-for-students/.(Accessed 21 September 2022)</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ACC Blog. 2019. Time management skills that improve student learning | Australian Christian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College.Available</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&lt;https://</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www.acc.edu.au</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/blog/time-management-skills-student-learning/.(Accessed 21 September 2022)</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(Time management skills that improve student learning | Australian Christian College, 2019)</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Combs, M., 2017. Can You Believe This Goal-Setting Statistic? — Stitch &amp; Shutter Leather Goods. Stitch &amp; Shutter Leather Goods. Available at: &lt;https://</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www.stitchandshutter.com</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/reflect-blog/2017/10/12/can-you-believe-this-goal-setting-statistic/(Accessed 21 September 2022)</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Mumford. D. (2012)   Handbook of </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Organizational</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Creativity. /https://</a:t>
            </a: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www.sciencedirect.com</a:t>
            </a: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/topics/social-sciences/goal-setting-theory/(Accessed 21 September 2022)</a:t>
            </a:r>
          </a:p>
          <a:p>
            <a:pPr marL="0" indent="0" fontAlgn="base">
              <a:buNone/>
            </a:pP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r>
              <a:rPr lang="en-GB" sz="1100" dirty="0" err="1">
                <a:solidFill>
                  <a:schemeClr val="bg1">
                    <a:lumMod val="95000"/>
                    <a:lumOff val="5000"/>
                  </a:schemeClr>
                </a:solidFill>
                <a:effectLst/>
                <a:latin typeface="Times New Roman" panose="02020603050405020304" pitchFamily="18" charset="0"/>
                <a:ea typeface="Times New Roman" panose="02020603050405020304" pitchFamily="18" charset="0"/>
              </a:rPr>
              <a:t>Wooll.M</a:t>
            </a:r>
            <a:r>
              <a:rPr lang="en-GB" sz="1100" dirty="0">
                <a:solidFill>
                  <a:schemeClr val="bg1">
                    <a:lumMod val="95000"/>
                    <a:lumOff val="5000"/>
                  </a:schemeClr>
                </a:solidFill>
                <a:latin typeface="Times New Roman" panose="02020603050405020304" pitchFamily="18" charset="0"/>
                <a:ea typeface="Times New Roman" panose="02020603050405020304" pitchFamily="18" charset="0"/>
              </a:rPr>
              <a:t>.(2022) </a:t>
            </a:r>
            <a:r>
              <a:rPr lang="en-GB" sz="1100" dirty="0">
                <a:solidFill>
                  <a:schemeClr val="bg1">
                    <a:lumMod val="95000"/>
                    <a:lumOff val="5000"/>
                  </a:schemeClr>
                </a:solidFill>
                <a:latin typeface="Times New Roman" panose="02020603050405020304" pitchFamily="18" charset="0"/>
                <a:ea typeface="Times New Roman" panose="02020603050405020304" pitchFamily="18" charset="0"/>
                <a:hlinkClick r:id="rId4"/>
              </a:rPr>
              <a:t>https://</a:t>
            </a:r>
            <a:r>
              <a:rPr lang="en-GB" sz="1100" dirty="0" err="1">
                <a:solidFill>
                  <a:schemeClr val="bg1">
                    <a:lumMod val="95000"/>
                    <a:lumOff val="5000"/>
                  </a:schemeClr>
                </a:solidFill>
                <a:latin typeface="Times New Roman" panose="02020603050405020304" pitchFamily="18" charset="0"/>
                <a:ea typeface="Times New Roman" panose="02020603050405020304" pitchFamily="18" charset="0"/>
                <a:hlinkClick r:id="rId4"/>
              </a:rPr>
              <a:t>www.betterup.com</a:t>
            </a:r>
            <a:r>
              <a:rPr lang="en-GB" sz="1100" dirty="0">
                <a:solidFill>
                  <a:schemeClr val="bg1">
                    <a:lumMod val="95000"/>
                    <a:lumOff val="5000"/>
                  </a:schemeClr>
                </a:solidFill>
                <a:latin typeface="Times New Roman" panose="02020603050405020304" pitchFamily="18" charset="0"/>
                <a:ea typeface="Times New Roman" panose="02020603050405020304" pitchFamily="18" charset="0"/>
                <a:hlinkClick r:id="rId4"/>
              </a:rPr>
              <a:t>/blog/critical-thinking-skills?</a:t>
            </a:r>
            <a:r>
              <a:rPr lang="en-GB" sz="1100" dirty="0" err="1">
                <a:solidFill>
                  <a:schemeClr val="bg1">
                    <a:lumMod val="95000"/>
                    <a:lumOff val="5000"/>
                  </a:schemeClr>
                </a:solidFill>
                <a:latin typeface="Times New Roman" panose="02020603050405020304" pitchFamily="18" charset="0"/>
                <a:ea typeface="Times New Roman" panose="02020603050405020304" pitchFamily="18" charset="0"/>
                <a:hlinkClick r:id="rId4"/>
              </a:rPr>
              <a:t>hs_amp</a:t>
            </a:r>
            <a:r>
              <a:rPr lang="en-GB" sz="1100" dirty="0">
                <a:solidFill>
                  <a:schemeClr val="bg1">
                    <a:lumMod val="95000"/>
                    <a:lumOff val="5000"/>
                  </a:schemeClr>
                </a:solidFill>
                <a:latin typeface="Times New Roman" panose="02020603050405020304" pitchFamily="18" charset="0"/>
                <a:ea typeface="Times New Roman" panose="02020603050405020304" pitchFamily="18" charset="0"/>
                <a:hlinkClick r:id="rId4"/>
              </a:rPr>
              <a:t>=true</a:t>
            </a:r>
            <a:r>
              <a:rPr lang="en-GB" sz="1100" dirty="0">
                <a:solidFill>
                  <a:schemeClr val="bg1">
                    <a:lumMod val="95000"/>
                    <a:lumOff val="5000"/>
                  </a:schemeClr>
                </a:solidFill>
                <a:latin typeface="Times New Roman" panose="02020603050405020304" pitchFamily="18" charset="0"/>
                <a:ea typeface="Times New Roman" panose="02020603050405020304" pitchFamily="18" charset="0"/>
              </a:rPr>
              <a:t> Accessed at : 21 September 2022</a:t>
            </a: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r>
              <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rPr>
              <a:t> </a:t>
            </a:r>
          </a:p>
          <a:p>
            <a:pPr marL="0" indent="0" fontAlgn="base">
              <a:buNone/>
            </a:pP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pPr marL="0" indent="0" fontAlgn="base">
              <a:buNone/>
            </a:pPr>
            <a:endParaRPr lang="en-GB" sz="1100" dirty="0">
              <a:solidFill>
                <a:schemeClr val="bg1">
                  <a:lumMod val="95000"/>
                  <a:lumOff val="5000"/>
                </a:schemeClr>
              </a:solidFill>
              <a:effectLst/>
              <a:latin typeface="Times New Roman" panose="02020603050405020304" pitchFamily="18" charset="0"/>
              <a:ea typeface="Times New Roman" panose="02020603050405020304" pitchFamily="18" charset="0"/>
            </a:endParaRPr>
          </a:p>
          <a:p>
            <a:endParaRPr lang="en-US" sz="900" dirty="0">
              <a:solidFill>
                <a:schemeClr val="bg1">
                  <a:lumMod val="95000"/>
                  <a:lumOff val="5000"/>
                </a:schemeClr>
              </a:solidFill>
            </a:endParaRPr>
          </a:p>
        </p:txBody>
      </p:sp>
    </p:spTree>
    <p:extLst>
      <p:ext uri="{BB962C8B-B14F-4D97-AF65-F5344CB8AC3E}">
        <p14:creationId xmlns:p14="http://schemas.microsoft.com/office/powerpoint/2010/main" val="721592029"/>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764</TotalTime>
  <Words>1439</Words>
  <Application>Microsoft Office PowerPoint</Application>
  <PresentationFormat>Widescreen</PresentationFormat>
  <Paragraphs>50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TropicVTI</vt:lpstr>
      <vt:lpstr>     Pebbles, rank higher than sand, these are important tasks that can be put off completing at a later date . They include, responding to messages, phone calls and doing favors for others. Finally, we have rocks that symbolizes the major tasks that must be completed as they bear repercussion. This includes complete online test and doing some research.  Jeremy also thought about personal matters for instants visiting family and used water to symbolize it.  However, others such as Cottrell (2008) believe that students are given plenty of independent studying time. Which can form risks in particularly, over-estimating the time you must complete work or missing deadlines. Universities have made it, so students are responsible of keeping track of their own work.   Everard (2014) also believes that a student should properly document their daily activates.  Compiling a list of questions containing what should be written in your journal such as, List of tasks that need to be completed that day and Create a list in chorologic order from with priority tasks in allocated time windows  If students effectively update their daily tasks and activities, they can effectively manage their daily tasks.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- 3 mins    Florence(2015) states  utilizing your time is necessary to achieve your goal. As time management requires you to plan, organize and allocate appropriate times to each activity weather that be assignments, study time and personal activity.     Escobar (2015) students experience an elevated level of stress when they begin their academic journey. Consequently, without students using good time management skills their academic and personal live are both hindered. The theorist Escobar (2015) recognizes that finding a secure balanced and creating a schedule allows students to flourish in their chosen field. In society today it is essential to reinforce the importance of planning and managing time effectively.     Wright (2002) created the pickle jar theory that ranks in order, high to low on the importance of your daily tasks. The jar itself embodies your day and the pebbles, sand and rocks symbolize the ranking of each task. Small tasks that disturb your productive work include cleaning and making food is titled as sand.  Pebbles, rank higher than sand, these are important tasks that can be put off completing at a later date . They include, responding to messages, phone calls and doing favors for others. Finally, we have rocks that symbolizes the major tasks that must be completed as they bear repercussion. This includes complete online test and doing some research.  Jeremy also thought about personal matters for instants visiting family and used water to symbolize it.  However, others such as Cottrell (2008) believe that students are given plenty of independent studying time. Which can form risks in particularly, over-estimating the time you must complete work or missing deadlines. Universities have made it, so students are responsible of keeping track of their own work.   Everard (2014) also believes that a student should properly document their daily activates.  Compiling a list of questions containing what should be written in your journal such as, List of tasks that need to be completed that day and Create a list in chorologic order from with priority tasks in allocated time windows  If students effectively update their daily tasks and activities, they can effectively manage their daily tasks.  </dc:title>
  <dc:creator>Fatima Omar (2218519)</dc:creator>
  <cp:lastModifiedBy>Fatima Omar (2218519)</cp:lastModifiedBy>
  <cp:revision>2</cp:revision>
  <dcterms:created xsi:type="dcterms:W3CDTF">2022-09-30T13:33:44Z</dcterms:created>
  <dcterms:modified xsi:type="dcterms:W3CDTF">2022-10-01T21:39:44Z</dcterms:modified>
</cp:coreProperties>
</file>