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6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A0B4"/>
    <a:srgbClr val="DF9FB4"/>
    <a:srgbClr val="B94B82"/>
    <a:srgbClr val="FBB987"/>
    <a:srgbClr val="F0AEA4"/>
    <a:srgbClr val="F1B0A3"/>
    <a:srgbClr val="FEBC68"/>
    <a:srgbClr val="FAB88A"/>
    <a:srgbClr val="F1AFA3"/>
    <a:srgbClr val="EBAA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00" autoAdjust="0"/>
    <p:restoredTop sz="94660"/>
  </p:normalViewPr>
  <p:slideViewPr>
    <p:cSldViewPr snapToGrid="0">
      <p:cViewPr>
        <p:scale>
          <a:sx n="80" d="100"/>
          <a:sy n="80" d="100"/>
        </p:scale>
        <p:origin x="696" y="-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918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230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762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031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737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4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659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320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86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69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335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D8EB9"/>
            </a:gs>
            <a:gs pos="100000">
              <a:srgbClr val="FEBC68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89704B-FFDA-4132-A4D1-E9756E3FF3C9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357F9-6C9C-42A6-B479-9AFB75AB1E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483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com/articles/fixed-and-variable-expenses-how-cost-structure-determines-your-profitability/?fbclid=IwAR3_tZL1zRYpdSq4XUYdvdmk7C-i8VrVRL4lmLUCzurHdld32u0sAB7-dHk" TargetMode="External"/><Relationship Id="rId7" Type="http://schemas.openxmlformats.org/officeDocument/2006/relationships/hyperlink" Target="https://simplicable.com/new/revenue-stream?fbclid=IwAR1OaRrC9ebxCVBuMRDRMdBZG7DMK2HOtn0l7rbWgZWhSZPhismbXgUgkHI" TargetMode="External"/><Relationship Id="rId2" Type="http://schemas.openxmlformats.org/officeDocument/2006/relationships/hyperlink" Target="https://www.forbes.com/sites/tedgreenwald/2012/01/31/business-model-canvas-a-simple-tool-for-designing-innovative-business-models/#48fa4a0116a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nc.com/jeff-pruitt/how-to-build-a-new-revenue-stream-without-killing-your-existing-business.html?fbclid=IwAR01_xxSPoX9f0zsVDmvrXEU7SLAqjb3DMoCIRUn2ZARbCe7pfw8njLCgPE" TargetMode="External"/><Relationship Id="rId5" Type="http://schemas.openxmlformats.org/officeDocument/2006/relationships/hyperlink" Target="https://www.ncass.org.uk/mobile-catering-home/content/get-profitable/rules-for-tendering-at-shows-events?fbclid=IwAR3yqteqjZcAuD2qn81kh8pT8aNsV1hdNaC6-6S7rd_XQjd3eOSwC29S5bM" TargetMode="External"/><Relationship Id="rId4" Type="http://schemas.openxmlformats.org/officeDocument/2006/relationships/hyperlink" Target="https://www.kafevendingmachines.co.uk/coffee-machine-hire?gclid=CjwKCAjwsfreBRB9EiwAikSUHedt5_gBWEFfpjZh1kOPozpeGOn0zmaCD5m7yCtlzNQYZr4yhcjlRBoCBvIQAvD_BwE&amp;fbclid=IwAR3ibGP6-Fv11_HI76xoG33Lki-0B06frcegJmPX0wf7pSZV6zPYS8EMBNA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CC3A98-453F-4651-A688-73BC7E2B1E2B}"/>
              </a:ext>
            </a:extLst>
          </p:cNvPr>
          <p:cNvSpPr/>
          <p:nvPr/>
        </p:nvSpPr>
        <p:spPr>
          <a:xfrm>
            <a:off x="9687339" y="736726"/>
            <a:ext cx="2120348" cy="39093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639F27-BC1D-4472-B238-740C6FB414A6}"/>
              </a:ext>
            </a:extLst>
          </p:cNvPr>
          <p:cNvSpPr/>
          <p:nvPr/>
        </p:nvSpPr>
        <p:spPr>
          <a:xfrm>
            <a:off x="5035826" y="752938"/>
            <a:ext cx="2120348" cy="39093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4890BED-8473-449E-8C16-BDB49046BBB7}"/>
              </a:ext>
            </a:extLst>
          </p:cNvPr>
          <p:cNvSpPr/>
          <p:nvPr/>
        </p:nvSpPr>
        <p:spPr>
          <a:xfrm>
            <a:off x="2710068" y="752938"/>
            <a:ext cx="2120348" cy="1810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F8E25351-6BFE-417F-97F7-6CE08D063911}"/>
              </a:ext>
            </a:extLst>
          </p:cNvPr>
          <p:cNvSpPr/>
          <p:nvPr/>
        </p:nvSpPr>
        <p:spPr>
          <a:xfrm>
            <a:off x="6970642" y="1392795"/>
            <a:ext cx="3101009" cy="764943"/>
          </a:xfrm>
          <a:prstGeom prst="rightArrow">
            <a:avLst>
              <a:gd name="adj1" fmla="val 50000"/>
              <a:gd name="adj2" fmla="val 60744"/>
            </a:avLst>
          </a:prstGeom>
          <a:solidFill>
            <a:schemeClr val="bg1"/>
          </a:solidFill>
          <a:ln>
            <a:solidFill>
              <a:srgbClr val="FEBC6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839EF113-2C0D-4965-8E44-52D367AF536E}"/>
              </a:ext>
            </a:extLst>
          </p:cNvPr>
          <p:cNvSpPr/>
          <p:nvPr/>
        </p:nvSpPr>
        <p:spPr>
          <a:xfrm>
            <a:off x="6970644" y="3310388"/>
            <a:ext cx="3101008" cy="764943"/>
          </a:xfrm>
          <a:prstGeom prst="rightArrow">
            <a:avLst>
              <a:gd name="adj1" fmla="val 50000"/>
              <a:gd name="adj2" fmla="val 62477"/>
            </a:avLst>
          </a:prstGeom>
          <a:solidFill>
            <a:schemeClr val="bg1"/>
          </a:solidFill>
          <a:ln>
            <a:solidFill>
              <a:srgbClr val="FEBC6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B09B55-35E8-4958-8E22-45CDCA14B318}"/>
              </a:ext>
            </a:extLst>
          </p:cNvPr>
          <p:cNvSpPr/>
          <p:nvPr/>
        </p:nvSpPr>
        <p:spPr>
          <a:xfrm>
            <a:off x="7361582" y="736726"/>
            <a:ext cx="2120348" cy="18263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3C049B-96FD-497B-9AE6-0E92CF42D976}"/>
              </a:ext>
            </a:extLst>
          </p:cNvPr>
          <p:cNvSpPr/>
          <p:nvPr/>
        </p:nvSpPr>
        <p:spPr>
          <a:xfrm>
            <a:off x="7361581" y="2835965"/>
            <a:ext cx="2120348" cy="1826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57F4075-2CA9-4B0D-9039-3B74A2635538}"/>
              </a:ext>
            </a:extLst>
          </p:cNvPr>
          <p:cNvSpPr/>
          <p:nvPr/>
        </p:nvSpPr>
        <p:spPr>
          <a:xfrm>
            <a:off x="2710068" y="2852178"/>
            <a:ext cx="2120348" cy="1810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FC564E7C-0854-4477-9D00-E6F7CA44A116}"/>
              </a:ext>
            </a:extLst>
          </p:cNvPr>
          <p:cNvSpPr/>
          <p:nvPr/>
        </p:nvSpPr>
        <p:spPr>
          <a:xfrm>
            <a:off x="2677686" y="3488142"/>
            <a:ext cx="174707" cy="433671"/>
          </a:xfrm>
          <a:prstGeom prst="rect">
            <a:avLst/>
          </a:prstGeom>
          <a:solidFill>
            <a:srgbClr val="E0A0B4"/>
          </a:solidFill>
          <a:ln>
            <a:solidFill>
              <a:srgbClr val="D798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DD5C42-DA45-42A5-84F1-F46E9199ABAA}"/>
              </a:ext>
            </a:extLst>
          </p:cNvPr>
          <p:cNvSpPr/>
          <p:nvPr/>
        </p:nvSpPr>
        <p:spPr>
          <a:xfrm>
            <a:off x="6301408" y="4900901"/>
            <a:ext cx="5506279" cy="17335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1C0740-D86D-4ED1-A1E6-CCA57DAB217A}"/>
              </a:ext>
            </a:extLst>
          </p:cNvPr>
          <p:cNvSpPr/>
          <p:nvPr/>
        </p:nvSpPr>
        <p:spPr>
          <a:xfrm>
            <a:off x="384313" y="4900901"/>
            <a:ext cx="5506279" cy="17335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D4606D7-B7CB-4FC2-89F7-780835E63335}"/>
              </a:ext>
            </a:extLst>
          </p:cNvPr>
          <p:cNvSpPr/>
          <p:nvPr/>
        </p:nvSpPr>
        <p:spPr>
          <a:xfrm>
            <a:off x="2308446" y="3522632"/>
            <a:ext cx="503582" cy="369332"/>
          </a:xfrm>
          <a:prstGeom prst="rect">
            <a:avLst/>
          </a:prstGeom>
          <a:solidFill>
            <a:schemeClr val="bg1"/>
          </a:solidFill>
          <a:ln>
            <a:solidFill>
              <a:srgbClr val="D798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3963E7-F546-4066-99E1-02CD8A69D3B9}"/>
              </a:ext>
            </a:extLst>
          </p:cNvPr>
          <p:cNvSpPr txBox="1"/>
          <p:nvPr/>
        </p:nvSpPr>
        <p:spPr>
          <a:xfrm>
            <a:off x="384312" y="104255"/>
            <a:ext cx="48554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Corbel" panose="020B0503020204020204" pitchFamily="34" charset="0"/>
              </a:rPr>
              <a:t>Business Model Canvas 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A053BA9-0399-45EA-99FC-D3AEB6F9F7EC}"/>
              </a:ext>
            </a:extLst>
          </p:cNvPr>
          <p:cNvSpPr/>
          <p:nvPr/>
        </p:nvSpPr>
        <p:spPr>
          <a:xfrm>
            <a:off x="2675412" y="1449952"/>
            <a:ext cx="174707" cy="433671"/>
          </a:xfrm>
          <a:prstGeom prst="rect">
            <a:avLst/>
          </a:prstGeom>
          <a:solidFill>
            <a:srgbClr val="E0A0B4"/>
          </a:solidFill>
          <a:ln>
            <a:solidFill>
              <a:srgbClr val="D798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E0B95-226B-4F72-AA2F-867152B411C3}"/>
              </a:ext>
            </a:extLst>
          </p:cNvPr>
          <p:cNvSpPr/>
          <p:nvPr/>
        </p:nvSpPr>
        <p:spPr>
          <a:xfrm>
            <a:off x="2332383" y="1485379"/>
            <a:ext cx="479645" cy="369332"/>
          </a:xfrm>
          <a:prstGeom prst="rect">
            <a:avLst/>
          </a:prstGeom>
          <a:solidFill>
            <a:schemeClr val="bg1"/>
          </a:solidFill>
          <a:ln>
            <a:solidFill>
              <a:srgbClr val="D798B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8D5E9C-2379-482E-A7BE-85E4401EEC65}"/>
              </a:ext>
            </a:extLst>
          </p:cNvPr>
          <p:cNvSpPr txBox="1"/>
          <p:nvPr/>
        </p:nvSpPr>
        <p:spPr>
          <a:xfrm>
            <a:off x="9129843" y="90395"/>
            <a:ext cx="2696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Corbel" panose="020B0503020204020204" pitchFamily="34" charset="0"/>
              </a:rPr>
              <a:t>The Tea Leaf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054BC60-0311-4586-A6D7-892D4AD696F7}"/>
              </a:ext>
            </a:extLst>
          </p:cNvPr>
          <p:cNvSpPr/>
          <p:nvPr/>
        </p:nvSpPr>
        <p:spPr>
          <a:xfrm>
            <a:off x="384312" y="752938"/>
            <a:ext cx="2120348" cy="39093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0B2D54-FC23-4D4A-939B-E80FB202BC7E}"/>
              </a:ext>
            </a:extLst>
          </p:cNvPr>
          <p:cNvSpPr txBox="1"/>
          <p:nvPr/>
        </p:nvSpPr>
        <p:spPr>
          <a:xfrm>
            <a:off x="365797" y="736726"/>
            <a:ext cx="2120347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E80A7"/>
                </a:solidFill>
                <a:latin typeface="Corbel" panose="020B0503020204020204" pitchFamily="34" charset="0"/>
              </a:rPr>
              <a:t>Key Partners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Suppliers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Tea, coffee, bottled drinks. Milk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Cutlery and cups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Van maintenance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Equipment suppliers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The events we attend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B94B8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B94B82"/>
              </a:solidFill>
            </a:endParaRPr>
          </a:p>
          <a:p>
            <a:endParaRPr lang="en-GB" b="1" dirty="0">
              <a:solidFill>
                <a:srgbClr val="CE80A7"/>
              </a:solidFill>
              <a:latin typeface="Corbel" panose="020B0503020204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6582C8A-E7AD-4E40-9EB7-724D9FE6F214}"/>
              </a:ext>
            </a:extLst>
          </p:cNvPr>
          <p:cNvSpPr txBox="1"/>
          <p:nvPr/>
        </p:nvSpPr>
        <p:spPr>
          <a:xfrm>
            <a:off x="2812028" y="736726"/>
            <a:ext cx="2029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E80A7"/>
                </a:solidFill>
                <a:latin typeface="Corbel" panose="020B0503020204020204" pitchFamily="34" charset="0"/>
              </a:rPr>
              <a:t>Key Activities</a:t>
            </a:r>
            <a:endParaRPr lang="en-GB" b="1" dirty="0">
              <a:solidFill>
                <a:srgbClr val="B94B82"/>
              </a:solidFill>
              <a:latin typeface="Corbel" panose="020B0503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 err="1">
                <a:solidFill>
                  <a:srgbClr val="B94B82"/>
                </a:solidFill>
              </a:rPr>
              <a:t>Selling</a:t>
            </a:r>
            <a:r>
              <a:rPr lang="cy-GB" sz="1400" dirty="0">
                <a:solidFill>
                  <a:srgbClr val="B94B82"/>
                </a:solidFill>
              </a:rPr>
              <a:t> </a:t>
            </a:r>
            <a:r>
              <a:rPr lang="cy-GB" sz="1400" dirty="0" err="1">
                <a:solidFill>
                  <a:srgbClr val="B94B82"/>
                </a:solidFill>
              </a:rPr>
              <a:t>tea</a:t>
            </a:r>
            <a:r>
              <a:rPr lang="cy-GB" sz="1400" dirty="0">
                <a:solidFill>
                  <a:srgbClr val="B94B82"/>
                </a:solidFill>
              </a:rPr>
              <a:t> </a:t>
            </a:r>
            <a:r>
              <a:rPr lang="cy-GB" sz="1400" dirty="0" err="1">
                <a:solidFill>
                  <a:srgbClr val="B94B82"/>
                </a:solidFill>
              </a:rPr>
              <a:t>and</a:t>
            </a:r>
            <a:r>
              <a:rPr lang="cy-GB" sz="1400" dirty="0">
                <a:solidFill>
                  <a:srgbClr val="B94B82"/>
                </a:solidFill>
              </a:rPr>
              <a:t> </a:t>
            </a:r>
            <a:r>
              <a:rPr lang="cy-GB" sz="1400" dirty="0" err="1">
                <a:solidFill>
                  <a:srgbClr val="B94B82"/>
                </a:solidFill>
              </a:rPr>
              <a:t>coffee</a:t>
            </a:r>
            <a:endParaRPr lang="en-GB" sz="1400" dirty="0">
              <a:solidFill>
                <a:srgbClr val="B94B8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Serving</a:t>
            </a:r>
            <a:r>
              <a:rPr lang="cy-GB" sz="1400" dirty="0">
                <a:solidFill>
                  <a:srgbClr val="B94B82"/>
                </a:solidFill>
              </a:rPr>
              <a:t> </a:t>
            </a:r>
            <a:r>
              <a:rPr lang="en-GB" sz="1400" dirty="0">
                <a:solidFill>
                  <a:srgbClr val="B94B82"/>
                </a:solidFill>
              </a:rPr>
              <a:t>high</a:t>
            </a:r>
            <a:r>
              <a:rPr lang="cy-GB" sz="1400" dirty="0">
                <a:solidFill>
                  <a:srgbClr val="B94B82"/>
                </a:solidFill>
              </a:rPr>
              <a:t> </a:t>
            </a:r>
            <a:r>
              <a:rPr lang="en-GB" sz="1400" dirty="0">
                <a:solidFill>
                  <a:srgbClr val="B94B82"/>
                </a:solidFill>
              </a:rPr>
              <a:t>quality tea and coffee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Providing friendly customer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 err="1">
                <a:solidFill>
                  <a:srgbClr val="B94B82"/>
                </a:solidFill>
              </a:rPr>
              <a:t>Marketing</a:t>
            </a:r>
            <a:r>
              <a:rPr lang="cy-GB" sz="1400" dirty="0">
                <a:solidFill>
                  <a:srgbClr val="B94B82"/>
                </a:solidFill>
              </a:rPr>
              <a:t> </a:t>
            </a:r>
            <a:r>
              <a:rPr lang="cy-GB" sz="1400" dirty="0" err="1">
                <a:solidFill>
                  <a:srgbClr val="B94B82"/>
                </a:solidFill>
              </a:rPr>
              <a:t>campaigns</a:t>
            </a:r>
            <a:r>
              <a:rPr lang="cy-GB" sz="1400" dirty="0">
                <a:solidFill>
                  <a:srgbClr val="B94B82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B94B8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B94B82"/>
              </a:solidFill>
            </a:endParaRPr>
          </a:p>
          <a:p>
            <a:r>
              <a:rPr lang="en-GB" sz="1400" b="1" dirty="0">
                <a:solidFill>
                  <a:srgbClr val="B94B82"/>
                </a:solidFill>
                <a:latin typeface="Corbel" panose="020B0503020204020204" pitchFamily="34" charset="0"/>
              </a:rPr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6A7E14B-38B8-4EF8-A06A-F64DC2AD50C7}"/>
              </a:ext>
            </a:extLst>
          </p:cNvPr>
          <p:cNvSpPr txBox="1"/>
          <p:nvPr/>
        </p:nvSpPr>
        <p:spPr>
          <a:xfrm>
            <a:off x="2869003" y="2799170"/>
            <a:ext cx="208472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E80A7"/>
                </a:solidFill>
                <a:latin typeface="Corbel" panose="020B0503020204020204" pitchFamily="34" charset="0"/>
              </a:rPr>
              <a:t>Key Resources</a:t>
            </a:r>
          </a:p>
          <a:p>
            <a:r>
              <a:rPr lang="en-GB" sz="1400" dirty="0">
                <a:solidFill>
                  <a:srgbClr val="B94B82"/>
                </a:solidFill>
              </a:rPr>
              <a:t>The van</a:t>
            </a:r>
          </a:p>
          <a:p>
            <a:r>
              <a:rPr lang="en-GB" sz="1400" dirty="0">
                <a:solidFill>
                  <a:srgbClr val="B94B82"/>
                </a:solidFill>
              </a:rPr>
              <a:t>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Coffee machine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Generator</a:t>
            </a:r>
          </a:p>
          <a:p>
            <a:r>
              <a:rPr lang="en-GB" sz="1400" dirty="0">
                <a:solidFill>
                  <a:srgbClr val="B94B82"/>
                </a:solidFill>
              </a:rPr>
              <a:t>Staff </a:t>
            </a:r>
            <a:endParaRPr lang="en-GB" dirty="0">
              <a:solidFill>
                <a:srgbClr val="B94B8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One staff member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Social media manager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09D7D52-258B-40DB-953A-20DB23CB4D73}"/>
              </a:ext>
            </a:extLst>
          </p:cNvPr>
          <p:cNvSpPr/>
          <p:nvPr/>
        </p:nvSpPr>
        <p:spPr>
          <a:xfrm>
            <a:off x="6767725" y="1514426"/>
            <a:ext cx="384313" cy="5048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8C5C1F-A4B2-4E9F-95A7-75C342515B24}"/>
              </a:ext>
            </a:extLst>
          </p:cNvPr>
          <p:cNvSpPr txBox="1"/>
          <p:nvPr/>
        </p:nvSpPr>
        <p:spPr>
          <a:xfrm>
            <a:off x="7344971" y="2796209"/>
            <a:ext cx="2120347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E80A7"/>
                </a:solidFill>
                <a:latin typeface="Corbel" panose="020B0503020204020204" pitchFamily="34" charset="0"/>
              </a:rPr>
              <a:t>Channels</a:t>
            </a:r>
          </a:p>
          <a:p>
            <a:r>
              <a:rPr lang="en-GB" sz="1400" dirty="0">
                <a:solidFill>
                  <a:srgbClr val="B94B82"/>
                </a:solidFill>
              </a:rPr>
              <a:t>Distribution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Van</a:t>
            </a:r>
          </a:p>
          <a:p>
            <a:r>
              <a:rPr lang="en-GB" sz="1400" dirty="0">
                <a:solidFill>
                  <a:srgbClr val="B94B82"/>
                </a:solidFill>
              </a:rPr>
              <a:t>Marketing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Social media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B94B82"/>
                </a:solidFill>
              </a:rPr>
              <a:t>Reviews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B94B82"/>
                </a:solidFill>
              </a:rPr>
              <a:t>Online campaigns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Marketing Mix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Product and People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B94B82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E19E04-920B-439D-B95D-3AE8FDE297AA}"/>
              </a:ext>
            </a:extLst>
          </p:cNvPr>
          <p:cNvSpPr txBox="1"/>
          <p:nvPr/>
        </p:nvSpPr>
        <p:spPr>
          <a:xfrm>
            <a:off x="7352323" y="736726"/>
            <a:ext cx="2138866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E80A7"/>
                </a:solidFill>
                <a:latin typeface="Corbel" panose="020B0503020204020204" pitchFamily="34" charset="0"/>
              </a:rPr>
              <a:t>Customer Relations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Consistency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Handcrafted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Dedicated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High customer service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Friendly </a:t>
            </a:r>
          </a:p>
          <a:p>
            <a:endParaRPr lang="en-GB" b="1" dirty="0">
              <a:solidFill>
                <a:srgbClr val="CE80A7"/>
              </a:solidFill>
              <a:latin typeface="Corbel" panose="020B0503020204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DB0B9BE-7C75-4B7B-A47E-9DC48C5C04FF}"/>
              </a:ext>
            </a:extLst>
          </p:cNvPr>
          <p:cNvSpPr txBox="1"/>
          <p:nvPr/>
        </p:nvSpPr>
        <p:spPr>
          <a:xfrm>
            <a:off x="5054342" y="750586"/>
            <a:ext cx="2120347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E80A7"/>
                </a:solidFill>
                <a:latin typeface="Corbel" panose="020B0503020204020204" pitchFamily="34" charset="0"/>
              </a:rPr>
              <a:t>Value Proposition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Providing</a:t>
            </a:r>
            <a:r>
              <a:rPr lang="cy-GB" sz="1200" dirty="0">
                <a:solidFill>
                  <a:srgbClr val="B94B82"/>
                </a:solidFill>
              </a:rPr>
              <a:t> </a:t>
            </a:r>
            <a:r>
              <a:rPr lang="en-GB" sz="1200" dirty="0">
                <a:solidFill>
                  <a:srgbClr val="B94B82"/>
                </a:solidFill>
              </a:rPr>
              <a:t>High Quality Teas and Coffees</a:t>
            </a:r>
          </a:p>
          <a:p>
            <a:r>
              <a:rPr lang="en-GB" sz="1400" dirty="0">
                <a:solidFill>
                  <a:srgbClr val="B94B82"/>
                </a:solidFill>
              </a:rPr>
              <a:t>Issues: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Busy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Lack of quality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Fluctuating bristish weather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B94B82"/>
              </a:solidFill>
            </a:endParaRPr>
          </a:p>
          <a:p>
            <a:r>
              <a:rPr lang="en-GB" sz="1400" dirty="0">
                <a:solidFill>
                  <a:srgbClr val="B94B82"/>
                </a:solidFill>
              </a:rPr>
              <a:t>Solution</a:t>
            </a:r>
            <a:r>
              <a:rPr lang="en-GB" sz="1200" dirty="0">
                <a:solidFill>
                  <a:srgbClr val="B94B82"/>
                </a:solidFill>
              </a:rPr>
              <a:t>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Friendly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Hugh quality tea and coffee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94B82"/>
                </a:solidFill>
              </a:rPr>
              <a:t>Hot And Iced drink options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FF26180-3486-4D65-8503-A9635236083F}"/>
              </a:ext>
            </a:extLst>
          </p:cNvPr>
          <p:cNvSpPr txBox="1"/>
          <p:nvPr/>
        </p:nvSpPr>
        <p:spPr>
          <a:xfrm>
            <a:off x="9747894" y="1105692"/>
            <a:ext cx="2059793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Families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Family festivals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Village fates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Steam fayres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Farmers/Agricultural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cy-GB" sz="1400" dirty="0" err="1">
                <a:solidFill>
                  <a:srgbClr val="B94B82"/>
                </a:solidFill>
              </a:rPr>
              <a:t>County</a:t>
            </a:r>
            <a:r>
              <a:rPr lang="cy-GB" sz="1400" dirty="0">
                <a:solidFill>
                  <a:srgbClr val="B94B82"/>
                </a:solidFill>
              </a:rPr>
              <a:t>/</a:t>
            </a:r>
            <a:r>
              <a:rPr lang="cy-GB" sz="1400" dirty="0" err="1">
                <a:solidFill>
                  <a:srgbClr val="B94B82"/>
                </a:solidFill>
              </a:rPr>
              <a:t>Royal</a:t>
            </a:r>
            <a:r>
              <a:rPr lang="cy-GB" sz="1400" dirty="0">
                <a:solidFill>
                  <a:srgbClr val="B94B82"/>
                </a:solidFill>
              </a:rPr>
              <a:t> </a:t>
            </a:r>
            <a:r>
              <a:rPr lang="cy-GB" sz="1400" dirty="0" err="1">
                <a:solidFill>
                  <a:srgbClr val="B94B82"/>
                </a:solidFill>
              </a:rPr>
              <a:t>shows</a:t>
            </a:r>
            <a:endParaRPr lang="en-GB" sz="1400" dirty="0">
              <a:solidFill>
                <a:srgbClr val="B94B8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Event/Festival workers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B94B8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Eco-conscious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</a:rPr>
              <a:t>All ages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2392B3D-E5D6-42ED-940D-447E8C110B42}"/>
              </a:ext>
            </a:extLst>
          </p:cNvPr>
          <p:cNvSpPr txBox="1"/>
          <p:nvPr/>
        </p:nvSpPr>
        <p:spPr>
          <a:xfrm>
            <a:off x="6359210" y="4915777"/>
            <a:ext cx="513974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E80A7"/>
                </a:solidFill>
                <a:latin typeface="Corbel" panose="020B0503020204020204" pitchFamily="34" charset="0"/>
              </a:rPr>
              <a:t>Revenue Streams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Direct, physical sales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Hire/rent the van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Monthly subscription to tea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Value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>
              <a:solidFill>
                <a:srgbClr val="CE80A7"/>
              </a:solidFill>
              <a:latin typeface="Corbel" panose="020B0503020204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7203D3B-16AB-4FC4-B70B-28FBB74268EE}"/>
              </a:ext>
            </a:extLst>
          </p:cNvPr>
          <p:cNvSpPr txBox="1"/>
          <p:nvPr/>
        </p:nvSpPr>
        <p:spPr>
          <a:xfrm>
            <a:off x="365797" y="4904069"/>
            <a:ext cx="165664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E80A7"/>
                </a:solidFill>
                <a:latin typeface="Corbel" panose="020B0503020204020204" pitchFamily="34" charset="0"/>
              </a:rPr>
              <a:t>Cost Structure</a:t>
            </a:r>
            <a:endParaRPr lang="en-GB" sz="1200" b="1" dirty="0">
              <a:solidFill>
                <a:srgbClr val="CE80A7"/>
              </a:solidFill>
              <a:latin typeface="Corbel" panose="020B0503020204020204" pitchFamily="34" charset="0"/>
            </a:endParaRPr>
          </a:p>
          <a:p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 Fixed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Van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Staff Training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Equipment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Licencing</a:t>
            </a:r>
            <a:r>
              <a:rPr lang="cy-GB" sz="1400" dirty="0">
                <a:solidFill>
                  <a:srgbClr val="B94B82"/>
                </a:solidFill>
                <a:latin typeface="Corbel" panose="020B0503020204020204" pitchFamily="34" charset="0"/>
              </a:rPr>
              <a:t> </a:t>
            </a:r>
            <a:endParaRPr lang="en-GB" sz="1200" dirty="0">
              <a:solidFill>
                <a:srgbClr val="B94B82"/>
              </a:solidFill>
              <a:latin typeface="Corbel" panose="020B0503020204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04CBAA3-BE1F-4C13-8D42-61035118EC1A}"/>
              </a:ext>
            </a:extLst>
          </p:cNvPr>
          <p:cNvSpPr txBox="1"/>
          <p:nvPr/>
        </p:nvSpPr>
        <p:spPr>
          <a:xfrm>
            <a:off x="9054547" y="4944367"/>
            <a:ext cx="2630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E80A7"/>
                </a:solidFill>
                <a:latin typeface="Corbel" panose="020B0503020204020204" pitchFamily="34" charset="0"/>
              </a:rPr>
              <a:t>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6046084-7B09-48D1-8D7D-38B766C54026}"/>
              </a:ext>
            </a:extLst>
          </p:cNvPr>
          <p:cNvSpPr txBox="1"/>
          <p:nvPr/>
        </p:nvSpPr>
        <p:spPr>
          <a:xfrm>
            <a:off x="1817053" y="5172450"/>
            <a:ext cx="1915851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B94B82"/>
                </a:solidFill>
                <a:latin typeface="Corbel" panose="020B0503020204020204" pitchFamily="34" charset="0"/>
              </a:rPr>
              <a:t> </a:t>
            </a: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Stock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Wages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Van/Equipment up-keep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B94B82"/>
              </a:solidFill>
              <a:latin typeface="Corbel" panose="020B0503020204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7B80075-19D1-470D-8CEB-98C5250FEE77}"/>
              </a:ext>
            </a:extLst>
          </p:cNvPr>
          <p:cNvSpPr/>
          <p:nvPr/>
        </p:nvSpPr>
        <p:spPr>
          <a:xfrm>
            <a:off x="6766366" y="3429000"/>
            <a:ext cx="384313" cy="5048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6046084-7B09-48D1-8D7D-38B766C54026}"/>
              </a:ext>
            </a:extLst>
          </p:cNvPr>
          <p:cNvSpPr txBox="1"/>
          <p:nvPr/>
        </p:nvSpPr>
        <p:spPr>
          <a:xfrm>
            <a:off x="3751420" y="5172450"/>
            <a:ext cx="201663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 Partner Costs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Events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Tea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Source (Bookers, CostCo)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B94B82"/>
              </a:solidFill>
              <a:latin typeface="Corbel" panose="020B0503020204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6046084-7B09-48D1-8D7D-38B766C54026}"/>
              </a:ext>
            </a:extLst>
          </p:cNvPr>
          <p:cNvSpPr txBox="1"/>
          <p:nvPr/>
        </p:nvSpPr>
        <p:spPr>
          <a:xfrm>
            <a:off x="365798" y="6386109"/>
            <a:ext cx="25387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Economies of Scale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B94B82"/>
              </a:solidFill>
              <a:latin typeface="Corbel" panose="020B0503020204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6046084-7B09-48D1-8D7D-38B766C54026}"/>
              </a:ext>
            </a:extLst>
          </p:cNvPr>
          <p:cNvSpPr txBox="1"/>
          <p:nvPr/>
        </p:nvSpPr>
        <p:spPr>
          <a:xfrm>
            <a:off x="3141734" y="6386109"/>
            <a:ext cx="25387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B94B82"/>
                </a:solidFill>
                <a:latin typeface="Corbel" panose="020B0503020204020204" pitchFamily="34" charset="0"/>
              </a:rPr>
              <a:t>Future Costs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B94B82"/>
              </a:solidFill>
              <a:latin typeface="Corbel" panose="020B0503020204020204" pitchFamily="34" charset="0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BDAC824-7E14-4754-A001-FF07BBA40AB0}"/>
              </a:ext>
            </a:extLst>
          </p:cNvPr>
          <p:cNvGrpSpPr/>
          <p:nvPr/>
        </p:nvGrpSpPr>
        <p:grpSpPr>
          <a:xfrm>
            <a:off x="5152864" y="3230286"/>
            <a:ext cx="1389575" cy="1315296"/>
            <a:chOff x="2305878" y="0"/>
            <a:chExt cx="7566992" cy="685800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32948B33-4B3D-4D59-A61A-C42FEDF972B4}"/>
                </a:ext>
              </a:extLst>
            </p:cNvPr>
            <p:cNvSpPr/>
            <p:nvPr/>
          </p:nvSpPr>
          <p:spPr>
            <a:xfrm>
              <a:off x="2305878" y="0"/>
              <a:ext cx="7566992" cy="6858000"/>
            </a:xfrm>
            <a:prstGeom prst="rect">
              <a:avLst/>
            </a:prstGeom>
            <a:gradFill>
              <a:gsLst>
                <a:gs pos="0">
                  <a:srgbClr val="CE8FB9"/>
                </a:gs>
                <a:gs pos="100000">
                  <a:srgbClr val="FEBC68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F2A28D3E-2662-41FC-A12A-2D743C13A535}"/>
                </a:ext>
              </a:extLst>
            </p:cNvPr>
            <p:cNvGrpSpPr/>
            <p:nvPr/>
          </p:nvGrpSpPr>
          <p:grpSpPr>
            <a:xfrm>
              <a:off x="2507972" y="139145"/>
              <a:ext cx="7176055" cy="6579709"/>
              <a:chOff x="2597425" y="112640"/>
              <a:chExt cx="7176055" cy="6579709"/>
            </a:xfrm>
            <a:solidFill>
              <a:schemeClr val="bg1"/>
            </a:solidFill>
          </p:grpSpPr>
          <p:sp>
            <p:nvSpPr>
              <p:cNvPr id="45" name="Isosceles Triangle 44">
                <a:extLst>
                  <a:ext uri="{FF2B5EF4-FFF2-40B4-BE49-F238E27FC236}">
                    <a16:creationId xmlns:a16="http://schemas.microsoft.com/office/drawing/2014/main" id="{EDE63EB6-5CBD-4879-850B-B572DE511CAE}"/>
                  </a:ext>
                </a:extLst>
              </p:cNvPr>
              <p:cNvSpPr/>
              <p:nvPr/>
            </p:nvSpPr>
            <p:spPr>
              <a:xfrm rot="5400000">
                <a:off x="1464366" y="1255640"/>
                <a:ext cx="6513444" cy="4247325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5D6A5732-BAA5-491B-8376-13E905E6F26B}"/>
                  </a:ext>
                </a:extLst>
              </p:cNvPr>
              <p:cNvSpPr/>
              <p:nvPr/>
            </p:nvSpPr>
            <p:spPr>
              <a:xfrm rot="16200000">
                <a:off x="3458819" y="-337929"/>
                <a:ext cx="3087756" cy="3988903"/>
              </a:xfrm>
              <a:prstGeom prst="triangle">
                <a:avLst>
                  <a:gd name="adj" fmla="val 10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47" name="Isosceles Triangle 46">
                <a:extLst>
                  <a:ext uri="{FF2B5EF4-FFF2-40B4-BE49-F238E27FC236}">
                    <a16:creationId xmlns:a16="http://schemas.microsoft.com/office/drawing/2014/main" id="{C6BBA916-D29A-4017-849D-E3AEF1910489}"/>
                  </a:ext>
                </a:extLst>
              </p:cNvPr>
              <p:cNvSpPr/>
              <p:nvPr/>
            </p:nvSpPr>
            <p:spPr>
              <a:xfrm rot="16200000" flipH="1">
                <a:off x="3458817" y="3154017"/>
                <a:ext cx="3087760" cy="3988904"/>
              </a:xfrm>
              <a:prstGeom prst="triangle">
                <a:avLst>
                  <a:gd name="adj" fmla="val 10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CCF7C9C0-BB02-4AF5-83CD-7B76F748F525}"/>
                  </a:ext>
                </a:extLst>
              </p:cNvPr>
              <p:cNvSpPr/>
              <p:nvPr/>
            </p:nvSpPr>
            <p:spPr>
              <a:xfrm>
                <a:off x="6997149" y="112640"/>
                <a:ext cx="2776331" cy="3074508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D384F1E6-B8E1-4695-AFA7-F4A7861BA962}"/>
                  </a:ext>
                </a:extLst>
              </p:cNvPr>
              <p:cNvSpPr/>
              <p:nvPr/>
            </p:nvSpPr>
            <p:spPr>
              <a:xfrm>
                <a:off x="6997148" y="3604590"/>
                <a:ext cx="2776331" cy="3087759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</p:grpSp>
      <p:sp>
        <p:nvSpPr>
          <p:cNvPr id="58" name="TextBox 57">
            <a:extLst>
              <a:ext uri="{FF2B5EF4-FFF2-40B4-BE49-F238E27FC236}">
                <a16:creationId xmlns:a16="http://schemas.microsoft.com/office/drawing/2014/main" id="{F029C64E-D2F7-428F-9E00-9C6E4D8E8DF7}"/>
              </a:ext>
            </a:extLst>
          </p:cNvPr>
          <p:cNvSpPr txBox="1"/>
          <p:nvPr/>
        </p:nvSpPr>
        <p:spPr>
          <a:xfrm>
            <a:off x="5786687" y="3333487"/>
            <a:ext cx="76655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b="1" dirty="0">
                <a:solidFill>
                  <a:srgbClr val="B94B82"/>
                </a:solidFill>
                <a:latin typeface="Corbel" panose="020B0503020204020204" pitchFamily="34" charset="0"/>
              </a:rPr>
              <a:t>Pain</a:t>
            </a:r>
            <a:br>
              <a:rPr lang="cy-GB" sz="1050" b="1" dirty="0">
                <a:solidFill>
                  <a:srgbClr val="B94B82"/>
                </a:solidFill>
                <a:latin typeface="Corbel" panose="020B0503020204020204" pitchFamily="34" charset="0"/>
              </a:rPr>
            </a:br>
            <a:r>
              <a:rPr lang="en-GB" sz="1050" b="1" dirty="0">
                <a:solidFill>
                  <a:srgbClr val="B94B82"/>
                </a:solidFill>
                <a:latin typeface="Corbel" panose="020B0503020204020204" pitchFamily="34" charset="0"/>
              </a:rPr>
              <a:t>Relievers</a:t>
            </a:r>
            <a:r>
              <a:rPr lang="cy-GB" sz="1050" b="1" dirty="0">
                <a:solidFill>
                  <a:srgbClr val="B94B82"/>
                </a:solidFill>
                <a:latin typeface="Corbel" panose="020B0503020204020204" pitchFamily="34" charset="0"/>
              </a:rPr>
              <a:t> </a:t>
            </a:r>
            <a:endParaRPr lang="en-GB" sz="1050" b="1" dirty="0">
              <a:solidFill>
                <a:srgbClr val="B94B82"/>
              </a:solidFill>
              <a:latin typeface="Corbel" panose="020B0503020204020204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EF79DAC7-7005-4F64-92EA-9EFBB87E255A}"/>
              </a:ext>
            </a:extLst>
          </p:cNvPr>
          <p:cNvSpPr txBox="1"/>
          <p:nvPr/>
        </p:nvSpPr>
        <p:spPr>
          <a:xfrm>
            <a:off x="5757745" y="3994757"/>
            <a:ext cx="76495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b="1" dirty="0">
                <a:solidFill>
                  <a:srgbClr val="B94B82"/>
                </a:solidFill>
                <a:latin typeface="Corbel" panose="020B0503020204020204" pitchFamily="34" charset="0"/>
              </a:rPr>
              <a:t>Gain</a:t>
            </a:r>
            <a:br>
              <a:rPr lang="cy-GB" sz="1050" b="1" dirty="0">
                <a:solidFill>
                  <a:srgbClr val="B94B82"/>
                </a:solidFill>
                <a:latin typeface="Corbel" panose="020B0503020204020204" pitchFamily="34" charset="0"/>
              </a:rPr>
            </a:br>
            <a:r>
              <a:rPr lang="en-GB" sz="1050" b="1" dirty="0">
                <a:solidFill>
                  <a:srgbClr val="B94B82"/>
                </a:solidFill>
                <a:latin typeface="Corbel" panose="020B0503020204020204" pitchFamily="34" charset="0"/>
              </a:rPr>
              <a:t>Receivers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64AE54D8-424A-4654-B323-0C7E570E28F2}"/>
              </a:ext>
            </a:extLst>
          </p:cNvPr>
          <p:cNvSpPr txBox="1"/>
          <p:nvPr/>
        </p:nvSpPr>
        <p:spPr>
          <a:xfrm>
            <a:off x="5166847" y="3677042"/>
            <a:ext cx="7280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050" b="1" dirty="0">
                <a:solidFill>
                  <a:srgbClr val="B94B82"/>
                </a:solidFill>
                <a:latin typeface="Corbel" panose="020B0503020204020204" pitchFamily="34" charset="0"/>
              </a:rPr>
              <a:t>Products</a:t>
            </a:r>
            <a:endParaRPr lang="en-GB" sz="1050" b="1" dirty="0">
              <a:solidFill>
                <a:srgbClr val="B94B82"/>
              </a:solidFill>
              <a:latin typeface="Corbel" panose="020B05030202040202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3A1DC419-753F-4A4B-B972-ECC04792F32D}"/>
              </a:ext>
            </a:extLst>
          </p:cNvPr>
          <p:cNvSpPr txBox="1"/>
          <p:nvPr/>
        </p:nvSpPr>
        <p:spPr>
          <a:xfrm>
            <a:off x="5256900" y="3813384"/>
            <a:ext cx="6864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050" b="1" dirty="0">
                <a:solidFill>
                  <a:srgbClr val="B94B82"/>
                </a:solidFill>
                <a:latin typeface="Corbel" panose="020B0503020204020204" pitchFamily="34" charset="0"/>
              </a:rPr>
              <a:t>Services</a:t>
            </a:r>
            <a:endParaRPr lang="en-GB" sz="1050" b="1" dirty="0">
              <a:solidFill>
                <a:srgbClr val="B94B82"/>
              </a:solidFill>
              <a:latin typeface="Corbel" panose="020B0503020204020204" pitchFamily="34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CF8E127-AC2E-4A1C-BC1D-5D685F5D2D25}"/>
              </a:ext>
            </a:extLst>
          </p:cNvPr>
          <p:cNvSpPr txBox="1"/>
          <p:nvPr/>
        </p:nvSpPr>
        <p:spPr>
          <a:xfrm>
            <a:off x="5128604" y="3816804"/>
            <a:ext cx="28245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050" b="1" dirty="0">
                <a:solidFill>
                  <a:srgbClr val="B94B82"/>
                </a:solidFill>
                <a:latin typeface="Corbel" panose="020B0503020204020204" pitchFamily="34" charset="0"/>
              </a:rPr>
              <a:t>&amp;</a:t>
            </a:r>
            <a:endParaRPr lang="en-GB" sz="1050" b="1" dirty="0">
              <a:solidFill>
                <a:srgbClr val="B94B82"/>
              </a:solidFill>
              <a:latin typeface="Corbel" panose="020B0503020204020204" pitchFamily="34" charset="0"/>
            </a:endParaRP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603362D-3BF5-4B1D-B084-03E01C8A6174}"/>
              </a:ext>
            </a:extLst>
          </p:cNvPr>
          <p:cNvGrpSpPr/>
          <p:nvPr/>
        </p:nvGrpSpPr>
        <p:grpSpPr>
          <a:xfrm>
            <a:off x="10372615" y="3347960"/>
            <a:ext cx="1396049" cy="1279079"/>
            <a:chOff x="2299941" y="0"/>
            <a:chExt cx="7566991" cy="6786130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A771564C-EE8D-4B4E-AAEA-62B57F888023}"/>
                </a:ext>
              </a:extLst>
            </p:cNvPr>
            <p:cNvGrpSpPr/>
            <p:nvPr/>
          </p:nvGrpSpPr>
          <p:grpSpPr>
            <a:xfrm>
              <a:off x="2299941" y="0"/>
              <a:ext cx="7566991" cy="6786130"/>
              <a:chOff x="2299941" y="0"/>
              <a:chExt cx="7566991" cy="6786130"/>
            </a:xfrm>
          </p:grpSpPr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19DD9011-56ED-4FD6-AFF6-1517576A66F5}"/>
                  </a:ext>
                </a:extLst>
              </p:cNvPr>
              <p:cNvSpPr/>
              <p:nvPr/>
            </p:nvSpPr>
            <p:spPr>
              <a:xfrm>
                <a:off x="2299941" y="0"/>
                <a:ext cx="7566991" cy="6786130"/>
              </a:xfrm>
              <a:prstGeom prst="ellipse">
                <a:avLst/>
              </a:prstGeom>
              <a:gradFill>
                <a:gsLst>
                  <a:gs pos="0">
                    <a:srgbClr val="CD8EB9"/>
                  </a:gs>
                  <a:gs pos="100000">
                    <a:srgbClr val="FEBC68"/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6EA4E661-A707-4213-A70D-A008C548A6CE}"/>
                  </a:ext>
                </a:extLst>
              </p:cNvPr>
              <p:cNvSpPr/>
              <p:nvPr/>
            </p:nvSpPr>
            <p:spPr>
              <a:xfrm>
                <a:off x="2651127" y="330461"/>
                <a:ext cx="6889746" cy="614149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70" name="Rectangle 69">
                <a:extLst>
                  <a:ext uri="{FF2B5EF4-FFF2-40B4-BE49-F238E27FC236}">
                    <a16:creationId xmlns:a16="http://schemas.microsoft.com/office/drawing/2014/main" id="{7247D7B7-05A3-4810-8291-26A0BB10B28C}"/>
                  </a:ext>
                </a:extLst>
              </p:cNvPr>
              <p:cNvSpPr/>
              <p:nvPr/>
            </p:nvSpPr>
            <p:spPr>
              <a:xfrm>
                <a:off x="2325068" y="3289036"/>
                <a:ext cx="3629713" cy="279928"/>
              </a:xfrm>
              <a:prstGeom prst="rect">
                <a:avLst/>
              </a:prstGeom>
              <a:gradFill>
                <a:gsLst>
                  <a:gs pos="69000">
                    <a:srgbClr val="EBAAAB"/>
                  </a:gs>
                  <a:gs pos="0">
                    <a:srgbClr val="CD8EB9"/>
                  </a:gs>
                  <a:gs pos="100000">
                    <a:srgbClr val="F1AFA3"/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id="{1C3AECA9-D07B-4961-911C-AA23977ECA24}"/>
                  </a:ext>
                </a:extLst>
              </p:cNvPr>
              <p:cNvSpPr/>
              <p:nvPr/>
            </p:nvSpPr>
            <p:spPr>
              <a:xfrm rot="2200119">
                <a:off x="6733272" y="374482"/>
                <a:ext cx="295497" cy="3447360"/>
              </a:xfrm>
              <a:prstGeom prst="rect">
                <a:avLst/>
              </a:prstGeom>
              <a:gradFill flip="none" rotWithShape="1">
                <a:gsLst>
                  <a:gs pos="0">
                    <a:srgbClr val="F0AEA4"/>
                  </a:gs>
                  <a:gs pos="100000">
                    <a:srgbClr val="FBB987"/>
                  </a:gs>
                </a:gsLst>
                <a:lin ang="189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72" name="Rectangle 71">
                <a:extLst>
                  <a:ext uri="{FF2B5EF4-FFF2-40B4-BE49-F238E27FC236}">
                    <a16:creationId xmlns:a16="http://schemas.microsoft.com/office/drawing/2014/main" id="{FF246F49-9B3E-4793-BBD2-7D97BDB21B2C}"/>
                  </a:ext>
                </a:extLst>
              </p:cNvPr>
              <p:cNvSpPr/>
              <p:nvPr/>
            </p:nvSpPr>
            <p:spPr>
              <a:xfrm rot="8280147">
                <a:off x="6969212" y="2945208"/>
                <a:ext cx="295497" cy="3447360"/>
              </a:xfrm>
              <a:prstGeom prst="rect">
                <a:avLst/>
              </a:prstGeom>
              <a:gradFill flip="none" rotWithShape="1">
                <a:gsLst>
                  <a:gs pos="0">
                    <a:srgbClr val="F0AEA4"/>
                  </a:gs>
                  <a:gs pos="100000">
                    <a:srgbClr val="FBB987"/>
                  </a:gs>
                </a:gsLst>
                <a:lin ang="189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E8C72A79-0034-4592-8237-553CD21F5695}"/>
                </a:ext>
              </a:extLst>
            </p:cNvPr>
            <p:cNvSpPr txBox="1"/>
            <p:nvPr/>
          </p:nvSpPr>
          <p:spPr>
            <a:xfrm>
              <a:off x="6216415" y="2575986"/>
              <a:ext cx="3624944" cy="195948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900" b="1" dirty="0">
                  <a:solidFill>
                    <a:srgbClr val="B94B82"/>
                  </a:solidFill>
                  <a:latin typeface="Corbel" panose="020B0503020204020204" pitchFamily="34" charset="0"/>
                </a:rPr>
                <a:t>Customer</a:t>
              </a:r>
              <a:br>
                <a:rPr lang="cy-GB" sz="900" b="1" dirty="0">
                  <a:solidFill>
                    <a:srgbClr val="B94B82"/>
                  </a:solidFill>
                  <a:latin typeface="Corbel" panose="020B0503020204020204" pitchFamily="34" charset="0"/>
                </a:rPr>
              </a:br>
              <a:r>
                <a:rPr lang="cy-GB" sz="900" b="1" dirty="0">
                  <a:solidFill>
                    <a:srgbClr val="B94B82"/>
                  </a:solidFill>
                  <a:latin typeface="Corbel" panose="020B0503020204020204" pitchFamily="34" charset="0"/>
                </a:rPr>
                <a:t>Jobs</a:t>
              </a:r>
              <a:endParaRPr lang="en-GB" sz="900" b="1" dirty="0">
                <a:solidFill>
                  <a:srgbClr val="B94B82"/>
                </a:solidFill>
                <a:latin typeface="Corbel" panose="020B0503020204020204" pitchFamily="34" charset="0"/>
              </a:endParaRP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3556FBE8-CA00-4911-9D72-84CCF28052D5}"/>
                </a:ext>
              </a:extLst>
            </p:cNvPr>
            <p:cNvSpPr txBox="1"/>
            <p:nvPr/>
          </p:nvSpPr>
          <p:spPr>
            <a:xfrm>
              <a:off x="4868423" y="4346549"/>
              <a:ext cx="54534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y-GB" sz="1200" b="1" dirty="0" err="1">
                  <a:solidFill>
                    <a:srgbClr val="B94B82"/>
                  </a:solidFill>
                  <a:latin typeface="Corbel" panose="020B0503020204020204" pitchFamily="34" charset="0"/>
                </a:rPr>
                <a:t>Pains</a:t>
              </a:r>
              <a:endParaRPr lang="en-GB" sz="1200" b="1" dirty="0">
                <a:solidFill>
                  <a:srgbClr val="B94B82"/>
                </a:solidFill>
                <a:latin typeface="Corbel" panose="020B0503020204020204" pitchFamily="34" charset="0"/>
              </a:endParaRP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41F39827-1C62-4D5C-90D1-D6899F3DF70B}"/>
                </a:ext>
              </a:extLst>
            </p:cNvPr>
            <p:cNvSpPr txBox="1"/>
            <p:nvPr/>
          </p:nvSpPr>
          <p:spPr>
            <a:xfrm>
              <a:off x="4757009" y="1515484"/>
              <a:ext cx="55656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y-GB" sz="1200" b="1" dirty="0" err="1">
                  <a:solidFill>
                    <a:srgbClr val="B94B82"/>
                  </a:solidFill>
                  <a:latin typeface="Corbel" panose="020B0503020204020204" pitchFamily="34" charset="0"/>
                </a:rPr>
                <a:t>Gains</a:t>
              </a:r>
              <a:endParaRPr lang="en-GB" sz="1200" b="1" dirty="0">
                <a:solidFill>
                  <a:srgbClr val="B94B82"/>
                </a:solidFill>
                <a:latin typeface="Corbel" panose="020B0503020204020204" pitchFamily="34" charset="0"/>
              </a:endParaRPr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F0AEF9AB-8250-42CE-B855-B9FE626BD4E3}"/>
              </a:ext>
            </a:extLst>
          </p:cNvPr>
          <p:cNvSpPr/>
          <p:nvPr/>
        </p:nvSpPr>
        <p:spPr>
          <a:xfrm>
            <a:off x="9653067" y="758209"/>
            <a:ext cx="22052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CE80A7"/>
                </a:solidFill>
                <a:latin typeface="Corbel" panose="020B0503020204020204" pitchFamily="34" charset="0"/>
              </a:rPr>
              <a:t>Customer Segments</a:t>
            </a:r>
            <a:endParaRPr lang="en-GB" sz="1100" dirty="0">
              <a:solidFill>
                <a:srgbClr val="B94B8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809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3963E7-F546-4066-99E1-02CD8A69D3B9}"/>
              </a:ext>
            </a:extLst>
          </p:cNvPr>
          <p:cNvSpPr txBox="1"/>
          <p:nvPr/>
        </p:nvSpPr>
        <p:spPr>
          <a:xfrm>
            <a:off x="384312" y="104255"/>
            <a:ext cx="11441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Corbel" panose="020B0503020204020204" pitchFamily="34" charset="0"/>
              </a:rPr>
              <a:t>Page of 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8D5E9C-2379-482E-A7BE-85E4401EEC65}"/>
              </a:ext>
            </a:extLst>
          </p:cNvPr>
          <p:cNvSpPr txBox="1"/>
          <p:nvPr/>
        </p:nvSpPr>
        <p:spPr>
          <a:xfrm>
            <a:off x="9129843" y="90395"/>
            <a:ext cx="2696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Corbel" panose="020B0503020204020204" pitchFamily="34" charset="0"/>
              </a:rPr>
              <a:t>The Tea Leaf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DBA7CC9-6614-4683-A426-5965FAB2BD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5152758"/>
              </p:ext>
            </p:extLst>
          </p:nvPr>
        </p:nvGraphicFramePr>
        <p:xfrm>
          <a:off x="384312" y="764446"/>
          <a:ext cx="11441890" cy="462130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41890">
                  <a:extLst>
                    <a:ext uri="{9D8B030D-6E8A-4147-A177-3AD203B41FA5}">
                      <a16:colId xmlns:a16="http://schemas.microsoft.com/office/drawing/2014/main" val="3044220667"/>
                    </a:ext>
                  </a:extLst>
                </a:gridCol>
              </a:tblGrid>
              <a:tr h="39058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</a:rPr>
                        <a:t>Add to Event. (2018). Tea &amp; Toast. [online] Available at: https://www.addtoevent.co.uk/tea-toast?fbclid=IwAR1e7eZJwuWxnYn-lO0uaxo0-g2tcr07OsRnWsuCzfVqirgay7i_dOvT1_s [Accessed 2 Nov. 2018].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593208285"/>
                  </a:ext>
                </a:extLst>
              </a:tr>
              <a:tr h="22214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</a:rPr>
                        <a:t>Baines, P., Fill, C. and Page, K. (2011). Marketing. 2nd ed. New York: Oxford University Press. 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60767462"/>
                  </a:ext>
                </a:extLst>
              </a:tr>
              <a:tr h="35689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</a:rPr>
                        <a:t>Couple of Mugs. (2018). Couple of Mugs - Vintage Mobile Bar &amp; Tea Van. [online] Available at: http://coupleofmugs.co.uk/?fbclid=IwAR3fhBgnDT53WVrr47nLfCoGyJZqEqjmaPM3jie4ar4VE7fpgnM37hk-neo [Accessed 3 Nov. 2018].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62769655"/>
                  </a:ext>
                </a:extLst>
              </a:tr>
              <a:tr h="356897">
                <a:tc>
                  <a:txBody>
                    <a:bodyPr/>
                    <a:lstStyle/>
                    <a:p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Greenwald, T. (2012) Business model canvas: a simple tool for designing innovative business models. [ONLINE] Available at: </a:t>
                      </a:r>
                      <a:r>
                        <a:rPr lang="en-GB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  <a:hlinkClick r:id="rId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https://www.forbes.com/sites/tedgreenwald/2012/01/31/business-model-canvas-a-simple-tool-for-designing-innovative-business-models/#48fa4a0116a7</a:t>
                      </a:r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. (Accessed on 28/10/2018)</a:t>
                      </a:r>
                      <a:endParaRPr lang="en-GB" sz="1200" dirty="0">
                        <a:solidFill>
                          <a:schemeClr val="tx1"/>
                        </a:solidFill>
                        <a:latin typeface="Corbel" panose="020B0503020204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89222517"/>
                  </a:ext>
                </a:extLst>
              </a:tr>
              <a:tr h="356897">
                <a:tc>
                  <a:txBody>
                    <a:bodyPr/>
                    <a:lstStyle/>
                    <a:p>
                      <a:r>
                        <a:rPr lang="en-GB" sz="1200" b="0" i="0" kern="1200" dirty="0" err="1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Hultz</a:t>
                      </a:r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, R. (2017) Fixed and variable expenses: How cost structure determines your profitability. [ONLINE] Available at: </a:t>
                      </a:r>
                      <a:r>
                        <a:rPr lang="en-GB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https://www.business.com/articles/fixed-and-variable-expenses-how-cost-structure-determines-your-profitability/</a:t>
                      </a:r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. (Accessed on 28/10/2018)</a:t>
                      </a:r>
                      <a:endParaRPr lang="en-GB" sz="1200" dirty="0">
                        <a:solidFill>
                          <a:schemeClr val="tx1"/>
                        </a:solidFill>
                        <a:latin typeface="Corbel" panose="020B0503020204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953648850"/>
                  </a:ext>
                </a:extLst>
              </a:tr>
              <a:tr h="1643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rbel" panose="020B0503020204020204" pitchFamily="34" charset="0"/>
                        </a:rPr>
                        <a:t>Innocent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</a:rPr>
                        <a:t> drinks. (2018). Our Story. [online] Available at: https://www.innocentdrinks.co.uk/us/our-story [Accessed 1 Nov. 2018].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21030564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</a:rPr>
                        <a:t>Joyce, A. and Paquin, R. (2016). The triple layered business model canvas: A tool to design more sustainable business models. Journal of Cleaner Production, 135, pp.1474-1486.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601798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 dirty="0" err="1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Kafevend</a:t>
                      </a:r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 (2018) Coffee machine hire and lease. [ONLINE] Available at: </a:t>
                      </a:r>
                      <a:r>
                        <a:rPr lang="en-GB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https://www.kafevendingmachines.co.uk/coffee-machine-hire?gclid=CjwKCAjwsfreBRB9EiwAikSUHedt5_gBWEFfpjZh1kOPozpeGOn0zmaCD5m7yCtlzNQYZr4yhcjlRBoCBvIQAvD_BwE</a:t>
                      </a:r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. (Accessed on: 25/10/18)</a:t>
                      </a:r>
                      <a:endParaRPr lang="en-GB" sz="1200" dirty="0">
                        <a:solidFill>
                          <a:schemeClr val="tx1"/>
                        </a:solidFill>
                        <a:latin typeface="Corbel" panose="020B0503020204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543977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</a:rPr>
                        <a:t>Kotler, P. and Armstrong, G. (2014). Principles of Marketing. 15th ed. Essex: Pearson Education Limited. 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517701512"/>
                  </a:ext>
                </a:extLst>
              </a:tr>
              <a:tr h="323628">
                <a:tc>
                  <a:txBody>
                    <a:bodyPr/>
                    <a:lstStyle/>
                    <a:p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NCAAS (No Date) Tendering for shows and events. [ONLINE] Available </a:t>
                      </a:r>
                      <a:r>
                        <a:rPr lang="en-GB" sz="1200" b="0" i="0" kern="1200" dirty="0" err="1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atr</a:t>
                      </a:r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: </a:t>
                      </a:r>
                      <a:r>
                        <a:rPr lang="en-GB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https://www.ncass.org.uk/mobile-catering-home/content/get-profitable/rules-for-tendering-at-shows-events</a:t>
                      </a:r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. (Accessed on: 28/10/2018)</a:t>
                      </a:r>
                      <a:endParaRPr lang="en-GB" sz="1200" dirty="0">
                        <a:solidFill>
                          <a:schemeClr val="tx1"/>
                        </a:solidFill>
                        <a:latin typeface="Corbel" panose="020B0503020204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476599864"/>
                  </a:ext>
                </a:extLst>
              </a:tr>
              <a:tr h="323628">
                <a:tc>
                  <a:txBody>
                    <a:bodyPr/>
                    <a:lstStyle/>
                    <a:p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Pruitt, J. (2018) How to build a new revenue stream without killing your existing business. [ONLINE] Available at: </a:t>
                      </a:r>
                      <a:r>
                        <a:rPr lang="en-GB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  <a:hlinkClick r:id="rId6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https://www.inc.com/jeff-pruitt/how-to-build-a-new-revenue-stream-without-killing-your-existing-business.html</a:t>
                      </a:r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. (Accessed on: 25/10/18)</a:t>
                      </a:r>
                      <a:endParaRPr lang="en-GB" sz="1200" dirty="0">
                        <a:solidFill>
                          <a:schemeClr val="tx1"/>
                        </a:solidFill>
                        <a:latin typeface="Corbel" panose="020B0503020204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894881127"/>
                  </a:ext>
                </a:extLst>
              </a:tr>
              <a:tr h="323628">
                <a:tc>
                  <a:txBody>
                    <a:bodyPr/>
                    <a:lstStyle/>
                    <a:p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Spacey, J. (2018) 19 examples of a revenue stream. [ONLINE] Available at: </a:t>
                      </a:r>
                      <a:r>
                        <a:rPr lang="en-GB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  <a:hlinkClick r:id="rId7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https://simplicable.com/new/revenue-stream</a:t>
                      </a:r>
                      <a:r>
                        <a:rPr lang="en-GB" sz="1200" b="0" i="0" kern="1200" dirty="0">
                          <a:solidFill>
                            <a:schemeClr val="tx1"/>
                          </a:solidFill>
                          <a:effectLst/>
                          <a:latin typeface="Corbel" panose="020B0503020204020204" pitchFamily="34" charset="0"/>
                          <a:ea typeface="+mn-ea"/>
                          <a:cs typeface="+mn-cs"/>
                        </a:rPr>
                        <a:t>. (Accessed on: 25/10/18)</a:t>
                      </a:r>
                      <a:endParaRPr lang="en-GB" sz="1200" dirty="0">
                        <a:solidFill>
                          <a:schemeClr val="tx1"/>
                        </a:solidFill>
                        <a:latin typeface="Corbel" panose="020B0503020204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CD8EB9"/>
                        </a:gs>
                        <a:gs pos="100000">
                          <a:srgbClr val="FEBC68"/>
                        </a:gs>
                      </a:gsLst>
                      <a:lin ang="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6704028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9F34D45-4D25-4C17-A668-4F0BF82D5201}"/>
              </a:ext>
            </a:extLst>
          </p:cNvPr>
          <p:cNvSpPr txBox="1"/>
          <p:nvPr/>
        </p:nvSpPr>
        <p:spPr>
          <a:xfrm>
            <a:off x="0" y="5740897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latin typeface="Corbel" panose="020B0503020204020204" pitchFamily="34" charset="0"/>
              </a:rPr>
              <a:t>Chloé Chignell, Heather Jackson, Mark Byard, Amy Collins, Kate Oliver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1BA8FD-8068-483A-BDBF-26DD82E311FA}"/>
              </a:ext>
            </a:extLst>
          </p:cNvPr>
          <p:cNvSpPr txBox="1"/>
          <p:nvPr/>
        </p:nvSpPr>
        <p:spPr>
          <a:xfrm>
            <a:off x="0" y="6016367"/>
            <a:ext cx="1219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latin typeface="Corbel" panose="020B0503020204020204" pitchFamily="34" charset="0"/>
              </a:rPr>
              <a:t>1702365  1704024  151235  1703573  1702582</a:t>
            </a:r>
          </a:p>
        </p:txBody>
      </p:sp>
    </p:spTree>
    <p:extLst>
      <p:ext uri="{BB962C8B-B14F-4D97-AF65-F5344CB8AC3E}">
        <p14:creationId xmlns:p14="http://schemas.microsoft.com/office/powerpoint/2010/main" val="2306734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al 20">
            <a:extLst>
              <a:ext uri="{FF2B5EF4-FFF2-40B4-BE49-F238E27FC236}">
                <a16:creationId xmlns:a16="http://schemas.microsoft.com/office/drawing/2014/main" id="{7099583F-5357-475A-8EBB-133E56C6F6CA}"/>
              </a:ext>
            </a:extLst>
          </p:cNvPr>
          <p:cNvSpPr/>
          <p:nvPr/>
        </p:nvSpPr>
        <p:spPr>
          <a:xfrm>
            <a:off x="6222643" y="873017"/>
            <a:ext cx="5889146" cy="570424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CAB9163-B60A-43E8-B672-5ACD48344D5A}"/>
              </a:ext>
            </a:extLst>
          </p:cNvPr>
          <p:cNvSpPr/>
          <p:nvPr/>
        </p:nvSpPr>
        <p:spPr>
          <a:xfrm>
            <a:off x="48127" y="866040"/>
            <a:ext cx="6112803" cy="56470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9DAFF6B-3DDC-445A-B66B-082B8A8ADD58}"/>
              </a:ext>
            </a:extLst>
          </p:cNvPr>
          <p:cNvGrpSpPr/>
          <p:nvPr/>
        </p:nvGrpSpPr>
        <p:grpSpPr>
          <a:xfrm>
            <a:off x="6423290" y="1051800"/>
            <a:ext cx="5500737" cy="5267744"/>
            <a:chOff x="2299941" y="0"/>
            <a:chExt cx="7566991" cy="6786130"/>
          </a:xfrm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0904803F-E66B-4A38-8C8A-305AD3CDB0B8}"/>
                </a:ext>
              </a:extLst>
            </p:cNvPr>
            <p:cNvGrpSpPr/>
            <p:nvPr/>
          </p:nvGrpSpPr>
          <p:grpSpPr>
            <a:xfrm>
              <a:off x="2299941" y="0"/>
              <a:ext cx="7566991" cy="6786130"/>
              <a:chOff x="2299941" y="0"/>
              <a:chExt cx="7566991" cy="6786130"/>
            </a:xfrm>
          </p:grpSpPr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32CCCA71-C0CF-4CBA-B7EE-20EA2FFEEB50}"/>
                  </a:ext>
                </a:extLst>
              </p:cNvPr>
              <p:cNvSpPr/>
              <p:nvPr/>
            </p:nvSpPr>
            <p:spPr>
              <a:xfrm>
                <a:off x="2299941" y="0"/>
                <a:ext cx="7566991" cy="6786130"/>
              </a:xfrm>
              <a:prstGeom prst="ellipse">
                <a:avLst/>
              </a:prstGeom>
              <a:gradFill>
                <a:gsLst>
                  <a:gs pos="0">
                    <a:srgbClr val="CD8EB9"/>
                  </a:gs>
                  <a:gs pos="100000">
                    <a:srgbClr val="FEBC68"/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48189083-42E4-49F9-9766-00D55EA44EC7}"/>
                  </a:ext>
                </a:extLst>
              </p:cNvPr>
              <p:cNvSpPr/>
              <p:nvPr/>
            </p:nvSpPr>
            <p:spPr>
              <a:xfrm>
                <a:off x="2651127" y="330461"/>
                <a:ext cx="6889746" cy="614149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AD3587B2-71C3-42C1-B228-02F0CBB64F65}"/>
                  </a:ext>
                </a:extLst>
              </p:cNvPr>
              <p:cNvSpPr/>
              <p:nvPr/>
            </p:nvSpPr>
            <p:spPr>
              <a:xfrm>
                <a:off x="2325068" y="3289036"/>
                <a:ext cx="3629713" cy="279928"/>
              </a:xfrm>
              <a:prstGeom prst="rect">
                <a:avLst/>
              </a:prstGeom>
              <a:gradFill>
                <a:gsLst>
                  <a:gs pos="69000">
                    <a:srgbClr val="EBAAAB"/>
                  </a:gs>
                  <a:gs pos="0">
                    <a:srgbClr val="CD8EB9"/>
                  </a:gs>
                  <a:gs pos="100000">
                    <a:srgbClr val="F1AFA3"/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FF263949-7E55-4B97-84B2-1637692C39DB}"/>
                  </a:ext>
                </a:extLst>
              </p:cNvPr>
              <p:cNvSpPr/>
              <p:nvPr/>
            </p:nvSpPr>
            <p:spPr>
              <a:xfrm rot="2200119">
                <a:off x="6733272" y="374482"/>
                <a:ext cx="295497" cy="3447360"/>
              </a:xfrm>
              <a:prstGeom prst="rect">
                <a:avLst/>
              </a:prstGeom>
              <a:gradFill flip="none" rotWithShape="1">
                <a:gsLst>
                  <a:gs pos="0">
                    <a:srgbClr val="F0AEA4"/>
                  </a:gs>
                  <a:gs pos="100000">
                    <a:srgbClr val="FBB987"/>
                  </a:gs>
                </a:gsLst>
                <a:lin ang="189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70E9AEFC-B508-4989-A799-A19E54A3E4C6}"/>
                  </a:ext>
                </a:extLst>
              </p:cNvPr>
              <p:cNvSpPr/>
              <p:nvPr/>
            </p:nvSpPr>
            <p:spPr>
              <a:xfrm rot="8280147">
                <a:off x="6969212" y="2945208"/>
                <a:ext cx="295497" cy="3447360"/>
              </a:xfrm>
              <a:prstGeom prst="rect">
                <a:avLst/>
              </a:prstGeom>
              <a:gradFill flip="none" rotWithShape="1">
                <a:gsLst>
                  <a:gs pos="0">
                    <a:srgbClr val="F0AEA4"/>
                  </a:gs>
                  <a:gs pos="100000">
                    <a:srgbClr val="FBB987"/>
                  </a:gs>
                </a:gsLst>
                <a:lin ang="189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C9206FED-67FB-49B7-B732-8700A0F47171}"/>
                </a:ext>
              </a:extLst>
            </p:cNvPr>
            <p:cNvSpPr txBox="1"/>
            <p:nvPr/>
          </p:nvSpPr>
          <p:spPr>
            <a:xfrm>
              <a:off x="6568863" y="2575986"/>
              <a:ext cx="2920050" cy="154631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y-GB" sz="3600" b="1" dirty="0" err="1">
                  <a:solidFill>
                    <a:srgbClr val="B94B82"/>
                  </a:solidFill>
                  <a:latin typeface="Corbel" panose="020B0503020204020204" pitchFamily="34" charset="0"/>
                </a:rPr>
                <a:t>Customer</a:t>
              </a:r>
              <a:br>
                <a:rPr lang="cy-GB" sz="3600" b="1" dirty="0">
                  <a:solidFill>
                    <a:srgbClr val="B94B82"/>
                  </a:solidFill>
                  <a:latin typeface="Corbel" panose="020B0503020204020204" pitchFamily="34" charset="0"/>
                </a:rPr>
              </a:br>
              <a:r>
                <a:rPr lang="cy-GB" sz="3600" b="1" dirty="0">
                  <a:solidFill>
                    <a:srgbClr val="B94B82"/>
                  </a:solidFill>
                  <a:latin typeface="Corbel" panose="020B0503020204020204" pitchFamily="34" charset="0"/>
                </a:rPr>
                <a:t>Jobs</a:t>
              </a:r>
              <a:endParaRPr lang="en-GB" sz="3600" b="1" dirty="0">
                <a:solidFill>
                  <a:srgbClr val="B94B82"/>
                </a:solidFill>
                <a:latin typeface="Corbel" panose="020B0503020204020204" pitchFamily="34" charset="0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783D2D55-51B2-49B7-B805-452418532870}"/>
                </a:ext>
              </a:extLst>
            </p:cNvPr>
            <p:cNvSpPr txBox="1"/>
            <p:nvPr/>
          </p:nvSpPr>
          <p:spPr>
            <a:xfrm>
              <a:off x="4269845" y="4346548"/>
              <a:ext cx="1742504" cy="8326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y-GB" sz="3600" b="1" dirty="0" err="1">
                  <a:solidFill>
                    <a:srgbClr val="B94B82"/>
                  </a:solidFill>
                  <a:latin typeface="Corbel" panose="020B0503020204020204" pitchFamily="34" charset="0"/>
                </a:rPr>
                <a:t>Pains</a:t>
              </a:r>
              <a:endParaRPr lang="en-GB" sz="3600" b="1" dirty="0">
                <a:solidFill>
                  <a:srgbClr val="B94B82"/>
                </a:solidFill>
                <a:latin typeface="Corbel" panose="020B0503020204020204" pitchFamily="34" charset="0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23903FC1-53AA-452A-AF68-E7E472AEA1DF}"/>
                </a:ext>
              </a:extLst>
            </p:cNvPr>
            <p:cNvSpPr txBox="1"/>
            <p:nvPr/>
          </p:nvSpPr>
          <p:spPr>
            <a:xfrm>
              <a:off x="4140886" y="1515484"/>
              <a:ext cx="1788812" cy="8326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y-GB" sz="3600" b="1" dirty="0" err="1">
                  <a:solidFill>
                    <a:srgbClr val="B94B82"/>
                  </a:solidFill>
                  <a:latin typeface="Corbel" panose="020B0503020204020204" pitchFamily="34" charset="0"/>
                </a:rPr>
                <a:t>Gains</a:t>
              </a:r>
              <a:endParaRPr lang="en-GB" sz="3600" b="1" dirty="0">
                <a:solidFill>
                  <a:srgbClr val="B94B82"/>
                </a:solidFill>
                <a:latin typeface="Corbel" panose="020B0503020204020204" pitchFamily="34" charset="0"/>
              </a:endParaRPr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D038DAD0-DDD8-4A25-9233-5829F8DDB1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605" y="849997"/>
            <a:ext cx="5836450" cy="5775311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F65E1F3D-75C5-4B5A-B49E-126069F9F19C}"/>
              </a:ext>
            </a:extLst>
          </p:cNvPr>
          <p:cNvSpPr txBox="1"/>
          <p:nvPr/>
        </p:nvSpPr>
        <p:spPr>
          <a:xfrm>
            <a:off x="1294821" y="179716"/>
            <a:ext cx="38266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Corbel" panose="020B0503020204020204" pitchFamily="34" charset="0"/>
              </a:rPr>
              <a:t>Value Proposition 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B8EDAF1-84E6-4C07-943E-6D1DBCE2B39B}"/>
              </a:ext>
            </a:extLst>
          </p:cNvPr>
          <p:cNvSpPr txBox="1"/>
          <p:nvPr/>
        </p:nvSpPr>
        <p:spPr>
          <a:xfrm>
            <a:off x="6826913" y="170651"/>
            <a:ext cx="43139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Corbel" panose="020B0503020204020204" pitchFamily="34" charset="0"/>
              </a:rPr>
              <a:t>Customer Segments </a:t>
            </a:r>
          </a:p>
        </p:txBody>
      </p:sp>
    </p:spTree>
    <p:extLst>
      <p:ext uri="{BB962C8B-B14F-4D97-AF65-F5344CB8AC3E}">
        <p14:creationId xmlns:p14="http://schemas.microsoft.com/office/powerpoint/2010/main" val="2246748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420</TotalTime>
  <Words>586</Words>
  <Application>Microsoft Office PowerPoint</Application>
  <PresentationFormat>Widescreen</PresentationFormat>
  <Paragraphs>115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Corbel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Chloe Chignell (1702365)</dc:creator>
  <cp:lastModifiedBy>Chloé Chignell</cp:lastModifiedBy>
  <cp:revision>46</cp:revision>
  <dcterms:created xsi:type="dcterms:W3CDTF">2018-10-16T09:53:18Z</dcterms:created>
  <dcterms:modified xsi:type="dcterms:W3CDTF">2018-11-04T23:25:10Z</dcterms:modified>
</cp:coreProperties>
</file>