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8" r:id="rId1"/>
  </p:sldMasterIdLst>
  <p:notesMasterIdLst>
    <p:notesMasterId r:id="rId55"/>
  </p:notesMasterIdLst>
  <p:sldIdLst>
    <p:sldId id="313"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2" r:id="rId43"/>
    <p:sldId id="303" r:id="rId44"/>
    <p:sldId id="304" r:id="rId45"/>
    <p:sldId id="305" r:id="rId46"/>
    <p:sldId id="300" r:id="rId47"/>
    <p:sldId id="301" r:id="rId48"/>
    <p:sldId id="306" r:id="rId49"/>
    <p:sldId id="308" r:id="rId50"/>
    <p:sldId id="309" r:id="rId51"/>
    <p:sldId id="310" r:id="rId52"/>
    <p:sldId id="311" r:id="rId53"/>
    <p:sldId id="312" r:id="rId5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31" autoAdjust="0"/>
    <p:restoredTop sz="85407" autoAdjust="0"/>
  </p:normalViewPr>
  <p:slideViewPr>
    <p:cSldViewPr>
      <p:cViewPr varScale="1">
        <p:scale>
          <a:sx n="57" d="100"/>
          <a:sy n="57" d="100"/>
        </p:scale>
        <p:origin x="-2080" y="-112"/>
      </p:cViewPr>
      <p:guideLst>
        <p:guide orient="horz" pos="2160"/>
        <p:guide pos="2880"/>
      </p:guideLst>
    </p:cSldViewPr>
  </p:slideViewPr>
  <p:outlineViewPr>
    <p:cViewPr>
      <p:scale>
        <a:sx n="33" d="100"/>
        <a:sy n="33" d="100"/>
      </p:scale>
      <p:origin x="72" y="0"/>
    </p:cViewPr>
  </p:outlineViewPr>
  <p:notesTextViewPr>
    <p:cViewPr>
      <p:scale>
        <a:sx n="1" d="1"/>
        <a:sy n="1" d="1"/>
      </p:scale>
      <p:origin x="0" y="0"/>
    </p:cViewPr>
  </p:notesTextViewPr>
  <p:sorterViewPr>
    <p:cViewPr>
      <p:scale>
        <a:sx n="100" d="100"/>
        <a:sy n="100" d="100"/>
      </p:scale>
      <p:origin x="0" y="155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notesMaster" Target="notesMasters/notesMaster1.xml"/><Relationship Id="rId56" Type="http://schemas.openxmlformats.org/officeDocument/2006/relationships/printerSettings" Target="printerSettings/printerSettings1.bin"/><Relationship Id="rId57" Type="http://schemas.openxmlformats.org/officeDocument/2006/relationships/presProps" Target="presProps.xml"/><Relationship Id="rId58" Type="http://schemas.openxmlformats.org/officeDocument/2006/relationships/viewProps" Target="viewProps.xml"/><Relationship Id="rId59" Type="http://schemas.openxmlformats.org/officeDocument/2006/relationships/theme" Target="theme/theme1.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AA51AE-0223-4A1C-A696-08B769042474}" type="doc">
      <dgm:prSet loTypeId="urn:microsoft.com/office/officeart/2005/8/layout/vList2" loCatId="list" qsTypeId="urn:microsoft.com/office/officeart/2005/8/quickstyle/3d2" qsCatId="3D" csTypeId="urn:microsoft.com/office/officeart/2005/8/colors/colorful3" csCatId="colorful" phldr="1"/>
      <dgm:spPr/>
      <dgm:t>
        <a:bodyPr/>
        <a:lstStyle/>
        <a:p>
          <a:endParaRPr lang="en-US"/>
        </a:p>
      </dgm:t>
    </dgm:pt>
    <dgm:pt modelId="{A116BA8C-CE3B-431C-B750-61D81AC0FFF7}">
      <dgm:prSet/>
      <dgm:spPr/>
      <dgm:t>
        <a:bodyPr/>
        <a:lstStyle/>
        <a:p>
          <a:pPr rtl="0"/>
          <a:r>
            <a:rPr lang="en-US" b="1" dirty="0" smtClean="0">
              <a:effectLst>
                <a:outerShdw blurRad="38100" dist="38100" dir="2700000" algn="tl">
                  <a:srgbClr val="000000">
                    <a:alpha val="43137"/>
                  </a:srgbClr>
                </a:outerShdw>
              </a:effectLst>
            </a:rPr>
            <a:t>Choose Methods That Afford Employee Commitment</a:t>
          </a:r>
          <a:endParaRPr lang="en-US" b="1" dirty="0">
            <a:effectLst>
              <a:outerShdw blurRad="38100" dist="38100" dir="2700000" algn="tl">
                <a:srgbClr val="000000">
                  <a:alpha val="43137"/>
                </a:srgbClr>
              </a:outerShdw>
            </a:effectLst>
          </a:endParaRPr>
        </a:p>
      </dgm:t>
    </dgm:pt>
    <dgm:pt modelId="{E1633F4B-5E47-4502-8485-D15C2D9BE2BC}" type="parTrans" cxnId="{12AF0278-A5B5-4F9E-9E2D-02114FFA4E6A}">
      <dgm:prSet/>
      <dgm:spPr/>
      <dgm:t>
        <a:bodyPr/>
        <a:lstStyle/>
        <a:p>
          <a:endParaRPr lang="en-US"/>
        </a:p>
      </dgm:t>
    </dgm:pt>
    <dgm:pt modelId="{E7D41515-5F32-4D95-9328-D063D6707311}" type="sibTrans" cxnId="{12AF0278-A5B5-4F9E-9E2D-02114FFA4E6A}">
      <dgm:prSet/>
      <dgm:spPr/>
      <dgm:t>
        <a:bodyPr/>
        <a:lstStyle/>
        <a:p>
          <a:endParaRPr lang="en-US"/>
        </a:p>
      </dgm:t>
    </dgm:pt>
    <dgm:pt modelId="{FB4C4BF8-7919-4940-9C65-BC177FD9311B}">
      <dgm:prSet/>
      <dgm:spPr/>
      <dgm:t>
        <a:bodyPr/>
        <a:lstStyle/>
        <a:p>
          <a:pPr rtl="0"/>
          <a:r>
            <a:rPr lang="en-US" b="1" dirty="0" smtClean="0">
              <a:effectLst>
                <a:outerShdw blurRad="38100" dist="38100" dir="2700000" algn="tl">
                  <a:srgbClr val="000000">
                    <a:alpha val="43137"/>
                  </a:srgbClr>
                </a:outerShdw>
              </a:effectLst>
            </a:rPr>
            <a:t>Shift from Specific to General Issues</a:t>
          </a:r>
          <a:endParaRPr lang="en-US" b="1" dirty="0">
            <a:effectLst>
              <a:outerShdw blurRad="38100" dist="38100" dir="2700000" algn="tl">
                <a:srgbClr val="000000">
                  <a:alpha val="43137"/>
                </a:srgbClr>
              </a:outerShdw>
            </a:effectLst>
          </a:endParaRPr>
        </a:p>
      </dgm:t>
    </dgm:pt>
    <dgm:pt modelId="{0735D66F-1D81-41B9-965B-BAAD0D1BE8E3}" type="parTrans" cxnId="{CE905CB2-B25A-468E-9619-2FC045A5C411}">
      <dgm:prSet/>
      <dgm:spPr/>
      <dgm:t>
        <a:bodyPr/>
        <a:lstStyle/>
        <a:p>
          <a:endParaRPr lang="en-US"/>
        </a:p>
      </dgm:t>
    </dgm:pt>
    <dgm:pt modelId="{69C5B9F2-AA3D-4CC3-AF00-5B77B7A10DB3}" type="sibTrans" cxnId="{CE905CB2-B25A-468E-9619-2FC045A5C411}">
      <dgm:prSet/>
      <dgm:spPr/>
      <dgm:t>
        <a:bodyPr/>
        <a:lstStyle/>
        <a:p>
          <a:endParaRPr lang="en-US"/>
        </a:p>
      </dgm:t>
    </dgm:pt>
    <dgm:pt modelId="{4098B351-7106-446D-8D2F-90089A4EF050}">
      <dgm:prSet/>
      <dgm:spPr/>
      <dgm:t>
        <a:bodyPr/>
        <a:lstStyle/>
        <a:p>
          <a:pPr rtl="0"/>
          <a:r>
            <a:rPr lang="en-US" b="1" dirty="0" smtClean="0">
              <a:effectLst>
                <a:outerShdw blurRad="38100" dist="38100" dir="2700000" algn="tl">
                  <a:srgbClr val="000000">
                    <a:alpha val="43137"/>
                  </a:srgbClr>
                </a:outerShdw>
              </a:effectLst>
            </a:rPr>
            <a:t>Focus on Long-Term Issues and Concerns</a:t>
          </a:r>
          <a:endParaRPr lang="en-US" b="1" dirty="0">
            <a:effectLst>
              <a:outerShdw blurRad="38100" dist="38100" dir="2700000" algn="tl">
                <a:srgbClr val="000000">
                  <a:alpha val="43137"/>
                </a:srgbClr>
              </a:outerShdw>
            </a:effectLst>
          </a:endParaRPr>
        </a:p>
      </dgm:t>
    </dgm:pt>
    <dgm:pt modelId="{E7CD18DA-2ED5-4619-A519-AAA317CA4212}" type="parTrans" cxnId="{73FE9260-730C-4F74-BE5E-EBB2B0B0859F}">
      <dgm:prSet/>
      <dgm:spPr/>
      <dgm:t>
        <a:bodyPr/>
        <a:lstStyle/>
        <a:p>
          <a:endParaRPr lang="en-US"/>
        </a:p>
      </dgm:t>
    </dgm:pt>
    <dgm:pt modelId="{30A062CE-D638-421C-AC5B-0FEC162C374F}" type="sibTrans" cxnId="{73FE9260-730C-4F74-BE5E-EBB2B0B0859F}">
      <dgm:prSet/>
      <dgm:spPr/>
      <dgm:t>
        <a:bodyPr/>
        <a:lstStyle/>
        <a:p>
          <a:endParaRPr lang="en-US"/>
        </a:p>
      </dgm:t>
    </dgm:pt>
    <dgm:pt modelId="{5A39F94D-6558-46CC-9BF3-11577428EBF1}">
      <dgm:prSet/>
      <dgm:spPr/>
      <dgm:t>
        <a:bodyPr/>
        <a:lstStyle/>
        <a:p>
          <a:pPr rtl="0"/>
          <a:r>
            <a:rPr lang="en-US" b="1" dirty="0" smtClean="0">
              <a:effectLst>
                <a:outerShdw blurRad="38100" dist="38100" dir="2700000" algn="tl">
                  <a:srgbClr val="000000">
                    <a:alpha val="43137"/>
                  </a:srgbClr>
                </a:outerShdw>
              </a:effectLst>
            </a:rPr>
            <a:t>Involve Middle Level Managers in Decisions</a:t>
          </a:r>
          <a:endParaRPr lang="en-US" b="1" dirty="0">
            <a:effectLst>
              <a:outerShdw blurRad="38100" dist="38100" dir="2700000" algn="tl">
                <a:srgbClr val="000000">
                  <a:alpha val="43137"/>
                </a:srgbClr>
              </a:outerShdw>
            </a:effectLst>
          </a:endParaRPr>
        </a:p>
      </dgm:t>
    </dgm:pt>
    <dgm:pt modelId="{7D25AB86-73B8-4B22-9FF5-A5876ACCD287}" type="parTrans" cxnId="{1DA29200-68B4-40D6-B143-10D4997E968B}">
      <dgm:prSet/>
      <dgm:spPr/>
      <dgm:t>
        <a:bodyPr/>
        <a:lstStyle/>
        <a:p>
          <a:endParaRPr lang="en-US"/>
        </a:p>
      </dgm:t>
    </dgm:pt>
    <dgm:pt modelId="{FEB3FEEE-3682-4A13-9506-672FD7A9B28C}" type="sibTrans" cxnId="{1DA29200-68B4-40D6-B143-10D4997E968B}">
      <dgm:prSet/>
      <dgm:spPr/>
      <dgm:t>
        <a:bodyPr/>
        <a:lstStyle/>
        <a:p>
          <a:endParaRPr lang="en-US"/>
        </a:p>
      </dgm:t>
    </dgm:pt>
    <dgm:pt modelId="{16B90922-1386-4E71-825A-8146612F1269}">
      <dgm:prSet/>
      <dgm:spPr/>
      <dgm:t>
        <a:bodyPr/>
        <a:lstStyle/>
        <a:p>
          <a:r>
            <a:rPr lang="en-US" b="1" dirty="0" smtClean="0">
              <a:effectLst>
                <a:outerShdw blurRad="38100" dist="38100" dir="2700000" algn="tl">
                  <a:srgbClr val="000000">
                    <a:alpha val="43137"/>
                  </a:srgbClr>
                </a:outerShdw>
              </a:effectLst>
            </a:rPr>
            <a:t>Achieve Satisfactory Results </a:t>
          </a:r>
          <a:r>
            <a:rPr lang="en-US" b="1" dirty="0">
              <a:effectLst>
                <a:outerShdw blurRad="38100" dist="38100" dir="2700000" algn="tl">
                  <a:srgbClr val="000000">
                    <a:alpha val="43137"/>
                  </a:srgbClr>
                </a:outerShdw>
              </a:effectLst>
            </a:rPr>
            <a:t>with a </a:t>
          </a:r>
          <a:r>
            <a:rPr lang="en-US" b="1" dirty="0" smtClean="0">
              <a:effectLst>
                <a:outerShdw blurRad="38100" dist="38100" dir="2700000" algn="tl">
                  <a:srgbClr val="000000">
                    <a:alpha val="43137"/>
                  </a:srgbClr>
                </a:outerShdw>
              </a:effectLst>
            </a:rPr>
            <a:t>Popular Strategy</a:t>
          </a:r>
          <a:endParaRPr lang="en-US" b="1" dirty="0">
            <a:effectLst>
              <a:outerShdw blurRad="38100" dist="38100" dir="2700000" algn="tl">
                <a:srgbClr val="000000">
                  <a:alpha val="43137"/>
                </a:srgbClr>
              </a:outerShdw>
            </a:effectLst>
          </a:endParaRPr>
        </a:p>
      </dgm:t>
    </dgm:pt>
    <dgm:pt modelId="{1F6B8666-7DD3-4D31-8F4B-2D92605672F0}" type="parTrans" cxnId="{4FAA77E0-E1AA-469A-AB9D-060E74CADD17}">
      <dgm:prSet/>
      <dgm:spPr/>
      <dgm:t>
        <a:bodyPr/>
        <a:lstStyle/>
        <a:p>
          <a:endParaRPr lang="en-US"/>
        </a:p>
      </dgm:t>
    </dgm:pt>
    <dgm:pt modelId="{CD1A7E80-A801-45F1-82A0-9DB65242E255}" type="sibTrans" cxnId="{4FAA77E0-E1AA-469A-AB9D-060E74CADD17}">
      <dgm:prSet/>
      <dgm:spPr/>
      <dgm:t>
        <a:bodyPr/>
        <a:lstStyle/>
        <a:p>
          <a:endParaRPr lang="en-US"/>
        </a:p>
      </dgm:t>
    </dgm:pt>
    <dgm:pt modelId="{2A976A91-F449-4E3B-94F4-F244096629E1}" type="pres">
      <dgm:prSet presAssocID="{B0AA51AE-0223-4A1C-A696-08B769042474}" presName="linear" presStyleCnt="0">
        <dgm:presLayoutVars>
          <dgm:animLvl val="lvl"/>
          <dgm:resizeHandles val="exact"/>
        </dgm:presLayoutVars>
      </dgm:prSet>
      <dgm:spPr/>
      <dgm:t>
        <a:bodyPr/>
        <a:lstStyle/>
        <a:p>
          <a:endParaRPr lang="en-US"/>
        </a:p>
      </dgm:t>
    </dgm:pt>
    <dgm:pt modelId="{B512A98F-9879-41B4-822B-6046CCD15D01}" type="pres">
      <dgm:prSet presAssocID="{A116BA8C-CE3B-431C-B750-61D81AC0FFF7}" presName="parentText" presStyleLbl="node1" presStyleIdx="0" presStyleCnt="5">
        <dgm:presLayoutVars>
          <dgm:chMax val="0"/>
          <dgm:bulletEnabled val="1"/>
        </dgm:presLayoutVars>
      </dgm:prSet>
      <dgm:spPr/>
      <dgm:t>
        <a:bodyPr/>
        <a:lstStyle/>
        <a:p>
          <a:endParaRPr lang="en-US"/>
        </a:p>
      </dgm:t>
    </dgm:pt>
    <dgm:pt modelId="{BFAFC0EF-DFFC-4065-AC60-7BC2E4F60817}" type="pres">
      <dgm:prSet presAssocID="{E7D41515-5F32-4D95-9328-D063D6707311}" presName="spacer" presStyleCnt="0"/>
      <dgm:spPr/>
    </dgm:pt>
    <dgm:pt modelId="{4E24B99B-16F9-4AF3-8486-1653E8F1C292}" type="pres">
      <dgm:prSet presAssocID="{16B90922-1386-4E71-825A-8146612F1269}" presName="parentText" presStyleLbl="node1" presStyleIdx="1" presStyleCnt="5" custLinFactNeighborX="877">
        <dgm:presLayoutVars>
          <dgm:chMax val="0"/>
          <dgm:bulletEnabled val="1"/>
        </dgm:presLayoutVars>
      </dgm:prSet>
      <dgm:spPr/>
      <dgm:t>
        <a:bodyPr/>
        <a:lstStyle/>
        <a:p>
          <a:endParaRPr lang="en-US"/>
        </a:p>
      </dgm:t>
    </dgm:pt>
    <dgm:pt modelId="{9139F97C-B438-47A4-A463-A1C344156BF0}" type="pres">
      <dgm:prSet presAssocID="{CD1A7E80-A801-45F1-82A0-9DB65242E255}" presName="spacer" presStyleCnt="0"/>
      <dgm:spPr/>
    </dgm:pt>
    <dgm:pt modelId="{4ADD8A78-67A8-48E3-916D-18CDB82A92C3}" type="pres">
      <dgm:prSet presAssocID="{FB4C4BF8-7919-4940-9C65-BC177FD9311B}" presName="parentText" presStyleLbl="node1" presStyleIdx="2" presStyleCnt="5">
        <dgm:presLayoutVars>
          <dgm:chMax val="0"/>
          <dgm:bulletEnabled val="1"/>
        </dgm:presLayoutVars>
      </dgm:prSet>
      <dgm:spPr/>
      <dgm:t>
        <a:bodyPr/>
        <a:lstStyle/>
        <a:p>
          <a:endParaRPr lang="en-US"/>
        </a:p>
      </dgm:t>
    </dgm:pt>
    <dgm:pt modelId="{901DEA22-C086-484D-8E90-DE51025DF2C8}" type="pres">
      <dgm:prSet presAssocID="{69C5B9F2-AA3D-4CC3-AF00-5B77B7A10DB3}" presName="spacer" presStyleCnt="0"/>
      <dgm:spPr/>
    </dgm:pt>
    <dgm:pt modelId="{8ECB3CE9-91B9-4E5E-BF62-42E52858DA3E}" type="pres">
      <dgm:prSet presAssocID="{4098B351-7106-446D-8D2F-90089A4EF050}" presName="parentText" presStyleLbl="node1" presStyleIdx="3" presStyleCnt="5">
        <dgm:presLayoutVars>
          <dgm:chMax val="0"/>
          <dgm:bulletEnabled val="1"/>
        </dgm:presLayoutVars>
      </dgm:prSet>
      <dgm:spPr/>
      <dgm:t>
        <a:bodyPr/>
        <a:lstStyle/>
        <a:p>
          <a:endParaRPr lang="en-US"/>
        </a:p>
      </dgm:t>
    </dgm:pt>
    <dgm:pt modelId="{77138D8A-7546-48D0-9193-25B2E3EEABAB}" type="pres">
      <dgm:prSet presAssocID="{30A062CE-D638-421C-AC5B-0FEC162C374F}" presName="spacer" presStyleCnt="0"/>
      <dgm:spPr/>
    </dgm:pt>
    <dgm:pt modelId="{A052EF1F-F3D4-4404-8979-91E1C2B6A698}" type="pres">
      <dgm:prSet presAssocID="{5A39F94D-6558-46CC-9BF3-11577428EBF1}" presName="parentText" presStyleLbl="node1" presStyleIdx="4" presStyleCnt="5" custLinFactNeighborX="-877">
        <dgm:presLayoutVars>
          <dgm:chMax val="0"/>
          <dgm:bulletEnabled val="1"/>
        </dgm:presLayoutVars>
      </dgm:prSet>
      <dgm:spPr/>
      <dgm:t>
        <a:bodyPr/>
        <a:lstStyle/>
        <a:p>
          <a:endParaRPr lang="en-US"/>
        </a:p>
      </dgm:t>
    </dgm:pt>
  </dgm:ptLst>
  <dgm:cxnLst>
    <dgm:cxn modelId="{05843634-BAAA-294A-B6FA-86717A346AF4}" type="presOf" srcId="{16B90922-1386-4E71-825A-8146612F1269}" destId="{4E24B99B-16F9-4AF3-8486-1653E8F1C292}" srcOrd="0" destOrd="0" presId="urn:microsoft.com/office/officeart/2005/8/layout/vList2"/>
    <dgm:cxn modelId="{7A959CBA-B7DC-C040-B26C-01F7CC7358EA}" type="presOf" srcId="{4098B351-7106-446D-8D2F-90089A4EF050}" destId="{8ECB3CE9-91B9-4E5E-BF62-42E52858DA3E}" srcOrd="0" destOrd="0" presId="urn:microsoft.com/office/officeart/2005/8/layout/vList2"/>
    <dgm:cxn modelId="{6C7F5B7E-CADF-5846-86EC-B7A7BDA21A38}" type="presOf" srcId="{B0AA51AE-0223-4A1C-A696-08B769042474}" destId="{2A976A91-F449-4E3B-94F4-F244096629E1}" srcOrd="0" destOrd="0" presId="urn:microsoft.com/office/officeart/2005/8/layout/vList2"/>
    <dgm:cxn modelId="{12AF0278-A5B5-4F9E-9E2D-02114FFA4E6A}" srcId="{B0AA51AE-0223-4A1C-A696-08B769042474}" destId="{A116BA8C-CE3B-431C-B750-61D81AC0FFF7}" srcOrd="0" destOrd="0" parTransId="{E1633F4B-5E47-4502-8485-D15C2D9BE2BC}" sibTransId="{E7D41515-5F32-4D95-9328-D063D6707311}"/>
    <dgm:cxn modelId="{73FE9260-730C-4F74-BE5E-EBB2B0B0859F}" srcId="{B0AA51AE-0223-4A1C-A696-08B769042474}" destId="{4098B351-7106-446D-8D2F-90089A4EF050}" srcOrd="3" destOrd="0" parTransId="{E7CD18DA-2ED5-4619-A519-AAA317CA4212}" sibTransId="{30A062CE-D638-421C-AC5B-0FEC162C374F}"/>
    <dgm:cxn modelId="{3B3926DD-C85F-DA46-9D56-A5169BF2A93C}" type="presOf" srcId="{FB4C4BF8-7919-4940-9C65-BC177FD9311B}" destId="{4ADD8A78-67A8-48E3-916D-18CDB82A92C3}" srcOrd="0" destOrd="0" presId="urn:microsoft.com/office/officeart/2005/8/layout/vList2"/>
    <dgm:cxn modelId="{BC36A6BE-554E-6640-940E-2C4F2B4C66A1}" type="presOf" srcId="{5A39F94D-6558-46CC-9BF3-11577428EBF1}" destId="{A052EF1F-F3D4-4404-8979-91E1C2B6A698}" srcOrd="0" destOrd="0" presId="urn:microsoft.com/office/officeart/2005/8/layout/vList2"/>
    <dgm:cxn modelId="{18A68F68-DDF5-4D44-8947-9E14DA6142FC}" type="presOf" srcId="{A116BA8C-CE3B-431C-B750-61D81AC0FFF7}" destId="{B512A98F-9879-41B4-822B-6046CCD15D01}" srcOrd="0" destOrd="0" presId="urn:microsoft.com/office/officeart/2005/8/layout/vList2"/>
    <dgm:cxn modelId="{4FAA77E0-E1AA-469A-AB9D-060E74CADD17}" srcId="{B0AA51AE-0223-4A1C-A696-08B769042474}" destId="{16B90922-1386-4E71-825A-8146612F1269}" srcOrd="1" destOrd="0" parTransId="{1F6B8666-7DD3-4D31-8F4B-2D92605672F0}" sibTransId="{CD1A7E80-A801-45F1-82A0-9DB65242E255}"/>
    <dgm:cxn modelId="{1DA29200-68B4-40D6-B143-10D4997E968B}" srcId="{B0AA51AE-0223-4A1C-A696-08B769042474}" destId="{5A39F94D-6558-46CC-9BF3-11577428EBF1}" srcOrd="4" destOrd="0" parTransId="{7D25AB86-73B8-4B22-9FF5-A5876ACCD287}" sibTransId="{FEB3FEEE-3682-4A13-9506-672FD7A9B28C}"/>
    <dgm:cxn modelId="{CE905CB2-B25A-468E-9619-2FC045A5C411}" srcId="{B0AA51AE-0223-4A1C-A696-08B769042474}" destId="{FB4C4BF8-7919-4940-9C65-BC177FD9311B}" srcOrd="2" destOrd="0" parTransId="{0735D66F-1D81-41B9-965B-BAAD0D1BE8E3}" sibTransId="{69C5B9F2-AA3D-4CC3-AF00-5B77B7A10DB3}"/>
    <dgm:cxn modelId="{C9406827-D524-E545-A19D-18045131C75C}" type="presParOf" srcId="{2A976A91-F449-4E3B-94F4-F244096629E1}" destId="{B512A98F-9879-41B4-822B-6046CCD15D01}" srcOrd="0" destOrd="0" presId="urn:microsoft.com/office/officeart/2005/8/layout/vList2"/>
    <dgm:cxn modelId="{A3B407FC-36C2-3A40-AC45-16520FFA228E}" type="presParOf" srcId="{2A976A91-F449-4E3B-94F4-F244096629E1}" destId="{BFAFC0EF-DFFC-4065-AC60-7BC2E4F60817}" srcOrd="1" destOrd="0" presId="urn:microsoft.com/office/officeart/2005/8/layout/vList2"/>
    <dgm:cxn modelId="{E9EE7C05-ABB0-C64A-87AB-CB72020AC6FE}" type="presParOf" srcId="{2A976A91-F449-4E3B-94F4-F244096629E1}" destId="{4E24B99B-16F9-4AF3-8486-1653E8F1C292}" srcOrd="2" destOrd="0" presId="urn:microsoft.com/office/officeart/2005/8/layout/vList2"/>
    <dgm:cxn modelId="{60CE9144-7DCB-8944-A25C-42EF66B70A79}" type="presParOf" srcId="{2A976A91-F449-4E3B-94F4-F244096629E1}" destId="{9139F97C-B438-47A4-A463-A1C344156BF0}" srcOrd="3" destOrd="0" presId="urn:microsoft.com/office/officeart/2005/8/layout/vList2"/>
    <dgm:cxn modelId="{2166C917-D229-C64F-B45F-2FE6648F4435}" type="presParOf" srcId="{2A976A91-F449-4E3B-94F4-F244096629E1}" destId="{4ADD8A78-67A8-48E3-916D-18CDB82A92C3}" srcOrd="4" destOrd="0" presId="urn:microsoft.com/office/officeart/2005/8/layout/vList2"/>
    <dgm:cxn modelId="{7DB5C8E0-6D52-C74F-8BE7-25809F7A202C}" type="presParOf" srcId="{2A976A91-F449-4E3B-94F4-F244096629E1}" destId="{901DEA22-C086-484D-8E90-DE51025DF2C8}" srcOrd="5" destOrd="0" presId="urn:microsoft.com/office/officeart/2005/8/layout/vList2"/>
    <dgm:cxn modelId="{90E14C54-B134-5841-8945-8088BAF57FB2}" type="presParOf" srcId="{2A976A91-F449-4E3B-94F4-F244096629E1}" destId="{8ECB3CE9-91B9-4E5E-BF62-42E52858DA3E}" srcOrd="6" destOrd="0" presId="urn:microsoft.com/office/officeart/2005/8/layout/vList2"/>
    <dgm:cxn modelId="{04F77C31-6F28-2D40-B94B-77F458494566}" type="presParOf" srcId="{2A976A91-F449-4E3B-94F4-F244096629E1}" destId="{77138D8A-7546-48D0-9193-25B2E3EEABAB}" srcOrd="7" destOrd="0" presId="urn:microsoft.com/office/officeart/2005/8/layout/vList2"/>
    <dgm:cxn modelId="{6F1A9958-5647-E04A-9C69-4D125CF9760F}" type="presParOf" srcId="{2A976A91-F449-4E3B-94F4-F244096629E1}" destId="{A052EF1F-F3D4-4404-8979-91E1C2B6A69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49B20D4C-588B-429C-A15A-AB3746F36563}" type="datetime1">
              <a:rPr lang="en-US" altLang="en-US"/>
              <a:pPr/>
              <a:t>11/11/15</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95807A4-293C-4901-8784-8EF9F83B205C}" type="slidenum">
              <a:rPr lang="en-US" altLang="en-US"/>
              <a:pPr/>
              <a:t>‹#›</a:t>
            </a:fld>
            <a:endParaRPr lang="en-US" altLang="en-US" dirty="0"/>
          </a:p>
        </p:txBody>
      </p:sp>
    </p:spTree>
    <p:extLst>
      <p:ext uri="{BB962C8B-B14F-4D97-AF65-F5344CB8AC3E}">
        <p14:creationId xmlns:p14="http://schemas.microsoft.com/office/powerpoint/2010/main" val="138414815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a:t>
            </a:fld>
            <a:endParaRPr lang="en-US" altLang="en-US" dirty="0"/>
          </a:p>
        </p:txBody>
      </p:sp>
    </p:spTree>
    <p:extLst>
      <p:ext uri="{BB962C8B-B14F-4D97-AF65-F5344CB8AC3E}">
        <p14:creationId xmlns:p14="http://schemas.microsoft.com/office/powerpoint/2010/main" val="3550848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smtClean="0">
                <a:solidFill>
                  <a:schemeClr val="tx1"/>
                </a:solidFill>
                <a:latin typeface="+mn-lt"/>
                <a:ea typeface="MS PGothic" pitchFamily="34" charset="-128"/>
                <a:cs typeface="ＭＳ Ｐゴシック" pitchFamily="42" charset="-128"/>
              </a:rPr>
              <a:t>6-1. </a:t>
            </a:r>
            <a:r>
              <a:rPr lang="en-US" sz="1200" b="0" i="0" u="none" strike="noStrike" kern="1200" baseline="0" dirty="0" smtClean="0">
                <a:solidFill>
                  <a:schemeClr val="tx1"/>
                </a:solidFill>
                <a:latin typeface="+mn-lt"/>
                <a:ea typeface="MS PGothic" pitchFamily="34" charset="-128"/>
                <a:cs typeface="ＭＳ Ｐゴシック" pitchFamily="42" charset="-128"/>
              </a:rPr>
              <a:t>Describe the strategy analysis and choice process.</a:t>
            </a:r>
          </a:p>
          <a:p>
            <a:r>
              <a:rPr lang="en-US" sz="1200" b="1" i="0" u="none" strike="noStrike" kern="1200" baseline="0" dirty="0" smtClean="0">
                <a:solidFill>
                  <a:schemeClr val="tx1"/>
                </a:solidFill>
                <a:latin typeface="+mn-lt"/>
                <a:ea typeface="MS PGothic" pitchFamily="34" charset="-128"/>
                <a:cs typeface="ＭＳ Ｐゴシック" pitchFamily="42" charset="-128"/>
              </a:rPr>
              <a:t>6-2. </a:t>
            </a:r>
            <a:r>
              <a:rPr lang="en-US" sz="1200" b="0" i="0" u="none" strike="noStrike" kern="1200" baseline="0" dirty="0" smtClean="0">
                <a:solidFill>
                  <a:schemeClr val="tx1"/>
                </a:solidFill>
                <a:latin typeface="+mn-lt"/>
                <a:ea typeface="MS PGothic" pitchFamily="34" charset="-128"/>
                <a:cs typeface="ＭＳ Ｐゴシック" pitchFamily="42" charset="-128"/>
              </a:rPr>
              <a:t>Diagram and explain the three-stage strategy-formulation analytical framework.</a:t>
            </a:r>
          </a:p>
          <a:p>
            <a:r>
              <a:rPr lang="en-US" sz="1200" b="1" i="0" u="none" strike="noStrike" kern="1200" baseline="0" dirty="0" smtClean="0">
                <a:solidFill>
                  <a:schemeClr val="tx1"/>
                </a:solidFill>
                <a:latin typeface="+mn-lt"/>
                <a:ea typeface="MS PGothic" pitchFamily="34" charset="-128"/>
                <a:cs typeface="ＭＳ Ｐゴシック" pitchFamily="42" charset="-128"/>
              </a:rPr>
              <a:t>6-3. </a:t>
            </a:r>
            <a:r>
              <a:rPr lang="en-US" sz="1200" b="0" i="0" u="none" strike="noStrike" kern="1200" baseline="0" dirty="0" smtClean="0">
                <a:solidFill>
                  <a:schemeClr val="tx1"/>
                </a:solidFill>
                <a:latin typeface="+mn-lt"/>
                <a:ea typeface="MS PGothic" pitchFamily="34" charset="-128"/>
                <a:cs typeface="ＭＳ Ｐゴシック" pitchFamily="42" charset="-128"/>
              </a:rPr>
              <a:t>Diagram and explain the Strengths-Weaknesses-Opportunities-Threats (SWOT)</a:t>
            </a:r>
          </a:p>
          <a:p>
            <a:r>
              <a:rPr lang="en-US" sz="1200" b="0" i="0" u="none" strike="noStrike" kern="1200" baseline="0" dirty="0" smtClean="0">
                <a:solidFill>
                  <a:schemeClr val="tx1"/>
                </a:solidFill>
                <a:latin typeface="+mn-lt"/>
                <a:ea typeface="MS PGothic" pitchFamily="34" charset="-128"/>
                <a:cs typeface="ＭＳ Ｐゴシック" pitchFamily="42" charset="-128"/>
              </a:rPr>
              <a:t>Matrix.</a:t>
            </a:r>
          </a:p>
          <a:p>
            <a:r>
              <a:rPr lang="en-US" sz="1200" b="1" i="0" u="none" strike="noStrike" kern="1200" baseline="0" dirty="0" smtClean="0">
                <a:solidFill>
                  <a:schemeClr val="tx1"/>
                </a:solidFill>
                <a:latin typeface="+mn-lt"/>
                <a:ea typeface="MS PGothic" pitchFamily="34" charset="-128"/>
                <a:cs typeface="ＭＳ Ｐゴシック" pitchFamily="42" charset="-128"/>
              </a:rPr>
              <a:t>6-4. </a:t>
            </a:r>
            <a:r>
              <a:rPr lang="en-US" sz="1200" b="0" i="0" u="none" strike="noStrike" kern="1200" baseline="0" dirty="0" smtClean="0">
                <a:solidFill>
                  <a:schemeClr val="tx1"/>
                </a:solidFill>
                <a:latin typeface="+mn-lt"/>
                <a:ea typeface="MS PGothic" pitchFamily="34" charset="-128"/>
                <a:cs typeface="ＭＳ Ｐゴシック" pitchFamily="42" charset="-128"/>
              </a:rPr>
              <a:t>Diagram and explain the Strategic Position and Action Evaluation (SPACE) Matrix.</a:t>
            </a:r>
          </a:p>
          <a:p>
            <a:r>
              <a:rPr lang="en-US" sz="1200" b="1" i="0" u="none" strike="noStrike" kern="1200" baseline="0" dirty="0" smtClean="0">
                <a:solidFill>
                  <a:schemeClr val="tx1"/>
                </a:solidFill>
                <a:latin typeface="+mn-lt"/>
                <a:ea typeface="MS PGothic" pitchFamily="34" charset="-128"/>
                <a:cs typeface="ＭＳ Ｐゴシック" pitchFamily="42" charset="-128"/>
              </a:rPr>
              <a:t>6-5. </a:t>
            </a:r>
            <a:r>
              <a:rPr lang="en-US" sz="1200" b="0" i="0" u="none" strike="noStrike" kern="1200" baseline="0" dirty="0" smtClean="0">
                <a:solidFill>
                  <a:schemeClr val="tx1"/>
                </a:solidFill>
                <a:latin typeface="+mn-lt"/>
                <a:ea typeface="MS PGothic" pitchFamily="34" charset="-128"/>
                <a:cs typeface="ＭＳ Ｐゴシック" pitchFamily="42" charset="-128"/>
              </a:rPr>
              <a:t>Diagram and explain the Boston Consulting Group (BCG) Matrix.</a:t>
            </a:r>
          </a:p>
          <a:p>
            <a:r>
              <a:rPr lang="en-US" sz="1200" b="1" i="0" u="none" strike="noStrike" kern="1200" baseline="0" dirty="0" smtClean="0">
                <a:solidFill>
                  <a:schemeClr val="tx1"/>
                </a:solidFill>
                <a:latin typeface="+mn-lt"/>
                <a:ea typeface="MS PGothic" pitchFamily="34" charset="-128"/>
                <a:cs typeface="ＭＳ Ｐゴシック" pitchFamily="42" charset="-128"/>
              </a:rPr>
              <a:t>6-6. </a:t>
            </a:r>
            <a:r>
              <a:rPr lang="en-US" sz="1200" b="0" i="0" u="none" strike="noStrike" kern="1200" baseline="0" dirty="0" smtClean="0">
                <a:solidFill>
                  <a:schemeClr val="tx1"/>
                </a:solidFill>
                <a:latin typeface="+mn-lt"/>
                <a:ea typeface="MS PGothic" pitchFamily="34" charset="-128"/>
                <a:cs typeface="ＭＳ Ｐゴシック" pitchFamily="42" charset="-128"/>
              </a:rPr>
              <a:t>Diagram and explain the Internal-External (IE) Matrix.</a:t>
            </a:r>
          </a:p>
          <a:p>
            <a:r>
              <a:rPr lang="en-US" sz="1200" b="1" i="0" u="none" strike="noStrike" kern="1200" baseline="0" dirty="0" smtClean="0">
                <a:solidFill>
                  <a:schemeClr val="tx1"/>
                </a:solidFill>
                <a:latin typeface="+mn-lt"/>
                <a:ea typeface="MS PGothic" pitchFamily="34" charset="-128"/>
                <a:cs typeface="ＭＳ Ｐゴシック" pitchFamily="42" charset="-128"/>
              </a:rPr>
              <a:t>6-7. </a:t>
            </a:r>
            <a:r>
              <a:rPr lang="en-US" sz="1200" b="0" i="0" u="none" strike="noStrike" kern="1200" baseline="0" dirty="0" smtClean="0">
                <a:solidFill>
                  <a:schemeClr val="tx1"/>
                </a:solidFill>
                <a:latin typeface="+mn-lt"/>
                <a:ea typeface="MS PGothic" pitchFamily="34" charset="-128"/>
                <a:cs typeface="ＭＳ Ｐゴシック" pitchFamily="42" charset="-128"/>
              </a:rPr>
              <a:t>Diagram and explain the Grand Strategy Matrix.</a:t>
            </a:r>
          </a:p>
          <a:p>
            <a:r>
              <a:rPr lang="en-US" sz="1200" b="1" i="0" u="none" strike="noStrike" kern="1200" baseline="0" dirty="0" smtClean="0">
                <a:solidFill>
                  <a:schemeClr val="tx1"/>
                </a:solidFill>
                <a:latin typeface="+mn-lt"/>
                <a:ea typeface="MS PGothic" pitchFamily="34" charset="-128"/>
                <a:cs typeface="ＭＳ Ｐゴシック" pitchFamily="42" charset="-128"/>
              </a:rPr>
              <a:t>6-8. </a:t>
            </a:r>
            <a:r>
              <a:rPr lang="en-US" sz="1200" b="0" i="0" u="none" strike="noStrike" kern="1200" baseline="0" dirty="0" smtClean="0">
                <a:solidFill>
                  <a:schemeClr val="tx1"/>
                </a:solidFill>
                <a:latin typeface="+mn-lt"/>
                <a:ea typeface="MS PGothic" pitchFamily="34" charset="-128"/>
                <a:cs typeface="ＭＳ Ｐゴシック" pitchFamily="42" charset="-128"/>
              </a:rPr>
              <a:t>Diagram and explain the Quantitative Strategic Planning Matrix (QSPM).</a:t>
            </a:r>
          </a:p>
          <a:p>
            <a:r>
              <a:rPr lang="en-US" sz="1200" b="1" i="0" u="none" strike="noStrike" kern="1200" baseline="0" dirty="0" smtClean="0">
                <a:solidFill>
                  <a:schemeClr val="tx1"/>
                </a:solidFill>
                <a:latin typeface="+mn-lt"/>
                <a:ea typeface="MS PGothic" pitchFamily="34" charset="-128"/>
                <a:cs typeface="ＭＳ Ｐゴシック" pitchFamily="42" charset="-128"/>
              </a:rPr>
              <a:t>6-9.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role of organizational culture in strategic analysis and choice.</a:t>
            </a:r>
          </a:p>
          <a:p>
            <a:r>
              <a:rPr lang="en-US" sz="1200" b="1" i="0" u="none" strike="noStrike" kern="1200" baseline="0" dirty="0" smtClean="0">
                <a:solidFill>
                  <a:schemeClr val="tx1"/>
                </a:solidFill>
                <a:latin typeface="+mn-lt"/>
                <a:ea typeface="MS PGothic" pitchFamily="34" charset="-128"/>
                <a:cs typeface="ＭＳ Ｐゴシック" pitchFamily="42" charset="-128"/>
              </a:rPr>
              <a:t>6-10.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discuss important political considerations in strategy analysis and choice.</a:t>
            </a:r>
          </a:p>
          <a:p>
            <a:r>
              <a:rPr lang="en-US" sz="1200" b="1" i="0" u="none" strike="noStrike" kern="1200" baseline="0" dirty="0" smtClean="0">
                <a:solidFill>
                  <a:schemeClr val="tx1"/>
                </a:solidFill>
                <a:latin typeface="+mn-lt"/>
                <a:ea typeface="MS PGothic" pitchFamily="34" charset="-128"/>
                <a:cs typeface="ＭＳ Ｐゴシック" pitchFamily="42" charset="-128"/>
              </a:rPr>
              <a:t>6-11.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role of a board of directors (governance) in strategic planning.</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a:t>
            </a:fld>
            <a:endParaRPr lang="en-US" altLang="en-US" dirty="0"/>
          </a:p>
        </p:txBody>
      </p:sp>
    </p:spTree>
    <p:extLst>
      <p:ext uri="{BB962C8B-B14F-4D97-AF65-F5344CB8AC3E}">
        <p14:creationId xmlns:p14="http://schemas.microsoft.com/office/powerpoint/2010/main" val="4080155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This chapter focuses on generating and evaluating alternative strategies, as well as selecting strategies to pursue.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a:t>
            </a:fld>
            <a:endParaRPr lang="en-US" altLang="en-US" dirty="0"/>
          </a:p>
        </p:txBody>
      </p:sp>
    </p:spTree>
    <p:extLst>
      <p:ext uri="{BB962C8B-B14F-4D97-AF65-F5344CB8AC3E}">
        <p14:creationId xmlns:p14="http://schemas.microsoft.com/office/powerpoint/2010/main" val="2840955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Strategy analysis and choice seek to determine alternative courses of action that could best enable the firm to achieve its mission and objectives. Strategists never consider all feasible alternatives that could benefit the firm because there</a:t>
            </a:r>
          </a:p>
          <a:p>
            <a:r>
              <a:rPr lang="en-US" sz="1200" b="0" i="0" u="none" strike="noStrike" kern="1200" baseline="0" dirty="0" smtClean="0">
                <a:solidFill>
                  <a:schemeClr val="tx1"/>
                </a:solidFill>
                <a:latin typeface="+mn-lt"/>
                <a:ea typeface="MS PGothic" pitchFamily="34" charset="-128"/>
                <a:cs typeface="ＭＳ Ｐゴシック" pitchFamily="42" charset="-128"/>
              </a:rPr>
              <a:t>are an infinite number of possible actions and an infinite number of ways to implement those actions.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5</a:t>
            </a:fld>
            <a:endParaRPr lang="en-US" altLang="en-US" dirty="0"/>
          </a:p>
        </p:txBody>
      </p:sp>
    </p:spTree>
    <p:extLst>
      <p:ext uri="{BB962C8B-B14F-4D97-AF65-F5344CB8AC3E}">
        <p14:creationId xmlns:p14="http://schemas.microsoft.com/office/powerpoint/2010/main" val="1053229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Involvement provides the best opportunity for managers and employees to gain an understanding of what the firm is doing and why and to become committed to helping the firm accomplish its objectives.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6</a:t>
            </a:fld>
            <a:endParaRPr lang="en-US" altLang="en-US" dirty="0"/>
          </a:p>
        </p:txBody>
      </p:sp>
    </p:spTree>
    <p:extLst>
      <p:ext uri="{BB962C8B-B14F-4D97-AF65-F5344CB8AC3E}">
        <p14:creationId xmlns:p14="http://schemas.microsoft.com/office/powerpoint/2010/main" val="1933234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Creativity should be encouraged in the proposals of alternative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7</a:t>
            </a:fld>
            <a:endParaRPr lang="en-US" altLang="en-US" dirty="0"/>
          </a:p>
        </p:txBody>
      </p:sp>
    </p:spTree>
    <p:extLst>
      <p:ext uri="{BB962C8B-B14F-4D97-AF65-F5344CB8AC3E}">
        <p14:creationId xmlns:p14="http://schemas.microsoft.com/office/powerpoint/2010/main" val="3875573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Called the input stage, Stage 1 summarizes the basic input information needed to formulate strategies. Stage 2, called the matching stage, focuses on generating feasible alternative strategies by aligning key external and internal factors. Stage 3, called the decision stage, involves a single technique, the Quantitative Strategic Planning Matrix (QSPM).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8</a:t>
            </a:fld>
            <a:endParaRPr lang="en-US" altLang="en-US" dirty="0"/>
          </a:p>
        </p:txBody>
      </p:sp>
    </p:spTree>
    <p:extLst>
      <p:ext uri="{BB962C8B-B14F-4D97-AF65-F5344CB8AC3E}">
        <p14:creationId xmlns:p14="http://schemas.microsoft.com/office/powerpoint/2010/main" val="372143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Stage 1 of the strategy-formulation analytical framework consists of the External Factor Evaluation (EFE) Matrix, the Internal Factor Evaluation (IFE) Matrix, and the Competitive Profile Matrix (CPM).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9</a:t>
            </a:fld>
            <a:endParaRPr lang="en-US" altLang="en-US" dirty="0"/>
          </a:p>
        </p:txBody>
      </p:sp>
    </p:spTree>
    <p:extLst>
      <p:ext uri="{BB962C8B-B14F-4D97-AF65-F5344CB8AC3E}">
        <p14:creationId xmlns:p14="http://schemas.microsoft.com/office/powerpoint/2010/main" val="3274760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Stage 2 techniques include the Strengths-Weaknesses-Opportunities-Threats (SWOT) Matrix, the Strategic Position and Action Evaluation (SPACE) Matrix, the Boston Consulting Group (BCG) Matrix, the Internal-External (IE) Matrix, and the Grand Strategy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10</a:t>
            </a:fld>
            <a:endParaRPr lang="en-US" altLang="en-US" dirty="0"/>
          </a:p>
        </p:txBody>
      </p:sp>
    </p:spTree>
    <p:extLst>
      <p:ext uri="{BB962C8B-B14F-4D97-AF65-F5344CB8AC3E}">
        <p14:creationId xmlns:p14="http://schemas.microsoft.com/office/powerpoint/2010/main" val="201848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 QSPM uses input information from Stage 1 to objectively evaluate feasible alternative strategies identified in Stage 2. It reveals the relative attractiveness of alternative strategies and thus provides an objective basis for selecting specific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11</a:t>
            </a:fld>
            <a:endParaRPr lang="en-US" altLang="en-US" dirty="0"/>
          </a:p>
        </p:txBody>
      </p:sp>
    </p:spTree>
    <p:extLst>
      <p:ext uri="{BB962C8B-B14F-4D97-AF65-F5344CB8AC3E}">
        <p14:creationId xmlns:p14="http://schemas.microsoft.com/office/powerpoint/2010/main" val="29823214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For example, a firm with excess working capital (an internal strength) could take advantage of the cell phone industry’s 20 percent annual growth rate (an external opportunity) by acquiring Cellfone, Inc. This example portrays simple</a:t>
            </a:r>
          </a:p>
          <a:p>
            <a:r>
              <a:rPr lang="en-US" sz="1200" b="0" i="0" u="none" strike="noStrike" kern="1200" baseline="0" dirty="0" smtClean="0">
                <a:solidFill>
                  <a:schemeClr val="tx1"/>
                </a:solidFill>
                <a:latin typeface="+mn-lt"/>
                <a:ea typeface="MS PGothic" pitchFamily="34" charset="-128"/>
                <a:cs typeface="ＭＳ Ｐゴシック" pitchFamily="42" charset="-128"/>
              </a:rPr>
              <a:t>one-to-one matching.</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12</a:t>
            </a:fld>
            <a:endParaRPr lang="en-US" altLang="en-US" dirty="0"/>
          </a:p>
        </p:txBody>
      </p:sp>
    </p:spTree>
    <p:extLst>
      <p:ext uri="{BB962C8B-B14F-4D97-AF65-F5344CB8AC3E}">
        <p14:creationId xmlns:p14="http://schemas.microsoft.com/office/powerpoint/2010/main" val="606788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Strengths-Weaknesses-Opportunities-Threats (SWOT) Matrix is an important matching tool that helps managers develop four types of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13</a:t>
            </a:fld>
            <a:endParaRPr lang="en-US" altLang="en-US" dirty="0"/>
          </a:p>
        </p:txBody>
      </p:sp>
    </p:spTree>
    <p:extLst>
      <p:ext uri="{BB962C8B-B14F-4D97-AF65-F5344CB8AC3E}">
        <p14:creationId xmlns:p14="http://schemas.microsoft.com/office/powerpoint/2010/main" val="1097179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 strategies use a firm’s internal strengths to take advantage of external opportunities. All managers would like their organization to be in a position in which internal strengths can be used to take advantage of external trends and events.</a:t>
            </a:r>
          </a:p>
          <a:p>
            <a:r>
              <a:rPr lang="en-US" sz="1200" b="0" i="0" u="none" strike="noStrike" kern="1200" baseline="0" dirty="0" smtClean="0">
                <a:solidFill>
                  <a:schemeClr val="tx1"/>
                </a:solidFill>
                <a:latin typeface="+mn-lt"/>
                <a:ea typeface="MS PGothic" pitchFamily="34" charset="-128"/>
                <a:cs typeface="ＭＳ Ｐゴシック" pitchFamily="42" charset="-128"/>
              </a:rPr>
              <a:t>WO strategies aim at improving internal weaknesses by taking advantage of external opportunities.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14</a:t>
            </a:fld>
            <a:endParaRPr lang="en-US" altLang="en-US" dirty="0"/>
          </a:p>
        </p:txBody>
      </p:sp>
    </p:spTree>
    <p:extLst>
      <p:ext uri="{BB962C8B-B14F-4D97-AF65-F5344CB8AC3E}">
        <p14:creationId xmlns:p14="http://schemas.microsoft.com/office/powerpoint/2010/main" val="1819098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 strategies use a firm’s strengths to avoid or reduce the impact of external threats. This does not mean that a strong organization should always meet threats in the external environment head-on.</a:t>
            </a:r>
          </a:p>
          <a:p>
            <a:r>
              <a:rPr lang="en-US" sz="1200" b="0" i="0" u="none" strike="noStrike" kern="1200" baseline="0" dirty="0" smtClean="0">
                <a:solidFill>
                  <a:schemeClr val="tx1"/>
                </a:solidFill>
                <a:latin typeface="+mn-lt"/>
                <a:ea typeface="MS PGothic" pitchFamily="34" charset="-128"/>
                <a:cs typeface="ＭＳ Ｐゴシック" pitchFamily="42" charset="-128"/>
              </a:rPr>
              <a:t>WT strategies are defensive tactics directed at reducing internal weakness and avoiding external threats. An organization faced with numerous external threats and internal weaknesses may indeed be in a precarious position.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15</a:t>
            </a:fld>
            <a:endParaRPr lang="en-US" altLang="en-US" dirty="0"/>
          </a:p>
        </p:txBody>
      </p:sp>
    </p:spTree>
    <p:extLst>
      <p:ext uri="{BB962C8B-B14F-4D97-AF65-F5344CB8AC3E}">
        <p14:creationId xmlns:p14="http://schemas.microsoft.com/office/powerpoint/2010/main" val="4182253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process of constructing a SWOT Matrix can be summarized in eight steps.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16</a:t>
            </a:fld>
            <a:endParaRPr lang="en-US" altLang="en-US" dirty="0"/>
          </a:p>
        </p:txBody>
      </p:sp>
    </p:spTree>
    <p:extLst>
      <p:ext uri="{BB962C8B-B14F-4D97-AF65-F5344CB8AC3E}">
        <p14:creationId xmlns:p14="http://schemas.microsoft.com/office/powerpoint/2010/main" val="2372912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Strategic Position and Action Evaluation (SPACE) Matrix, another important Stage 2 matching tool, is illustrated on this slide. Its four-quadrant framework indicates whether aggressive, conservative, defensive, or competitive strategies are most appropriate for a given organization.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18</a:t>
            </a:fld>
            <a:endParaRPr lang="en-US" altLang="en-US" dirty="0"/>
          </a:p>
        </p:txBody>
      </p:sp>
    </p:spTree>
    <p:extLst>
      <p:ext uri="{BB962C8B-B14F-4D97-AF65-F5344CB8AC3E}">
        <p14:creationId xmlns:p14="http://schemas.microsoft.com/office/powerpoint/2010/main" val="2813368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Like the SWOT Matrix, the SPACE Matrix should be both tailored to the particular organization being studied and based on factual information to the extent possible.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20</a:t>
            </a:fld>
            <a:endParaRPr lang="en-US" altLang="en-US" dirty="0"/>
          </a:p>
        </p:txBody>
      </p:sp>
    </p:spTree>
    <p:extLst>
      <p:ext uri="{BB962C8B-B14F-4D97-AF65-F5344CB8AC3E}">
        <p14:creationId xmlns:p14="http://schemas.microsoft.com/office/powerpoint/2010/main" val="4267105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Variables commonly included on a SPACE matrix are listed on this slide.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21</a:t>
            </a:fld>
            <a:endParaRPr lang="en-US" altLang="en-US" dirty="0"/>
          </a:p>
        </p:txBody>
      </p:sp>
    </p:spTree>
    <p:extLst>
      <p:ext uri="{BB962C8B-B14F-4D97-AF65-F5344CB8AC3E}">
        <p14:creationId xmlns:p14="http://schemas.microsoft.com/office/powerpoint/2010/main" val="17583673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six steps to develop a SPACE matrix are outlined on the next few slides.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22</a:t>
            </a:fld>
            <a:endParaRPr lang="en-US" altLang="en-US" dirty="0"/>
          </a:p>
        </p:txBody>
      </p:sp>
    </p:spTree>
    <p:extLst>
      <p:ext uri="{BB962C8B-B14F-4D97-AF65-F5344CB8AC3E}">
        <p14:creationId xmlns:p14="http://schemas.microsoft.com/office/powerpoint/2010/main" val="41139549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Some example strategy profiles that can emerge from SPACE analysis are shown in Figure 6-5. The directional vector associated with each profile suggests the type of strategies to pursue: aggressive, conservative, defensive, or competitive.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26</a:t>
            </a:fld>
            <a:endParaRPr lang="en-US" altLang="en-US" dirty="0"/>
          </a:p>
        </p:txBody>
      </p:sp>
    </p:spTree>
    <p:extLst>
      <p:ext uri="{BB962C8B-B14F-4D97-AF65-F5344CB8AC3E}">
        <p14:creationId xmlns:p14="http://schemas.microsoft.com/office/powerpoint/2010/main" val="36453270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Additional strategy profiles</a:t>
            </a:r>
            <a:r>
              <a:rPr lang="en-US" baseline="0" dirty="0" smtClean="0"/>
              <a:t> are shown on this slide.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27</a:t>
            </a:fld>
            <a:endParaRPr lang="en-US" altLang="en-US" dirty="0"/>
          </a:p>
        </p:txBody>
      </p:sp>
    </p:spTree>
    <p:extLst>
      <p:ext uri="{BB962C8B-B14F-4D97-AF65-F5344CB8AC3E}">
        <p14:creationId xmlns:p14="http://schemas.microsoft.com/office/powerpoint/2010/main" val="30730524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Autonomous divisions (also called </a:t>
            </a:r>
            <a:r>
              <a:rPr lang="en-US" sz="1200" b="0" i="1" u="none" strike="noStrike" kern="1200" baseline="0" dirty="0" smtClean="0">
                <a:solidFill>
                  <a:schemeClr val="tx1"/>
                </a:solidFill>
                <a:latin typeface="+mn-lt"/>
                <a:ea typeface="MS PGothic" pitchFamily="34" charset="-128"/>
                <a:cs typeface="ＭＳ Ｐゴシック" pitchFamily="42" charset="-128"/>
              </a:rPr>
              <a:t>segments </a:t>
            </a:r>
            <a:r>
              <a:rPr lang="en-US" sz="1200" b="0" i="0" u="none" strike="noStrike" kern="1200" baseline="0" dirty="0" smtClean="0">
                <a:solidFill>
                  <a:schemeClr val="tx1"/>
                </a:solidFill>
                <a:latin typeface="+mn-lt"/>
                <a:ea typeface="MS PGothic" pitchFamily="34" charset="-128"/>
                <a:cs typeface="ＭＳ Ｐゴシック" pitchFamily="42" charset="-128"/>
              </a:rPr>
              <a:t>or </a:t>
            </a:r>
            <a:r>
              <a:rPr lang="en-US" sz="1200" b="0" i="1" u="none" strike="noStrike" kern="1200" baseline="0" dirty="0" smtClean="0">
                <a:solidFill>
                  <a:schemeClr val="tx1"/>
                </a:solidFill>
                <a:latin typeface="+mn-lt"/>
                <a:ea typeface="MS PGothic" pitchFamily="34" charset="-128"/>
                <a:cs typeface="ＭＳ Ｐゴシック" pitchFamily="42" charset="-128"/>
              </a:rPr>
              <a:t>profit centers</a:t>
            </a:r>
            <a:r>
              <a:rPr lang="en-US" sz="1200" b="0" i="0" u="none" strike="noStrike" kern="1200" baseline="0" dirty="0" smtClean="0">
                <a:solidFill>
                  <a:schemeClr val="tx1"/>
                </a:solidFill>
                <a:latin typeface="+mn-lt"/>
                <a:ea typeface="MS PGothic" pitchFamily="34" charset="-128"/>
                <a:cs typeface="ＭＳ Ｐゴシック" pitchFamily="42" charset="-128"/>
              </a:rPr>
              <a:t>) of an organization make up what is called a business portfolio. When a firm’s divisions compete in different industries, a separate strategy often must be developed for each business.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28</a:t>
            </a:fld>
            <a:endParaRPr lang="en-US" altLang="en-US" dirty="0"/>
          </a:p>
        </p:txBody>
      </p:sp>
    </p:spTree>
    <p:extLst>
      <p:ext uri="{BB962C8B-B14F-4D97-AF65-F5344CB8AC3E}">
        <p14:creationId xmlns:p14="http://schemas.microsoft.com/office/powerpoint/2010/main" val="23520563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Based on each division’s respective (</a:t>
            </a:r>
            <a:r>
              <a:rPr lang="en-US" sz="1200" b="0" i="1" u="none" strike="noStrike" kern="1200" baseline="0" dirty="0" smtClean="0">
                <a:solidFill>
                  <a:schemeClr val="tx1"/>
                </a:solidFill>
                <a:latin typeface="+mn-lt"/>
                <a:ea typeface="MS PGothic" pitchFamily="34" charset="-128"/>
                <a:cs typeface="ＭＳ Ｐゴシック" pitchFamily="42" charset="-128"/>
              </a:rPr>
              <a:t>x, y</a:t>
            </a:r>
            <a:r>
              <a:rPr lang="en-US" sz="1200" b="0" i="0" u="none" strike="noStrike" kern="1200" baseline="0" dirty="0" smtClean="0">
                <a:solidFill>
                  <a:schemeClr val="tx1"/>
                </a:solidFill>
                <a:latin typeface="+mn-lt"/>
                <a:ea typeface="MS PGothic" pitchFamily="34" charset="-128"/>
                <a:cs typeface="ＭＳ Ｐゴシック" pitchFamily="42" charset="-128"/>
              </a:rPr>
              <a:t>) coordinate, each segment can be properly positioned (centered) in a BCG Matrix. Each circle represents a separate division. The size of the circle corresponds to the proportion of corporate revenue generated by that business unit, and the pie slice indicates the proportion of corporate profits generated by that division.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29</a:t>
            </a:fld>
            <a:endParaRPr lang="en-US" altLang="en-US" dirty="0"/>
          </a:p>
        </p:txBody>
      </p:sp>
    </p:spTree>
    <p:extLst>
      <p:ext uri="{BB962C8B-B14F-4D97-AF65-F5344CB8AC3E}">
        <p14:creationId xmlns:p14="http://schemas.microsoft.com/office/powerpoint/2010/main" val="16064050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Divisions in Quadrant I (upper right) have a low relative market share position, yet they compete in a high-growth industry.</a:t>
            </a:r>
          </a:p>
          <a:p>
            <a:r>
              <a:rPr lang="en-US" sz="1200" b="0" i="0" u="none" strike="noStrike" kern="1200" baseline="0" dirty="0" smtClean="0">
                <a:solidFill>
                  <a:schemeClr val="tx1"/>
                </a:solidFill>
                <a:latin typeface="+mn-lt"/>
                <a:ea typeface="MS PGothic" pitchFamily="34" charset="-128"/>
                <a:cs typeface="ＭＳ Ｐゴシック" pitchFamily="42" charset="-128"/>
              </a:rPr>
              <a:t>Divisions in Quadrant II (upper left) represent the organization’s best long-run opportunities for growth and profitability, and are therefore called stars.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30</a:t>
            </a:fld>
            <a:endParaRPr lang="en-US" altLang="en-US" dirty="0"/>
          </a:p>
        </p:txBody>
      </p:sp>
    </p:spTree>
    <p:extLst>
      <p:ext uri="{BB962C8B-B14F-4D97-AF65-F5344CB8AC3E}">
        <p14:creationId xmlns:p14="http://schemas.microsoft.com/office/powerpoint/2010/main" val="1751768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Divisions in Quadrant III (lower left) have a high relative market share position but compete in a low-growth industry.</a:t>
            </a:r>
          </a:p>
          <a:p>
            <a:r>
              <a:rPr lang="en-US" sz="1200" b="0" i="0" u="none" strike="noStrike" kern="1200" baseline="0" dirty="0" smtClean="0">
                <a:solidFill>
                  <a:schemeClr val="tx1"/>
                </a:solidFill>
                <a:latin typeface="+mn-lt"/>
                <a:ea typeface="MS PGothic" pitchFamily="34" charset="-128"/>
                <a:cs typeface="ＭＳ Ｐゴシック" pitchFamily="42" charset="-128"/>
              </a:rPr>
              <a:t>Divisions in Quadrant IV (lower right) have a low relative market share position and compete in a slow- or no-market-growth industry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31</a:t>
            </a:fld>
            <a:endParaRPr lang="en-US" altLang="en-US" dirty="0"/>
          </a:p>
        </p:txBody>
      </p:sp>
    </p:spTree>
    <p:extLst>
      <p:ext uri="{BB962C8B-B14F-4D97-AF65-F5344CB8AC3E}">
        <p14:creationId xmlns:p14="http://schemas.microsoft.com/office/powerpoint/2010/main" val="17443564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Over time, organizations should strive to achieve a portfolio of divisions that are stars.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32</a:t>
            </a:fld>
            <a:endParaRPr lang="en-US" altLang="en-US" dirty="0"/>
          </a:p>
        </p:txBody>
      </p:sp>
    </p:spTree>
    <p:extLst>
      <p:ext uri="{BB962C8B-B14F-4D97-AF65-F5344CB8AC3E}">
        <p14:creationId xmlns:p14="http://schemas.microsoft.com/office/powerpoint/2010/main" val="10786963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But there are four important differences between the BCG Matrix and the IE Matrix, as follows:</a:t>
            </a:r>
          </a:p>
          <a:p>
            <a:r>
              <a:rPr lang="en-US" sz="1200" b="1" i="0" u="none" strike="noStrike" kern="1200" baseline="0" dirty="0" smtClean="0">
                <a:solidFill>
                  <a:schemeClr val="tx1"/>
                </a:solidFill>
                <a:latin typeface="+mn-lt"/>
                <a:ea typeface="MS PGothic" pitchFamily="34" charset="-128"/>
                <a:cs typeface="ＭＳ Ｐゴシック" pitchFamily="42" charset="-128"/>
              </a:rPr>
              <a:t>1. </a:t>
            </a:r>
            <a:r>
              <a:rPr lang="en-US" sz="1200" b="0" i="0" u="none" strike="noStrike" kern="1200" baseline="0" dirty="0" smtClean="0">
                <a:solidFill>
                  <a:schemeClr val="tx1"/>
                </a:solidFill>
                <a:latin typeface="+mn-lt"/>
                <a:ea typeface="MS PGothic" pitchFamily="34" charset="-128"/>
                <a:cs typeface="ＭＳ Ｐゴシック" pitchFamily="42" charset="-128"/>
              </a:rPr>
              <a:t>The </a:t>
            </a:r>
            <a:r>
              <a:rPr lang="en-US" sz="1200" b="0" i="1" u="none" strike="noStrike" kern="1200" baseline="0" dirty="0" smtClean="0">
                <a:solidFill>
                  <a:schemeClr val="tx1"/>
                </a:solidFill>
                <a:latin typeface="+mn-lt"/>
                <a:ea typeface="MS PGothic" pitchFamily="34" charset="-128"/>
                <a:cs typeface="ＭＳ Ｐゴシック" pitchFamily="42" charset="-128"/>
              </a:rPr>
              <a:t>x </a:t>
            </a:r>
            <a:r>
              <a:rPr lang="en-US" sz="1200" b="0" i="0" u="none" strike="noStrike" kern="1200" baseline="0" dirty="0" smtClean="0">
                <a:solidFill>
                  <a:schemeClr val="tx1"/>
                </a:solidFill>
                <a:latin typeface="+mn-lt"/>
                <a:ea typeface="MS PGothic" pitchFamily="34" charset="-128"/>
                <a:cs typeface="ＭＳ Ｐゴシック" pitchFamily="42" charset="-128"/>
              </a:rPr>
              <a:t>and </a:t>
            </a:r>
            <a:r>
              <a:rPr lang="en-US" sz="1200" b="0" i="1" u="none" strike="noStrike" kern="1200" baseline="0" dirty="0" smtClean="0">
                <a:solidFill>
                  <a:schemeClr val="tx1"/>
                </a:solidFill>
                <a:latin typeface="+mn-lt"/>
                <a:ea typeface="MS PGothic" pitchFamily="34" charset="-128"/>
                <a:cs typeface="ＭＳ Ｐゴシック" pitchFamily="42" charset="-128"/>
              </a:rPr>
              <a:t>y </a:t>
            </a:r>
            <a:r>
              <a:rPr lang="en-US" sz="1200" b="0" i="0" u="none" strike="noStrike" kern="1200" baseline="0" dirty="0" smtClean="0">
                <a:solidFill>
                  <a:schemeClr val="tx1"/>
                </a:solidFill>
                <a:latin typeface="+mn-lt"/>
                <a:ea typeface="MS PGothic" pitchFamily="34" charset="-128"/>
                <a:cs typeface="ＭＳ Ｐゴシック" pitchFamily="42" charset="-128"/>
              </a:rPr>
              <a:t>axes are different.</a:t>
            </a:r>
          </a:p>
          <a:p>
            <a:r>
              <a:rPr lang="en-US" sz="1200" b="1" i="0" u="none" strike="noStrike" kern="1200" baseline="0" dirty="0" smtClean="0">
                <a:solidFill>
                  <a:schemeClr val="tx1"/>
                </a:solidFill>
                <a:latin typeface="+mn-lt"/>
                <a:ea typeface="MS PGothic" pitchFamily="34" charset="-128"/>
                <a:cs typeface="ＭＳ Ｐゴシック" pitchFamily="42" charset="-128"/>
              </a:rPr>
              <a:t>2. </a:t>
            </a:r>
            <a:r>
              <a:rPr lang="en-US" sz="1200" b="0" i="0" u="none" strike="noStrike" kern="1200" baseline="0" dirty="0" smtClean="0">
                <a:solidFill>
                  <a:schemeClr val="tx1"/>
                </a:solidFill>
                <a:latin typeface="+mn-lt"/>
                <a:ea typeface="MS PGothic" pitchFamily="34" charset="-128"/>
                <a:cs typeface="ＭＳ Ｐゴシック" pitchFamily="42" charset="-128"/>
              </a:rPr>
              <a:t>The IE Matrix requires more information about the divisions than does the BCG Matrix.</a:t>
            </a:r>
          </a:p>
          <a:p>
            <a:r>
              <a:rPr lang="en-US" sz="1200" b="1" i="0" u="none" strike="noStrike" kern="1200" baseline="0" dirty="0" smtClean="0">
                <a:solidFill>
                  <a:schemeClr val="tx1"/>
                </a:solidFill>
                <a:latin typeface="+mn-lt"/>
                <a:ea typeface="MS PGothic" pitchFamily="34" charset="-128"/>
                <a:cs typeface="ＭＳ Ｐゴシック" pitchFamily="42" charset="-128"/>
              </a:rPr>
              <a:t>3. </a:t>
            </a:r>
            <a:r>
              <a:rPr lang="en-US" sz="1200" b="0" i="0" u="none" strike="noStrike" kern="1200" baseline="0" dirty="0" smtClean="0">
                <a:solidFill>
                  <a:schemeClr val="tx1"/>
                </a:solidFill>
                <a:latin typeface="+mn-lt"/>
                <a:ea typeface="MS PGothic" pitchFamily="34" charset="-128"/>
                <a:cs typeface="ＭＳ Ｐゴシック" pitchFamily="42" charset="-128"/>
              </a:rPr>
              <a:t>The strategic implications of each matrix are different. For these reasons,</a:t>
            </a:r>
          </a:p>
          <a:p>
            <a:r>
              <a:rPr lang="en-US" sz="1200" b="1" i="0" u="none" strike="noStrike" kern="1200" baseline="0" dirty="0" smtClean="0">
                <a:solidFill>
                  <a:schemeClr val="tx1"/>
                </a:solidFill>
                <a:latin typeface="+mn-lt"/>
                <a:ea typeface="MS PGothic" pitchFamily="34" charset="-128"/>
                <a:cs typeface="ＭＳ Ｐゴシック" pitchFamily="42" charset="-128"/>
              </a:rPr>
              <a:t>4. </a:t>
            </a:r>
            <a:r>
              <a:rPr lang="en-US" sz="1200" b="0" i="0" u="none" strike="noStrike" kern="1200" baseline="0" dirty="0" smtClean="0">
                <a:solidFill>
                  <a:schemeClr val="tx1"/>
                </a:solidFill>
                <a:latin typeface="+mn-lt"/>
                <a:ea typeface="MS PGothic" pitchFamily="34" charset="-128"/>
                <a:cs typeface="ＭＳ Ｐゴシック" pitchFamily="42" charset="-128"/>
              </a:rPr>
              <a:t>The IE Matrix has nine quadrants versus four in a BCG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33</a:t>
            </a:fld>
            <a:endParaRPr lang="en-US" altLang="en-US" dirty="0"/>
          </a:p>
        </p:txBody>
      </p:sp>
    </p:spTree>
    <p:extLst>
      <p:ext uri="{BB962C8B-B14F-4D97-AF65-F5344CB8AC3E}">
        <p14:creationId xmlns:p14="http://schemas.microsoft.com/office/powerpoint/2010/main" val="3041612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As indicated by the positioning of the four circles, </a:t>
            </a:r>
            <a:r>
              <a:rPr lang="en-US" sz="1200" b="0" i="1" u="none" strike="noStrike" kern="1200" baseline="0" dirty="0" smtClean="0">
                <a:solidFill>
                  <a:schemeClr val="tx1"/>
                </a:solidFill>
                <a:latin typeface="+mn-lt"/>
                <a:ea typeface="MS PGothic" pitchFamily="34" charset="-128"/>
                <a:cs typeface="ＭＳ Ｐゴシック" pitchFamily="42" charset="-128"/>
              </a:rPr>
              <a:t>grow and build </a:t>
            </a:r>
            <a:r>
              <a:rPr lang="en-US" sz="1200" b="0" i="0" u="none" strike="noStrike" kern="1200" baseline="0" dirty="0" smtClean="0">
                <a:solidFill>
                  <a:schemeClr val="tx1"/>
                </a:solidFill>
                <a:latin typeface="+mn-lt"/>
                <a:ea typeface="MS PGothic" pitchFamily="34" charset="-128"/>
                <a:cs typeface="ＭＳ Ｐゴシック" pitchFamily="42" charset="-128"/>
              </a:rPr>
              <a:t>strategies are appropriate for Divisions 1, 2, and 3. But Division 4 is a candidate for </a:t>
            </a:r>
            <a:r>
              <a:rPr lang="en-US" sz="1200" b="0" i="1" u="none" strike="noStrike" kern="1200" baseline="0" dirty="0" smtClean="0">
                <a:solidFill>
                  <a:schemeClr val="tx1"/>
                </a:solidFill>
                <a:latin typeface="+mn-lt"/>
                <a:ea typeface="MS PGothic" pitchFamily="34" charset="-128"/>
                <a:cs typeface="ＭＳ Ｐゴシック" pitchFamily="42" charset="-128"/>
              </a:rPr>
              <a:t>harvest or divest. </a:t>
            </a:r>
            <a:r>
              <a:rPr lang="en-US" sz="1200" b="0" i="0" u="none" strike="noStrike" kern="1200" baseline="0" dirty="0" smtClean="0">
                <a:solidFill>
                  <a:schemeClr val="tx1"/>
                </a:solidFill>
                <a:latin typeface="+mn-lt"/>
                <a:ea typeface="MS PGothic" pitchFamily="34" charset="-128"/>
                <a:cs typeface="ＭＳ Ｐゴシック" pitchFamily="42" charset="-128"/>
              </a:rPr>
              <a:t>Division 2 contributes the greatest percentage of company sales and thus is represented by the largest circle. Division 1 contributes the greatest proportion of total profits; it has the largest-percentage pie slice.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35</a:t>
            </a:fld>
            <a:endParaRPr lang="en-US" altLang="en-US" dirty="0"/>
          </a:p>
        </p:txBody>
      </p:sp>
    </p:spTree>
    <p:extLst>
      <p:ext uri="{BB962C8B-B14F-4D97-AF65-F5344CB8AC3E}">
        <p14:creationId xmlns:p14="http://schemas.microsoft.com/office/powerpoint/2010/main" val="24322401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All organizations can be positioned in one of the Grand Strategy Matrix’s four strategy quadrants.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36</a:t>
            </a:fld>
            <a:endParaRPr lang="en-US" altLang="en-US" dirty="0"/>
          </a:p>
        </p:txBody>
      </p:sp>
    </p:spTree>
    <p:extLst>
      <p:ext uri="{BB962C8B-B14F-4D97-AF65-F5344CB8AC3E}">
        <p14:creationId xmlns:p14="http://schemas.microsoft.com/office/powerpoint/2010/main" val="21122991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Grand Strategy Matrix is based on two evaluative dimensions: (1) competitive position on the </a:t>
            </a:r>
            <a:r>
              <a:rPr lang="en-US" sz="1200" b="0" i="1" u="none" strike="noStrike" kern="1200" baseline="0" dirty="0" smtClean="0">
                <a:solidFill>
                  <a:schemeClr val="tx1"/>
                </a:solidFill>
                <a:latin typeface="+mn-lt"/>
                <a:ea typeface="MS PGothic" pitchFamily="34" charset="-128"/>
                <a:cs typeface="ＭＳ Ｐゴシック" pitchFamily="42" charset="-128"/>
              </a:rPr>
              <a:t>x</a:t>
            </a:r>
            <a:r>
              <a:rPr lang="en-US" sz="1200" b="0" i="0" u="none" strike="noStrike" kern="1200" baseline="0" dirty="0" smtClean="0">
                <a:solidFill>
                  <a:schemeClr val="tx1"/>
                </a:solidFill>
                <a:latin typeface="+mn-lt"/>
                <a:ea typeface="MS PGothic" pitchFamily="34" charset="-128"/>
                <a:cs typeface="ＭＳ Ｐゴシック" pitchFamily="42" charset="-128"/>
              </a:rPr>
              <a:t>-axis and (2) market (industry) growth on the </a:t>
            </a:r>
            <a:r>
              <a:rPr lang="en-US" sz="1200" b="0" i="1" u="none" strike="noStrike" kern="1200" baseline="0" dirty="0" smtClean="0">
                <a:solidFill>
                  <a:schemeClr val="tx1"/>
                </a:solidFill>
                <a:latin typeface="+mn-lt"/>
                <a:ea typeface="MS PGothic" pitchFamily="34" charset="-128"/>
                <a:cs typeface="ＭＳ Ｐゴシック" pitchFamily="42" charset="-128"/>
              </a:rPr>
              <a:t>y</a:t>
            </a:r>
            <a:r>
              <a:rPr lang="en-US" sz="1200" b="0" i="0" u="none" strike="noStrike" kern="1200" baseline="0" dirty="0" smtClean="0">
                <a:solidFill>
                  <a:schemeClr val="tx1"/>
                </a:solidFill>
                <a:latin typeface="+mn-lt"/>
                <a:ea typeface="MS PGothic" pitchFamily="34" charset="-128"/>
                <a:cs typeface="ＭＳ Ｐゴシック" pitchFamily="42" charset="-128"/>
              </a:rPr>
              <a:t>-axis. Appropriate strategies for an organization to consider are listed in sequential order of attractiveness in each quadrant of the Grand Strategy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37</a:t>
            </a:fld>
            <a:endParaRPr lang="en-US" altLang="en-US" dirty="0"/>
          </a:p>
        </p:txBody>
      </p:sp>
    </p:spTree>
    <p:extLst>
      <p:ext uri="{BB962C8B-B14F-4D97-AF65-F5344CB8AC3E}">
        <p14:creationId xmlns:p14="http://schemas.microsoft.com/office/powerpoint/2010/main" val="15865977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Firms located in Quadrant I of the Grand Strategy Matrix are in an excellent strategic position.</a:t>
            </a:r>
          </a:p>
          <a:p>
            <a:r>
              <a:rPr lang="en-US" sz="1200" b="0" i="0" u="none" strike="noStrike" kern="1200" baseline="0" dirty="0" smtClean="0">
                <a:solidFill>
                  <a:schemeClr val="tx1"/>
                </a:solidFill>
                <a:latin typeface="+mn-lt"/>
                <a:ea typeface="MS PGothic" pitchFamily="34" charset="-128"/>
                <a:cs typeface="ＭＳ Ｐゴシック" pitchFamily="42" charset="-128"/>
              </a:rPr>
              <a:t>Firms positioned in Quadrant II need to evaluate their present approach to the marketplace seriously.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38</a:t>
            </a:fld>
            <a:endParaRPr lang="en-US" altLang="en-US" dirty="0"/>
          </a:p>
        </p:txBody>
      </p:sp>
    </p:spTree>
    <p:extLst>
      <p:ext uri="{BB962C8B-B14F-4D97-AF65-F5344CB8AC3E}">
        <p14:creationId xmlns:p14="http://schemas.microsoft.com/office/powerpoint/2010/main" val="7683150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Quadrant III organizations compete in slow-growth industries and have weak competitive positions.</a:t>
            </a:r>
          </a:p>
          <a:p>
            <a:r>
              <a:rPr lang="en-US" sz="1200" b="0" i="0" u="none" strike="noStrike" kern="1200" baseline="0" dirty="0" smtClean="0">
                <a:solidFill>
                  <a:schemeClr val="tx1"/>
                </a:solidFill>
                <a:latin typeface="+mn-lt"/>
                <a:ea typeface="MS PGothic" pitchFamily="34" charset="-128"/>
                <a:cs typeface="ＭＳ Ｐゴシック" pitchFamily="42" charset="-128"/>
              </a:rPr>
              <a:t>Quadrant IV businesses have a strong competitive position but are in a slow-growth industry.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39</a:t>
            </a:fld>
            <a:endParaRPr lang="en-US" altLang="en-US" dirty="0"/>
          </a:p>
        </p:txBody>
      </p:sp>
    </p:spTree>
    <p:extLst>
      <p:ext uri="{BB962C8B-B14F-4D97-AF65-F5344CB8AC3E}">
        <p14:creationId xmlns:p14="http://schemas.microsoft.com/office/powerpoint/2010/main" val="30080919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Other than ranking strategies to achieve the prioritized list, there is only one analytical technique in the literature designed to determine the relative attractiveness of feasible alternative actions, the QSPM.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40</a:t>
            </a:fld>
            <a:endParaRPr lang="en-US" altLang="en-US" dirty="0"/>
          </a:p>
        </p:txBody>
      </p:sp>
    </p:spTree>
    <p:extLst>
      <p:ext uri="{BB962C8B-B14F-4D97-AF65-F5344CB8AC3E}">
        <p14:creationId xmlns:p14="http://schemas.microsoft.com/office/powerpoint/2010/main" val="307405623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left column of a QSPM consists of key external and internal factors (from Stage 1), and the top row consists of feasible alternative strategies (from Stage 2). Specifically, the left column of a QSPM consists of information obtained directly from the EFE Matrix and IFE Matrix. In a column adjacent to the key success factors, the respective weights received by each factor in the EFE Matrix and the IFE Matrix are recorded.</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41</a:t>
            </a:fld>
            <a:endParaRPr lang="en-US" altLang="en-US" dirty="0"/>
          </a:p>
        </p:txBody>
      </p:sp>
    </p:spTree>
    <p:extLst>
      <p:ext uri="{BB962C8B-B14F-4D97-AF65-F5344CB8AC3E}">
        <p14:creationId xmlns:p14="http://schemas.microsoft.com/office/powerpoint/2010/main" val="41156850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6 steps to</a:t>
            </a:r>
            <a:r>
              <a:rPr lang="en-US" baseline="0" dirty="0" smtClean="0"/>
              <a:t> developing a QSPM.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42</a:t>
            </a:fld>
            <a:endParaRPr lang="en-US" altLang="en-US" dirty="0"/>
          </a:p>
        </p:txBody>
      </p:sp>
    </p:spTree>
    <p:extLst>
      <p:ext uri="{BB962C8B-B14F-4D97-AF65-F5344CB8AC3E}">
        <p14:creationId xmlns:p14="http://schemas.microsoft.com/office/powerpoint/2010/main" val="1251643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Developing a Quantitative Strategic Planning Matrix makes it less likely that key factors will be overlooked or weighted inappropriately.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44</a:t>
            </a:fld>
            <a:endParaRPr lang="en-US" altLang="en-US" dirty="0"/>
          </a:p>
        </p:txBody>
      </p:sp>
    </p:spTree>
    <p:extLst>
      <p:ext uri="{BB962C8B-B14F-4D97-AF65-F5344CB8AC3E}">
        <p14:creationId xmlns:p14="http://schemas.microsoft.com/office/powerpoint/2010/main" val="24754847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Quantitative Strategic Planning Matrix has two limitations.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45</a:t>
            </a:fld>
            <a:endParaRPr lang="en-US" altLang="en-US" dirty="0"/>
          </a:p>
        </p:txBody>
      </p:sp>
    </p:spTree>
    <p:extLst>
      <p:ext uri="{BB962C8B-B14F-4D97-AF65-F5344CB8AC3E}">
        <p14:creationId xmlns:p14="http://schemas.microsoft.com/office/powerpoint/2010/main" val="187528084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smtClean="0">
                <a:solidFill>
                  <a:schemeClr val="tx1"/>
                </a:solidFill>
                <a:latin typeface="+mn-lt"/>
                <a:ea typeface="MS PGothic" pitchFamily="34" charset="-128"/>
                <a:cs typeface="ＭＳ Ｐゴシック" pitchFamily="42" charset="-128"/>
              </a:rPr>
              <a:t>A Quantitative Strategic Planning Matrix for a retail computer store is provided on the next 2 slides. This example illustrates all the components of the QSPM: strategic alternatives, key factors, weights, attractiveness scores (AS), total attractiveness scores (TAS), and the sum total attractiveness score.</a:t>
            </a:r>
            <a:endParaRPr lang="en-US" dirty="0" smtClean="0"/>
          </a:p>
          <a:p>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46</a:t>
            </a:fld>
            <a:endParaRPr lang="en-US" altLang="en-US" dirty="0"/>
          </a:p>
        </p:txBody>
      </p:sp>
    </p:spTree>
    <p:extLst>
      <p:ext uri="{BB962C8B-B14F-4D97-AF65-F5344CB8AC3E}">
        <p14:creationId xmlns:p14="http://schemas.microsoft.com/office/powerpoint/2010/main" val="113895143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47</a:t>
            </a:fld>
            <a:endParaRPr lang="en-US" altLang="en-US" dirty="0"/>
          </a:p>
        </p:txBody>
      </p:sp>
    </p:spTree>
    <p:extLst>
      <p:ext uri="{BB962C8B-B14F-4D97-AF65-F5344CB8AC3E}">
        <p14:creationId xmlns:p14="http://schemas.microsoft.com/office/powerpoint/2010/main" val="12898652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All organizations are political. Unless managed, political maneuvering consumes valuable time, subverts organizational objectives, diverts human energy, and results in the loss of some valuable employees.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48</a:t>
            </a:fld>
            <a:endParaRPr lang="en-US" altLang="en-US" dirty="0"/>
          </a:p>
        </p:txBody>
      </p:sp>
    </p:spTree>
    <p:extLst>
      <p:ext uri="{BB962C8B-B14F-4D97-AF65-F5344CB8AC3E}">
        <p14:creationId xmlns:p14="http://schemas.microsoft.com/office/powerpoint/2010/main" val="7432068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Because strategies must be effective in the marketplace and capable of gaining internal commitment, these tactics used by politicians for centuries can aid strategists.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49</a:t>
            </a:fld>
            <a:endParaRPr lang="en-US" altLang="en-US" dirty="0"/>
          </a:p>
        </p:txBody>
      </p:sp>
    </p:spTree>
    <p:extLst>
      <p:ext uri="{BB962C8B-B14F-4D97-AF65-F5344CB8AC3E}">
        <p14:creationId xmlns:p14="http://schemas.microsoft.com/office/powerpoint/2010/main" val="41857823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act of oversight and direction is referred to as governance.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50</a:t>
            </a:fld>
            <a:endParaRPr lang="en-US" altLang="en-US" dirty="0"/>
          </a:p>
        </p:txBody>
      </p:sp>
    </p:spTree>
    <p:extLst>
      <p:ext uri="{BB962C8B-B14F-4D97-AF65-F5344CB8AC3E}">
        <p14:creationId xmlns:p14="http://schemas.microsoft.com/office/powerpoint/2010/main" val="231495542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Boards have four major duties</a:t>
            </a:r>
            <a:r>
              <a:rPr lang="en-US" baseline="0" dirty="0" smtClean="0"/>
              <a:t> and responsibilities.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51</a:t>
            </a:fld>
            <a:endParaRPr lang="en-US" altLang="en-US" dirty="0"/>
          </a:p>
        </p:txBody>
      </p:sp>
    </p:spTree>
    <p:extLst>
      <p:ext uri="{BB962C8B-B14F-4D97-AF65-F5344CB8AC3E}">
        <p14:creationId xmlns:p14="http://schemas.microsoft.com/office/powerpoint/2010/main" val="31677007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u="none" strike="noStrike" kern="1200" baseline="0" dirty="0" smtClean="0">
                <a:solidFill>
                  <a:schemeClr val="tx1"/>
                </a:solidFill>
                <a:latin typeface="+mn-lt"/>
                <a:ea typeface="MS PGothic" pitchFamily="34" charset="-128"/>
                <a:cs typeface="ＭＳ Ｐゴシック" pitchFamily="42" charset="-128"/>
              </a:rPr>
              <a:t>BusinessWeek </a:t>
            </a:r>
            <a:r>
              <a:rPr lang="en-US" sz="1200" b="0" i="0" u="none" strike="noStrike" kern="1200" baseline="0" dirty="0" smtClean="0">
                <a:solidFill>
                  <a:schemeClr val="tx1"/>
                </a:solidFill>
                <a:latin typeface="+mn-lt"/>
                <a:ea typeface="MS PGothic" pitchFamily="34" charset="-128"/>
                <a:cs typeface="ＭＳ Ｐゴシック" pitchFamily="42" charset="-128"/>
              </a:rPr>
              <a:t>recently evaluated the boards of most large U.S. companies and provided the included “principles of good governance.”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52</a:t>
            </a:fld>
            <a:endParaRPr lang="en-US" altLang="en-US" dirty="0"/>
          </a:p>
        </p:txBody>
      </p:sp>
    </p:spTree>
    <p:extLst>
      <p:ext uri="{BB962C8B-B14F-4D97-AF65-F5344CB8AC3E}">
        <p14:creationId xmlns:p14="http://schemas.microsoft.com/office/powerpoint/2010/main" val="3855985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410200" y="990600"/>
            <a:ext cx="3048000" cy="3428999"/>
          </a:xfrm>
          <a:solidFill>
            <a:srgbClr val="00CC00"/>
          </a:solidFill>
        </p:spPr>
        <p:txBody>
          <a:bodyPr/>
          <a:lstStyle>
            <a:lvl1pPr>
              <a:defRPr/>
            </a:lvl1pPr>
          </a:lstStyle>
          <a:p>
            <a:r>
              <a:rPr lang="en-US" dirty="0" smtClean="0"/>
              <a:t> </a:t>
            </a:r>
            <a:endParaRPr lang="en-US" dirty="0"/>
          </a:p>
        </p:txBody>
      </p:sp>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chemeClr val="accent1">
                    <a:lumMod val="75000"/>
                  </a:schemeClr>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Chapter </a:t>
            </a:r>
            <a:endParaRPr lang="en-US" dirty="0"/>
          </a:p>
        </p:txBody>
      </p:sp>
      <p:sp>
        <p:nvSpPr>
          <p:cNvPr id="6" name="Slide Number Placeholder 5"/>
          <p:cNvSpPr>
            <a:spLocks noGrp="1"/>
          </p:cNvSpPr>
          <p:nvPr>
            <p:ph type="sldNum" sz="quarter" idx="12"/>
          </p:nvPr>
        </p:nvSpPr>
        <p:spPr/>
        <p:txBody>
          <a:bodyPr/>
          <a:lstStyle/>
          <a:p>
            <a:r>
              <a:rPr lang="en-US" altLang="en-US" dirty="0" smtClean="0"/>
              <a:t>6-</a:t>
            </a:r>
            <a:fld id="{3EBA506E-A22C-4DB2-8C33-41C90EDA0D92}"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dirty="0" smtClean="0"/>
              <a:t>Copyright ©2017 Pearson Education, Inc.</a:t>
            </a:r>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990600"/>
            <a:ext cx="3668711"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18737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1pPr>
            <a:lvl2pPr marL="742950" indent="-28575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2pPr>
            <a:lvl3pPr marL="11430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3pPr>
            <a:lvl4pPr marL="16002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4pPr>
            <a:lvl5pPr marL="20574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p>
            <a:r>
              <a:rPr lang="en-US" altLang="en-US" dirty="0" smtClean="0"/>
              <a:t>6-</a:t>
            </a:r>
            <a:fld id="{79B3B6BB-AC9E-46EA-9070-A3EFB2B4376E}" type="slidenum">
              <a:rPr lang="en-US" altLang="en-US" smtClean="0"/>
              <a:pPr/>
              <a:t>‹#›</a:t>
            </a:fld>
            <a:endParaRPr lang="en-US" altLang="en-US" dirty="0"/>
          </a:p>
        </p:txBody>
      </p:sp>
    </p:spTree>
    <p:extLst>
      <p:ext uri="{BB962C8B-B14F-4D97-AF65-F5344CB8AC3E}">
        <p14:creationId xmlns:p14="http://schemas.microsoft.com/office/powerpoint/2010/main" val="7215507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r>
              <a:rPr lang="en-US" dirty="0" smtClean="0"/>
              <a:t>Copyright ©2017 Pearson Education, Inc.</a:t>
            </a:r>
            <a:endParaRPr lang="en-US" dirty="0"/>
          </a:p>
        </p:txBody>
      </p:sp>
      <p:sp>
        <p:nvSpPr>
          <p:cNvPr id="7" name="Slide Number Placeholder 6"/>
          <p:cNvSpPr>
            <a:spLocks noGrp="1"/>
          </p:cNvSpPr>
          <p:nvPr>
            <p:ph type="sldNum" sz="quarter" idx="12"/>
          </p:nvPr>
        </p:nvSpPr>
        <p:spPr/>
        <p:txBody>
          <a:bodyPr/>
          <a:lstStyle/>
          <a:p>
            <a:r>
              <a:rPr lang="en-US" altLang="en-US" dirty="0" smtClean="0"/>
              <a:t>6-</a:t>
            </a:r>
            <a:fld id="{358F893F-6708-4457-8BEC-8C755E885C5B}" type="slidenum">
              <a:rPr lang="en-US" altLang="en-US" smtClean="0"/>
              <a:pPr/>
              <a:t>‹#›</a:t>
            </a:fld>
            <a:endParaRPr lang="en-US" altLang="en-US" dirty="0"/>
          </a:p>
        </p:txBody>
      </p:sp>
    </p:spTree>
    <p:extLst>
      <p:ext uri="{BB962C8B-B14F-4D97-AF65-F5344CB8AC3E}">
        <p14:creationId xmlns:p14="http://schemas.microsoft.com/office/powerpoint/2010/main" val="12735242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9" name="Slide Number Placeholder 8"/>
          <p:cNvSpPr>
            <a:spLocks noGrp="1"/>
          </p:cNvSpPr>
          <p:nvPr>
            <p:ph type="sldNum" sz="quarter" idx="12"/>
          </p:nvPr>
        </p:nvSpPr>
        <p:spPr/>
        <p:txBody>
          <a:bodyPr/>
          <a:lstStyle/>
          <a:p>
            <a:r>
              <a:rPr lang="en-US" altLang="en-US" dirty="0" smtClean="0"/>
              <a:t>6-</a:t>
            </a:r>
            <a:fld id="{A3C2AC3F-6C51-47B0-8D1B-F1684F04E7D7}" type="slidenum">
              <a:rPr lang="en-US" altLang="en-US" smtClean="0"/>
              <a:pPr/>
              <a:t>‹#›</a:t>
            </a:fld>
            <a:endParaRPr lang="en-US" altLang="en-US" dirty="0"/>
          </a:p>
        </p:txBody>
      </p:sp>
    </p:spTree>
    <p:extLst>
      <p:ext uri="{BB962C8B-B14F-4D97-AF65-F5344CB8AC3E}">
        <p14:creationId xmlns:p14="http://schemas.microsoft.com/office/powerpoint/2010/main" val="12800408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6-</a:t>
            </a:r>
            <a:fld id="{2390A775-B135-469A-AD31-4AA41ABAE945}" type="slidenum">
              <a:rPr lang="en-US" altLang="en-US" smtClean="0"/>
              <a:pPr/>
              <a:t>‹#›</a:t>
            </a:fld>
            <a:endParaRPr lang="en-US" altLang="en-US" dirty="0"/>
          </a:p>
        </p:txBody>
      </p:sp>
    </p:spTree>
    <p:extLst>
      <p:ext uri="{BB962C8B-B14F-4D97-AF65-F5344CB8AC3E}">
        <p14:creationId xmlns:p14="http://schemas.microsoft.com/office/powerpoint/2010/main" val="27068198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6-</a:t>
            </a:r>
            <a:fld id="{A3C2AC3F-6C51-47B0-8D1B-F1684F04E7D7}" type="slidenum">
              <a:rPr lang="en-US" altLang="en-US" smtClean="0"/>
              <a:pPr/>
              <a:t>‹#›</a:t>
            </a:fld>
            <a:endParaRPr lang="en-US" altLang="en-US" dirty="0"/>
          </a:p>
        </p:txBody>
      </p:sp>
    </p:spTree>
    <p:extLst>
      <p:ext uri="{BB962C8B-B14F-4D97-AF65-F5344CB8AC3E}">
        <p14:creationId xmlns:p14="http://schemas.microsoft.com/office/powerpoint/2010/main" val="6963331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00CC00"/>
          </a:solidFill>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dirty="0" smtClean="0"/>
              <a:t>Copyright ©2017 Pearson Education, Inc.</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ltLang="en-US" dirty="0" smtClean="0"/>
              <a:t>6-</a:t>
            </a:r>
            <a:fld id="{A3C2AC3F-6C51-47B0-8D1B-F1684F04E7D7}" type="slidenum">
              <a:rPr lang="en-US" altLang="en-US" smtClean="0"/>
              <a:pPr/>
              <a:t>‹#›</a:t>
            </a:fld>
            <a:endParaRPr lang="en-US" altLang="en-US" dirty="0"/>
          </a:p>
        </p:txBody>
      </p:sp>
    </p:spTree>
    <p:extLst>
      <p:ext uri="{BB962C8B-B14F-4D97-AF65-F5344CB8AC3E}">
        <p14:creationId xmlns:p14="http://schemas.microsoft.com/office/powerpoint/2010/main" val="798462637"/>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Lst>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6.xml"/><Relationship Id="rId3" Type="http://schemas.openxmlformats.org/officeDocument/2006/relationships/image" Target="../media/image5.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8.xml"/><Relationship Id="rId3"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0.xml"/><Relationship Id="rId3"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5.xml"/><Relationship Id="rId2"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3.xml"/><Relationship Id="rId3" Type="http://schemas.openxmlformats.org/officeDocument/2006/relationships/image" Target="../media/image10.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7.xml"/><Relationship Id="rId3" Type="http://schemas.openxmlformats.org/officeDocument/2006/relationships/image" Target="../media/image11.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8.xml"/><Relationship Id="rId3" Type="http://schemas.openxmlformats.org/officeDocument/2006/relationships/image" Target="../media/image12.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0.xml"/><Relationship Id="rId3" Type="http://schemas.openxmlformats.org/officeDocument/2006/relationships/image" Target="../media/image13.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4.xml"/><Relationship Id="rId3" Type="http://schemas.openxmlformats.org/officeDocument/2006/relationships/image" Target="../media/image14.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8.xml"/><Relationship Id="rId3" Type="http://schemas.openxmlformats.org/officeDocument/2006/relationships/image" Target="../media/image15.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9.xml"/><Relationship Id="rId3" Type="http://schemas.openxmlformats.org/officeDocument/2006/relationships/image" Target="../media/image16.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defRPr/>
            </a:pPr>
            <a:r>
              <a:rPr lang="en-US" altLang="en-US" dirty="0" smtClean="0">
                <a:solidFill>
                  <a:schemeClr val="tx1"/>
                </a:solidFill>
                <a:effectLst>
                  <a:outerShdw blurRad="38100" dist="38100" dir="2700000" algn="tl">
                    <a:srgbClr val="C0C0C0"/>
                  </a:outerShdw>
                </a:effectLst>
                <a:latin typeface="Arial" charset="0"/>
                <a:ea typeface="+mj-ea"/>
                <a:cs typeface="Arial" charset="0"/>
              </a:rPr>
              <a:t/>
            </a:r>
            <a:br>
              <a:rPr lang="en-US" altLang="en-US" dirty="0" smtClean="0">
                <a:solidFill>
                  <a:schemeClr val="tx1"/>
                </a:solidFill>
                <a:effectLst>
                  <a:outerShdw blurRad="38100" dist="38100" dir="2700000" algn="tl">
                    <a:srgbClr val="C0C0C0"/>
                  </a:outerShdw>
                </a:effectLst>
                <a:latin typeface="Arial" charset="0"/>
                <a:ea typeface="+mj-ea"/>
                <a:cs typeface="Arial" charset="0"/>
              </a:rPr>
            </a:br>
            <a:r>
              <a:rPr lang="en-US" altLang="en-US" dirty="0" smtClean="0">
                <a:solidFill>
                  <a:schemeClr val="tx1"/>
                </a:solidFill>
                <a:effectLst>
                  <a:outerShdw blurRad="38100" dist="38100" dir="2700000" algn="tl">
                    <a:srgbClr val="C0C0C0"/>
                  </a:outerShdw>
                </a:effectLst>
                <a:latin typeface="Arial" charset="0"/>
                <a:ea typeface="+mj-ea"/>
                <a:cs typeface="Arial" charset="0"/>
              </a:rPr>
              <a:t/>
            </a:r>
            <a:br>
              <a:rPr lang="en-US" altLang="en-US" dirty="0" smtClean="0">
                <a:solidFill>
                  <a:schemeClr val="tx1"/>
                </a:solidFill>
                <a:effectLst>
                  <a:outerShdw blurRad="38100" dist="38100" dir="2700000" algn="tl">
                    <a:srgbClr val="C0C0C0"/>
                  </a:outerShdw>
                </a:effectLst>
                <a:latin typeface="Arial" charset="0"/>
                <a:ea typeface="+mj-ea"/>
                <a:cs typeface="Arial" charset="0"/>
              </a:rPr>
            </a:br>
            <a:r>
              <a:rPr lang="en-US" sz="4000" dirty="0" smtClean="0">
                <a:solidFill>
                  <a:schemeClr val="tx1"/>
                </a:solidFill>
                <a:latin typeface="Arial" pitchFamily="42" charset="0"/>
                <a:ea typeface="Arial" pitchFamily="42" charset="0"/>
                <a:cs typeface="Arial" pitchFamily="42" charset="0"/>
              </a:rPr>
              <a:t/>
            </a:r>
            <a:br>
              <a:rPr lang="en-US" sz="4000" dirty="0" smtClean="0">
                <a:solidFill>
                  <a:schemeClr val="tx1"/>
                </a:solidFill>
                <a:latin typeface="Arial" pitchFamily="42" charset="0"/>
                <a:ea typeface="Arial" pitchFamily="42" charset="0"/>
                <a:cs typeface="Arial" pitchFamily="42" charset="0"/>
              </a:rPr>
            </a:br>
            <a:r>
              <a:rPr lang="en-US" altLang="en-US" sz="4000" dirty="0" smtClean="0">
                <a:solidFill>
                  <a:schemeClr val="tx1"/>
                </a:solidFill>
                <a:effectLst>
                  <a:outerShdw blurRad="38100" dist="38100" dir="2700000" algn="tl">
                    <a:srgbClr val="C0C0C0"/>
                  </a:outerShdw>
                </a:effectLst>
                <a:latin typeface="Arial" charset="0"/>
                <a:ea typeface="+mj-ea"/>
                <a:cs typeface="Arial" charset="0"/>
              </a:rPr>
              <a:t/>
            </a:r>
            <a:br>
              <a:rPr lang="en-US" altLang="en-US" sz="4000" dirty="0" smtClean="0">
                <a:solidFill>
                  <a:schemeClr val="tx1"/>
                </a:solidFill>
                <a:effectLst>
                  <a:outerShdw blurRad="38100" dist="38100" dir="2700000" algn="tl">
                    <a:srgbClr val="C0C0C0"/>
                  </a:outerShdw>
                </a:effectLst>
                <a:latin typeface="Arial" charset="0"/>
                <a:ea typeface="+mj-ea"/>
                <a:cs typeface="Arial" charset="0"/>
              </a:rPr>
            </a:br>
            <a:r>
              <a:rPr lang="en-US" b="1" dirty="0">
                <a:solidFill>
                  <a:schemeClr val="tx1"/>
                </a:solidFill>
                <a:latin typeface="Arial" pitchFamily="42" charset="0"/>
                <a:ea typeface="Arial" pitchFamily="42" charset="0"/>
                <a:cs typeface="Arial" pitchFamily="42" charset="0"/>
              </a:rPr>
              <a:t>Strategy Analysis and </a:t>
            </a:r>
            <a:r>
              <a:rPr lang="en-US" b="1" dirty="0" smtClean="0">
                <a:solidFill>
                  <a:schemeClr val="tx1"/>
                </a:solidFill>
                <a:latin typeface="Arial" pitchFamily="42" charset="0"/>
                <a:ea typeface="Arial" pitchFamily="42" charset="0"/>
                <a:cs typeface="Arial" pitchFamily="42" charset="0"/>
              </a:rPr>
              <a:t>Choice</a:t>
            </a:r>
            <a:r>
              <a:rPr lang="en-US" altLang="en-US" dirty="0">
                <a:solidFill>
                  <a:schemeClr val="tx1"/>
                </a:solidFill>
                <a:effectLst>
                  <a:outerShdw blurRad="38100" dist="38100" dir="2700000" algn="tl">
                    <a:srgbClr val="C0C0C0"/>
                  </a:outerShdw>
                </a:effectLst>
                <a:latin typeface="Arial" charset="0"/>
                <a:ea typeface="+mj-ea"/>
                <a:cs typeface="Arial" charset="0"/>
              </a:rPr>
              <a:t/>
            </a:r>
            <a:br>
              <a:rPr lang="en-US" altLang="en-US" dirty="0">
                <a:solidFill>
                  <a:schemeClr val="tx1"/>
                </a:solidFill>
                <a:effectLst>
                  <a:outerShdw blurRad="38100" dist="38100" dir="2700000" algn="tl">
                    <a:srgbClr val="C0C0C0"/>
                  </a:outerShdw>
                </a:effectLst>
                <a:latin typeface="Arial" charset="0"/>
                <a:ea typeface="+mj-ea"/>
                <a:cs typeface="Arial" charset="0"/>
              </a:rPr>
            </a:br>
            <a:r>
              <a:rPr lang="en-US" altLang="en-US" dirty="0" smtClean="0">
                <a:solidFill>
                  <a:schemeClr val="tx1"/>
                </a:solidFill>
                <a:effectLst>
                  <a:outerShdw blurRad="38100" dist="38100" dir="2700000" algn="tl">
                    <a:srgbClr val="C0C0C0"/>
                  </a:outerShdw>
                </a:effectLst>
                <a:latin typeface="Arial" charset="0"/>
                <a:ea typeface="+mj-ea"/>
                <a:cs typeface="Arial" charset="0"/>
              </a:rPr>
              <a:t/>
            </a:r>
            <a:br>
              <a:rPr lang="en-US" altLang="en-US" dirty="0" smtClean="0">
                <a:solidFill>
                  <a:schemeClr val="tx1"/>
                </a:solidFill>
                <a:effectLst>
                  <a:outerShdw blurRad="38100" dist="38100" dir="2700000" algn="tl">
                    <a:srgbClr val="C0C0C0"/>
                  </a:outerShdw>
                </a:effectLst>
                <a:latin typeface="Arial" charset="0"/>
                <a:ea typeface="+mj-ea"/>
                <a:cs typeface="Arial" charset="0"/>
              </a:rPr>
            </a:br>
            <a:r>
              <a:rPr lang="en-US" altLang="en-US" dirty="0" smtClean="0">
                <a:solidFill>
                  <a:schemeClr val="tx1"/>
                </a:solidFill>
                <a:effectLst>
                  <a:outerShdw blurRad="38100" dist="38100" dir="2700000" algn="tl">
                    <a:srgbClr val="C0C0C0"/>
                  </a:outerShdw>
                </a:effectLst>
                <a:latin typeface="Arial" charset="0"/>
                <a:ea typeface="+mj-ea"/>
                <a:cs typeface="Arial" charset="0"/>
              </a:rPr>
              <a:t/>
            </a:r>
            <a:br>
              <a:rPr lang="en-US" altLang="en-US" dirty="0" smtClean="0">
                <a:solidFill>
                  <a:schemeClr val="tx1"/>
                </a:solidFill>
                <a:effectLst>
                  <a:outerShdw blurRad="38100" dist="38100" dir="2700000" algn="tl">
                    <a:srgbClr val="C0C0C0"/>
                  </a:outerShdw>
                </a:effectLst>
                <a:latin typeface="Arial" charset="0"/>
                <a:ea typeface="+mj-ea"/>
                <a:cs typeface="Arial" charset="0"/>
              </a:rPr>
            </a:br>
            <a:r>
              <a:rPr lang="en-US" altLang="en-US" dirty="0" smtClean="0">
                <a:solidFill>
                  <a:schemeClr val="tx1"/>
                </a:solidFill>
                <a:effectLst>
                  <a:outerShdw blurRad="38100" dist="38100" dir="2700000" algn="tl">
                    <a:srgbClr val="C0C0C0"/>
                  </a:outerShdw>
                </a:effectLst>
                <a:latin typeface="Arial" charset="0"/>
                <a:ea typeface="+mj-ea"/>
                <a:cs typeface="Arial" charset="0"/>
              </a:rPr>
              <a:t/>
            </a:r>
            <a:br>
              <a:rPr lang="en-US" altLang="en-US" dirty="0" smtClean="0">
                <a:solidFill>
                  <a:schemeClr val="tx1"/>
                </a:solidFill>
                <a:effectLst>
                  <a:outerShdw blurRad="38100" dist="38100" dir="2700000" algn="tl">
                    <a:srgbClr val="C0C0C0"/>
                  </a:outerShdw>
                </a:effectLst>
                <a:latin typeface="Arial" charset="0"/>
                <a:ea typeface="+mj-ea"/>
                <a:cs typeface="Arial" charset="0"/>
              </a:rPr>
            </a:br>
            <a:r>
              <a:rPr lang="en-US" altLang="en-US" dirty="0" smtClean="0">
                <a:solidFill>
                  <a:schemeClr val="tx1"/>
                </a:solidFill>
                <a:effectLst>
                  <a:outerShdw blurRad="38100" dist="38100" dir="2700000" algn="tl">
                    <a:srgbClr val="C0C0C0"/>
                  </a:outerShdw>
                </a:effectLst>
                <a:latin typeface="Arial" charset="0"/>
                <a:ea typeface="+mj-ea"/>
                <a:cs typeface="Arial" charset="0"/>
              </a:rPr>
              <a:t/>
            </a:r>
            <a:br>
              <a:rPr lang="en-US" altLang="en-US" dirty="0" smtClean="0">
                <a:solidFill>
                  <a:schemeClr val="tx1"/>
                </a:solidFill>
                <a:effectLst>
                  <a:outerShdw blurRad="38100" dist="38100" dir="2700000" algn="tl">
                    <a:srgbClr val="C0C0C0"/>
                  </a:outerShdw>
                </a:effectLst>
                <a:latin typeface="Arial" charset="0"/>
                <a:ea typeface="+mj-ea"/>
                <a:cs typeface="Arial" charset="0"/>
              </a:rPr>
            </a:br>
            <a:r>
              <a:rPr lang="en-US" altLang="en-US" dirty="0" smtClean="0">
                <a:solidFill>
                  <a:schemeClr val="tx1"/>
                </a:solidFill>
                <a:effectLst>
                  <a:outerShdw blurRad="38100" dist="38100" dir="2700000" algn="tl">
                    <a:srgbClr val="C0C0C0"/>
                  </a:outerShdw>
                </a:effectLst>
                <a:latin typeface="Arial" charset="0"/>
                <a:ea typeface="+mj-ea"/>
                <a:cs typeface="Arial" charset="0"/>
              </a:rPr>
              <a:t>               </a:t>
            </a:r>
            <a:endParaRPr lang="en-US" dirty="0">
              <a:solidFill>
                <a:schemeClr val="tx1"/>
              </a:solidFill>
              <a:ea typeface="+mj-ea"/>
              <a:cs typeface="+mj-cs"/>
            </a:endParaRPr>
          </a:p>
        </p:txBody>
      </p:sp>
      <p:sp>
        <p:nvSpPr>
          <p:cNvPr id="3" name="Subtitle 2"/>
          <p:cNvSpPr>
            <a:spLocks noGrp="1"/>
          </p:cNvSpPr>
          <p:nvPr>
            <p:ph type="subTitle" idx="1"/>
          </p:nvPr>
        </p:nvSpPr>
        <p:spPr/>
        <p:txBody>
          <a:bodyPr/>
          <a:lstStyle/>
          <a:p>
            <a:r>
              <a:rPr lang="en-US" smtClean="0"/>
              <a:t>Chapter </a:t>
            </a:r>
            <a:r>
              <a:rPr lang="en-US" smtClean="0"/>
              <a:t>Six</a:t>
            </a:r>
            <a:endParaRPr lang="en-US" dirty="0"/>
          </a:p>
        </p:txBody>
      </p:sp>
      <p:sp>
        <p:nvSpPr>
          <p:cNvPr id="4" name="Footer Placeholder 3"/>
          <p:cNvSpPr>
            <a:spLocks noGrp="1"/>
          </p:cNvSpPr>
          <p:nvPr>
            <p:ph type="ftr" sz="quarter" idx="3"/>
          </p:nvPr>
        </p:nvSpPr>
        <p:spPr/>
        <p:txBody>
          <a:bodyPr/>
          <a:lstStyle/>
          <a:p>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p>
            <a:r>
              <a:rPr lang="en-US" altLang="en-US" dirty="0" smtClean="0"/>
              <a:t>6-</a:t>
            </a:r>
            <a:fld id="{3EBA506E-A22C-4DB2-8C33-41C90EDA0D92}" type="slidenum">
              <a:rPr lang="en-US" altLang="en-US" smtClean="0"/>
              <a:pPr/>
              <a:t>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Learning Objectives</a:t>
            </a:r>
          </a:p>
        </p:txBody>
      </p:sp>
      <p:sp>
        <p:nvSpPr>
          <p:cNvPr id="8194" name="Content Placeholder 2"/>
          <p:cNvSpPr>
            <a:spLocks noGrp="1"/>
          </p:cNvSpPr>
          <p:nvPr>
            <p:ph idx="1"/>
          </p:nvPr>
        </p:nvSpPr>
        <p:spPr>
          <a:xfrm>
            <a:off x="457200" y="1447800"/>
            <a:ext cx="8229600" cy="4830763"/>
          </a:xfrm>
        </p:spPr>
        <p:txBody>
          <a:bodyPr>
            <a:normAutofit lnSpcReduction="10000"/>
          </a:bodyPr>
          <a:lstStyle/>
          <a:p>
            <a:pPr marL="514350" indent="-514350">
              <a:buFont typeface="+mj-lt"/>
              <a:buAutoNum type="arabicPeriod"/>
            </a:pPr>
            <a:r>
              <a:rPr lang="en-US" sz="2800" dirty="0" smtClean="0"/>
              <a:t>Describe </a:t>
            </a:r>
            <a:r>
              <a:rPr lang="en-US" sz="2800" dirty="0"/>
              <a:t>the strategy analysis and choice process.</a:t>
            </a:r>
          </a:p>
          <a:p>
            <a:pPr marL="514350" indent="-514350">
              <a:buFont typeface="+mj-lt"/>
              <a:buAutoNum type="arabicPeriod"/>
            </a:pPr>
            <a:r>
              <a:rPr lang="en-US" sz="2800" dirty="0" smtClean="0"/>
              <a:t>Diagram </a:t>
            </a:r>
            <a:r>
              <a:rPr lang="en-US" sz="2800" dirty="0"/>
              <a:t>and explain the three-stage strategy-formulation analytical framework.</a:t>
            </a:r>
          </a:p>
          <a:p>
            <a:pPr marL="514350" indent="-514350">
              <a:buFont typeface="+mj-lt"/>
              <a:buAutoNum type="arabicPeriod"/>
            </a:pPr>
            <a:r>
              <a:rPr lang="en-US" sz="2800" dirty="0" smtClean="0"/>
              <a:t>Diagram </a:t>
            </a:r>
            <a:r>
              <a:rPr lang="en-US" sz="2800" dirty="0"/>
              <a:t>and explain the Strengths-Weaknesses-Opportunities-Threats (SWOT) Matrix.</a:t>
            </a:r>
          </a:p>
          <a:p>
            <a:pPr marL="514350" indent="-514350">
              <a:buFont typeface="+mj-lt"/>
              <a:buAutoNum type="arabicPeriod"/>
            </a:pPr>
            <a:r>
              <a:rPr lang="en-US" sz="2800" dirty="0" smtClean="0"/>
              <a:t>Diagram </a:t>
            </a:r>
            <a:r>
              <a:rPr lang="en-US" sz="2800" dirty="0"/>
              <a:t>and explain the Strategic Position and Action Evaluation (SPACE) Matrix.</a:t>
            </a:r>
          </a:p>
          <a:p>
            <a:pPr marL="514350" indent="-514350">
              <a:buFont typeface="+mj-lt"/>
              <a:buAutoNum type="arabicPeriod"/>
            </a:pPr>
            <a:r>
              <a:rPr lang="en-US" sz="2800" dirty="0" smtClean="0"/>
              <a:t>Diagram </a:t>
            </a:r>
            <a:r>
              <a:rPr lang="en-US" sz="2800" dirty="0"/>
              <a:t>and explain the Boston Consulting Group (BCG) Matrix.</a:t>
            </a:r>
            <a:endParaRPr lang="en-US" altLang="en-US" sz="3000" dirty="0" smtClean="0">
              <a:solidFill>
                <a:schemeClr val="tx1"/>
              </a:solidFill>
              <a:latin typeface="Arial" pitchFamily="34" charset="0"/>
              <a:cs typeface="Arial" pitchFamily="34" charset="0"/>
            </a:endParaRPr>
          </a:p>
        </p:txBody>
      </p:sp>
      <p:sp>
        <p:nvSpPr>
          <p:cNvPr id="8196" name="Rectangle 5"/>
          <p:cNvSpPr>
            <a:spLocks noChangeArrowheads="1"/>
          </p:cNvSpPr>
          <p:nvPr/>
        </p:nvSpPr>
        <p:spPr bwMode="auto">
          <a:xfrm>
            <a:off x="9928225" y="671512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US" altLang="en-US" sz="1800" dirty="0"/>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defRPr/>
            </a:pPr>
            <a:r>
              <a:rPr lang="en-US" altLang="en-US" dirty="0" smtClean="0">
                <a:latin typeface="Arial" charset="0"/>
                <a:cs typeface="Arial" charset="0"/>
              </a:rPr>
              <a:t>Learning</a:t>
            </a:r>
            <a:r>
              <a:rPr lang="en-US" altLang="en-US" dirty="0" smtClean="0">
                <a:solidFill>
                  <a:schemeClr val="tx1"/>
                </a:solidFill>
                <a:latin typeface="Arial" charset="0"/>
                <a:ea typeface="+mj-ea"/>
                <a:cs typeface="Arial" charset="0"/>
              </a:rPr>
              <a:t> Objectives (cont.)</a:t>
            </a:r>
          </a:p>
        </p:txBody>
      </p:sp>
      <p:sp>
        <p:nvSpPr>
          <p:cNvPr id="9218" name="Content Placeholder 2"/>
          <p:cNvSpPr>
            <a:spLocks noGrp="1"/>
          </p:cNvSpPr>
          <p:nvPr>
            <p:ph idx="1"/>
          </p:nvPr>
        </p:nvSpPr>
        <p:spPr/>
        <p:txBody>
          <a:bodyPr>
            <a:normAutofit fontScale="85000" lnSpcReduction="20000"/>
          </a:bodyPr>
          <a:lstStyle/>
          <a:p>
            <a:pPr marL="514350" indent="-514350">
              <a:buFont typeface="+mj-lt"/>
              <a:buAutoNum type="arabicPeriod" startAt="6"/>
            </a:pPr>
            <a:r>
              <a:rPr lang="en-US" dirty="0" smtClean="0"/>
              <a:t>Diagram </a:t>
            </a:r>
            <a:r>
              <a:rPr lang="en-US" dirty="0"/>
              <a:t>and explain the Internal-External (IE) Matrix.</a:t>
            </a:r>
          </a:p>
          <a:p>
            <a:pPr marL="514350" indent="-514350">
              <a:buFont typeface="+mj-lt"/>
              <a:buAutoNum type="arabicPeriod" startAt="6"/>
            </a:pPr>
            <a:r>
              <a:rPr lang="en-US" dirty="0" smtClean="0"/>
              <a:t>Diagram </a:t>
            </a:r>
            <a:r>
              <a:rPr lang="en-US" dirty="0"/>
              <a:t>and explain the Grand Matrix.</a:t>
            </a:r>
          </a:p>
          <a:p>
            <a:pPr marL="514350" indent="-514350">
              <a:buFont typeface="+mj-lt"/>
              <a:buAutoNum type="arabicPeriod" startAt="6"/>
            </a:pPr>
            <a:r>
              <a:rPr lang="en-US" dirty="0" smtClean="0"/>
              <a:t>Diagram </a:t>
            </a:r>
            <a:r>
              <a:rPr lang="en-US" dirty="0"/>
              <a:t>and explain the Quantitative Strategic Planning Matrix (QSPM).</a:t>
            </a:r>
          </a:p>
          <a:p>
            <a:pPr marL="514350" indent="-514350">
              <a:buFont typeface="+mj-lt"/>
              <a:buAutoNum type="arabicPeriod" startAt="6"/>
            </a:pPr>
            <a:r>
              <a:rPr lang="en-US" dirty="0" smtClean="0"/>
              <a:t>Discuss </a:t>
            </a:r>
            <a:r>
              <a:rPr lang="en-US" dirty="0"/>
              <a:t>the role of organizational culture in strategic analysis and choice.</a:t>
            </a:r>
          </a:p>
          <a:p>
            <a:pPr marL="514350" indent="-514350">
              <a:buFont typeface="+mj-lt"/>
              <a:buAutoNum type="arabicPeriod" startAt="6"/>
            </a:pPr>
            <a:r>
              <a:rPr lang="en-US" dirty="0" smtClean="0"/>
              <a:t>Identify </a:t>
            </a:r>
            <a:r>
              <a:rPr lang="en-US" dirty="0"/>
              <a:t>and discuss important political considerations in strategy analysis and choice.</a:t>
            </a:r>
          </a:p>
          <a:p>
            <a:pPr marL="514350" indent="-514350">
              <a:buFont typeface="+mj-lt"/>
              <a:buAutoNum type="arabicPeriod" startAt="6"/>
            </a:pPr>
            <a:r>
              <a:rPr lang="en-US" dirty="0" smtClean="0"/>
              <a:t>Discuss </a:t>
            </a:r>
            <a:r>
              <a:rPr lang="en-US" dirty="0"/>
              <a:t>the role of a board of directors (governance) in strategic planning.</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A Comprehensive Strategic-Management Model</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38" y="1524000"/>
            <a:ext cx="9001125"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dirty="0" smtClean="0">
                <a:solidFill>
                  <a:schemeClr val="tx1"/>
                </a:solidFill>
                <a:latin typeface="Arial" charset="0"/>
                <a:ea typeface="+mn-ea"/>
                <a:cs typeface="Arial" charset="0"/>
              </a:rPr>
              <a:t>A manageable set of the most attractive alternative strategies must be developed.</a:t>
            </a:r>
          </a:p>
          <a:p>
            <a:pPr eaLnBrk="1" hangingPunct="1">
              <a:defRPr/>
            </a:pPr>
            <a:r>
              <a:rPr lang="en-US" altLang="en-US" dirty="0" smtClean="0">
                <a:solidFill>
                  <a:schemeClr val="tx1"/>
                </a:solidFill>
                <a:latin typeface="Arial" charset="0"/>
                <a:ea typeface="+mn-ea"/>
                <a:cs typeface="Arial" charset="0"/>
              </a:rPr>
              <a:t>The advantages, disadvantages, trade-offs, costs, and benefits of these strategies should be determined.</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6-</a:t>
            </a:r>
            <a:fld id="{79B3B6BB-AC9E-46EA-9070-A3EFB2B4376E}" type="slidenum">
              <a:rPr lang="en-US" altLang="en-US" smtClean="0"/>
              <a:pPr/>
              <a:t>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dirty="0" smtClean="0">
                <a:solidFill>
                  <a:schemeClr val="tx1"/>
                </a:solidFill>
                <a:latin typeface="Arial" charset="0"/>
                <a:ea typeface="+mn-ea"/>
                <a:cs typeface="Arial" charset="0"/>
              </a:rPr>
              <a:t>Identifying and evaluating alternative strategies should involve many of the managers and employees who earlier assembled the organizational vision and mission statements, performed the external audit, and conducted the internal audit.</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6-</a:t>
            </a:r>
            <a:fld id="{79B3B6BB-AC9E-46EA-9070-A3EFB2B4376E}" type="slidenum">
              <a:rPr lang="en-US" altLang="en-US" smtClean="0"/>
              <a:pPr/>
              <a:t>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sz="3000" dirty="0" smtClean="0">
                <a:solidFill>
                  <a:schemeClr val="tx1"/>
                </a:solidFill>
                <a:latin typeface="Arial" charset="0"/>
                <a:ea typeface="+mn-ea"/>
                <a:cs typeface="Arial" charset="0"/>
              </a:rPr>
              <a:t>Alternative strategies proposed by participants should be considered and discussed in a series of meetings.</a:t>
            </a:r>
          </a:p>
          <a:p>
            <a:pPr eaLnBrk="1" hangingPunct="1">
              <a:defRPr/>
            </a:pPr>
            <a:r>
              <a:rPr lang="en-US" altLang="en-US" sz="3000" dirty="0" smtClean="0">
                <a:solidFill>
                  <a:schemeClr val="tx1"/>
                </a:solidFill>
                <a:latin typeface="Arial" charset="0"/>
                <a:ea typeface="+mn-ea"/>
                <a:cs typeface="Arial" charset="0"/>
              </a:rPr>
              <a:t>Proposed strategies should be listed in writing.</a:t>
            </a:r>
          </a:p>
          <a:p>
            <a:pPr eaLnBrk="1" hangingPunct="1">
              <a:defRPr/>
            </a:pPr>
            <a:r>
              <a:rPr lang="en-US" altLang="en-US" sz="3000" dirty="0" smtClean="0">
                <a:solidFill>
                  <a:schemeClr val="tx1"/>
                </a:solidFill>
                <a:latin typeface="Arial" charset="0"/>
                <a:ea typeface="+mn-ea"/>
                <a:cs typeface="Arial" charset="0"/>
              </a:rPr>
              <a:t>When all feasible strategies identified by participants are given and understood, the strategies should be ranked in order of attractiveness.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6-</a:t>
            </a:r>
            <a:fld id="{79B3B6BB-AC9E-46EA-9070-A3EFB2B4376E}" type="slidenum">
              <a:rPr lang="en-US" altLang="en-US" smtClean="0"/>
              <a:pPr/>
              <a:t>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Strategy-Formulation Analytical Framework</a:t>
            </a:r>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8</a:t>
            </a:fld>
            <a:endParaRPr lang="en-US" altLang="en-US" dirty="0"/>
          </a:p>
        </p:txBody>
      </p:sp>
      <p:pic>
        <p:nvPicPr>
          <p:cNvPr id="3" name="Picture 2" descr="fig06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0200"/>
            <a:ext cx="9144000" cy="472439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A Comprehensive Strategy-Formulation Framework</a:t>
            </a:r>
          </a:p>
        </p:txBody>
      </p:sp>
      <p:sp>
        <p:nvSpPr>
          <p:cNvPr id="22531" name="Content Placeholder 2"/>
          <p:cNvSpPr>
            <a:spLocks noGrp="1"/>
          </p:cNvSpPr>
          <p:nvPr>
            <p:ph idx="1"/>
          </p:nvPr>
        </p:nvSpPr>
        <p:spPr/>
        <p:txBody>
          <a:bodyPr/>
          <a:lstStyle/>
          <a:p>
            <a:pPr eaLnBrk="1" hangingPunct="1">
              <a:defRPr/>
            </a:pPr>
            <a:r>
              <a:rPr lang="en-US" altLang="en-US" b="1" dirty="0" smtClean="0">
                <a:solidFill>
                  <a:schemeClr val="tx1"/>
                </a:solidFill>
                <a:latin typeface="Arial" charset="0"/>
                <a:ea typeface="+mn-ea"/>
                <a:cs typeface="Arial" charset="0"/>
              </a:rPr>
              <a:t>Stage 1 - Input Stage </a:t>
            </a:r>
          </a:p>
          <a:p>
            <a:pPr lvl="1" eaLnBrk="1" hangingPunct="1">
              <a:defRPr/>
            </a:pPr>
            <a:r>
              <a:rPr lang="en-US" altLang="en-US" dirty="0" smtClean="0">
                <a:solidFill>
                  <a:schemeClr val="tx1"/>
                </a:solidFill>
                <a:latin typeface="Arial" charset="0"/>
                <a:ea typeface="+mn-ea"/>
                <a:cs typeface="Arial" charset="0"/>
              </a:rPr>
              <a:t>summarizes the basic input information needed to formulate strategies</a:t>
            </a:r>
          </a:p>
          <a:p>
            <a:pPr lvl="1" eaLnBrk="1" hangingPunct="1">
              <a:defRPr/>
            </a:pPr>
            <a:r>
              <a:rPr lang="en-US" altLang="en-US" dirty="0" smtClean="0">
                <a:solidFill>
                  <a:schemeClr val="tx1"/>
                </a:solidFill>
                <a:latin typeface="Arial" charset="0"/>
                <a:ea typeface="+mn-ea"/>
                <a:cs typeface="Arial" charset="0"/>
              </a:rPr>
              <a:t>consists of the EFE Matrix, the IFE Matrix, and the Competitive Profile Matrix (CPM)</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A Comprehensive Strategy-Formulation Framework</a:t>
            </a:r>
          </a:p>
        </p:txBody>
      </p:sp>
      <p:sp>
        <p:nvSpPr>
          <p:cNvPr id="23555" name="Content Placeholder 2"/>
          <p:cNvSpPr>
            <a:spLocks noGrp="1"/>
          </p:cNvSpPr>
          <p:nvPr>
            <p:ph idx="1"/>
          </p:nvPr>
        </p:nvSpPr>
        <p:spPr/>
        <p:txBody>
          <a:bodyPr/>
          <a:lstStyle/>
          <a:p>
            <a:pPr eaLnBrk="1" hangingPunct="1">
              <a:defRPr/>
            </a:pPr>
            <a:r>
              <a:rPr lang="en-US" altLang="en-US" b="1" dirty="0" smtClean="0">
                <a:solidFill>
                  <a:schemeClr val="tx1"/>
                </a:solidFill>
                <a:latin typeface="Arial" charset="0"/>
                <a:ea typeface="+mn-ea"/>
                <a:cs typeface="Arial" charset="0"/>
              </a:rPr>
              <a:t>Stage 2 - Matching Stage</a:t>
            </a:r>
          </a:p>
          <a:p>
            <a:pPr lvl="1" eaLnBrk="1" hangingPunct="1">
              <a:defRPr/>
            </a:pPr>
            <a:r>
              <a:rPr lang="en-US" altLang="en-US" sz="2700" dirty="0" smtClean="0">
                <a:solidFill>
                  <a:schemeClr val="tx1"/>
                </a:solidFill>
                <a:latin typeface="Arial" charset="0"/>
                <a:ea typeface="+mn-ea"/>
                <a:cs typeface="Arial" charset="0"/>
              </a:rPr>
              <a:t>focuses on generating feasible alternative strategies by aligning key external and internal factors</a:t>
            </a:r>
          </a:p>
          <a:p>
            <a:pPr lvl="1" eaLnBrk="1" hangingPunct="1">
              <a:defRPr/>
            </a:pPr>
            <a:r>
              <a:rPr lang="en-US" altLang="en-US" sz="2700" dirty="0" smtClean="0">
                <a:solidFill>
                  <a:schemeClr val="tx1"/>
                </a:solidFill>
                <a:latin typeface="Arial" charset="0"/>
                <a:ea typeface="+mn-ea"/>
                <a:cs typeface="Arial" charset="0"/>
              </a:rPr>
              <a:t>techniques include the Strengths-Weaknesses-Opportunities-Threats (SWOT) Matrix, the Strategic Position and Action Evaluation (SPACE) Matrix, the Boston Consulting Group (BCG) Matrix, the Internal-External (IE) Matrix, and the Grand Strategy Matrix</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10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A Comprehensive Strategy-Formulation Framework</a:t>
            </a:r>
          </a:p>
        </p:txBody>
      </p:sp>
      <p:sp>
        <p:nvSpPr>
          <p:cNvPr id="24579" name="Content Placeholder 2"/>
          <p:cNvSpPr>
            <a:spLocks noGrp="1"/>
          </p:cNvSpPr>
          <p:nvPr>
            <p:ph idx="1"/>
          </p:nvPr>
        </p:nvSpPr>
        <p:spPr/>
        <p:txBody>
          <a:bodyPr/>
          <a:lstStyle/>
          <a:p>
            <a:pPr eaLnBrk="1" hangingPunct="1">
              <a:defRPr/>
            </a:pPr>
            <a:r>
              <a:rPr lang="en-US" altLang="en-US" b="1" dirty="0" smtClean="0">
                <a:solidFill>
                  <a:schemeClr val="tx1"/>
                </a:solidFill>
                <a:latin typeface="Arial" charset="0"/>
                <a:ea typeface="+mn-ea"/>
                <a:cs typeface="Arial" charset="0"/>
              </a:rPr>
              <a:t>Stage 3 - Decision Stage</a:t>
            </a:r>
          </a:p>
          <a:p>
            <a:pPr lvl="1" eaLnBrk="1" hangingPunct="1">
              <a:defRPr/>
            </a:pPr>
            <a:r>
              <a:rPr lang="en-US" altLang="en-US" dirty="0" smtClean="0">
                <a:solidFill>
                  <a:schemeClr val="tx1"/>
                </a:solidFill>
                <a:latin typeface="Arial" charset="0"/>
                <a:ea typeface="+mn-ea"/>
                <a:cs typeface="Arial" charset="0"/>
              </a:rPr>
              <a:t>involves the Quantitative Strategic Planning Matrix (QSPM)</a:t>
            </a:r>
          </a:p>
          <a:p>
            <a:pPr lvl="1" eaLnBrk="1" hangingPunct="1">
              <a:defRPr/>
            </a:pPr>
            <a:r>
              <a:rPr lang="en-US" altLang="en-US" dirty="0" smtClean="0">
                <a:solidFill>
                  <a:schemeClr val="tx1"/>
                </a:solidFill>
                <a:latin typeface="Arial" charset="0"/>
                <a:ea typeface="+mn-ea"/>
                <a:cs typeface="Arial" charset="0"/>
              </a:rPr>
              <a:t>reveals the relative attractiveness of alternative strategies and thus provides objective basis for selecting specific strategies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11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eaLnBrk="1" hangingPunct="1">
              <a:defRPr/>
            </a:pPr>
            <a:r>
              <a:rPr lang="en-US" altLang="en-US" sz="3200" dirty="0" smtClean="0">
                <a:solidFill>
                  <a:schemeClr val="tx1"/>
                </a:solidFill>
                <a:latin typeface="Arial" charset="0"/>
                <a:ea typeface="+mj-ea"/>
                <a:cs typeface="Arial" charset="0"/>
              </a:rPr>
              <a:t>Matching Key External and Internal Factors to Formulate Alternative Strategies</a:t>
            </a:r>
          </a:p>
        </p:txBody>
      </p:sp>
      <p:pic>
        <p:nvPicPr>
          <p:cNvPr id="1843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981200"/>
            <a:ext cx="8763000" cy="3352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12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Matching Stage</a:t>
            </a:r>
          </a:p>
        </p:txBody>
      </p:sp>
      <p:sp>
        <p:nvSpPr>
          <p:cNvPr id="26627" name="Content Placeholder 2"/>
          <p:cNvSpPr>
            <a:spLocks noGrp="1"/>
          </p:cNvSpPr>
          <p:nvPr>
            <p:ph idx="1"/>
          </p:nvPr>
        </p:nvSpPr>
        <p:spPr/>
        <p:txBody>
          <a:bodyPr/>
          <a:lstStyle/>
          <a:p>
            <a:pPr eaLnBrk="1" hangingPunct="1">
              <a:defRPr/>
            </a:pPr>
            <a:r>
              <a:rPr lang="en-US" altLang="en-US" dirty="0" smtClean="0">
                <a:solidFill>
                  <a:schemeClr val="tx1"/>
                </a:solidFill>
                <a:latin typeface="Arial" charset="0"/>
                <a:ea typeface="+mn-ea"/>
                <a:cs typeface="Arial" charset="0"/>
              </a:rPr>
              <a:t>The </a:t>
            </a:r>
            <a:r>
              <a:rPr lang="en-US" altLang="en-US" b="1" dirty="0" smtClean="0">
                <a:solidFill>
                  <a:schemeClr val="tx1"/>
                </a:solidFill>
                <a:latin typeface="Arial" charset="0"/>
                <a:ea typeface="+mn-ea"/>
                <a:cs typeface="Arial" charset="0"/>
              </a:rPr>
              <a:t>Strengths-Weaknesses-Opportunities-Threats (SWOT) Matrix </a:t>
            </a:r>
            <a:r>
              <a:rPr lang="en-US" altLang="en-US" dirty="0" smtClean="0">
                <a:solidFill>
                  <a:schemeClr val="tx1"/>
                </a:solidFill>
                <a:latin typeface="Arial" charset="0"/>
                <a:ea typeface="+mn-ea"/>
                <a:cs typeface="Arial" charset="0"/>
              </a:rPr>
              <a:t>helps managers develop four types of strategies: </a:t>
            </a:r>
          </a:p>
          <a:p>
            <a:pPr lvl="1" eaLnBrk="1" hangingPunct="1">
              <a:defRPr/>
            </a:pPr>
            <a:r>
              <a:rPr lang="en-US" altLang="en-US" dirty="0" smtClean="0">
                <a:solidFill>
                  <a:schemeClr val="tx1"/>
                </a:solidFill>
                <a:latin typeface="Arial" charset="0"/>
                <a:ea typeface="+mn-ea"/>
                <a:cs typeface="Arial" charset="0"/>
              </a:rPr>
              <a:t>SO (strengths-opportunities) Strategies </a:t>
            </a:r>
          </a:p>
          <a:p>
            <a:pPr lvl="1" eaLnBrk="1" hangingPunct="1">
              <a:defRPr/>
            </a:pPr>
            <a:r>
              <a:rPr lang="en-US" altLang="en-US" dirty="0" smtClean="0">
                <a:solidFill>
                  <a:schemeClr val="tx1"/>
                </a:solidFill>
                <a:latin typeface="Arial" charset="0"/>
                <a:ea typeface="+mn-ea"/>
                <a:cs typeface="Arial" charset="0"/>
              </a:rPr>
              <a:t>WO (weaknesses-opportunities) Strategies </a:t>
            </a:r>
          </a:p>
          <a:p>
            <a:pPr lvl="1" eaLnBrk="1" hangingPunct="1">
              <a:defRPr/>
            </a:pPr>
            <a:r>
              <a:rPr lang="en-US" altLang="en-US" dirty="0" smtClean="0">
                <a:solidFill>
                  <a:schemeClr val="tx1"/>
                </a:solidFill>
                <a:latin typeface="Arial" charset="0"/>
                <a:ea typeface="+mn-ea"/>
                <a:cs typeface="Arial" charset="0"/>
              </a:rPr>
              <a:t>ST (strengths-threats) Strategies</a:t>
            </a:r>
          </a:p>
          <a:p>
            <a:pPr lvl="1" eaLnBrk="1" hangingPunct="1">
              <a:defRPr/>
            </a:pPr>
            <a:r>
              <a:rPr lang="en-US" altLang="en-US" dirty="0" smtClean="0">
                <a:solidFill>
                  <a:schemeClr val="tx1"/>
                </a:solidFill>
                <a:latin typeface="Arial" charset="0"/>
                <a:ea typeface="+mn-ea"/>
                <a:cs typeface="Arial" charset="0"/>
              </a:rPr>
              <a:t>WT (weaknesses-threats) Strategies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13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Matching Stage</a:t>
            </a:r>
          </a:p>
        </p:txBody>
      </p:sp>
      <p:sp>
        <p:nvSpPr>
          <p:cNvPr id="20482" name="Content Placeholder 2"/>
          <p:cNvSpPr>
            <a:spLocks noGrp="1"/>
          </p:cNvSpPr>
          <p:nvPr>
            <p:ph sz="half" idx="1"/>
          </p:nvPr>
        </p:nvSpPr>
        <p:spPr/>
        <p:txBody>
          <a:bodyPr/>
          <a:lstStyle/>
          <a:p>
            <a:pPr eaLnBrk="1" hangingPunct="1"/>
            <a:r>
              <a:rPr lang="en-US" altLang="en-US" b="1" i="1" dirty="0" smtClean="0">
                <a:solidFill>
                  <a:schemeClr val="tx1"/>
                </a:solidFill>
                <a:latin typeface="Arial" pitchFamily="34" charset="0"/>
                <a:cs typeface="Arial" pitchFamily="34" charset="0"/>
              </a:rPr>
              <a:t>SO</a:t>
            </a:r>
            <a:r>
              <a:rPr lang="en-US" altLang="en-US" b="1" dirty="0" smtClean="0">
                <a:solidFill>
                  <a:schemeClr val="tx1"/>
                </a:solidFill>
                <a:latin typeface="Arial" pitchFamily="34" charset="0"/>
                <a:cs typeface="Arial" pitchFamily="34" charset="0"/>
              </a:rPr>
              <a:t> Strategies </a:t>
            </a:r>
          </a:p>
          <a:p>
            <a:pPr lvl="1" eaLnBrk="1" hangingPunct="1"/>
            <a:r>
              <a:rPr lang="en-US" altLang="en-US" dirty="0" smtClean="0">
                <a:solidFill>
                  <a:schemeClr val="tx1"/>
                </a:solidFill>
                <a:latin typeface="Arial" pitchFamily="34" charset="0"/>
                <a:cs typeface="Arial" pitchFamily="34" charset="0"/>
              </a:rPr>
              <a:t>use a firm</a:t>
            </a:r>
            <a:r>
              <a:rPr lang="en-US" altLang="ja-JP" dirty="0" smtClean="0">
                <a:solidFill>
                  <a:schemeClr val="tx1"/>
                </a:solidFill>
                <a:latin typeface="Arial" pitchFamily="34" charset="0"/>
                <a:cs typeface="Arial" pitchFamily="34" charset="0"/>
              </a:rPr>
              <a:t>'s internal strengths to take advantage of external opportunities</a:t>
            </a:r>
            <a:endParaRPr lang="en-US" altLang="en-US" dirty="0" smtClean="0">
              <a:solidFill>
                <a:schemeClr val="tx1"/>
              </a:solidFill>
              <a:latin typeface="Arial" pitchFamily="34" charset="0"/>
              <a:cs typeface="Arial" pitchFamily="34" charset="0"/>
            </a:endParaRPr>
          </a:p>
        </p:txBody>
      </p:sp>
      <p:sp>
        <p:nvSpPr>
          <p:cNvPr id="20483" name="Content Placeholder 3"/>
          <p:cNvSpPr>
            <a:spLocks noGrp="1"/>
          </p:cNvSpPr>
          <p:nvPr>
            <p:ph sz="half" idx="2"/>
          </p:nvPr>
        </p:nvSpPr>
        <p:spPr/>
        <p:txBody>
          <a:bodyPr/>
          <a:lstStyle/>
          <a:p>
            <a:pPr eaLnBrk="1" hangingPunct="1"/>
            <a:r>
              <a:rPr lang="en-US" altLang="en-US" b="1" i="1" dirty="0" smtClean="0">
                <a:solidFill>
                  <a:schemeClr val="tx1"/>
                </a:solidFill>
                <a:latin typeface="Arial" pitchFamily="34" charset="0"/>
                <a:cs typeface="Arial" pitchFamily="34" charset="0"/>
              </a:rPr>
              <a:t>WO</a:t>
            </a:r>
            <a:r>
              <a:rPr lang="en-US" altLang="en-US" b="1" dirty="0" smtClean="0">
                <a:solidFill>
                  <a:schemeClr val="tx1"/>
                </a:solidFill>
                <a:latin typeface="Arial" pitchFamily="34" charset="0"/>
                <a:cs typeface="Arial" pitchFamily="34" charset="0"/>
              </a:rPr>
              <a:t> Strategies </a:t>
            </a:r>
          </a:p>
          <a:p>
            <a:pPr lvl="1" eaLnBrk="1" hangingPunct="1"/>
            <a:r>
              <a:rPr lang="en-US" altLang="en-US" dirty="0" smtClean="0">
                <a:solidFill>
                  <a:schemeClr val="tx1"/>
                </a:solidFill>
                <a:latin typeface="Arial" pitchFamily="34" charset="0"/>
                <a:cs typeface="Arial" pitchFamily="34" charset="0"/>
              </a:rPr>
              <a:t>aim at improving internal weaknesses by taking advantage of external opportunities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358F893F-6708-4457-8BEC-8C755E885C5B}" type="slidenum">
              <a:rPr lang="en-US" altLang="en-US" smtClean="0"/>
              <a:pPr/>
              <a:t>14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Matching Stage</a:t>
            </a:r>
          </a:p>
        </p:txBody>
      </p:sp>
      <p:sp>
        <p:nvSpPr>
          <p:cNvPr id="21506" name="Content Placeholder 2"/>
          <p:cNvSpPr>
            <a:spLocks noGrp="1"/>
          </p:cNvSpPr>
          <p:nvPr>
            <p:ph sz="half" idx="1"/>
          </p:nvPr>
        </p:nvSpPr>
        <p:spPr/>
        <p:txBody>
          <a:bodyPr/>
          <a:lstStyle/>
          <a:p>
            <a:pPr eaLnBrk="1" hangingPunct="1"/>
            <a:r>
              <a:rPr lang="en-US" altLang="en-US" b="1" i="1" dirty="0" smtClean="0">
                <a:solidFill>
                  <a:schemeClr val="tx1"/>
                </a:solidFill>
                <a:latin typeface="Arial" pitchFamily="34" charset="0"/>
                <a:cs typeface="Arial" pitchFamily="34" charset="0"/>
              </a:rPr>
              <a:t>ST</a:t>
            </a:r>
            <a:r>
              <a:rPr lang="en-US" altLang="en-US" b="1" dirty="0" smtClean="0">
                <a:solidFill>
                  <a:schemeClr val="tx1"/>
                </a:solidFill>
                <a:latin typeface="Arial" pitchFamily="34" charset="0"/>
                <a:cs typeface="Arial" pitchFamily="34" charset="0"/>
              </a:rPr>
              <a:t> Strategies </a:t>
            </a:r>
          </a:p>
          <a:p>
            <a:pPr lvl="1" eaLnBrk="1" hangingPunct="1"/>
            <a:r>
              <a:rPr lang="en-US" altLang="en-US" dirty="0" smtClean="0">
                <a:solidFill>
                  <a:schemeClr val="tx1"/>
                </a:solidFill>
                <a:latin typeface="Arial" pitchFamily="34" charset="0"/>
                <a:cs typeface="Arial" pitchFamily="34" charset="0"/>
              </a:rPr>
              <a:t>use a firm</a:t>
            </a:r>
            <a:r>
              <a:rPr lang="en-US" altLang="ja-JP" dirty="0" smtClean="0">
                <a:solidFill>
                  <a:schemeClr val="tx1"/>
                </a:solidFill>
                <a:latin typeface="Arial" pitchFamily="34" charset="0"/>
                <a:cs typeface="Arial" pitchFamily="34" charset="0"/>
              </a:rPr>
              <a:t>'s strengths to avoid or reduce the impact of external threats</a:t>
            </a:r>
            <a:endParaRPr lang="en-US" altLang="en-US" dirty="0" smtClean="0">
              <a:solidFill>
                <a:schemeClr val="tx1"/>
              </a:solidFill>
              <a:latin typeface="Arial" pitchFamily="34" charset="0"/>
              <a:cs typeface="Arial" pitchFamily="34" charset="0"/>
            </a:endParaRPr>
          </a:p>
        </p:txBody>
      </p:sp>
      <p:sp>
        <p:nvSpPr>
          <p:cNvPr id="21507" name="Content Placeholder 3"/>
          <p:cNvSpPr>
            <a:spLocks noGrp="1"/>
          </p:cNvSpPr>
          <p:nvPr>
            <p:ph sz="half" idx="2"/>
          </p:nvPr>
        </p:nvSpPr>
        <p:spPr/>
        <p:txBody>
          <a:bodyPr/>
          <a:lstStyle/>
          <a:p>
            <a:pPr eaLnBrk="1" hangingPunct="1"/>
            <a:r>
              <a:rPr lang="en-US" altLang="en-US" b="1" i="1" dirty="0" smtClean="0">
                <a:solidFill>
                  <a:schemeClr val="tx1"/>
                </a:solidFill>
                <a:latin typeface="Arial" pitchFamily="34" charset="0"/>
                <a:cs typeface="Arial" pitchFamily="34" charset="0"/>
              </a:rPr>
              <a:t>WT</a:t>
            </a:r>
            <a:r>
              <a:rPr lang="en-US" altLang="en-US" b="1" dirty="0" smtClean="0">
                <a:solidFill>
                  <a:schemeClr val="tx1"/>
                </a:solidFill>
                <a:latin typeface="Arial" pitchFamily="34" charset="0"/>
                <a:cs typeface="Arial" pitchFamily="34" charset="0"/>
              </a:rPr>
              <a:t> Strategies </a:t>
            </a:r>
          </a:p>
          <a:p>
            <a:pPr lvl="1" eaLnBrk="1" hangingPunct="1"/>
            <a:r>
              <a:rPr lang="en-US" altLang="en-US" dirty="0" smtClean="0">
                <a:solidFill>
                  <a:schemeClr val="tx1"/>
                </a:solidFill>
                <a:latin typeface="Arial" pitchFamily="34" charset="0"/>
                <a:cs typeface="Arial" pitchFamily="34" charset="0"/>
              </a:rPr>
              <a:t>defensive tactics directed at reducing internal weakness and avoiding external threats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358F893F-6708-4457-8BEC-8C755E885C5B}" type="slidenum">
              <a:rPr lang="en-US" altLang="en-US" smtClean="0"/>
              <a:pPr/>
              <a:t>15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SWOT Matrix</a:t>
            </a:r>
          </a:p>
        </p:txBody>
      </p:sp>
      <p:sp>
        <p:nvSpPr>
          <p:cNvPr id="22530" name="Content Placeholder 2"/>
          <p:cNvSpPr>
            <a:spLocks noGrp="1"/>
          </p:cNvSpPr>
          <p:nvPr>
            <p:ph idx="1"/>
          </p:nvPr>
        </p:nvSpPr>
        <p:spPr/>
        <p:txBody>
          <a:bodyPr/>
          <a:lstStyle/>
          <a:p>
            <a:pPr marL="0" indent="0" eaLnBrk="1" hangingPunct="1">
              <a:spcBef>
                <a:spcPts val="768"/>
              </a:spcBef>
              <a:buClr>
                <a:srgbClr val="376092"/>
              </a:buClr>
              <a:buFont typeface="Franklin Gothic Book" pitchFamily="-84" charset="0"/>
              <a:buNone/>
            </a:pPr>
            <a:r>
              <a:rPr lang="en-US" altLang="en-US" b="1" dirty="0" smtClean="0">
                <a:solidFill>
                  <a:schemeClr val="tx1"/>
                </a:solidFill>
                <a:latin typeface="Arial" pitchFamily="34" charset="0"/>
                <a:cs typeface="Arial" pitchFamily="34" charset="0"/>
              </a:rPr>
              <a:t>1</a:t>
            </a:r>
            <a:r>
              <a:rPr lang="en-US" altLang="en-US" dirty="0" smtClean="0">
                <a:solidFill>
                  <a:schemeClr val="tx1"/>
                </a:solidFill>
                <a:latin typeface="Arial" pitchFamily="34" charset="0"/>
                <a:cs typeface="Arial" pitchFamily="34" charset="0"/>
              </a:rPr>
              <a:t>. List the firm</a:t>
            </a:r>
            <a:r>
              <a:rPr lang="en-US" altLang="ja-JP" dirty="0" smtClean="0">
                <a:solidFill>
                  <a:schemeClr val="tx1"/>
                </a:solidFill>
                <a:latin typeface="Arial" pitchFamily="34" charset="0"/>
                <a:cs typeface="Arial" pitchFamily="34" charset="0"/>
              </a:rPr>
              <a:t>'s key external opportunities.</a:t>
            </a:r>
          </a:p>
          <a:p>
            <a:pPr marL="0" indent="0" eaLnBrk="1" hangingPunct="1">
              <a:spcBef>
                <a:spcPts val="768"/>
              </a:spcBef>
              <a:buClr>
                <a:srgbClr val="376092"/>
              </a:buClr>
              <a:buFont typeface="Franklin Gothic Book" pitchFamily="-84" charset="0"/>
              <a:buNone/>
            </a:pPr>
            <a:r>
              <a:rPr lang="en-US" altLang="en-US" b="1" dirty="0" smtClean="0">
                <a:solidFill>
                  <a:schemeClr val="tx1"/>
                </a:solidFill>
                <a:latin typeface="Arial" pitchFamily="34" charset="0"/>
                <a:cs typeface="Arial" pitchFamily="34" charset="0"/>
              </a:rPr>
              <a:t>2. </a:t>
            </a:r>
            <a:r>
              <a:rPr lang="en-US" altLang="en-US" dirty="0" smtClean="0">
                <a:solidFill>
                  <a:schemeClr val="tx1"/>
                </a:solidFill>
                <a:latin typeface="Arial" pitchFamily="34" charset="0"/>
                <a:cs typeface="Arial" pitchFamily="34" charset="0"/>
              </a:rPr>
              <a:t>List the firm</a:t>
            </a:r>
            <a:r>
              <a:rPr lang="en-US" altLang="ja-JP" dirty="0" smtClean="0">
                <a:solidFill>
                  <a:schemeClr val="tx1"/>
                </a:solidFill>
                <a:latin typeface="Arial" pitchFamily="34" charset="0"/>
                <a:cs typeface="Arial" pitchFamily="34" charset="0"/>
              </a:rPr>
              <a:t>'s key external threats.</a:t>
            </a:r>
          </a:p>
          <a:p>
            <a:pPr marL="0" indent="0" eaLnBrk="1" hangingPunct="1">
              <a:spcBef>
                <a:spcPts val="768"/>
              </a:spcBef>
              <a:buClr>
                <a:srgbClr val="376092"/>
              </a:buClr>
              <a:buFont typeface="Franklin Gothic Book" pitchFamily="-84" charset="0"/>
              <a:buNone/>
            </a:pPr>
            <a:r>
              <a:rPr lang="en-US" altLang="en-US" b="1" dirty="0" smtClean="0">
                <a:solidFill>
                  <a:schemeClr val="tx1"/>
                </a:solidFill>
                <a:latin typeface="Arial" pitchFamily="34" charset="0"/>
                <a:cs typeface="Arial" pitchFamily="34" charset="0"/>
              </a:rPr>
              <a:t>3. </a:t>
            </a:r>
            <a:r>
              <a:rPr lang="en-US" altLang="en-US" dirty="0" smtClean="0">
                <a:solidFill>
                  <a:schemeClr val="tx1"/>
                </a:solidFill>
                <a:latin typeface="Arial" pitchFamily="34" charset="0"/>
                <a:cs typeface="Arial" pitchFamily="34" charset="0"/>
              </a:rPr>
              <a:t>List the firm</a:t>
            </a:r>
            <a:r>
              <a:rPr lang="en-US" altLang="ja-JP" dirty="0" smtClean="0">
                <a:solidFill>
                  <a:schemeClr val="tx1"/>
                </a:solidFill>
                <a:latin typeface="Arial" pitchFamily="34" charset="0"/>
                <a:cs typeface="Arial" pitchFamily="34" charset="0"/>
              </a:rPr>
              <a:t>'s key internal strengths.</a:t>
            </a:r>
          </a:p>
          <a:p>
            <a:pPr marL="0" indent="0" eaLnBrk="1" hangingPunct="1">
              <a:spcBef>
                <a:spcPts val="768"/>
              </a:spcBef>
              <a:buClr>
                <a:srgbClr val="376092"/>
              </a:buClr>
              <a:buFont typeface="Franklin Gothic Book" pitchFamily="-84" charset="0"/>
              <a:buNone/>
            </a:pPr>
            <a:r>
              <a:rPr lang="en-US" altLang="en-US" b="1" dirty="0" smtClean="0">
                <a:solidFill>
                  <a:schemeClr val="tx1"/>
                </a:solidFill>
                <a:latin typeface="Arial" pitchFamily="34" charset="0"/>
                <a:cs typeface="Arial" pitchFamily="34" charset="0"/>
              </a:rPr>
              <a:t>4. </a:t>
            </a:r>
            <a:r>
              <a:rPr lang="en-US" altLang="en-US" dirty="0" smtClean="0">
                <a:solidFill>
                  <a:schemeClr val="tx1"/>
                </a:solidFill>
                <a:latin typeface="Arial" pitchFamily="34" charset="0"/>
                <a:cs typeface="Arial" pitchFamily="34" charset="0"/>
              </a:rPr>
              <a:t>List the firm</a:t>
            </a:r>
            <a:r>
              <a:rPr lang="en-US" altLang="ja-JP" dirty="0" smtClean="0">
                <a:solidFill>
                  <a:schemeClr val="tx1"/>
                </a:solidFill>
                <a:latin typeface="Arial" pitchFamily="34" charset="0"/>
                <a:cs typeface="Arial" pitchFamily="34" charset="0"/>
              </a:rPr>
              <a:t>'s key internal weaknesses.</a:t>
            </a:r>
          </a:p>
          <a:p>
            <a:pPr marL="457200" indent="-457200" eaLnBrk="1" hangingPunct="1">
              <a:spcBef>
                <a:spcPts val="768"/>
              </a:spcBef>
              <a:buClr>
                <a:srgbClr val="376092"/>
              </a:buClr>
              <a:buFont typeface="Franklin Gothic Book" pitchFamily="-84" charset="0"/>
              <a:buNone/>
            </a:pPr>
            <a:r>
              <a:rPr lang="en-US" altLang="en-US" b="1" dirty="0" smtClean="0">
                <a:solidFill>
                  <a:schemeClr val="tx1"/>
                </a:solidFill>
                <a:latin typeface="Arial" pitchFamily="34" charset="0"/>
                <a:cs typeface="Arial" pitchFamily="34" charset="0"/>
              </a:rPr>
              <a:t>5. </a:t>
            </a:r>
            <a:r>
              <a:rPr lang="en-US" altLang="en-US" dirty="0" smtClean="0">
                <a:solidFill>
                  <a:schemeClr val="tx1"/>
                </a:solidFill>
                <a:latin typeface="Arial" pitchFamily="34" charset="0"/>
                <a:cs typeface="Arial" pitchFamily="34" charset="0"/>
              </a:rPr>
              <a:t>Match internal strengths with external </a:t>
            </a:r>
          </a:p>
          <a:p>
            <a:pPr marL="457200" indent="0" eaLnBrk="1" hangingPunct="1">
              <a:spcBef>
                <a:spcPts val="768"/>
              </a:spcBef>
              <a:buClr>
                <a:srgbClr val="376092"/>
              </a:buClr>
              <a:buFont typeface="Franklin Gothic Book" pitchFamily="-84" charset="0"/>
              <a:buNone/>
            </a:pPr>
            <a:r>
              <a:rPr lang="en-US" altLang="en-US" dirty="0" smtClean="0">
                <a:solidFill>
                  <a:schemeClr val="tx1"/>
                </a:solidFill>
                <a:latin typeface="Arial" pitchFamily="34" charset="0"/>
                <a:cs typeface="Arial" pitchFamily="34" charset="0"/>
              </a:rPr>
              <a:t>opportunities, and record the resultant SO strategies.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16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SWOT Matrix (cont.)</a:t>
            </a:r>
          </a:p>
        </p:txBody>
      </p:sp>
      <p:sp>
        <p:nvSpPr>
          <p:cNvPr id="23554" name="Content Placeholder 2"/>
          <p:cNvSpPr>
            <a:spLocks noGrp="1"/>
          </p:cNvSpPr>
          <p:nvPr>
            <p:ph idx="1"/>
          </p:nvPr>
        </p:nvSpPr>
        <p:spPr/>
        <p:txBody>
          <a:bodyPr>
            <a:normAutofit/>
          </a:bodyPr>
          <a:lstStyle/>
          <a:p>
            <a:pPr marL="517525" indent="-517525" eaLnBrk="1" hangingPunct="1">
              <a:spcBef>
                <a:spcPct val="0"/>
              </a:spcBef>
              <a:buClr>
                <a:srgbClr val="CB6804"/>
              </a:buClr>
              <a:buFont typeface="Franklin Gothic Book" pitchFamily="-84" charset="0"/>
              <a:buNone/>
            </a:pPr>
            <a:r>
              <a:rPr lang="en-US" altLang="en-US" sz="3000" b="1" dirty="0" smtClean="0">
                <a:solidFill>
                  <a:schemeClr val="tx1"/>
                </a:solidFill>
                <a:latin typeface="Arial" pitchFamily="34" charset="0"/>
                <a:cs typeface="Arial" pitchFamily="34" charset="0"/>
              </a:rPr>
              <a:t>6</a:t>
            </a:r>
            <a:r>
              <a:rPr lang="en-US" altLang="en-US" b="1" dirty="0" smtClean="0">
                <a:solidFill>
                  <a:schemeClr val="tx1"/>
                </a:solidFill>
                <a:latin typeface="Arial" pitchFamily="34" charset="0"/>
                <a:cs typeface="Arial" pitchFamily="34" charset="0"/>
              </a:rPr>
              <a:t>.  </a:t>
            </a:r>
            <a:r>
              <a:rPr lang="en-US" altLang="en-US" dirty="0" smtClean="0">
                <a:solidFill>
                  <a:schemeClr val="tx1"/>
                </a:solidFill>
                <a:latin typeface="Arial" pitchFamily="34" charset="0"/>
                <a:cs typeface="Arial" pitchFamily="34" charset="0"/>
              </a:rPr>
              <a:t>Match internal weaknesses with external </a:t>
            </a:r>
          </a:p>
          <a:p>
            <a:pPr marL="517525" indent="-517525" eaLnBrk="1" hangingPunct="1">
              <a:spcBef>
                <a:spcPct val="0"/>
              </a:spcBef>
              <a:buClr>
                <a:srgbClr val="CB6804"/>
              </a:buClr>
              <a:buFont typeface="Franklin Gothic Book" pitchFamily="-84" charset="0"/>
              <a:buNone/>
            </a:pPr>
            <a:r>
              <a:rPr lang="en-US" altLang="en-US" dirty="0" smtClean="0">
                <a:solidFill>
                  <a:schemeClr val="tx1"/>
                </a:solidFill>
                <a:latin typeface="Arial" pitchFamily="34" charset="0"/>
                <a:cs typeface="Arial" pitchFamily="34" charset="0"/>
              </a:rPr>
              <a:t>     opportunities, and record the resultant WO </a:t>
            </a:r>
            <a:r>
              <a:rPr lang="en-US" altLang="en-US" dirty="0" smtClean="0"/>
              <a:t>s</a:t>
            </a:r>
            <a:r>
              <a:rPr lang="en-US" altLang="en-US" dirty="0" smtClean="0">
                <a:solidFill>
                  <a:schemeClr val="tx1"/>
                </a:solidFill>
                <a:latin typeface="Arial" pitchFamily="34" charset="0"/>
                <a:cs typeface="Arial" pitchFamily="34" charset="0"/>
              </a:rPr>
              <a:t>trategies.</a:t>
            </a:r>
          </a:p>
          <a:p>
            <a:pPr marL="517525" indent="-517525" eaLnBrk="1" hangingPunct="1">
              <a:spcBef>
                <a:spcPct val="0"/>
              </a:spcBef>
              <a:buClr>
                <a:srgbClr val="CB6804"/>
              </a:buClr>
              <a:buFont typeface="Franklin Gothic Book" pitchFamily="-84" charset="0"/>
              <a:buNone/>
            </a:pPr>
            <a:r>
              <a:rPr lang="en-US" altLang="en-US" b="1" dirty="0" smtClean="0">
                <a:solidFill>
                  <a:schemeClr val="tx1"/>
                </a:solidFill>
                <a:latin typeface="Arial" pitchFamily="34" charset="0"/>
                <a:cs typeface="Arial" pitchFamily="34" charset="0"/>
              </a:rPr>
              <a:t>7. </a:t>
            </a:r>
            <a:r>
              <a:rPr lang="en-US" altLang="en-US" dirty="0" smtClean="0">
                <a:solidFill>
                  <a:schemeClr val="tx1"/>
                </a:solidFill>
                <a:latin typeface="Arial" pitchFamily="34" charset="0"/>
                <a:cs typeface="Arial" pitchFamily="34" charset="0"/>
              </a:rPr>
              <a:t> Match internal strengths with external threats, and record the resultant ST strategies.</a:t>
            </a:r>
          </a:p>
          <a:p>
            <a:pPr marL="517525" indent="-517525" eaLnBrk="1" hangingPunct="1">
              <a:spcBef>
                <a:spcPct val="0"/>
              </a:spcBef>
              <a:buClr>
                <a:srgbClr val="CB6804"/>
              </a:buClr>
              <a:buFont typeface="Franklin Gothic Book" pitchFamily="-84" charset="0"/>
              <a:buNone/>
            </a:pPr>
            <a:r>
              <a:rPr lang="en-US" altLang="en-US" b="1" dirty="0" smtClean="0">
                <a:solidFill>
                  <a:schemeClr val="tx1"/>
                </a:solidFill>
                <a:latin typeface="Arial" pitchFamily="34" charset="0"/>
                <a:cs typeface="Arial" pitchFamily="34" charset="0"/>
              </a:rPr>
              <a:t>8.  </a:t>
            </a:r>
            <a:r>
              <a:rPr lang="en-US" altLang="en-US" dirty="0" smtClean="0">
                <a:solidFill>
                  <a:schemeClr val="tx1"/>
                </a:solidFill>
                <a:latin typeface="Arial" pitchFamily="34" charset="0"/>
                <a:cs typeface="Arial" pitchFamily="34" charset="0"/>
              </a:rPr>
              <a:t>Match internal weaknesses with external </a:t>
            </a:r>
          </a:p>
          <a:p>
            <a:pPr marL="517525" indent="-517525" eaLnBrk="1" hangingPunct="1">
              <a:spcBef>
                <a:spcPct val="0"/>
              </a:spcBef>
              <a:buClr>
                <a:srgbClr val="CB6804"/>
              </a:buClr>
              <a:buFont typeface="Franklin Gothic Book" pitchFamily="-84" charset="0"/>
              <a:buNone/>
            </a:pPr>
            <a:r>
              <a:rPr lang="en-US" altLang="en-US" dirty="0" smtClean="0">
                <a:solidFill>
                  <a:schemeClr val="tx1"/>
                </a:solidFill>
                <a:latin typeface="Arial" pitchFamily="34" charset="0"/>
                <a:cs typeface="Arial" pitchFamily="34" charset="0"/>
              </a:rPr>
              <a:t>     threats, and record the resultant WT strategies.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17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SPACE Matrix</a:t>
            </a:r>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18</a:t>
            </a:fld>
            <a:endParaRPr lang="en-US" altLang="en-US" dirty="0"/>
          </a:p>
        </p:txBody>
      </p:sp>
      <p:pic>
        <p:nvPicPr>
          <p:cNvPr id="3" name="Picture 2" descr="fig06_04.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1524000"/>
            <a:ext cx="7924800" cy="49530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The SPACE Matrix</a:t>
            </a:r>
          </a:p>
        </p:txBody>
      </p:sp>
      <p:sp>
        <p:nvSpPr>
          <p:cNvPr id="34819" name="Content Placeholder 2"/>
          <p:cNvSpPr>
            <a:spLocks noGrp="1"/>
          </p:cNvSpPr>
          <p:nvPr>
            <p:ph idx="1"/>
          </p:nvPr>
        </p:nvSpPr>
        <p:spPr/>
        <p:txBody>
          <a:bodyPr/>
          <a:lstStyle/>
          <a:p>
            <a:pPr eaLnBrk="1" hangingPunct="1">
              <a:defRPr/>
            </a:pPr>
            <a:r>
              <a:rPr lang="en-US" altLang="en-US" b="1" dirty="0" smtClean="0">
                <a:solidFill>
                  <a:schemeClr val="tx1"/>
                </a:solidFill>
                <a:latin typeface="Arial" charset="0"/>
                <a:ea typeface="+mn-ea"/>
                <a:cs typeface="Arial" charset="0"/>
              </a:rPr>
              <a:t>Strategic Position and Action Evaluation (SPACE) Matrix</a:t>
            </a:r>
          </a:p>
          <a:p>
            <a:pPr lvl="1" eaLnBrk="1" hangingPunct="1">
              <a:defRPr/>
            </a:pPr>
            <a:r>
              <a:rPr lang="en-US" altLang="en-US" dirty="0" smtClean="0">
                <a:solidFill>
                  <a:schemeClr val="tx1"/>
                </a:solidFill>
                <a:latin typeface="Arial" charset="0"/>
                <a:ea typeface="+mn-ea"/>
                <a:cs typeface="Arial" charset="0"/>
              </a:rPr>
              <a:t>four-quadrant framework indicates whether aggressive, conservative, defensive, or competitive strategies are most appropriate for a given organization</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19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The SPACE Matrix</a:t>
            </a:r>
          </a:p>
        </p:txBody>
      </p:sp>
      <p:sp>
        <p:nvSpPr>
          <p:cNvPr id="28674" name="Content Placeholder 2"/>
          <p:cNvSpPr>
            <a:spLocks noGrp="1"/>
          </p:cNvSpPr>
          <p:nvPr>
            <p:ph idx="1"/>
          </p:nvPr>
        </p:nvSpPr>
        <p:spPr/>
        <p:txBody>
          <a:bodyPr/>
          <a:lstStyle/>
          <a:p>
            <a:pPr marL="342900" indent="-342900" eaLnBrk="1" hangingPunct="1"/>
            <a:r>
              <a:rPr lang="en-US" altLang="en-US" dirty="0" smtClean="0">
                <a:solidFill>
                  <a:schemeClr val="tx1"/>
                </a:solidFill>
                <a:latin typeface="Arial" pitchFamily="34" charset="0"/>
                <a:cs typeface="Arial" pitchFamily="34" charset="0"/>
              </a:rPr>
              <a:t>Two internal dimensions (financial position [FP] and competitive position [CP]) </a:t>
            </a:r>
          </a:p>
          <a:p>
            <a:pPr marL="342900" indent="-342900" eaLnBrk="1" hangingPunct="1"/>
            <a:r>
              <a:rPr lang="en-US" altLang="en-US" dirty="0" smtClean="0">
                <a:solidFill>
                  <a:schemeClr val="tx1"/>
                </a:solidFill>
                <a:latin typeface="Arial" pitchFamily="34" charset="0"/>
                <a:cs typeface="Arial" pitchFamily="34" charset="0"/>
              </a:rPr>
              <a:t>Two external dimensions (stability position [SP] and industry position [IP])</a:t>
            </a:r>
          </a:p>
          <a:p>
            <a:pPr marL="342900" indent="-342900" eaLnBrk="1" hangingPunct="1"/>
            <a:r>
              <a:rPr lang="en-US" altLang="en-US" dirty="0" smtClean="0">
                <a:solidFill>
                  <a:schemeClr val="tx1"/>
                </a:solidFill>
                <a:latin typeface="Arial" pitchFamily="34" charset="0"/>
                <a:cs typeface="Arial" pitchFamily="34" charset="0"/>
              </a:rPr>
              <a:t>Most important determinants of an organization</a:t>
            </a:r>
            <a:r>
              <a:rPr lang="en-US" altLang="ja-JP" dirty="0" smtClean="0">
                <a:solidFill>
                  <a:schemeClr val="tx1"/>
                </a:solidFill>
                <a:latin typeface="Arial" pitchFamily="34" charset="0"/>
                <a:cs typeface="Arial" pitchFamily="34" charset="0"/>
              </a:rPr>
              <a:t>'s overall strategic position</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20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SPACE Matrix Axes</a:t>
            </a:r>
          </a:p>
        </p:txBody>
      </p:sp>
      <p:pic>
        <p:nvPicPr>
          <p:cNvPr id="2969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6863" y="1524000"/>
            <a:ext cx="6010275" cy="494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21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Steps to Develop a SPACE Matrix</a:t>
            </a:r>
          </a:p>
        </p:txBody>
      </p:sp>
      <p:sp>
        <p:nvSpPr>
          <p:cNvPr id="30722" name="Content Placeholder 2"/>
          <p:cNvSpPr>
            <a:spLocks noGrp="1"/>
          </p:cNvSpPr>
          <p:nvPr>
            <p:ph idx="1"/>
          </p:nvPr>
        </p:nvSpPr>
        <p:spPr/>
        <p:txBody>
          <a:bodyPr/>
          <a:lstStyle/>
          <a:p>
            <a:pPr marL="0" indent="0" eaLnBrk="1" hangingPunct="1">
              <a:buClr>
                <a:srgbClr val="CB6804"/>
              </a:buClr>
              <a:buFont typeface="Franklin Gothic Book" pitchFamily="-84" charset="0"/>
              <a:buNone/>
            </a:pPr>
            <a:r>
              <a:rPr lang="en-US" altLang="en-US" b="1" dirty="0" smtClean="0">
                <a:solidFill>
                  <a:schemeClr val="tx1"/>
                </a:solidFill>
                <a:latin typeface="Arial" pitchFamily="34" charset="0"/>
                <a:cs typeface="Arial" pitchFamily="34" charset="0"/>
              </a:rPr>
              <a:t>1.  </a:t>
            </a:r>
            <a:r>
              <a:rPr lang="en-US" altLang="en-US" dirty="0" smtClean="0">
                <a:solidFill>
                  <a:schemeClr val="tx1"/>
                </a:solidFill>
                <a:latin typeface="Arial" pitchFamily="34" charset="0"/>
                <a:cs typeface="Arial" pitchFamily="34" charset="0"/>
              </a:rPr>
              <a:t>Select a set of variables to define financial  position (FP), competitive position (CP), stability position (SP), and industry position (IP).</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22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Steps to Develop a SPACE Matrix</a:t>
            </a:r>
          </a:p>
        </p:txBody>
      </p:sp>
      <p:sp>
        <p:nvSpPr>
          <p:cNvPr id="31746" name="Content Placeholder 2"/>
          <p:cNvSpPr>
            <a:spLocks noGrp="1"/>
          </p:cNvSpPr>
          <p:nvPr>
            <p:ph idx="1"/>
          </p:nvPr>
        </p:nvSpPr>
        <p:spPr/>
        <p:txBody>
          <a:bodyPr>
            <a:normAutofit lnSpcReduction="10000"/>
          </a:bodyPr>
          <a:lstStyle/>
          <a:p>
            <a:pPr marL="579438" indent="-579438" eaLnBrk="1" hangingPunct="1">
              <a:buClr>
                <a:srgbClr val="376092"/>
              </a:buClr>
              <a:buFont typeface="Franklin Gothic Book" pitchFamily="-84" charset="0"/>
              <a:buNone/>
            </a:pPr>
            <a:r>
              <a:rPr lang="en-US" altLang="en-US" b="1" dirty="0" smtClean="0">
                <a:solidFill>
                  <a:schemeClr val="tx1"/>
                </a:solidFill>
                <a:latin typeface="Arial" pitchFamily="34" charset="0"/>
                <a:cs typeface="Arial" pitchFamily="34" charset="0"/>
              </a:rPr>
              <a:t>2.  </a:t>
            </a:r>
            <a:r>
              <a:rPr lang="en-US" altLang="en-US" dirty="0" smtClean="0">
                <a:solidFill>
                  <a:schemeClr val="tx1"/>
                </a:solidFill>
                <a:latin typeface="Arial" pitchFamily="34" charset="0"/>
                <a:cs typeface="Arial" pitchFamily="34" charset="0"/>
              </a:rPr>
              <a:t>Assign a numerical value ranging from +1  </a:t>
            </a:r>
          </a:p>
          <a:p>
            <a:pPr marL="579438" indent="-579438" eaLnBrk="1" hangingPunct="1">
              <a:buClr>
                <a:srgbClr val="376092"/>
              </a:buClr>
              <a:buFont typeface="Franklin Gothic Book" pitchFamily="-84" charset="0"/>
              <a:buNone/>
            </a:pPr>
            <a:r>
              <a:rPr lang="en-US" altLang="en-US" dirty="0" smtClean="0">
                <a:solidFill>
                  <a:schemeClr val="tx1"/>
                </a:solidFill>
                <a:latin typeface="Arial" pitchFamily="34" charset="0"/>
                <a:cs typeface="Arial" pitchFamily="34" charset="0"/>
              </a:rPr>
              <a:t>     (worst) to +7 (best) to each of the variables that make up the FP and IP dimensions. </a:t>
            </a:r>
          </a:p>
          <a:p>
            <a:pPr marL="579438" indent="-579438" eaLnBrk="1" hangingPunct="1">
              <a:buClr>
                <a:srgbClr val="376092"/>
              </a:buClr>
              <a:buFont typeface="Franklin Gothic Book" pitchFamily="-84" charset="0"/>
              <a:buNone/>
            </a:pPr>
            <a:r>
              <a:rPr lang="en-US" altLang="en-US" dirty="0" smtClean="0">
                <a:solidFill>
                  <a:schemeClr val="tx1"/>
                </a:solidFill>
                <a:latin typeface="Arial" pitchFamily="34" charset="0"/>
                <a:cs typeface="Arial" pitchFamily="34" charset="0"/>
              </a:rPr>
              <a:t>     Assign a numerical value ranging from –1 </a:t>
            </a:r>
          </a:p>
          <a:p>
            <a:pPr marL="579438" indent="-579438" eaLnBrk="1" hangingPunct="1">
              <a:buClr>
                <a:srgbClr val="376092"/>
              </a:buClr>
              <a:buFont typeface="Franklin Gothic Book" pitchFamily="-84" charset="0"/>
              <a:buNone/>
            </a:pPr>
            <a:r>
              <a:rPr lang="en-US" altLang="en-US" dirty="0" smtClean="0">
                <a:solidFill>
                  <a:schemeClr val="tx1"/>
                </a:solidFill>
                <a:latin typeface="Arial" pitchFamily="34" charset="0"/>
                <a:cs typeface="Arial" pitchFamily="34" charset="0"/>
              </a:rPr>
              <a:t>     (best) to –7 (worst) to each of the variables that make up the SP and CP dimensions.</a:t>
            </a:r>
          </a:p>
          <a:p>
            <a:pPr marL="0" indent="0" eaLnBrk="1" hangingPunct="1">
              <a:buFont typeface="Franklin Gothic Book" pitchFamily="-84" charset="0"/>
              <a:buChar char="►"/>
            </a:pP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23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Steps to Develop a SPACE Matrix</a:t>
            </a:r>
          </a:p>
        </p:txBody>
      </p:sp>
      <p:sp>
        <p:nvSpPr>
          <p:cNvPr id="32770" name="Content Placeholder 2"/>
          <p:cNvSpPr>
            <a:spLocks noGrp="1"/>
          </p:cNvSpPr>
          <p:nvPr>
            <p:ph idx="1"/>
          </p:nvPr>
        </p:nvSpPr>
        <p:spPr/>
        <p:txBody>
          <a:bodyPr>
            <a:normAutofit fontScale="92500"/>
          </a:bodyPr>
          <a:lstStyle/>
          <a:p>
            <a:pPr marL="0" indent="0" eaLnBrk="1" hangingPunct="1">
              <a:spcBef>
                <a:spcPct val="0"/>
              </a:spcBef>
              <a:buClr>
                <a:srgbClr val="CB6804"/>
              </a:buClr>
              <a:buFont typeface="Franklin Gothic Book" pitchFamily="-84" charset="0"/>
              <a:buNone/>
            </a:pPr>
            <a:r>
              <a:rPr lang="en-US" altLang="en-US" b="1" dirty="0" smtClean="0">
                <a:solidFill>
                  <a:schemeClr val="tx1"/>
                </a:solidFill>
                <a:latin typeface="Arial" pitchFamily="34" charset="0"/>
                <a:cs typeface="Arial" pitchFamily="34" charset="0"/>
              </a:rPr>
              <a:t>3.  </a:t>
            </a:r>
            <a:r>
              <a:rPr lang="en-US" altLang="en-US" dirty="0" smtClean="0">
                <a:solidFill>
                  <a:schemeClr val="tx1"/>
                </a:solidFill>
                <a:latin typeface="Arial" pitchFamily="34" charset="0"/>
                <a:cs typeface="Arial" pitchFamily="34" charset="0"/>
              </a:rPr>
              <a:t>Compute an average score for FP, CP, IP, </a:t>
            </a:r>
          </a:p>
          <a:p>
            <a:pPr marL="0" indent="0" eaLnBrk="1" hangingPunct="1">
              <a:spcBef>
                <a:spcPct val="0"/>
              </a:spcBef>
              <a:buClr>
                <a:srgbClr val="CB6804"/>
              </a:buClr>
              <a:buFont typeface="Franklin Gothic Book" pitchFamily="-84" charset="0"/>
              <a:buNone/>
            </a:pPr>
            <a:r>
              <a:rPr lang="en-US" altLang="en-US" dirty="0" smtClean="0">
                <a:solidFill>
                  <a:schemeClr val="tx1"/>
                </a:solidFill>
                <a:latin typeface="Arial" pitchFamily="34" charset="0"/>
                <a:cs typeface="Arial" pitchFamily="34" charset="0"/>
              </a:rPr>
              <a:t>     and SP.</a:t>
            </a:r>
          </a:p>
          <a:p>
            <a:pPr marL="0" indent="0" eaLnBrk="1" hangingPunct="1">
              <a:spcBef>
                <a:spcPct val="0"/>
              </a:spcBef>
              <a:buClr>
                <a:srgbClr val="CB6804"/>
              </a:buClr>
              <a:buFont typeface="Franklin Gothic Book" pitchFamily="-84" charset="0"/>
              <a:buNone/>
            </a:pPr>
            <a:r>
              <a:rPr lang="en-US" altLang="en-US" b="1" dirty="0" smtClean="0">
                <a:solidFill>
                  <a:schemeClr val="tx1"/>
                </a:solidFill>
                <a:latin typeface="Arial" pitchFamily="34" charset="0"/>
                <a:cs typeface="Arial" pitchFamily="34" charset="0"/>
              </a:rPr>
              <a:t>4.  </a:t>
            </a:r>
            <a:r>
              <a:rPr lang="en-US" altLang="en-US" dirty="0" smtClean="0">
                <a:solidFill>
                  <a:schemeClr val="tx1"/>
                </a:solidFill>
                <a:latin typeface="Arial" pitchFamily="34" charset="0"/>
                <a:cs typeface="Arial" pitchFamily="34" charset="0"/>
              </a:rPr>
              <a:t>Plot the average scores for FP, IP, SP, and </a:t>
            </a:r>
          </a:p>
          <a:p>
            <a:pPr marL="0" indent="0" eaLnBrk="1" hangingPunct="1">
              <a:spcBef>
                <a:spcPct val="0"/>
              </a:spcBef>
              <a:buClr>
                <a:srgbClr val="CB6804"/>
              </a:buClr>
              <a:buFont typeface="Franklin Gothic Book" pitchFamily="-84" charset="0"/>
              <a:buNone/>
            </a:pPr>
            <a:r>
              <a:rPr lang="en-US" altLang="en-US" dirty="0" smtClean="0">
                <a:solidFill>
                  <a:schemeClr val="tx1"/>
                </a:solidFill>
                <a:latin typeface="Arial" pitchFamily="34" charset="0"/>
                <a:cs typeface="Arial" pitchFamily="34" charset="0"/>
              </a:rPr>
              <a:t>     CP on the appropriate axis.</a:t>
            </a:r>
          </a:p>
          <a:p>
            <a:pPr marL="0" indent="0" eaLnBrk="1" hangingPunct="1">
              <a:spcBef>
                <a:spcPct val="0"/>
              </a:spcBef>
              <a:buClr>
                <a:srgbClr val="CB6804"/>
              </a:buClr>
              <a:buFont typeface="Franklin Gothic Book" pitchFamily="-84" charset="0"/>
              <a:buNone/>
            </a:pPr>
            <a:r>
              <a:rPr lang="en-US" altLang="en-US" b="1" dirty="0" smtClean="0">
                <a:solidFill>
                  <a:schemeClr val="tx1"/>
                </a:solidFill>
                <a:latin typeface="Arial" pitchFamily="34" charset="0"/>
                <a:cs typeface="Arial" pitchFamily="34" charset="0"/>
              </a:rPr>
              <a:t>5.  </a:t>
            </a:r>
            <a:r>
              <a:rPr lang="en-US" altLang="en-US" dirty="0" smtClean="0">
                <a:solidFill>
                  <a:schemeClr val="tx1"/>
                </a:solidFill>
                <a:latin typeface="Arial" pitchFamily="34" charset="0"/>
                <a:cs typeface="Arial" pitchFamily="34" charset="0"/>
              </a:rPr>
              <a:t>Add the two scores on the </a:t>
            </a:r>
            <a:r>
              <a:rPr lang="en-US" altLang="en-US" i="1" dirty="0" smtClean="0">
                <a:solidFill>
                  <a:schemeClr val="tx1"/>
                </a:solidFill>
                <a:latin typeface="Arial" pitchFamily="34" charset="0"/>
                <a:cs typeface="Arial" pitchFamily="34" charset="0"/>
              </a:rPr>
              <a:t>x</a:t>
            </a:r>
            <a:r>
              <a:rPr lang="en-US" altLang="en-US" dirty="0" smtClean="0">
                <a:solidFill>
                  <a:schemeClr val="tx1"/>
                </a:solidFill>
                <a:latin typeface="Arial" pitchFamily="34" charset="0"/>
                <a:cs typeface="Arial" pitchFamily="34" charset="0"/>
              </a:rPr>
              <a:t>-axis and plot  </a:t>
            </a:r>
          </a:p>
          <a:p>
            <a:pPr marL="0" indent="0" eaLnBrk="1" hangingPunct="1">
              <a:spcBef>
                <a:spcPct val="0"/>
              </a:spcBef>
              <a:buClr>
                <a:srgbClr val="CB6804"/>
              </a:buClr>
              <a:buFont typeface="Franklin Gothic Book" pitchFamily="-84" charset="0"/>
              <a:buNone/>
            </a:pPr>
            <a:r>
              <a:rPr lang="en-US" altLang="en-US" dirty="0" smtClean="0">
                <a:solidFill>
                  <a:schemeClr val="tx1"/>
                </a:solidFill>
                <a:latin typeface="Arial" pitchFamily="34" charset="0"/>
                <a:cs typeface="Arial" pitchFamily="34" charset="0"/>
              </a:rPr>
              <a:t>     the resultant point on </a:t>
            </a:r>
            <a:r>
              <a:rPr lang="en-US" altLang="en-US" i="1" dirty="0" smtClean="0">
                <a:solidFill>
                  <a:schemeClr val="tx1"/>
                </a:solidFill>
                <a:latin typeface="Arial" pitchFamily="34" charset="0"/>
                <a:cs typeface="Arial" pitchFamily="34" charset="0"/>
              </a:rPr>
              <a:t>X. </a:t>
            </a:r>
            <a:r>
              <a:rPr lang="en-US" altLang="en-US" dirty="0" smtClean="0">
                <a:solidFill>
                  <a:schemeClr val="tx1"/>
                </a:solidFill>
                <a:latin typeface="Arial" pitchFamily="34" charset="0"/>
                <a:cs typeface="Arial" pitchFamily="34" charset="0"/>
              </a:rPr>
              <a:t>Add the two scores </a:t>
            </a:r>
          </a:p>
          <a:p>
            <a:pPr marL="0" indent="0" eaLnBrk="1" hangingPunct="1">
              <a:spcBef>
                <a:spcPct val="0"/>
              </a:spcBef>
              <a:buClr>
                <a:srgbClr val="CB6804"/>
              </a:buClr>
              <a:buFont typeface="Franklin Gothic Book" pitchFamily="-84" charset="0"/>
              <a:buNone/>
            </a:pPr>
            <a:r>
              <a:rPr lang="en-US" altLang="en-US" dirty="0" smtClean="0">
                <a:solidFill>
                  <a:schemeClr val="tx1"/>
                </a:solidFill>
                <a:latin typeface="Arial" pitchFamily="34" charset="0"/>
                <a:cs typeface="Arial" pitchFamily="34" charset="0"/>
              </a:rPr>
              <a:t>     on the </a:t>
            </a:r>
            <a:r>
              <a:rPr lang="en-US" altLang="en-US" i="1" dirty="0" smtClean="0">
                <a:solidFill>
                  <a:schemeClr val="tx1"/>
                </a:solidFill>
                <a:latin typeface="Arial" pitchFamily="34" charset="0"/>
                <a:cs typeface="Arial" pitchFamily="34" charset="0"/>
              </a:rPr>
              <a:t>y</a:t>
            </a:r>
            <a:r>
              <a:rPr lang="en-US" altLang="en-US" dirty="0" smtClean="0">
                <a:solidFill>
                  <a:schemeClr val="tx1"/>
                </a:solidFill>
                <a:latin typeface="Arial" pitchFamily="34" charset="0"/>
                <a:cs typeface="Arial" pitchFamily="34" charset="0"/>
              </a:rPr>
              <a:t>-axis and plot the resultant point on  </a:t>
            </a:r>
          </a:p>
          <a:p>
            <a:pPr marL="0" indent="0" eaLnBrk="1" hangingPunct="1">
              <a:spcBef>
                <a:spcPct val="0"/>
              </a:spcBef>
              <a:buClr>
                <a:srgbClr val="CB6804"/>
              </a:buClr>
              <a:buFont typeface="Franklin Gothic Book" pitchFamily="-84" charset="0"/>
              <a:buNone/>
            </a:pPr>
            <a:r>
              <a:rPr lang="en-US" altLang="en-US" i="1" dirty="0" smtClean="0">
                <a:solidFill>
                  <a:schemeClr val="tx1"/>
                </a:solidFill>
                <a:latin typeface="Arial" pitchFamily="34" charset="0"/>
                <a:cs typeface="Arial" pitchFamily="34" charset="0"/>
              </a:rPr>
              <a:t>    Y. </a:t>
            </a:r>
            <a:r>
              <a:rPr lang="en-US" altLang="en-US" dirty="0" smtClean="0">
                <a:solidFill>
                  <a:schemeClr val="tx1"/>
                </a:solidFill>
                <a:latin typeface="Arial" pitchFamily="34" charset="0"/>
                <a:cs typeface="Arial" pitchFamily="34" charset="0"/>
              </a:rPr>
              <a:t>Plot the intersection of the new </a:t>
            </a:r>
            <a:r>
              <a:rPr lang="en-US" altLang="en-US" i="1" dirty="0" smtClean="0">
                <a:solidFill>
                  <a:schemeClr val="tx1"/>
                </a:solidFill>
                <a:latin typeface="Arial" pitchFamily="34" charset="0"/>
                <a:cs typeface="Arial" pitchFamily="34" charset="0"/>
              </a:rPr>
              <a:t>xy </a:t>
            </a:r>
            <a:r>
              <a:rPr lang="en-US" altLang="en-US" dirty="0" smtClean="0">
                <a:solidFill>
                  <a:schemeClr val="tx1"/>
                </a:solidFill>
                <a:latin typeface="Arial" pitchFamily="34" charset="0"/>
                <a:cs typeface="Arial" pitchFamily="34" charset="0"/>
              </a:rPr>
              <a:t>point.</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24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Steps to Develop a SPACE Matrix</a:t>
            </a:r>
          </a:p>
        </p:txBody>
      </p:sp>
      <p:sp>
        <p:nvSpPr>
          <p:cNvPr id="33794" name="Content Placeholder 2"/>
          <p:cNvSpPr>
            <a:spLocks noGrp="1"/>
          </p:cNvSpPr>
          <p:nvPr>
            <p:ph idx="1"/>
          </p:nvPr>
        </p:nvSpPr>
        <p:spPr/>
        <p:txBody>
          <a:bodyPr/>
          <a:lstStyle/>
          <a:p>
            <a:pPr marL="457200" indent="-457200" eaLnBrk="1" hangingPunct="1">
              <a:buClr>
                <a:srgbClr val="376092"/>
              </a:buClr>
              <a:buFont typeface="Franklin Gothic Book" pitchFamily="-84" charset="0"/>
              <a:buNone/>
            </a:pPr>
            <a:r>
              <a:rPr lang="en-US" altLang="en-US" b="1" dirty="0" smtClean="0">
                <a:solidFill>
                  <a:schemeClr val="tx1"/>
                </a:solidFill>
                <a:latin typeface="Arial" pitchFamily="34" charset="0"/>
                <a:cs typeface="Arial" pitchFamily="34" charset="0"/>
              </a:rPr>
              <a:t>6. </a:t>
            </a:r>
            <a:r>
              <a:rPr lang="en-US" altLang="en-US" dirty="0" smtClean="0">
                <a:solidFill>
                  <a:schemeClr val="tx1"/>
                </a:solidFill>
                <a:latin typeface="Arial" pitchFamily="34" charset="0"/>
                <a:cs typeface="Arial" pitchFamily="34" charset="0"/>
              </a:rPr>
              <a:t>Draw a </a:t>
            </a:r>
            <a:r>
              <a:rPr lang="en-US" altLang="en-US" i="1" dirty="0" smtClean="0">
                <a:solidFill>
                  <a:schemeClr val="tx1"/>
                </a:solidFill>
                <a:latin typeface="Arial" pitchFamily="34" charset="0"/>
                <a:cs typeface="Arial" pitchFamily="34" charset="0"/>
              </a:rPr>
              <a:t>directional vector </a:t>
            </a:r>
            <a:r>
              <a:rPr lang="en-US" altLang="en-US" dirty="0" smtClean="0">
                <a:solidFill>
                  <a:schemeClr val="tx1"/>
                </a:solidFill>
                <a:latin typeface="Arial" pitchFamily="34" charset="0"/>
                <a:cs typeface="Arial" pitchFamily="34" charset="0"/>
              </a:rPr>
              <a:t>from the origin of the SPACE Matrix through the new </a:t>
            </a:r>
          </a:p>
          <a:p>
            <a:pPr marL="457200" indent="-457200" eaLnBrk="1" hangingPunct="1">
              <a:buClr>
                <a:srgbClr val="376092"/>
              </a:buClr>
              <a:buFont typeface="Franklin Gothic Book" pitchFamily="-84" charset="0"/>
              <a:buNone/>
            </a:pPr>
            <a:r>
              <a:rPr lang="en-US" altLang="en-US" dirty="0" smtClean="0">
                <a:solidFill>
                  <a:schemeClr val="tx1"/>
                </a:solidFill>
                <a:latin typeface="Arial" pitchFamily="34" charset="0"/>
                <a:cs typeface="Arial" pitchFamily="34" charset="0"/>
              </a:rPr>
              <a:t>    intersection point.</a:t>
            </a:r>
          </a:p>
          <a:p>
            <a:pPr marL="866775" lvl="1" indent="-514350" eaLnBrk="1" hangingPunct="1">
              <a:buClr>
                <a:srgbClr val="376092"/>
              </a:buClr>
              <a:buFont typeface="Franklin Gothic Book" pitchFamily="-84" charset="0"/>
              <a:buChar char="►"/>
            </a:pPr>
            <a:r>
              <a:rPr lang="en-US" altLang="en-US" dirty="0" smtClean="0">
                <a:solidFill>
                  <a:schemeClr val="tx1"/>
                </a:solidFill>
                <a:latin typeface="Arial" pitchFamily="34" charset="0"/>
                <a:cs typeface="Arial" pitchFamily="34" charset="0"/>
              </a:rPr>
              <a:t>This vector reveals the type of strategies recommended for the organization: aggressive, competitive, defensive, or conservative</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25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Example Strategy Profiles</a:t>
            </a:r>
          </a:p>
        </p:txBody>
      </p:sp>
      <p:pic>
        <p:nvPicPr>
          <p:cNvPr id="3481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350" y="1447800"/>
            <a:ext cx="68453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26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Example Strategy Profiles</a:t>
            </a:r>
          </a:p>
        </p:txBody>
      </p:sp>
      <p:pic>
        <p:nvPicPr>
          <p:cNvPr id="358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638" y="1905000"/>
            <a:ext cx="6858000" cy="41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4" name="Picture 7"/>
          <p:cNvPicPr>
            <a:picLocks noChangeAspect="1" noChangeArrowheads="1"/>
          </p:cNvPicPr>
          <p:nvPr/>
        </p:nvPicPr>
        <p:blipFill>
          <a:blip r:embed="rId4">
            <a:extLst>
              <a:ext uri="{28A0092B-C50C-407E-A947-70E740481C1C}">
                <a14:useLocalDpi xmlns:a14="http://schemas.microsoft.com/office/drawing/2010/main" val="0"/>
              </a:ext>
            </a:extLst>
          </a:blip>
          <a:srcRect r="8163"/>
          <a:stretch>
            <a:fillRect/>
          </a:stretch>
        </p:blipFill>
        <p:spPr bwMode="auto">
          <a:xfrm>
            <a:off x="1163638" y="1495425"/>
            <a:ext cx="6858000"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27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Boston Consulting Group (BCG) Matrix</a:t>
            </a:r>
          </a:p>
        </p:txBody>
      </p:sp>
      <p:sp>
        <p:nvSpPr>
          <p:cNvPr id="44035" name="Content Placeholder 2"/>
          <p:cNvSpPr>
            <a:spLocks noGrp="1"/>
          </p:cNvSpPr>
          <p:nvPr>
            <p:ph idx="1"/>
          </p:nvPr>
        </p:nvSpPr>
        <p:spPr/>
        <p:txBody>
          <a:bodyPr>
            <a:normAutofit lnSpcReduction="10000"/>
          </a:bodyPr>
          <a:lstStyle/>
          <a:p>
            <a:pPr eaLnBrk="1" hangingPunct="1">
              <a:defRPr/>
            </a:pPr>
            <a:r>
              <a:rPr lang="en-US" altLang="en-US" b="1" dirty="0" smtClean="0">
                <a:solidFill>
                  <a:schemeClr val="tx1"/>
                </a:solidFill>
                <a:latin typeface="Arial" charset="0"/>
                <a:ea typeface="+mn-ea"/>
                <a:cs typeface="Arial" charset="0"/>
              </a:rPr>
              <a:t>BCG Matrix </a:t>
            </a:r>
          </a:p>
          <a:p>
            <a:pPr lvl="1" eaLnBrk="1" hangingPunct="1">
              <a:defRPr/>
            </a:pPr>
            <a:r>
              <a:rPr lang="en-US" altLang="en-US" dirty="0" smtClean="0">
                <a:solidFill>
                  <a:schemeClr val="tx1"/>
                </a:solidFill>
                <a:latin typeface="Arial" charset="0"/>
                <a:ea typeface="+mn-ea"/>
                <a:cs typeface="Arial" charset="0"/>
              </a:rPr>
              <a:t>graphically portrays differences among divisions in terms of relative market share position and industry growth rate</a:t>
            </a:r>
          </a:p>
          <a:p>
            <a:pPr lvl="1" eaLnBrk="1" hangingPunct="1">
              <a:defRPr/>
            </a:pPr>
            <a:r>
              <a:rPr lang="en-US" altLang="en-US" dirty="0" smtClean="0">
                <a:solidFill>
                  <a:schemeClr val="tx1"/>
                </a:solidFill>
                <a:latin typeface="Arial" charset="0"/>
                <a:ea typeface="+mn-ea"/>
                <a:cs typeface="Arial" charset="0"/>
              </a:rPr>
              <a:t>allows a multidivisional organization to manage its portfolio of businesses by examining the relative market share position and the industry growth rate of each division relative to all other divisions in the organization</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28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BCG Matrix</a:t>
            </a:r>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29</a:t>
            </a:fld>
            <a:endParaRPr lang="en-US" altLang="en-US" dirty="0"/>
          </a:p>
        </p:txBody>
      </p:sp>
      <p:pic>
        <p:nvPicPr>
          <p:cNvPr id="3" name="Picture 2" descr="fig06_07.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72" y="1295400"/>
            <a:ext cx="9144000" cy="51816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BCG Matrix</a:t>
            </a:r>
          </a:p>
        </p:txBody>
      </p:sp>
      <p:sp>
        <p:nvSpPr>
          <p:cNvPr id="38914" name="Content Placeholder 2"/>
          <p:cNvSpPr>
            <a:spLocks noGrp="1"/>
          </p:cNvSpPr>
          <p:nvPr>
            <p:ph idx="1"/>
          </p:nvPr>
        </p:nvSpPr>
        <p:spPr/>
        <p:txBody>
          <a:bodyPr/>
          <a:lstStyle/>
          <a:p>
            <a:pPr marL="342900" indent="-342900" eaLnBrk="1" hangingPunct="1"/>
            <a:r>
              <a:rPr lang="en-US" altLang="en-US" b="1" dirty="0" smtClean="0">
                <a:solidFill>
                  <a:schemeClr val="tx1"/>
                </a:solidFill>
                <a:latin typeface="Arial" pitchFamily="34" charset="0"/>
                <a:cs typeface="Arial" pitchFamily="34" charset="0"/>
              </a:rPr>
              <a:t>Question Marks – Quadrant I</a:t>
            </a:r>
          </a:p>
          <a:p>
            <a:pPr marL="742950" lvl="1" indent="-285750" eaLnBrk="1" hangingPunct="1"/>
            <a:r>
              <a:rPr lang="en-US" altLang="en-US" dirty="0" smtClean="0">
                <a:solidFill>
                  <a:schemeClr val="tx1"/>
                </a:solidFill>
                <a:latin typeface="Arial" pitchFamily="34" charset="0"/>
                <a:cs typeface="Arial" pitchFamily="34" charset="0"/>
              </a:rPr>
              <a:t>Organization must decide whether to strengthen them by pursuing an intensive strategy (market penetration, market development, or product development) or to sell them</a:t>
            </a:r>
          </a:p>
          <a:p>
            <a:pPr marL="342900" indent="-342900" eaLnBrk="1" hangingPunct="1"/>
            <a:r>
              <a:rPr lang="en-US" altLang="en-US" b="1" dirty="0" smtClean="0">
                <a:solidFill>
                  <a:schemeClr val="tx1"/>
                </a:solidFill>
                <a:latin typeface="Arial" pitchFamily="34" charset="0"/>
                <a:cs typeface="Arial" pitchFamily="34" charset="0"/>
              </a:rPr>
              <a:t>Stars – Quadrant II </a:t>
            </a:r>
          </a:p>
          <a:p>
            <a:pPr marL="742950" lvl="1" indent="-285750" eaLnBrk="1" hangingPunct="1"/>
            <a:r>
              <a:rPr lang="en-US" altLang="en-US" dirty="0" smtClean="0">
                <a:solidFill>
                  <a:schemeClr val="tx1"/>
                </a:solidFill>
                <a:latin typeface="Arial" pitchFamily="34" charset="0"/>
                <a:cs typeface="Arial" pitchFamily="34" charset="0"/>
              </a:rPr>
              <a:t>represent the organization</a:t>
            </a:r>
            <a:r>
              <a:rPr lang="en-US" altLang="en-US" dirty="0" smtClean="0"/>
              <a:t>’</a:t>
            </a:r>
            <a:r>
              <a:rPr lang="en-US" altLang="ja-JP" dirty="0" smtClean="0">
                <a:solidFill>
                  <a:schemeClr val="tx1"/>
                </a:solidFill>
                <a:latin typeface="Arial" pitchFamily="34" charset="0"/>
                <a:cs typeface="Arial" pitchFamily="34" charset="0"/>
              </a:rPr>
              <a:t>s best long-run opportunities for growth and profitability</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BCG Matrix</a:t>
            </a:r>
          </a:p>
        </p:txBody>
      </p:sp>
      <p:sp>
        <p:nvSpPr>
          <p:cNvPr id="39938" name="Content Placeholder 2"/>
          <p:cNvSpPr>
            <a:spLocks noGrp="1"/>
          </p:cNvSpPr>
          <p:nvPr>
            <p:ph idx="1"/>
          </p:nvPr>
        </p:nvSpPr>
        <p:spPr/>
        <p:txBody>
          <a:bodyPr/>
          <a:lstStyle/>
          <a:p>
            <a:pPr marL="342900" indent="-342900" eaLnBrk="1" hangingPunct="1"/>
            <a:r>
              <a:rPr lang="en-US" altLang="en-US" b="1" dirty="0" smtClean="0">
                <a:solidFill>
                  <a:schemeClr val="tx1"/>
                </a:solidFill>
                <a:latin typeface="Arial" pitchFamily="34" charset="0"/>
                <a:cs typeface="Arial" pitchFamily="34" charset="0"/>
              </a:rPr>
              <a:t>Cash Cows – Quadrant III </a:t>
            </a:r>
          </a:p>
          <a:p>
            <a:pPr marL="742950" lvl="1" indent="-285750" eaLnBrk="1" hangingPunct="1"/>
            <a:r>
              <a:rPr lang="en-US" altLang="en-US" dirty="0" smtClean="0">
                <a:solidFill>
                  <a:schemeClr val="tx1"/>
                </a:solidFill>
                <a:latin typeface="Arial" pitchFamily="34" charset="0"/>
                <a:cs typeface="Arial" pitchFamily="34" charset="0"/>
              </a:rPr>
              <a:t>generate cash in excess of their needs </a:t>
            </a:r>
          </a:p>
          <a:p>
            <a:pPr marL="742950" lvl="1" indent="-285750" eaLnBrk="1" hangingPunct="1"/>
            <a:r>
              <a:rPr lang="en-US" altLang="en-US" dirty="0" smtClean="0">
                <a:solidFill>
                  <a:schemeClr val="tx1"/>
                </a:solidFill>
                <a:latin typeface="Arial" pitchFamily="34" charset="0"/>
                <a:cs typeface="Arial" pitchFamily="34" charset="0"/>
              </a:rPr>
              <a:t>should be managed to maintain their strong position for as long as possible</a:t>
            </a:r>
          </a:p>
          <a:p>
            <a:pPr marL="342900" indent="-342900" eaLnBrk="1" hangingPunct="1"/>
            <a:r>
              <a:rPr lang="en-US" altLang="en-US" b="1" dirty="0" smtClean="0">
                <a:solidFill>
                  <a:schemeClr val="tx1"/>
                </a:solidFill>
                <a:latin typeface="Arial" pitchFamily="34" charset="0"/>
                <a:cs typeface="Arial" pitchFamily="34" charset="0"/>
              </a:rPr>
              <a:t>Dogs – Quadrant IV</a:t>
            </a:r>
          </a:p>
          <a:p>
            <a:pPr marL="742950" lvl="1" indent="-285750" eaLnBrk="1" hangingPunct="1"/>
            <a:r>
              <a:rPr lang="en-US" altLang="en-US" dirty="0" smtClean="0">
                <a:solidFill>
                  <a:schemeClr val="tx1"/>
                </a:solidFill>
                <a:latin typeface="Arial" pitchFamily="34" charset="0"/>
                <a:cs typeface="Arial" pitchFamily="34" charset="0"/>
              </a:rPr>
              <a:t>compete in a slow- or no-market-growth industry</a:t>
            </a:r>
          </a:p>
          <a:p>
            <a:pPr marL="742950" lvl="1" indent="-285750" eaLnBrk="1" hangingPunct="1"/>
            <a:r>
              <a:rPr lang="en-US" altLang="en-US" dirty="0" smtClean="0">
                <a:solidFill>
                  <a:schemeClr val="tx1"/>
                </a:solidFill>
                <a:latin typeface="Arial" pitchFamily="34" charset="0"/>
                <a:cs typeface="Arial" pitchFamily="34" charset="0"/>
              </a:rPr>
              <a:t>businesses are often liquidated, divested, or trimmed down through retrenchment</a:t>
            </a:r>
            <a:endParaRPr lang="en-US" altLang="en-US" b="1" dirty="0" smtClean="0">
              <a:solidFill>
                <a:schemeClr val="tx1"/>
              </a:solidFill>
              <a:latin typeface="Arial" pitchFamily="34" charset="0"/>
              <a:cs typeface="Arial" pitchFamily="34" charset="0"/>
            </a:endParaRPr>
          </a:p>
          <a:p>
            <a:pPr lvl="1" eaLnBrk="1" hangingPunct="1">
              <a:buFont typeface="Franklin Gothic Book" pitchFamily="-84" charset="0"/>
              <a:buChar char="►"/>
            </a:pP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BCG Matrix</a:t>
            </a:r>
          </a:p>
        </p:txBody>
      </p:sp>
      <p:sp>
        <p:nvSpPr>
          <p:cNvPr id="40962" name="Content Placeholder 2"/>
          <p:cNvSpPr>
            <a:spLocks noGrp="1"/>
          </p:cNvSpPr>
          <p:nvPr>
            <p:ph idx="1"/>
          </p:nvPr>
        </p:nvSpPr>
        <p:spPr/>
        <p:txBody>
          <a:bodyPr/>
          <a:lstStyle/>
          <a:p>
            <a:pPr marL="342900" indent="-342900" eaLnBrk="1" hangingPunct="1"/>
            <a:r>
              <a:rPr lang="en-US" altLang="en-US" dirty="0" smtClean="0">
                <a:solidFill>
                  <a:schemeClr val="tx1"/>
                </a:solidFill>
                <a:latin typeface="Arial" pitchFamily="34" charset="0"/>
                <a:cs typeface="Arial" pitchFamily="34" charset="0"/>
              </a:rPr>
              <a:t>The major benefit of the BCG Matrix is that it draws attention to the cash flow, investment characteristics, and needs of an organization</a:t>
            </a:r>
            <a:r>
              <a:rPr lang="en-US" altLang="ja-JP" dirty="0" smtClean="0">
                <a:solidFill>
                  <a:schemeClr val="tx1"/>
                </a:solidFill>
                <a:latin typeface="Arial" pitchFamily="34" charset="0"/>
                <a:cs typeface="Arial" pitchFamily="34" charset="0"/>
              </a:rPr>
              <a:t>'s various divisions.</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The Internal-External (IE) Matrix</a:t>
            </a:r>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33</a:t>
            </a:fld>
            <a:endParaRPr lang="en-US" altLang="en-US" dirty="0"/>
          </a:p>
        </p:txBody>
      </p:sp>
      <p:pic>
        <p:nvPicPr>
          <p:cNvPr id="3" name="Picture 2" descr="fig06_10.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524000"/>
            <a:ext cx="8458200" cy="48006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The Internal-External (IE) Matrix</a:t>
            </a:r>
          </a:p>
        </p:txBody>
      </p:sp>
      <p:sp>
        <p:nvSpPr>
          <p:cNvPr id="50179" name="Content Placeholder 2"/>
          <p:cNvSpPr>
            <a:spLocks noGrp="1"/>
          </p:cNvSpPr>
          <p:nvPr>
            <p:ph idx="1"/>
          </p:nvPr>
        </p:nvSpPr>
        <p:spPr/>
        <p:txBody>
          <a:bodyPr/>
          <a:lstStyle/>
          <a:p>
            <a:pPr eaLnBrk="1" hangingPunct="1">
              <a:defRPr/>
            </a:pPr>
            <a:r>
              <a:rPr lang="en-US" altLang="en-US" dirty="0" smtClean="0">
                <a:solidFill>
                  <a:schemeClr val="tx1"/>
                </a:solidFill>
                <a:latin typeface="Arial" charset="0"/>
                <a:ea typeface="+mn-ea"/>
                <a:cs typeface="Arial" charset="0"/>
              </a:rPr>
              <a:t>The </a:t>
            </a:r>
            <a:r>
              <a:rPr lang="en-US" altLang="en-US" b="1" dirty="0" smtClean="0">
                <a:solidFill>
                  <a:schemeClr val="tx1"/>
                </a:solidFill>
                <a:latin typeface="Arial" charset="0"/>
                <a:ea typeface="+mn-ea"/>
                <a:cs typeface="Arial" charset="0"/>
              </a:rPr>
              <a:t>IE Matrix </a:t>
            </a:r>
            <a:r>
              <a:rPr lang="en-US" altLang="en-US" dirty="0" smtClean="0">
                <a:solidFill>
                  <a:schemeClr val="tx1"/>
                </a:solidFill>
                <a:latin typeface="Arial" charset="0"/>
                <a:ea typeface="+mn-ea"/>
                <a:cs typeface="Arial" charset="0"/>
              </a:rPr>
              <a:t>is based on two key dimensions: the IFE total weighted scores on the x-axis and the EFE total weighted scores on the y-axis</a:t>
            </a:r>
          </a:p>
          <a:p>
            <a:pPr eaLnBrk="1" hangingPunct="1">
              <a:defRPr/>
            </a:pPr>
            <a:r>
              <a:rPr lang="en-US" altLang="en-US" b="1" dirty="0" smtClean="0">
                <a:solidFill>
                  <a:schemeClr val="tx1"/>
                </a:solidFill>
                <a:latin typeface="Arial" charset="0"/>
                <a:ea typeface="+mn-ea"/>
                <a:cs typeface="Arial" charset="0"/>
              </a:rPr>
              <a:t>Three Major Regions</a:t>
            </a:r>
          </a:p>
          <a:p>
            <a:pPr lvl="1" eaLnBrk="1" hangingPunct="1">
              <a:defRPr/>
            </a:pPr>
            <a:r>
              <a:rPr lang="en-US" altLang="en-US" dirty="0" smtClean="0">
                <a:solidFill>
                  <a:schemeClr val="tx1"/>
                </a:solidFill>
                <a:latin typeface="Arial" charset="0"/>
                <a:ea typeface="+mn-ea"/>
                <a:cs typeface="Arial" charset="0"/>
              </a:rPr>
              <a:t>Grow and build</a:t>
            </a:r>
          </a:p>
          <a:p>
            <a:pPr lvl="1" eaLnBrk="1" hangingPunct="1">
              <a:defRPr/>
            </a:pPr>
            <a:r>
              <a:rPr lang="en-US" altLang="en-US" dirty="0" smtClean="0">
                <a:solidFill>
                  <a:schemeClr val="tx1"/>
                </a:solidFill>
                <a:latin typeface="Arial" charset="0"/>
                <a:ea typeface="+mn-ea"/>
                <a:cs typeface="Arial" charset="0"/>
              </a:rPr>
              <a:t>Hold and maintain</a:t>
            </a:r>
          </a:p>
          <a:p>
            <a:pPr lvl="1" eaLnBrk="1" hangingPunct="1">
              <a:defRPr/>
            </a:pPr>
            <a:r>
              <a:rPr lang="en-US" altLang="en-US" dirty="0" smtClean="0">
                <a:solidFill>
                  <a:schemeClr val="tx1"/>
                </a:solidFill>
                <a:latin typeface="Arial" charset="0"/>
                <a:ea typeface="+mn-ea"/>
                <a:cs typeface="Arial" charset="0"/>
              </a:rPr>
              <a:t>Harvest or divest</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457200" y="274638"/>
            <a:ext cx="8229600" cy="944562"/>
          </a:xfrm>
        </p:spPr>
        <p:txBody>
          <a:bodyPr/>
          <a:lstStyle/>
          <a:p>
            <a:pPr eaLnBrk="1" hangingPunct="1">
              <a:defRPr/>
            </a:pPr>
            <a:r>
              <a:rPr lang="en-US" altLang="en-US" dirty="0" smtClean="0">
                <a:solidFill>
                  <a:schemeClr val="tx1"/>
                </a:solidFill>
                <a:latin typeface="Arial" charset="0"/>
                <a:ea typeface="+mj-ea"/>
                <a:cs typeface="Arial" charset="0"/>
              </a:rPr>
              <a:t>The IE Matrix</a:t>
            </a:r>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35</a:t>
            </a:fld>
            <a:endParaRPr lang="en-US" altLang="en-US" dirty="0"/>
          </a:p>
        </p:txBody>
      </p:sp>
      <p:pic>
        <p:nvPicPr>
          <p:cNvPr id="3" name="Picture 2" descr="fig06_1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47800"/>
            <a:ext cx="9144000" cy="50292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Grand Strategy Matrix</a:t>
            </a:r>
          </a:p>
        </p:txBody>
      </p:sp>
      <p:sp>
        <p:nvSpPr>
          <p:cNvPr id="52227" name="Content Placeholder 2"/>
          <p:cNvSpPr>
            <a:spLocks noGrp="1"/>
          </p:cNvSpPr>
          <p:nvPr>
            <p:ph idx="1"/>
          </p:nvPr>
        </p:nvSpPr>
        <p:spPr/>
        <p:txBody>
          <a:bodyPr/>
          <a:lstStyle/>
          <a:p>
            <a:pPr eaLnBrk="1" hangingPunct="1">
              <a:defRPr/>
            </a:pPr>
            <a:r>
              <a:rPr lang="en-US" altLang="en-US" b="1" dirty="0" smtClean="0">
                <a:solidFill>
                  <a:schemeClr val="tx1"/>
                </a:solidFill>
                <a:latin typeface="Arial" charset="0"/>
                <a:ea typeface="+mn-ea"/>
                <a:cs typeface="Arial" charset="0"/>
              </a:rPr>
              <a:t>Grand Strategy Matrix</a:t>
            </a:r>
          </a:p>
          <a:p>
            <a:pPr lvl="1" eaLnBrk="1" hangingPunct="1">
              <a:defRPr/>
            </a:pPr>
            <a:r>
              <a:rPr lang="en-US" altLang="en-US" dirty="0" smtClean="0">
                <a:solidFill>
                  <a:schemeClr val="tx1"/>
                </a:solidFill>
                <a:latin typeface="Arial" charset="0"/>
                <a:ea typeface="+mn-ea"/>
                <a:cs typeface="Arial" charset="0"/>
              </a:rPr>
              <a:t>based on two evaluative dimensions: competitive position and market (industry) growth</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Grand Strategy Matrix</a:t>
            </a:r>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37</a:t>
            </a:fld>
            <a:endParaRPr lang="en-US" altLang="en-US" dirty="0"/>
          </a:p>
        </p:txBody>
      </p:sp>
      <p:pic>
        <p:nvPicPr>
          <p:cNvPr id="3" name="Picture 2" descr="fig06_1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86443"/>
            <a:ext cx="9144000" cy="5190557"/>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Grand Strategy Matrix</a:t>
            </a:r>
          </a:p>
        </p:txBody>
      </p:sp>
      <p:sp>
        <p:nvSpPr>
          <p:cNvPr id="47106" name="Content Placeholder 2"/>
          <p:cNvSpPr>
            <a:spLocks noGrp="1"/>
          </p:cNvSpPr>
          <p:nvPr>
            <p:ph idx="1"/>
          </p:nvPr>
        </p:nvSpPr>
        <p:spPr/>
        <p:txBody>
          <a:bodyPr>
            <a:normAutofit lnSpcReduction="10000"/>
          </a:bodyPr>
          <a:lstStyle/>
          <a:p>
            <a:pPr marL="342900" indent="-342900" eaLnBrk="1" hangingPunct="1"/>
            <a:r>
              <a:rPr lang="en-US" altLang="en-US" b="1" dirty="0" smtClean="0">
                <a:solidFill>
                  <a:schemeClr val="tx1"/>
                </a:solidFill>
                <a:latin typeface="Arial" pitchFamily="34" charset="0"/>
                <a:cs typeface="Arial" pitchFamily="34" charset="0"/>
              </a:rPr>
              <a:t>Quadrant I </a:t>
            </a:r>
          </a:p>
          <a:p>
            <a:pPr marL="742950" lvl="1" indent="-285750" eaLnBrk="1" hangingPunct="1"/>
            <a:r>
              <a:rPr lang="en-US" altLang="en-US" sz="2600" dirty="0" smtClean="0">
                <a:solidFill>
                  <a:schemeClr val="tx1"/>
                </a:solidFill>
                <a:latin typeface="Arial" pitchFamily="34" charset="0"/>
                <a:cs typeface="Arial" pitchFamily="34" charset="0"/>
              </a:rPr>
              <a:t>continued concentration on current markets (market penetration and market development) and products (product development) is an appropriate strategy</a:t>
            </a:r>
          </a:p>
          <a:p>
            <a:pPr marL="342900" indent="-342900" eaLnBrk="1" hangingPunct="1"/>
            <a:r>
              <a:rPr lang="en-US" altLang="en-US" b="1" dirty="0" smtClean="0">
                <a:solidFill>
                  <a:schemeClr val="tx1"/>
                </a:solidFill>
                <a:latin typeface="Arial" pitchFamily="34" charset="0"/>
                <a:cs typeface="Arial" pitchFamily="34" charset="0"/>
              </a:rPr>
              <a:t>Quadrant II </a:t>
            </a:r>
          </a:p>
          <a:p>
            <a:pPr marL="742950" lvl="1" indent="-285750" eaLnBrk="1" hangingPunct="1"/>
            <a:r>
              <a:rPr lang="en-US" altLang="en-US" sz="2600" dirty="0" smtClean="0">
                <a:solidFill>
                  <a:schemeClr val="tx1"/>
                </a:solidFill>
                <a:latin typeface="Arial" pitchFamily="34" charset="0"/>
                <a:cs typeface="Arial" pitchFamily="34" charset="0"/>
              </a:rPr>
              <a:t>unable to compete effectively</a:t>
            </a:r>
          </a:p>
          <a:p>
            <a:pPr marL="742950" lvl="1" indent="-285750" eaLnBrk="1" hangingPunct="1"/>
            <a:r>
              <a:rPr lang="en-US" altLang="en-US" sz="2600" dirty="0" smtClean="0">
                <a:solidFill>
                  <a:schemeClr val="tx1"/>
                </a:solidFill>
                <a:latin typeface="Arial" pitchFamily="34" charset="0"/>
                <a:cs typeface="Arial" pitchFamily="34" charset="0"/>
              </a:rPr>
              <a:t>need to determine why the firm</a:t>
            </a:r>
            <a:r>
              <a:rPr lang="en-US" altLang="ja-JP" sz="2600" dirty="0" smtClean="0">
                <a:solidFill>
                  <a:schemeClr val="tx1"/>
                </a:solidFill>
                <a:latin typeface="Arial" pitchFamily="34" charset="0"/>
                <a:cs typeface="Arial" pitchFamily="34" charset="0"/>
              </a:rPr>
              <a:t>'s current approach is ineffective and how the company can best change to improve its competitiveness</a:t>
            </a:r>
            <a:endParaRPr lang="en-US" altLang="en-US" sz="26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Grand Strategy Matrix</a:t>
            </a:r>
          </a:p>
        </p:txBody>
      </p:sp>
      <p:sp>
        <p:nvSpPr>
          <p:cNvPr id="55299" name="Content Placeholder 2"/>
          <p:cNvSpPr>
            <a:spLocks noGrp="1"/>
          </p:cNvSpPr>
          <p:nvPr>
            <p:ph idx="1"/>
          </p:nvPr>
        </p:nvSpPr>
        <p:spPr/>
        <p:txBody>
          <a:bodyPr>
            <a:normAutofit lnSpcReduction="10000"/>
          </a:bodyPr>
          <a:lstStyle/>
          <a:p>
            <a:pPr eaLnBrk="1" hangingPunct="1">
              <a:defRPr/>
            </a:pPr>
            <a:r>
              <a:rPr lang="en-US" altLang="en-US" b="1" dirty="0" smtClean="0">
                <a:solidFill>
                  <a:schemeClr val="tx1"/>
                </a:solidFill>
                <a:latin typeface="Arial" charset="0"/>
                <a:ea typeface="+mn-ea"/>
                <a:cs typeface="Arial" charset="0"/>
              </a:rPr>
              <a:t>Quadrant III </a:t>
            </a:r>
          </a:p>
          <a:p>
            <a:pPr lvl="1" eaLnBrk="1" hangingPunct="1">
              <a:defRPr/>
            </a:pPr>
            <a:r>
              <a:rPr lang="en-US" altLang="en-US" sz="2600" dirty="0" smtClean="0">
                <a:solidFill>
                  <a:schemeClr val="tx1"/>
                </a:solidFill>
                <a:latin typeface="Arial" charset="0"/>
                <a:ea typeface="+mn-ea"/>
                <a:cs typeface="Arial" charset="0"/>
              </a:rPr>
              <a:t>must make some drastic changes quickly to avoid further decline and possible liquidation </a:t>
            </a:r>
          </a:p>
          <a:p>
            <a:pPr lvl="1" eaLnBrk="1" hangingPunct="1">
              <a:defRPr/>
            </a:pPr>
            <a:r>
              <a:rPr lang="en-US" altLang="en-US" sz="2600" dirty="0" smtClean="0">
                <a:solidFill>
                  <a:schemeClr val="tx1"/>
                </a:solidFill>
                <a:latin typeface="Arial" charset="0"/>
                <a:ea typeface="+mn-ea"/>
                <a:cs typeface="Arial" charset="0"/>
              </a:rPr>
              <a:t>Extensive cost and asset reduction (retrenchment) should be pursued first</a:t>
            </a:r>
          </a:p>
          <a:p>
            <a:pPr eaLnBrk="1" hangingPunct="1">
              <a:defRPr/>
            </a:pPr>
            <a:r>
              <a:rPr lang="en-US" altLang="en-US" b="1" dirty="0" smtClean="0">
                <a:solidFill>
                  <a:schemeClr val="tx1"/>
                </a:solidFill>
                <a:latin typeface="Arial" charset="0"/>
                <a:ea typeface="+mn-ea"/>
                <a:cs typeface="Arial" charset="0"/>
              </a:rPr>
              <a:t>Quadrant IV </a:t>
            </a:r>
          </a:p>
          <a:p>
            <a:pPr lvl="1" eaLnBrk="1" hangingPunct="1">
              <a:defRPr/>
            </a:pPr>
            <a:r>
              <a:rPr lang="en-US" altLang="en-US" sz="2600" dirty="0" smtClean="0">
                <a:solidFill>
                  <a:schemeClr val="tx1"/>
                </a:solidFill>
                <a:latin typeface="Arial" charset="0"/>
                <a:ea typeface="+mn-ea"/>
                <a:cs typeface="Arial" charset="0"/>
              </a:rPr>
              <a:t>have characteristically high cash-flow levels and limited internal growth needs and often can pursue related or unrelated diversification successfully</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39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Quantitative Strategic Planning Matrix (QSPM)</a:t>
            </a:r>
          </a:p>
        </p:txBody>
      </p:sp>
      <p:sp>
        <p:nvSpPr>
          <p:cNvPr id="56323" name="Content Placeholder 2"/>
          <p:cNvSpPr>
            <a:spLocks noGrp="1"/>
          </p:cNvSpPr>
          <p:nvPr>
            <p:ph idx="1"/>
          </p:nvPr>
        </p:nvSpPr>
        <p:spPr/>
        <p:txBody>
          <a:bodyPr/>
          <a:lstStyle/>
          <a:p>
            <a:pPr eaLnBrk="1" hangingPunct="1">
              <a:defRPr/>
            </a:pPr>
            <a:r>
              <a:rPr lang="en-US" altLang="en-US" b="1" dirty="0" smtClean="0">
                <a:solidFill>
                  <a:schemeClr val="tx1"/>
                </a:solidFill>
                <a:latin typeface="Arial" charset="0"/>
                <a:ea typeface="+mn-ea"/>
                <a:cs typeface="Arial" charset="0"/>
              </a:rPr>
              <a:t>Quantitative Strategic Planning Matrix (QSPM) </a:t>
            </a:r>
          </a:p>
          <a:p>
            <a:pPr lvl="1" eaLnBrk="1" hangingPunct="1">
              <a:defRPr/>
            </a:pPr>
            <a:r>
              <a:rPr lang="en-US" altLang="en-US" dirty="0" smtClean="0">
                <a:solidFill>
                  <a:schemeClr val="tx1"/>
                </a:solidFill>
                <a:latin typeface="Arial" charset="0"/>
                <a:ea typeface="+mn-ea"/>
                <a:cs typeface="Arial" charset="0"/>
              </a:rPr>
              <a:t>objectively indicates which alternative strategies are best </a:t>
            </a:r>
          </a:p>
          <a:p>
            <a:pPr lvl="1" eaLnBrk="1" hangingPunct="1">
              <a:defRPr/>
            </a:pPr>
            <a:r>
              <a:rPr lang="en-US" altLang="en-US" dirty="0" smtClean="0">
                <a:solidFill>
                  <a:schemeClr val="tx1"/>
                </a:solidFill>
                <a:latin typeface="Arial" charset="0"/>
                <a:ea typeface="+mn-ea"/>
                <a:cs typeface="Arial" charset="0"/>
              </a:rPr>
              <a:t>uses input from Stage 1 analyses and matching results from Stage 2 analyses to decide objectively among alternative strategies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40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Quantitative Strategic Planning Matrix (QSPM)</a:t>
            </a:r>
          </a:p>
        </p:txBody>
      </p:sp>
      <p:pic>
        <p:nvPicPr>
          <p:cNvPr id="50179"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5468"/>
          <a:stretch/>
        </p:blipFill>
        <p:spPr bwMode="auto">
          <a:xfrm>
            <a:off x="457200" y="1524000"/>
            <a:ext cx="83058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41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Steps in a QSPM</a:t>
            </a:r>
          </a:p>
        </p:txBody>
      </p:sp>
      <p:sp>
        <p:nvSpPr>
          <p:cNvPr id="51202" name="Content Placeholder 2"/>
          <p:cNvSpPr>
            <a:spLocks noGrp="1"/>
          </p:cNvSpPr>
          <p:nvPr>
            <p:ph idx="1"/>
          </p:nvPr>
        </p:nvSpPr>
        <p:spPr>
          <a:xfrm>
            <a:off x="304800" y="1600200"/>
            <a:ext cx="8686800" cy="4221163"/>
          </a:xfrm>
        </p:spPr>
        <p:txBody>
          <a:bodyPr>
            <a:normAutofit fontScale="92500" lnSpcReduction="10000"/>
          </a:bodyPr>
          <a:lstStyle/>
          <a:p>
            <a:pPr marL="457200" indent="-457200" eaLnBrk="1" hangingPunct="1">
              <a:spcBef>
                <a:spcPct val="0"/>
              </a:spcBef>
              <a:buClr>
                <a:srgbClr val="376092"/>
              </a:buClr>
              <a:buFont typeface="Franklin Gothic Book" pitchFamily="-84" charset="0"/>
              <a:buNone/>
            </a:pPr>
            <a:r>
              <a:rPr lang="en-US" altLang="en-US" sz="2800" b="1" dirty="0" smtClean="0">
                <a:solidFill>
                  <a:schemeClr val="tx1"/>
                </a:solidFill>
                <a:latin typeface="Arial" pitchFamily="34" charset="0"/>
                <a:cs typeface="Arial" pitchFamily="34" charset="0"/>
              </a:rPr>
              <a:t>1.  </a:t>
            </a:r>
            <a:r>
              <a:rPr lang="en-US" altLang="en-US" sz="3000" dirty="0" smtClean="0">
                <a:solidFill>
                  <a:schemeClr val="tx1"/>
                </a:solidFill>
                <a:latin typeface="Arial" pitchFamily="34" charset="0"/>
                <a:cs typeface="Arial" pitchFamily="34" charset="0"/>
              </a:rPr>
              <a:t>Make a list of the firm</a:t>
            </a:r>
            <a:r>
              <a:rPr lang="en-US" altLang="ja-JP" sz="3000" dirty="0" smtClean="0">
                <a:solidFill>
                  <a:schemeClr val="tx1"/>
                </a:solidFill>
                <a:latin typeface="Arial" pitchFamily="34" charset="0"/>
                <a:cs typeface="Arial" pitchFamily="34" charset="0"/>
              </a:rPr>
              <a:t>'s key external </a:t>
            </a:r>
            <a:r>
              <a:rPr lang="en-US" altLang="en-US" sz="3000" dirty="0" smtClean="0">
                <a:solidFill>
                  <a:schemeClr val="tx1"/>
                </a:solidFill>
                <a:latin typeface="Arial" pitchFamily="34" charset="0"/>
                <a:cs typeface="Arial" pitchFamily="34" charset="0"/>
              </a:rPr>
              <a:t>opportunities and threats and internal strengths and weaknesses in the left column.</a:t>
            </a:r>
          </a:p>
          <a:p>
            <a:pPr marL="457200" indent="-457200" eaLnBrk="1" hangingPunct="1">
              <a:spcBef>
                <a:spcPct val="0"/>
              </a:spcBef>
              <a:buClr>
                <a:srgbClr val="376092"/>
              </a:buClr>
              <a:buFont typeface="Franklin Gothic Book" pitchFamily="-84" charset="0"/>
              <a:buNone/>
            </a:pPr>
            <a:endParaRPr lang="en-US" altLang="en-US" sz="3000" dirty="0" smtClean="0">
              <a:solidFill>
                <a:schemeClr val="tx1"/>
              </a:solidFill>
              <a:latin typeface="Arial" pitchFamily="34" charset="0"/>
              <a:cs typeface="Arial" pitchFamily="34" charset="0"/>
            </a:endParaRPr>
          </a:p>
          <a:p>
            <a:pPr marL="457200" indent="-457200" eaLnBrk="1" hangingPunct="1">
              <a:spcBef>
                <a:spcPct val="0"/>
              </a:spcBef>
              <a:buClr>
                <a:srgbClr val="376092"/>
              </a:buClr>
              <a:buFont typeface="Franklin Gothic Book" pitchFamily="-84" charset="0"/>
              <a:buNone/>
            </a:pPr>
            <a:r>
              <a:rPr lang="en-US" altLang="en-US" sz="3000" b="1" dirty="0" smtClean="0">
                <a:solidFill>
                  <a:schemeClr val="tx1"/>
                </a:solidFill>
                <a:latin typeface="Arial" pitchFamily="34" charset="0"/>
                <a:cs typeface="Arial" pitchFamily="34" charset="0"/>
              </a:rPr>
              <a:t>2.  </a:t>
            </a:r>
            <a:r>
              <a:rPr lang="en-US" altLang="en-US" sz="3000" dirty="0" smtClean="0">
                <a:solidFill>
                  <a:schemeClr val="tx1"/>
                </a:solidFill>
                <a:latin typeface="Arial" pitchFamily="34" charset="0"/>
                <a:cs typeface="Arial" pitchFamily="34" charset="0"/>
              </a:rPr>
              <a:t>Assign weights to each key external and internal  </a:t>
            </a:r>
          </a:p>
          <a:p>
            <a:pPr marL="457200" indent="-457200" eaLnBrk="1" hangingPunct="1">
              <a:spcBef>
                <a:spcPct val="0"/>
              </a:spcBef>
              <a:buClr>
                <a:srgbClr val="376092"/>
              </a:buClr>
              <a:buFont typeface="Franklin Gothic Book" pitchFamily="-84" charset="0"/>
              <a:buNone/>
            </a:pPr>
            <a:r>
              <a:rPr lang="en-US" altLang="en-US" sz="3000" dirty="0" smtClean="0">
                <a:solidFill>
                  <a:schemeClr val="tx1"/>
                </a:solidFill>
                <a:latin typeface="Arial" pitchFamily="34" charset="0"/>
                <a:cs typeface="Arial" pitchFamily="34" charset="0"/>
              </a:rPr>
              <a:t>     factor.</a:t>
            </a:r>
          </a:p>
          <a:p>
            <a:pPr marL="457200" indent="-457200" eaLnBrk="1" hangingPunct="1">
              <a:spcBef>
                <a:spcPct val="0"/>
              </a:spcBef>
              <a:buClr>
                <a:srgbClr val="376092"/>
              </a:buClr>
              <a:buFont typeface="Franklin Gothic Book" pitchFamily="-84" charset="0"/>
              <a:buNone/>
            </a:pPr>
            <a:endParaRPr lang="en-US" altLang="en-US" sz="3000" dirty="0" smtClean="0">
              <a:solidFill>
                <a:schemeClr val="tx1"/>
              </a:solidFill>
              <a:latin typeface="Arial" pitchFamily="34" charset="0"/>
              <a:cs typeface="Arial" pitchFamily="34" charset="0"/>
            </a:endParaRPr>
          </a:p>
          <a:p>
            <a:pPr marL="457200" indent="-457200" eaLnBrk="1" hangingPunct="1">
              <a:spcBef>
                <a:spcPct val="0"/>
              </a:spcBef>
              <a:buClr>
                <a:srgbClr val="376092"/>
              </a:buClr>
              <a:buFont typeface="Franklin Gothic Book" pitchFamily="-84" charset="0"/>
              <a:buNone/>
            </a:pPr>
            <a:r>
              <a:rPr lang="en-US" altLang="en-US" sz="3000" b="1" dirty="0" smtClean="0">
                <a:solidFill>
                  <a:schemeClr val="tx1"/>
                </a:solidFill>
                <a:latin typeface="Arial" pitchFamily="34" charset="0"/>
                <a:cs typeface="Arial" pitchFamily="34" charset="0"/>
              </a:rPr>
              <a:t>3.  </a:t>
            </a:r>
            <a:r>
              <a:rPr lang="en-US" altLang="en-US" sz="3000" dirty="0" smtClean="0">
                <a:solidFill>
                  <a:schemeClr val="tx1"/>
                </a:solidFill>
                <a:latin typeface="Arial" pitchFamily="34" charset="0"/>
                <a:cs typeface="Arial" pitchFamily="34" charset="0"/>
              </a:rPr>
              <a:t>Examine the Stage 2 (matching) matrices, and </a:t>
            </a:r>
          </a:p>
          <a:p>
            <a:pPr marL="457200" indent="-457200" eaLnBrk="1" hangingPunct="1">
              <a:spcBef>
                <a:spcPct val="0"/>
              </a:spcBef>
              <a:buClr>
                <a:srgbClr val="376092"/>
              </a:buClr>
              <a:buFont typeface="Franklin Gothic Book" pitchFamily="-84" charset="0"/>
              <a:buNone/>
            </a:pPr>
            <a:r>
              <a:rPr lang="en-US" altLang="en-US" sz="3000" dirty="0" smtClean="0">
                <a:solidFill>
                  <a:schemeClr val="tx1"/>
                </a:solidFill>
                <a:latin typeface="Arial" pitchFamily="34" charset="0"/>
                <a:cs typeface="Arial" pitchFamily="34" charset="0"/>
              </a:rPr>
              <a:t>     identify alternative strategies that the organization </a:t>
            </a:r>
          </a:p>
          <a:p>
            <a:pPr marL="457200" indent="-457200" eaLnBrk="1" hangingPunct="1">
              <a:spcBef>
                <a:spcPct val="0"/>
              </a:spcBef>
              <a:buClr>
                <a:srgbClr val="376092"/>
              </a:buClr>
              <a:buFont typeface="Franklin Gothic Book" pitchFamily="-84" charset="0"/>
              <a:buNone/>
            </a:pPr>
            <a:r>
              <a:rPr lang="en-US" altLang="en-US" sz="3000" dirty="0" smtClean="0">
                <a:solidFill>
                  <a:schemeClr val="tx1"/>
                </a:solidFill>
                <a:latin typeface="Arial" pitchFamily="34" charset="0"/>
                <a:cs typeface="Arial" pitchFamily="34" charset="0"/>
              </a:rPr>
              <a:t>     should consider implementing.</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42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Steps in a QSPM (cont.)</a:t>
            </a:r>
          </a:p>
        </p:txBody>
      </p:sp>
      <p:sp>
        <p:nvSpPr>
          <p:cNvPr id="52226" name="Content Placeholder 2"/>
          <p:cNvSpPr>
            <a:spLocks noGrp="1"/>
          </p:cNvSpPr>
          <p:nvPr>
            <p:ph idx="1"/>
          </p:nvPr>
        </p:nvSpPr>
        <p:spPr>
          <a:xfrm>
            <a:off x="533400" y="1554163"/>
            <a:ext cx="7696200" cy="4525962"/>
          </a:xfrm>
        </p:spPr>
        <p:txBody>
          <a:bodyPr>
            <a:normAutofit/>
          </a:bodyPr>
          <a:lstStyle/>
          <a:p>
            <a:pPr marL="396875" indent="-396875" eaLnBrk="1" hangingPunct="1">
              <a:lnSpc>
                <a:spcPct val="150000"/>
              </a:lnSpc>
              <a:spcBef>
                <a:spcPct val="0"/>
              </a:spcBef>
              <a:buClr>
                <a:srgbClr val="CB6804"/>
              </a:buClr>
              <a:buFont typeface="Franklin Gothic Book" pitchFamily="-84" charset="0"/>
              <a:buNone/>
            </a:pPr>
            <a:r>
              <a:rPr lang="en-US" altLang="en-US" sz="2800" b="1" dirty="0" smtClean="0">
                <a:solidFill>
                  <a:schemeClr val="tx1"/>
                </a:solidFill>
                <a:latin typeface="Arial" pitchFamily="34" charset="0"/>
                <a:cs typeface="Arial" pitchFamily="34" charset="0"/>
              </a:rPr>
              <a:t>4. </a:t>
            </a:r>
            <a:r>
              <a:rPr lang="en-US" altLang="en-US" sz="2800" dirty="0" smtClean="0">
                <a:solidFill>
                  <a:schemeClr val="tx1"/>
                </a:solidFill>
                <a:latin typeface="Arial" pitchFamily="34" charset="0"/>
                <a:cs typeface="Arial" pitchFamily="34" charset="0"/>
              </a:rPr>
              <a:t>Determine the Attractiveness Scores (AS).</a:t>
            </a:r>
          </a:p>
          <a:p>
            <a:pPr marL="396875" indent="-396875" eaLnBrk="1" hangingPunct="1">
              <a:lnSpc>
                <a:spcPct val="150000"/>
              </a:lnSpc>
              <a:spcBef>
                <a:spcPct val="0"/>
              </a:spcBef>
              <a:buClr>
                <a:srgbClr val="CB6804"/>
              </a:buClr>
              <a:buFont typeface="Franklin Gothic Book" pitchFamily="-84" charset="0"/>
              <a:buNone/>
            </a:pPr>
            <a:r>
              <a:rPr lang="en-US" altLang="en-US" sz="2800" b="1" dirty="0" smtClean="0">
                <a:solidFill>
                  <a:schemeClr val="tx1"/>
                </a:solidFill>
                <a:latin typeface="Arial" pitchFamily="34" charset="0"/>
                <a:cs typeface="Arial" pitchFamily="34" charset="0"/>
              </a:rPr>
              <a:t>5. </a:t>
            </a:r>
            <a:r>
              <a:rPr lang="en-US" altLang="en-US" sz="2800" dirty="0" smtClean="0">
                <a:solidFill>
                  <a:schemeClr val="tx1"/>
                </a:solidFill>
                <a:latin typeface="Arial" pitchFamily="34" charset="0"/>
                <a:cs typeface="Arial" pitchFamily="34" charset="0"/>
              </a:rPr>
              <a:t>Compute the Total Attractiveness Scores.</a:t>
            </a:r>
          </a:p>
          <a:p>
            <a:pPr marL="396875" indent="-396875" eaLnBrk="1" hangingPunct="1">
              <a:lnSpc>
                <a:spcPct val="150000"/>
              </a:lnSpc>
              <a:spcBef>
                <a:spcPct val="0"/>
              </a:spcBef>
              <a:buClr>
                <a:srgbClr val="CB6804"/>
              </a:buClr>
              <a:buFont typeface="Franklin Gothic Book" pitchFamily="-84" charset="0"/>
              <a:buNone/>
            </a:pPr>
            <a:r>
              <a:rPr lang="en-US" altLang="en-US" sz="2800" b="1" dirty="0" smtClean="0">
                <a:solidFill>
                  <a:schemeClr val="tx1"/>
                </a:solidFill>
                <a:latin typeface="Arial" pitchFamily="34" charset="0"/>
                <a:cs typeface="Arial" pitchFamily="34" charset="0"/>
              </a:rPr>
              <a:t>6. </a:t>
            </a:r>
            <a:r>
              <a:rPr lang="en-US" altLang="en-US" sz="2800" dirty="0" smtClean="0">
                <a:solidFill>
                  <a:schemeClr val="tx1"/>
                </a:solidFill>
                <a:latin typeface="Arial" pitchFamily="34" charset="0"/>
                <a:cs typeface="Arial" pitchFamily="34" charset="0"/>
              </a:rPr>
              <a:t>Compute the Sum Total Attractiveness Score.</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43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Positive Features of the QSPM</a:t>
            </a:r>
          </a:p>
        </p:txBody>
      </p:sp>
      <p:sp>
        <p:nvSpPr>
          <p:cNvPr id="60419" name="Content Placeholder 2"/>
          <p:cNvSpPr>
            <a:spLocks noGrp="1"/>
          </p:cNvSpPr>
          <p:nvPr>
            <p:ph idx="1"/>
          </p:nvPr>
        </p:nvSpPr>
        <p:spPr/>
        <p:txBody>
          <a:bodyPr/>
          <a:lstStyle/>
          <a:p>
            <a:pPr eaLnBrk="1" hangingPunct="1">
              <a:defRPr/>
            </a:pPr>
            <a:r>
              <a:rPr lang="en-US" altLang="en-US" dirty="0" smtClean="0">
                <a:solidFill>
                  <a:schemeClr val="tx1"/>
                </a:solidFill>
                <a:latin typeface="Arial" charset="0"/>
                <a:ea typeface="+mn-ea"/>
                <a:cs typeface="Arial" charset="0"/>
              </a:rPr>
              <a:t>Sets of strategies can be examined sequentially or simultaneously</a:t>
            </a:r>
          </a:p>
          <a:p>
            <a:pPr eaLnBrk="1" hangingPunct="1">
              <a:defRPr/>
            </a:pPr>
            <a:r>
              <a:rPr lang="en-US" altLang="en-US" dirty="0" smtClean="0">
                <a:solidFill>
                  <a:schemeClr val="tx1"/>
                </a:solidFill>
                <a:latin typeface="Arial" charset="0"/>
                <a:ea typeface="+mn-ea"/>
                <a:cs typeface="Arial" charset="0"/>
              </a:rPr>
              <a:t>Requires strategists to integrate pertinent external and internal factors into the decision process</a:t>
            </a:r>
          </a:p>
          <a:p>
            <a:pPr eaLnBrk="1" hangingPunct="1">
              <a:defRPr/>
            </a:pPr>
            <a:r>
              <a:rPr lang="en-US" altLang="en-US" dirty="0" smtClean="0">
                <a:solidFill>
                  <a:schemeClr val="tx1"/>
                </a:solidFill>
                <a:latin typeface="Arial" charset="0"/>
                <a:ea typeface="+mn-ea"/>
                <a:cs typeface="Arial" charset="0"/>
              </a:rPr>
              <a:t>Can be adapted for use by small and large for-profit and nonprofit organizations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44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Limitations of the QSPM</a:t>
            </a:r>
          </a:p>
        </p:txBody>
      </p:sp>
      <p:sp>
        <p:nvSpPr>
          <p:cNvPr id="61443" name="Content Placeholder 2"/>
          <p:cNvSpPr>
            <a:spLocks noGrp="1"/>
          </p:cNvSpPr>
          <p:nvPr>
            <p:ph idx="1"/>
          </p:nvPr>
        </p:nvSpPr>
        <p:spPr/>
        <p:txBody>
          <a:bodyPr/>
          <a:lstStyle/>
          <a:p>
            <a:pPr eaLnBrk="1" hangingPunct="1">
              <a:defRPr/>
            </a:pPr>
            <a:r>
              <a:rPr lang="en-US" altLang="en-US" dirty="0" smtClean="0">
                <a:solidFill>
                  <a:schemeClr val="tx1"/>
                </a:solidFill>
                <a:latin typeface="Arial" charset="0"/>
                <a:ea typeface="+mn-ea"/>
                <a:cs typeface="Arial" charset="0"/>
              </a:rPr>
              <a:t>Always requires informed judgments </a:t>
            </a:r>
            <a:endParaRPr lang="en-US" altLang="en-US" dirty="0">
              <a:latin typeface="Arial" charset="0"/>
              <a:cs typeface="Arial" charset="0"/>
            </a:endParaRPr>
          </a:p>
          <a:p>
            <a:pPr eaLnBrk="1" hangingPunct="1">
              <a:defRPr/>
            </a:pPr>
            <a:r>
              <a:rPr lang="en-US" altLang="en-US" dirty="0" smtClean="0">
                <a:solidFill>
                  <a:schemeClr val="tx1"/>
                </a:solidFill>
                <a:latin typeface="Arial" charset="0"/>
                <a:ea typeface="+mn-ea"/>
                <a:cs typeface="Arial" charset="0"/>
              </a:rPr>
              <a:t>It is only as good as the prerequisite information and matching analyses on which it is based</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45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A QSPM for a Retail </a:t>
            </a:r>
            <a:br>
              <a:rPr lang="en-US" altLang="en-US" dirty="0" smtClean="0">
                <a:solidFill>
                  <a:schemeClr val="tx1"/>
                </a:solidFill>
                <a:latin typeface="Arial" charset="0"/>
                <a:ea typeface="+mj-ea"/>
                <a:cs typeface="Arial" charset="0"/>
              </a:rPr>
            </a:br>
            <a:r>
              <a:rPr lang="en-US" altLang="en-US" dirty="0" smtClean="0">
                <a:solidFill>
                  <a:schemeClr val="tx1"/>
                </a:solidFill>
                <a:latin typeface="Arial" charset="0"/>
                <a:ea typeface="+mj-ea"/>
                <a:cs typeface="Arial" charset="0"/>
              </a:rPr>
              <a:t>Computer Store</a:t>
            </a:r>
          </a:p>
        </p:txBody>
      </p:sp>
      <p:pic>
        <p:nvPicPr>
          <p:cNvPr id="55299"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4667"/>
          <a:stretch/>
        </p:blipFill>
        <p:spPr bwMode="auto">
          <a:xfrm>
            <a:off x="609600" y="1524000"/>
            <a:ext cx="8000999"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46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A QSPM for a Retail </a:t>
            </a:r>
            <a:br>
              <a:rPr lang="en-US" altLang="en-US" dirty="0" smtClean="0">
                <a:solidFill>
                  <a:schemeClr val="tx1"/>
                </a:solidFill>
                <a:latin typeface="Arial" charset="0"/>
                <a:ea typeface="+mj-ea"/>
                <a:cs typeface="Arial" charset="0"/>
              </a:rPr>
            </a:br>
            <a:r>
              <a:rPr lang="en-US" altLang="en-US" dirty="0" smtClean="0">
                <a:solidFill>
                  <a:schemeClr val="tx1"/>
                </a:solidFill>
                <a:latin typeface="Arial" charset="0"/>
                <a:ea typeface="+mj-ea"/>
                <a:cs typeface="Arial" charset="0"/>
              </a:rPr>
              <a:t>Computer Store (cont.)</a:t>
            </a:r>
          </a:p>
        </p:txBody>
      </p:sp>
      <p:pic>
        <p:nvPicPr>
          <p:cNvPr id="5632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3266"/>
          <a:stretch/>
        </p:blipFill>
        <p:spPr bwMode="auto">
          <a:xfrm>
            <a:off x="457200" y="1447800"/>
            <a:ext cx="8305799" cy="4876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2390A775-B135-469A-AD31-4AA41ABAE945}" type="slidenum">
              <a:rPr lang="en-US" altLang="en-US" smtClean="0"/>
              <a:pPr/>
              <a:t>47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The Culture and Politics of Strategy Choice</a:t>
            </a:r>
          </a:p>
        </p:txBody>
      </p:sp>
      <p:sp>
        <p:nvSpPr>
          <p:cNvPr id="3" name="Content Placeholder 2"/>
          <p:cNvSpPr>
            <a:spLocks noGrp="1"/>
          </p:cNvSpPr>
          <p:nvPr>
            <p:ph idx="1"/>
          </p:nvPr>
        </p:nvSpPr>
        <p:spPr/>
        <p:txBody>
          <a:bodyPr>
            <a:normAutofit fontScale="92500" lnSpcReduction="20000"/>
          </a:bodyPr>
          <a:lstStyle/>
          <a:p>
            <a:r>
              <a:rPr lang="en-US" dirty="0"/>
              <a:t>Strategies that require fewer cultural changes may be more attractive because </a:t>
            </a:r>
            <a:r>
              <a:rPr lang="en-US" dirty="0" smtClean="0"/>
              <a:t>extensive changes </a:t>
            </a:r>
            <a:r>
              <a:rPr lang="en-US" dirty="0"/>
              <a:t>can take considerable time and effort</a:t>
            </a:r>
            <a:endParaRPr lang="en-US" altLang="en-US" dirty="0" smtClean="0">
              <a:solidFill>
                <a:schemeClr val="tx1"/>
              </a:solidFill>
              <a:latin typeface="Arial" charset="0"/>
              <a:ea typeface="+mn-ea"/>
              <a:cs typeface="Arial" charset="0"/>
            </a:endParaRPr>
          </a:p>
          <a:p>
            <a:pPr eaLnBrk="1" hangingPunct="1">
              <a:defRPr/>
            </a:pPr>
            <a:r>
              <a:rPr lang="en-US" altLang="en-US" dirty="0" smtClean="0">
                <a:solidFill>
                  <a:schemeClr val="tx1"/>
                </a:solidFill>
                <a:latin typeface="Arial" charset="0"/>
                <a:ea typeface="+mn-ea"/>
                <a:cs typeface="Arial" charset="0"/>
              </a:rPr>
              <a:t>Political maneuvering consumes valuable time, subverts organizational objectives, diverts human energy, and results in the loss of some valuable employees</a:t>
            </a:r>
          </a:p>
          <a:p>
            <a:pPr eaLnBrk="1" hangingPunct="1">
              <a:defRPr/>
            </a:pPr>
            <a:r>
              <a:rPr lang="en-US" altLang="en-US" dirty="0" smtClean="0">
                <a:solidFill>
                  <a:schemeClr val="tx1"/>
                </a:solidFill>
                <a:latin typeface="Arial" charset="0"/>
                <a:ea typeface="+mn-ea"/>
                <a:cs typeface="Arial" charset="0"/>
              </a:rPr>
              <a:t>Political biases and personal preferences get unduly embedded in strategy choice decisions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6-</a:t>
            </a:r>
            <a:fld id="{79B3B6BB-AC9E-46EA-9070-A3EFB2B4376E}" type="slidenum">
              <a:rPr lang="en-US" altLang="en-US" smtClean="0"/>
              <a:pPr/>
              <a:t>48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Tactics to Aid Strategists</a:t>
            </a:r>
          </a:p>
        </p:txBody>
      </p:sp>
      <p:graphicFrame>
        <p:nvGraphicFramePr>
          <p:cNvPr id="5" name="Content Placeholder 4"/>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49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Governance Issues</a:t>
            </a:r>
          </a:p>
        </p:txBody>
      </p:sp>
      <p:sp>
        <p:nvSpPr>
          <p:cNvPr id="60418" name="Content Placeholder 2"/>
          <p:cNvSpPr>
            <a:spLocks noGrp="1"/>
          </p:cNvSpPr>
          <p:nvPr>
            <p:ph idx="1"/>
          </p:nvPr>
        </p:nvSpPr>
        <p:spPr/>
        <p:txBody>
          <a:bodyPr/>
          <a:lstStyle/>
          <a:p>
            <a:pPr marL="342900" indent="-342900" eaLnBrk="1" hangingPunct="1"/>
            <a:r>
              <a:rPr lang="en-US" altLang="en-US" b="1" dirty="0" smtClean="0">
                <a:solidFill>
                  <a:schemeClr val="tx1"/>
                </a:solidFill>
                <a:latin typeface="Arial" pitchFamily="34" charset="0"/>
                <a:cs typeface="Arial" pitchFamily="34" charset="0"/>
              </a:rPr>
              <a:t>Board of Directors </a:t>
            </a:r>
          </a:p>
          <a:p>
            <a:pPr marL="742950" lvl="1" indent="-285750" eaLnBrk="1" hangingPunct="1"/>
            <a:r>
              <a:rPr lang="en-US" altLang="en-US" dirty="0" smtClean="0">
                <a:solidFill>
                  <a:schemeClr val="tx1"/>
                </a:solidFill>
                <a:latin typeface="Arial" pitchFamily="34" charset="0"/>
                <a:cs typeface="Arial" pitchFamily="34" charset="0"/>
              </a:rPr>
              <a:t>a group of individuals who are elected by the ownership of a corporation to have oversight and guidance over management and who look out for shareholders</a:t>
            </a:r>
            <a:r>
              <a:rPr lang="en-US" altLang="en-US" dirty="0" smtClean="0"/>
              <a:t>’</a:t>
            </a:r>
            <a:r>
              <a:rPr lang="en-US" altLang="ja-JP" dirty="0" smtClean="0">
                <a:solidFill>
                  <a:schemeClr val="tx1"/>
                </a:solidFill>
                <a:latin typeface="Arial" pitchFamily="34" charset="0"/>
                <a:cs typeface="Arial" pitchFamily="34" charset="0"/>
              </a:rPr>
              <a:t> interests</a:t>
            </a:r>
            <a:endParaRPr lang="en-US" altLang="en-US"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50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Board of Director Duties and Responsibilities</a:t>
            </a:r>
          </a:p>
        </p:txBody>
      </p:sp>
      <p:sp>
        <p:nvSpPr>
          <p:cNvPr id="4" name="Content Placeholder 3"/>
          <p:cNvSpPr>
            <a:spLocks noGrp="1"/>
          </p:cNvSpPr>
          <p:nvPr>
            <p:ph idx="1"/>
          </p:nvPr>
        </p:nvSpPr>
        <p:spPr/>
        <p:txBody>
          <a:bodyPr>
            <a:noAutofit/>
          </a:bodyPr>
          <a:lstStyle/>
          <a:p>
            <a:pPr marL="514350" indent="-514350">
              <a:buFont typeface="+mj-lt"/>
              <a:buAutoNum type="arabicPeriod"/>
            </a:pPr>
            <a:r>
              <a:rPr lang="en-US" sz="4000" dirty="0" smtClean="0"/>
              <a:t>Control and oversight over management</a:t>
            </a:r>
          </a:p>
          <a:p>
            <a:pPr marL="514350" indent="-514350">
              <a:buFont typeface="+mj-lt"/>
              <a:buAutoNum type="arabicPeriod"/>
            </a:pPr>
            <a:r>
              <a:rPr lang="en-US" sz="4000" dirty="0" smtClean="0"/>
              <a:t>Adherence to legal prescriptions</a:t>
            </a:r>
          </a:p>
          <a:p>
            <a:pPr marL="514350" indent="-514350">
              <a:buFont typeface="+mj-lt"/>
              <a:buAutoNum type="arabicPeriod"/>
            </a:pPr>
            <a:r>
              <a:rPr lang="en-US" sz="4000" dirty="0" smtClean="0"/>
              <a:t>Consideration of stakeholders/ interests</a:t>
            </a:r>
          </a:p>
          <a:p>
            <a:pPr marL="514350" indent="-514350">
              <a:buFont typeface="+mj-lt"/>
              <a:buAutoNum type="arabicPeriod"/>
            </a:pPr>
            <a:r>
              <a:rPr lang="en-US" sz="4000" dirty="0" smtClean="0"/>
              <a:t>Advancement of stockholders’ rights</a:t>
            </a:r>
            <a:endParaRPr lang="en-US" sz="4000" dirty="0"/>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6-</a:t>
            </a:r>
            <a:fld id="{79B3B6BB-AC9E-46EA-9070-A3EFB2B4376E}" type="slidenum">
              <a:rPr lang="en-US" altLang="en-US" smtClean="0"/>
              <a:pPr/>
              <a:t>51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Principles of Good Governance</a:t>
            </a:r>
          </a:p>
        </p:txBody>
      </p:sp>
      <p:sp>
        <p:nvSpPr>
          <p:cNvPr id="62466" name="Content Placeholder 2"/>
          <p:cNvSpPr>
            <a:spLocks noGrp="1"/>
          </p:cNvSpPr>
          <p:nvPr>
            <p:ph idx="1"/>
          </p:nvPr>
        </p:nvSpPr>
        <p:spPr/>
        <p:txBody>
          <a:bodyPr>
            <a:normAutofit/>
          </a:bodyPr>
          <a:lstStyle/>
          <a:p>
            <a:pPr marL="579438" indent="-579438" eaLnBrk="1" hangingPunct="1">
              <a:spcBef>
                <a:spcPct val="0"/>
              </a:spcBef>
              <a:buFont typeface="+mj-lt"/>
              <a:buAutoNum type="arabicPeriod"/>
            </a:pPr>
            <a:r>
              <a:rPr lang="en-US" altLang="en-US" sz="3000" dirty="0" smtClean="0">
                <a:solidFill>
                  <a:schemeClr val="tx1"/>
                </a:solidFill>
                <a:latin typeface="Arial" pitchFamily="34" charset="0"/>
                <a:cs typeface="Arial" pitchFamily="34" charset="0"/>
              </a:rPr>
              <a:t>No more than two directors are current or former company executives.</a:t>
            </a:r>
          </a:p>
          <a:p>
            <a:pPr marL="579438" indent="-579438" eaLnBrk="1" hangingPunct="1">
              <a:spcBef>
                <a:spcPct val="0"/>
              </a:spcBef>
              <a:buFont typeface="+mj-lt"/>
              <a:buAutoNum type="arabicPeriod"/>
            </a:pPr>
            <a:r>
              <a:rPr lang="en-US" altLang="en-US" sz="3000" dirty="0" smtClean="0">
                <a:solidFill>
                  <a:schemeClr val="tx1"/>
                </a:solidFill>
                <a:latin typeface="Arial" pitchFamily="34" charset="0"/>
                <a:cs typeface="Arial" pitchFamily="34" charset="0"/>
              </a:rPr>
              <a:t>The audit, compensation, and nominating committees are made up solely of outside directors.</a:t>
            </a:r>
          </a:p>
          <a:p>
            <a:pPr marL="579438" indent="-579438" eaLnBrk="1" hangingPunct="1">
              <a:spcBef>
                <a:spcPct val="0"/>
              </a:spcBef>
              <a:buFont typeface="+mj-lt"/>
              <a:buAutoNum type="arabicPeriod"/>
            </a:pPr>
            <a:r>
              <a:rPr lang="en-US" altLang="en-US" sz="3000" dirty="0" smtClean="0">
                <a:solidFill>
                  <a:schemeClr val="tx1"/>
                </a:solidFill>
                <a:latin typeface="Arial" pitchFamily="34" charset="0"/>
                <a:cs typeface="Arial" pitchFamily="34" charset="0"/>
              </a:rPr>
              <a:t>Each director owns a large equity stake in the company, excluding stock options.</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52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Principles of Good Governance</a:t>
            </a:r>
          </a:p>
        </p:txBody>
      </p:sp>
      <p:sp>
        <p:nvSpPr>
          <p:cNvPr id="63490" name="Content Placeholder 2"/>
          <p:cNvSpPr>
            <a:spLocks noGrp="1"/>
          </p:cNvSpPr>
          <p:nvPr>
            <p:ph idx="1"/>
          </p:nvPr>
        </p:nvSpPr>
        <p:spPr>
          <a:xfrm>
            <a:off x="304800" y="1600200"/>
            <a:ext cx="8686800" cy="4525963"/>
          </a:xfrm>
        </p:spPr>
        <p:txBody>
          <a:bodyPr>
            <a:normAutofit/>
          </a:bodyPr>
          <a:lstStyle/>
          <a:p>
            <a:pPr marL="514350" indent="-514350" eaLnBrk="1" hangingPunct="1">
              <a:spcBef>
                <a:spcPct val="0"/>
              </a:spcBef>
              <a:buFont typeface="+mj-lt"/>
              <a:buAutoNum type="arabicPeriod" startAt="4"/>
            </a:pPr>
            <a:r>
              <a:rPr lang="en-US" altLang="en-US" sz="2800" dirty="0" smtClean="0">
                <a:solidFill>
                  <a:schemeClr val="tx1"/>
                </a:solidFill>
                <a:latin typeface="Arial" pitchFamily="34" charset="0"/>
                <a:cs typeface="Arial" pitchFamily="34" charset="0"/>
              </a:rPr>
              <a:t>Each director attends at least 75 percent of all meetings.</a:t>
            </a:r>
          </a:p>
          <a:p>
            <a:pPr marL="514350" indent="-514350" eaLnBrk="1" hangingPunct="1">
              <a:spcBef>
                <a:spcPct val="0"/>
              </a:spcBef>
              <a:buFont typeface="+mj-lt"/>
              <a:buAutoNum type="arabicPeriod" startAt="4"/>
            </a:pPr>
            <a:r>
              <a:rPr lang="en-US" altLang="en-US" sz="2800" dirty="0" smtClean="0">
                <a:solidFill>
                  <a:schemeClr val="tx1"/>
                </a:solidFill>
                <a:latin typeface="Arial" pitchFamily="34" charset="0"/>
                <a:cs typeface="Arial" pitchFamily="34" charset="0"/>
              </a:rPr>
              <a:t>The board meets regularly without management present and evaluates its own performance annually.</a:t>
            </a:r>
          </a:p>
          <a:p>
            <a:pPr marL="514350" indent="-514350" eaLnBrk="1" hangingPunct="1">
              <a:spcBef>
                <a:spcPct val="0"/>
              </a:spcBef>
              <a:buFont typeface="+mj-lt"/>
              <a:buAutoNum type="arabicPeriod" startAt="4"/>
            </a:pPr>
            <a:r>
              <a:rPr lang="en-US" altLang="en-US" sz="2800" dirty="0" smtClean="0">
                <a:solidFill>
                  <a:schemeClr val="tx1"/>
                </a:solidFill>
                <a:latin typeface="Arial" pitchFamily="34" charset="0"/>
                <a:cs typeface="Arial" pitchFamily="34" charset="0"/>
              </a:rPr>
              <a:t>The CEO is not also the chairperson of the board.</a:t>
            </a:r>
          </a:p>
          <a:p>
            <a:pPr marL="514350" indent="-514350" eaLnBrk="1" hangingPunct="1">
              <a:spcBef>
                <a:spcPct val="0"/>
              </a:spcBef>
              <a:buFont typeface="+mj-lt"/>
              <a:buAutoNum type="arabicPeriod" startAt="4"/>
            </a:pPr>
            <a:r>
              <a:rPr lang="en-US" altLang="en-US" sz="2800" dirty="0" smtClean="0">
                <a:solidFill>
                  <a:schemeClr val="tx1"/>
                </a:solidFill>
                <a:latin typeface="Arial" pitchFamily="34" charset="0"/>
                <a:cs typeface="Arial" pitchFamily="34" charset="0"/>
              </a:rPr>
              <a:t>There are no interlocking directorships (where a director or CEO sits on another director</a:t>
            </a:r>
            <a:r>
              <a:rPr lang="en-US" altLang="ja-JP" sz="2800" dirty="0" smtClean="0">
                <a:solidFill>
                  <a:schemeClr val="tx1"/>
                </a:solidFill>
                <a:latin typeface="Arial" pitchFamily="34" charset="0"/>
                <a:cs typeface="Arial" pitchFamily="34" charset="0"/>
              </a:rPr>
              <a:t>'s board).</a:t>
            </a:r>
            <a:endParaRPr lang="en-US" altLang="en-US" sz="28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smtClean="0"/>
              <a:t>6-</a:t>
            </a:r>
            <a:fld id="{79B3B6BB-AC9E-46EA-9070-A3EFB2B4376E}" type="slidenum">
              <a:rPr lang="en-US" altLang="en-US" smtClean="0"/>
              <a:pPr/>
              <a:t>53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Template>
  <TotalTime>1054</TotalTime>
  <Words>4163</Words>
  <Application>Microsoft Macintosh PowerPoint</Application>
  <PresentationFormat>On-screen Show (4:3)</PresentationFormat>
  <Paragraphs>406</Paragraphs>
  <Slides>53</Slides>
  <Notes>44</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template</vt:lpstr>
      <vt:lpstr>    Strategy Analysis and Choice                    </vt:lpstr>
      <vt:lpstr>Learning Objectives</vt:lpstr>
      <vt:lpstr>Learning Objectives (cont.)</vt:lpstr>
      <vt:lpstr>A Comprehensive Strategic-Management Model</vt:lpstr>
      <vt:lpstr>The Process of Generating and Selecting Strategies</vt:lpstr>
      <vt:lpstr>The Process of Generating and Selecting Strategies</vt:lpstr>
      <vt:lpstr>The Process of Generating and Selecting Strategies</vt:lpstr>
      <vt:lpstr>The Strategy-Formulation Analytical Framework</vt:lpstr>
      <vt:lpstr>A Comprehensive Strategy-Formulation Framework</vt:lpstr>
      <vt:lpstr>A Comprehensive Strategy-Formulation Framework</vt:lpstr>
      <vt:lpstr>A Comprehensive Strategy-Formulation Framework</vt:lpstr>
      <vt:lpstr>Matching Key External and Internal Factors to Formulate Alternative Strategies</vt:lpstr>
      <vt:lpstr>The Matching Stage</vt:lpstr>
      <vt:lpstr>The Matching Stage</vt:lpstr>
      <vt:lpstr>The Matching Stage</vt:lpstr>
      <vt:lpstr>SWOT Matrix</vt:lpstr>
      <vt:lpstr>SWOT Matrix (cont.)</vt:lpstr>
      <vt:lpstr>The SPACE Matrix</vt:lpstr>
      <vt:lpstr>The SPACE Matrix</vt:lpstr>
      <vt:lpstr>The SPACE Matrix</vt:lpstr>
      <vt:lpstr>SPACE Matrix Axes</vt:lpstr>
      <vt:lpstr>Steps to Develop a SPACE Matrix</vt:lpstr>
      <vt:lpstr>Steps to Develop a SPACE Matrix</vt:lpstr>
      <vt:lpstr>Steps to Develop a SPACE Matrix</vt:lpstr>
      <vt:lpstr>Steps to Develop a SPACE Matrix</vt:lpstr>
      <vt:lpstr>Example Strategy Profiles</vt:lpstr>
      <vt:lpstr>Example Strategy Profiles</vt:lpstr>
      <vt:lpstr>The Boston Consulting Group (BCG) Matrix</vt:lpstr>
      <vt:lpstr>The BCG Matrix</vt:lpstr>
      <vt:lpstr>The BCG Matrix</vt:lpstr>
      <vt:lpstr>The BCG Matrix</vt:lpstr>
      <vt:lpstr>The BCG Matrix</vt:lpstr>
      <vt:lpstr>The Internal-External (IE) Matrix</vt:lpstr>
      <vt:lpstr>The Internal-External (IE) Matrix</vt:lpstr>
      <vt:lpstr>The IE Matrix</vt:lpstr>
      <vt:lpstr>The Grand Strategy Matrix</vt:lpstr>
      <vt:lpstr>The Grand Strategy Matrix</vt:lpstr>
      <vt:lpstr>The Grand Strategy Matrix</vt:lpstr>
      <vt:lpstr>The Grand Strategy Matrix</vt:lpstr>
      <vt:lpstr>The Quantitative Strategic Planning Matrix (QSPM)</vt:lpstr>
      <vt:lpstr>The Quantitative Strategic Planning Matrix (QSPM)</vt:lpstr>
      <vt:lpstr>Steps in a QSPM</vt:lpstr>
      <vt:lpstr>Steps in a QSPM (cont.)</vt:lpstr>
      <vt:lpstr>Positive Features of the QSPM</vt:lpstr>
      <vt:lpstr>Limitations of the QSPM</vt:lpstr>
      <vt:lpstr>A QSPM for a Retail  Computer Store</vt:lpstr>
      <vt:lpstr>A QSPM for a Retail  Computer Store (cont.)</vt:lpstr>
      <vt:lpstr>The Culture and Politics of Strategy Choice</vt:lpstr>
      <vt:lpstr>Tactics to Aid Strategists</vt:lpstr>
      <vt:lpstr>Governance Issues</vt:lpstr>
      <vt:lpstr>Board of Director Duties and Responsibilities</vt:lpstr>
      <vt:lpstr>Principles of Good Governance</vt:lpstr>
      <vt:lpstr>Principles of Good Governance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Ann Pulido</cp:lastModifiedBy>
  <cp:revision>138</cp:revision>
  <dcterms:created xsi:type="dcterms:W3CDTF">2013-12-14T20:27:12Z</dcterms:created>
  <dcterms:modified xsi:type="dcterms:W3CDTF">2015-11-11T21:14:33Z</dcterms:modified>
</cp:coreProperties>
</file>