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F1644E-4F64-A77C-C377-B604CFE38787}" v="264" dt="2020-08-22T11:22:29.758"/>
    <p1510:client id="{0A3339EA-7C93-043C-50A4-98CDFB3598BB}" v="197" dt="2020-08-16T19:21:15.193"/>
    <p1510:client id="{3F9B6DA8-8635-290B-CB9A-973DAEB892B0}" v="1698" dt="2020-08-16T12:29:34.841"/>
    <p1510:client id="{913DBFF0-071B-C3C2-2F82-B8AE78AA1130}" v="4477" dt="2020-08-23T10:34:04.318"/>
    <p1510:client id="{949B65BA-B105-4CCF-B843-73FE7EDBCC53}" v="1261" dt="2020-08-15T12:06:46.1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23/08/2020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senddresearch.blog/2018/04/11/next-steps-for-the-pupildecelopment-grant" TargetMode="External"/><Relationship Id="rId2" Type="http://schemas.openxmlformats.org/officeDocument/2006/relationships/hyperlink" Target="https://www.Cwntawe.org/about-us/pupil-development-grant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annel4.com/news/factcheck/britains-social-mobility-crisis-in-ten-graphs" TargetMode="External"/><Relationship Id="rId5" Type="http://schemas.openxmlformats.org/officeDocument/2006/relationships/hyperlink" Target="https://onlinepublichealth.gwu.edu/resources/equity-vs-equality/" TargetMode="External"/><Relationship Id="rId4" Type="http://schemas.openxmlformats.org/officeDocument/2006/relationships/hyperlink" Target="https://www.schoolguide.co.u/schools/-swanse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92AA471-0AC7-48C1-B007-5CCA00D453A2}"/>
              </a:ext>
            </a:extLst>
          </p:cNvPr>
          <p:cNvSpPr txBox="1"/>
          <p:nvPr/>
        </p:nvSpPr>
        <p:spPr>
          <a:xfrm>
            <a:off x="3775495" y="-5751"/>
            <a:ext cx="3303917" cy="400110"/>
          </a:xfrm>
          <a:prstGeom prst="rect">
            <a:avLst/>
          </a:prstGeom>
          <a:solidFill>
            <a:srgbClr val="00B0F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cs typeface="Calibri"/>
              </a:rPr>
              <a:t>PUPIL DEVELOPMENT GRANT</a:t>
            </a:r>
          </a:p>
        </p:txBody>
      </p:sp>
      <p:pic>
        <p:nvPicPr>
          <p:cNvPr id="2" name="Picture 2" descr="A picture containing grass, game, court, player&#10;&#10;Description automatically generated">
            <a:extLst>
              <a:ext uri="{FF2B5EF4-FFF2-40B4-BE49-F238E27FC236}">
                <a16:creationId xmlns:a16="http://schemas.microsoft.com/office/drawing/2014/main" id="{CF6B9813-5244-46EC-9660-C02058E33A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2347" y="69458"/>
            <a:ext cx="1212551" cy="1255684"/>
          </a:xfrm>
          <a:prstGeom prst="rect">
            <a:avLst/>
          </a:prstGeom>
        </p:spPr>
      </p:pic>
      <p:pic>
        <p:nvPicPr>
          <p:cNvPr id="3" name="Picture 4" descr="A picture containing computer&#10;&#10;Description automatically generated">
            <a:extLst>
              <a:ext uri="{FF2B5EF4-FFF2-40B4-BE49-F238E27FC236}">
                <a16:creationId xmlns:a16="http://schemas.microsoft.com/office/drawing/2014/main" id="{13CF5672-6E10-4AE7-B1F3-E349E7B3F4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7747" y="74582"/>
            <a:ext cx="2384847" cy="124544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C1B81A1-8AA3-4F05-854C-25FEE8BE81ED}"/>
              </a:ext>
            </a:extLst>
          </p:cNvPr>
          <p:cNvSpPr txBox="1"/>
          <p:nvPr/>
        </p:nvSpPr>
        <p:spPr>
          <a:xfrm>
            <a:off x="223388" y="65237"/>
            <a:ext cx="2743200" cy="1046440"/>
          </a:xfrm>
          <a:prstGeom prst="rect">
            <a:avLst/>
          </a:prstGeom>
          <a:solidFill>
            <a:srgbClr val="00B05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dirty="0">
                <a:cs typeface="Calibri"/>
              </a:rPr>
              <a:t>I</a:t>
            </a:r>
            <a:r>
              <a:rPr lang="en-GB" sz="1400" dirty="0">
                <a:cs typeface="Calibri"/>
              </a:rPr>
              <a:t>NTENDED FOR:</a:t>
            </a:r>
            <a:endParaRPr lang="en-US" sz="1400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cs typeface="Calibri"/>
              </a:rPr>
              <a:t>Reduce disadvantage experiences</a:t>
            </a: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cs typeface="Calibri"/>
              </a:rPr>
              <a:t>Access opportunities</a:t>
            </a: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cs typeface="Calibri"/>
              </a:rPr>
              <a:t>Improve level of attainment</a:t>
            </a: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cs typeface="Calibri"/>
              </a:rPr>
              <a:t>Remove barriers to learning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F28F2A-6ABA-4BF5-AC9F-26F132466BB5}"/>
              </a:ext>
            </a:extLst>
          </p:cNvPr>
          <p:cNvSpPr txBox="1"/>
          <p:nvPr/>
        </p:nvSpPr>
        <p:spPr>
          <a:xfrm>
            <a:off x="3772797" y="3269587"/>
            <a:ext cx="3232029" cy="2108269"/>
          </a:xfrm>
          <a:prstGeom prst="rect">
            <a:avLst/>
          </a:prstGeom>
          <a:solidFill>
            <a:srgbClr val="FFC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SUPPORT FOR:</a:t>
            </a: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cs typeface="Calibri"/>
              </a:rPr>
              <a:t>Interventions – language and communication     </a:t>
            </a: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cs typeface="Calibri"/>
              </a:rPr>
              <a:t>                         - numeracy </a:t>
            </a: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cs typeface="Calibri"/>
              </a:rPr>
              <a:t>                         - behaviour/emotional</a:t>
            </a: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cs typeface="Calibri"/>
              </a:rPr>
              <a:t>Staff                -  well- being officer</a:t>
            </a: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cs typeface="Calibri"/>
              </a:rPr>
              <a:t>                        -  teaching assistants</a:t>
            </a: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cs typeface="Calibri"/>
              </a:rPr>
              <a:t>                        -  early years </a:t>
            </a: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cs typeface="Calibri"/>
              </a:rPr>
              <a:t>Skills week   - outdoor learning and developing  </a:t>
            </a: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cs typeface="Calibri"/>
              </a:rPr>
              <a:t>Family engagement – working alongside school</a:t>
            </a: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cs typeface="Calibri"/>
              </a:rPr>
              <a:t>Sharing good practices – staff training</a:t>
            </a:r>
          </a:p>
          <a:p>
            <a:r>
              <a:rPr lang="en-GB" sz="1400" dirty="0">
                <a:cs typeface="Calibri"/>
              </a:rPr>
              <a:t>   </a:t>
            </a:r>
            <a:endParaRPr lang="en-GB" dirty="0"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44FE7D-F63D-494C-88AE-79441ADEF754}"/>
              </a:ext>
            </a:extLst>
          </p:cNvPr>
          <p:cNvSpPr txBox="1"/>
          <p:nvPr/>
        </p:nvSpPr>
        <p:spPr>
          <a:xfrm>
            <a:off x="2965870" y="2189493"/>
            <a:ext cx="2886973" cy="877163"/>
          </a:xfrm>
          <a:prstGeom prst="rect">
            <a:avLst/>
          </a:prstGeom>
          <a:solidFill>
            <a:srgbClr val="FF0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GOOD POINTS:</a:t>
            </a: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cs typeface="Calibri"/>
              </a:rPr>
              <a:t>Receive benefits</a:t>
            </a: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cs typeface="Calibri"/>
              </a:rPr>
              <a:t>Children receive a healthy hot meal</a:t>
            </a: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cs typeface="Calibri"/>
              </a:rPr>
              <a:t>Uniform grants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ACDC9EC-39C7-4974-B9A4-B45D396804D1}"/>
              </a:ext>
            </a:extLst>
          </p:cNvPr>
          <p:cNvSpPr txBox="1"/>
          <p:nvPr/>
        </p:nvSpPr>
        <p:spPr>
          <a:xfrm>
            <a:off x="8859688" y="2346744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20FA44-622A-4274-9F1E-3D8ED7B7FB52}"/>
              </a:ext>
            </a:extLst>
          </p:cNvPr>
          <p:cNvSpPr txBox="1"/>
          <p:nvPr/>
        </p:nvSpPr>
        <p:spPr>
          <a:xfrm>
            <a:off x="5853919" y="2202072"/>
            <a:ext cx="2714446" cy="707886"/>
          </a:xfrm>
          <a:prstGeom prst="rect">
            <a:avLst/>
          </a:prstGeom>
          <a:solidFill>
            <a:srgbClr val="0070C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BAD POINTS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GB" sz="1100" dirty="0">
                <a:cs typeface="Calibri"/>
              </a:rPr>
              <a:t>Harsh way of measuring deprivation</a:t>
            </a: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cs typeface="Calibri"/>
              </a:rPr>
              <a:t>Reinforcing inequality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F9E1AF-48B4-4534-95FF-406F5B364E0F}"/>
              </a:ext>
            </a:extLst>
          </p:cNvPr>
          <p:cNvSpPr txBox="1"/>
          <p:nvPr/>
        </p:nvSpPr>
        <p:spPr>
          <a:xfrm>
            <a:off x="4156496" y="634041"/>
            <a:ext cx="2398143" cy="523220"/>
          </a:xfrm>
          <a:prstGeom prst="rect">
            <a:avLst/>
          </a:prstGeom>
          <a:solidFill>
            <a:schemeClr val="accent3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>
                <a:cs typeface="Calibri"/>
              </a:rPr>
              <a:t>Additional funding for children who receive free school meals</a:t>
            </a:r>
          </a:p>
        </p:txBody>
      </p:sp>
      <p:sp>
        <p:nvSpPr>
          <p:cNvPr id="13" name="Arrow: Left-Right 12">
            <a:extLst>
              <a:ext uri="{FF2B5EF4-FFF2-40B4-BE49-F238E27FC236}">
                <a16:creationId xmlns:a16="http://schemas.microsoft.com/office/drawing/2014/main" id="{8E1FF9FE-8E57-450C-9633-05F3B9FC7024}"/>
              </a:ext>
            </a:extLst>
          </p:cNvPr>
          <p:cNvSpPr/>
          <p:nvPr/>
        </p:nvSpPr>
        <p:spPr>
          <a:xfrm rot="18900000">
            <a:off x="2124393" y="2309624"/>
            <a:ext cx="805132" cy="431319"/>
          </a:xfrm>
          <a:prstGeom prst="left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cs typeface="Calibri"/>
              </a:rPr>
              <a:t>RED</a:t>
            </a:r>
          </a:p>
        </p:txBody>
      </p:sp>
      <p:sp>
        <p:nvSpPr>
          <p:cNvPr id="17" name="Explosion: 8 Points 16">
            <a:extLst>
              <a:ext uri="{FF2B5EF4-FFF2-40B4-BE49-F238E27FC236}">
                <a16:creationId xmlns:a16="http://schemas.microsoft.com/office/drawing/2014/main" id="{436AABCC-8F66-4D06-AE18-110F26E53330}"/>
              </a:ext>
            </a:extLst>
          </p:cNvPr>
          <p:cNvSpPr/>
          <p:nvPr/>
        </p:nvSpPr>
        <p:spPr>
          <a:xfrm rot="20940000">
            <a:off x="220794" y="1258338"/>
            <a:ext cx="1466490" cy="2099093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  <a:cs typeface="Calibri"/>
              </a:rPr>
              <a:t>Helping children blow the basic line</a:t>
            </a:r>
          </a:p>
        </p:txBody>
      </p:sp>
      <p:sp>
        <p:nvSpPr>
          <p:cNvPr id="18" name="Explosion: 8 Points 17">
            <a:extLst>
              <a:ext uri="{FF2B5EF4-FFF2-40B4-BE49-F238E27FC236}">
                <a16:creationId xmlns:a16="http://schemas.microsoft.com/office/drawing/2014/main" id="{91C04CFE-9714-4561-A927-AF5F2EBD5B1C}"/>
              </a:ext>
            </a:extLst>
          </p:cNvPr>
          <p:cNvSpPr/>
          <p:nvPr/>
        </p:nvSpPr>
        <p:spPr>
          <a:xfrm rot="660000">
            <a:off x="1174815" y="2754491"/>
            <a:ext cx="1595886" cy="1437734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  <a:cs typeface="Calibri"/>
              </a:rPr>
              <a:t>Redistribute the wealth</a:t>
            </a:r>
          </a:p>
        </p:txBody>
      </p:sp>
      <p:sp>
        <p:nvSpPr>
          <p:cNvPr id="19" name="Arrow: Left-Right 18">
            <a:extLst>
              <a:ext uri="{FF2B5EF4-FFF2-40B4-BE49-F238E27FC236}">
                <a16:creationId xmlns:a16="http://schemas.microsoft.com/office/drawing/2014/main" id="{0FC069F6-C8C5-419E-A3B7-0DC51650409A}"/>
              </a:ext>
            </a:extLst>
          </p:cNvPr>
          <p:cNvSpPr/>
          <p:nvPr/>
        </p:nvSpPr>
        <p:spPr>
          <a:xfrm rot="2640000">
            <a:off x="8529403" y="2303902"/>
            <a:ext cx="819511" cy="402567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cs typeface="Calibri"/>
              </a:rPr>
              <a:t>MUD</a:t>
            </a:r>
            <a:endParaRPr lang="en-US" sz="12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20" name="Explosion: 8 Points 19">
            <a:extLst>
              <a:ext uri="{FF2B5EF4-FFF2-40B4-BE49-F238E27FC236}">
                <a16:creationId xmlns:a16="http://schemas.microsoft.com/office/drawing/2014/main" id="{4D4D1AD6-3DF2-4072-B4C1-C650A487ABEB}"/>
              </a:ext>
            </a:extLst>
          </p:cNvPr>
          <p:cNvSpPr/>
          <p:nvPr/>
        </p:nvSpPr>
        <p:spPr>
          <a:xfrm rot="21060000">
            <a:off x="8279602" y="2781069"/>
            <a:ext cx="1322715" cy="15240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  <a:cs typeface="Calibri"/>
              </a:rPr>
              <a:t>Should be universal</a:t>
            </a:r>
          </a:p>
        </p:txBody>
      </p:sp>
      <p:sp>
        <p:nvSpPr>
          <p:cNvPr id="21" name="Explosion: 8 Points 20">
            <a:extLst>
              <a:ext uri="{FF2B5EF4-FFF2-40B4-BE49-F238E27FC236}">
                <a16:creationId xmlns:a16="http://schemas.microsoft.com/office/drawing/2014/main" id="{2C9F8EB9-5547-4FF9-9AE2-EDCE7B03B16E}"/>
              </a:ext>
            </a:extLst>
          </p:cNvPr>
          <p:cNvSpPr/>
          <p:nvPr/>
        </p:nvSpPr>
        <p:spPr>
          <a:xfrm rot="540000">
            <a:off x="9501219" y="1359837"/>
            <a:ext cx="2429773" cy="2789203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  <a:cs typeface="Calibri"/>
              </a:rPr>
              <a:t>Be inclusive, every child should get a free school meal and the same level of teaching</a:t>
            </a:r>
          </a:p>
        </p:txBody>
      </p:sp>
      <p:sp>
        <p:nvSpPr>
          <p:cNvPr id="22" name="Arrow: Up-Down 21">
            <a:extLst>
              <a:ext uri="{FF2B5EF4-FFF2-40B4-BE49-F238E27FC236}">
                <a16:creationId xmlns:a16="http://schemas.microsoft.com/office/drawing/2014/main" id="{32E8F3AE-0AB7-4A9E-82E7-B8E5D2A2C3C9}"/>
              </a:ext>
            </a:extLst>
          </p:cNvPr>
          <p:cNvSpPr/>
          <p:nvPr/>
        </p:nvSpPr>
        <p:spPr>
          <a:xfrm>
            <a:off x="5644314" y="2956606"/>
            <a:ext cx="359435" cy="690115"/>
          </a:xfrm>
          <a:prstGeom prst="up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cs typeface="Calibri"/>
              </a:rPr>
              <a:t>S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cs typeface="Calibri"/>
              </a:rPr>
              <a:t>I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cs typeface="Calibri"/>
              </a:rPr>
              <a:t>D</a:t>
            </a:r>
          </a:p>
        </p:txBody>
      </p:sp>
      <p:sp>
        <p:nvSpPr>
          <p:cNvPr id="23" name="Arrow: Left 22">
            <a:extLst>
              <a:ext uri="{FF2B5EF4-FFF2-40B4-BE49-F238E27FC236}">
                <a16:creationId xmlns:a16="http://schemas.microsoft.com/office/drawing/2014/main" id="{A1593968-20FC-4375-8F8B-0D2C10BF9422}"/>
              </a:ext>
            </a:extLst>
          </p:cNvPr>
          <p:cNvSpPr/>
          <p:nvPr/>
        </p:nvSpPr>
        <p:spPr>
          <a:xfrm rot="18900000">
            <a:off x="3749316" y="1163561"/>
            <a:ext cx="488831" cy="445699"/>
          </a:xfrm>
          <a:prstGeom prst="left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Arrow: Down 23">
            <a:extLst>
              <a:ext uri="{FF2B5EF4-FFF2-40B4-BE49-F238E27FC236}">
                <a16:creationId xmlns:a16="http://schemas.microsoft.com/office/drawing/2014/main" id="{BFEBD980-60BE-457E-AF7D-33C42F160F9B}"/>
              </a:ext>
            </a:extLst>
          </p:cNvPr>
          <p:cNvSpPr/>
          <p:nvPr/>
        </p:nvSpPr>
        <p:spPr>
          <a:xfrm>
            <a:off x="5124932" y="1219003"/>
            <a:ext cx="460074" cy="460077"/>
          </a:xfrm>
          <a:prstGeom prst="down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65521A3A-77EE-4C22-8E8B-946D2779BED0}"/>
              </a:ext>
            </a:extLst>
          </p:cNvPr>
          <p:cNvSpPr/>
          <p:nvPr/>
        </p:nvSpPr>
        <p:spPr>
          <a:xfrm rot="2880000">
            <a:off x="6532009" y="1224587"/>
            <a:ext cx="488831" cy="445697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C7B4D5D-591B-48BF-9CAB-0D74AE629050}"/>
              </a:ext>
            </a:extLst>
          </p:cNvPr>
          <p:cNvSpPr txBox="1"/>
          <p:nvPr/>
        </p:nvSpPr>
        <p:spPr>
          <a:xfrm>
            <a:off x="2410543" y="1706055"/>
            <a:ext cx="1636144" cy="26161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dirty="0">
                <a:cs typeface="Calibri"/>
              </a:rPr>
              <a:t>Self- esteem approaches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1F32789-D4D2-4A0E-9E94-E75E24117C9E}"/>
              </a:ext>
            </a:extLst>
          </p:cNvPr>
          <p:cNvSpPr txBox="1"/>
          <p:nvPr/>
        </p:nvSpPr>
        <p:spPr>
          <a:xfrm>
            <a:off x="4249949" y="1719532"/>
            <a:ext cx="1751163" cy="26161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dirty="0">
                <a:cs typeface="Calibri"/>
              </a:rPr>
              <a:t>Practical skills approaches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2F5EDEA-C90E-4E70-8AF7-D286AEFDE73E}"/>
              </a:ext>
            </a:extLst>
          </p:cNvPr>
          <p:cNvSpPr txBox="1"/>
          <p:nvPr/>
        </p:nvSpPr>
        <p:spPr>
          <a:xfrm>
            <a:off x="6189992" y="1704257"/>
            <a:ext cx="2081842" cy="26161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dirty="0">
                <a:cs typeface="Calibri"/>
              </a:rPr>
              <a:t>Emotional resilience approaches</a:t>
            </a:r>
          </a:p>
        </p:txBody>
      </p:sp>
      <p:pic>
        <p:nvPicPr>
          <p:cNvPr id="8" name="Picture 13" descr="A picture containing food, device&#10;&#10;Description automatically generated">
            <a:extLst>
              <a:ext uri="{FF2B5EF4-FFF2-40B4-BE49-F238E27FC236}">
                <a16:creationId xmlns:a16="http://schemas.microsoft.com/office/drawing/2014/main" id="{00D96FEE-2046-4C9F-A8E0-515B5520EC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0578" y="3872357"/>
            <a:ext cx="2916630" cy="2721996"/>
          </a:xfrm>
          <a:prstGeom prst="rect">
            <a:avLst/>
          </a:prstGeom>
        </p:spPr>
      </p:pic>
      <p:sp>
        <p:nvSpPr>
          <p:cNvPr id="14" name="Arrow: Right 13">
            <a:extLst>
              <a:ext uri="{FF2B5EF4-FFF2-40B4-BE49-F238E27FC236}">
                <a16:creationId xmlns:a16="http://schemas.microsoft.com/office/drawing/2014/main" id="{036A670B-2D15-469E-B7C0-40845D029588}"/>
              </a:ext>
            </a:extLst>
          </p:cNvPr>
          <p:cNvSpPr/>
          <p:nvPr/>
        </p:nvSpPr>
        <p:spPr>
          <a:xfrm rot="2700000">
            <a:off x="2472531" y="4595665"/>
            <a:ext cx="690113" cy="474453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Cloud 14">
            <a:extLst>
              <a:ext uri="{FF2B5EF4-FFF2-40B4-BE49-F238E27FC236}">
                <a16:creationId xmlns:a16="http://schemas.microsoft.com/office/drawing/2014/main" id="{88C8B847-AD22-4A41-8A04-6A4DE4AC63C3}"/>
              </a:ext>
            </a:extLst>
          </p:cNvPr>
          <p:cNvSpPr/>
          <p:nvPr/>
        </p:nvSpPr>
        <p:spPr>
          <a:xfrm rot="21240000">
            <a:off x="1937535" y="5136259"/>
            <a:ext cx="2947355" cy="1423357"/>
          </a:xfrm>
          <a:prstGeom prst="cloud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100" err="1">
                <a:solidFill>
                  <a:schemeClr val="tx1"/>
                </a:solidFill>
                <a:cs typeface="Calibri"/>
              </a:rPr>
              <a:t>Bronfrenbrenner</a:t>
            </a:r>
            <a:endParaRPr lang="en-GB" sz="1100" dirty="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GB" sz="1100" dirty="0">
                <a:solidFill>
                  <a:schemeClr val="tx1"/>
                </a:solidFill>
                <a:cs typeface="Calibri"/>
              </a:rPr>
              <a:t>"Helps teachers </a:t>
            </a:r>
            <a:r>
              <a:rPr lang="en-GB" sz="1100">
                <a:solidFill>
                  <a:schemeClr val="tx1"/>
                </a:solidFill>
                <a:cs typeface="Calibri"/>
              </a:rPr>
              <a:t>understand the importance of fostering positive relationships with children and their families to support the child's development"</a:t>
            </a:r>
            <a:endParaRPr lang="en-GB" sz="11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B6B6A505-0963-48F5-93AC-66DD6122399B}"/>
              </a:ext>
            </a:extLst>
          </p:cNvPr>
          <p:cNvSpPr/>
          <p:nvPr/>
        </p:nvSpPr>
        <p:spPr>
          <a:xfrm>
            <a:off x="4152884" y="6103490"/>
            <a:ext cx="2717320" cy="60384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>
                <a:solidFill>
                  <a:schemeClr val="tx1"/>
                </a:solidFill>
                <a:cs typeface="Calibri"/>
              </a:rPr>
              <a:t>A child's rights and development</a:t>
            </a:r>
          </a:p>
        </p:txBody>
      </p:sp>
      <p:sp>
        <p:nvSpPr>
          <p:cNvPr id="26" name="Cloud 25">
            <a:extLst>
              <a:ext uri="{FF2B5EF4-FFF2-40B4-BE49-F238E27FC236}">
                <a16:creationId xmlns:a16="http://schemas.microsoft.com/office/drawing/2014/main" id="{03BA70C4-2637-4E13-BD8A-888E45013264}"/>
              </a:ext>
            </a:extLst>
          </p:cNvPr>
          <p:cNvSpPr/>
          <p:nvPr/>
        </p:nvSpPr>
        <p:spPr>
          <a:xfrm rot="840000">
            <a:off x="6382300" y="5154087"/>
            <a:ext cx="2343509" cy="1394604"/>
          </a:xfrm>
          <a:prstGeom prst="cloud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  <a:cs typeface="Calibri"/>
              </a:rPr>
              <a:t>Maslow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  <a:cs typeface="Calibri"/>
              </a:rPr>
              <a:t>"An individual's respone to learning is dominated at any </a:t>
            </a:r>
            <a:r>
              <a:rPr lang="en-GB" sz="1100">
                <a:solidFill>
                  <a:schemeClr val="tx1"/>
                </a:solidFill>
                <a:cs typeface="Calibri"/>
              </a:rPr>
              <a:t>given moment, whichever need is priority"</a:t>
            </a:r>
            <a:endParaRPr lang="en-GB" sz="11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05C004-4A31-4C30-9D28-60DE8466938C}"/>
              </a:ext>
            </a:extLst>
          </p:cNvPr>
          <p:cNvSpPr txBox="1"/>
          <p:nvPr/>
        </p:nvSpPr>
        <p:spPr>
          <a:xfrm>
            <a:off x="10130287" y="3617343"/>
            <a:ext cx="2743200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00" dirty="0">
                <a:cs typeface="Calibri"/>
              </a:rPr>
              <a:t>(Levitas, cited in Pierson, 2010)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F3CCEF3-602D-4D0B-B209-130301CB9FAC}"/>
              </a:ext>
            </a:extLst>
          </p:cNvPr>
          <p:cNvSpPr txBox="1"/>
          <p:nvPr/>
        </p:nvSpPr>
        <p:spPr>
          <a:xfrm>
            <a:off x="8360973" y="3932747"/>
            <a:ext cx="2743200" cy="4924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00" dirty="0">
                <a:ea typeface="+mn-lt"/>
                <a:cs typeface="+mn-lt"/>
              </a:rPr>
              <a:t>(Levitas, cited in Pierson, </a:t>
            </a:r>
            <a:r>
              <a:rPr lang="en-GB" sz="800">
                <a:ea typeface="+mn-lt"/>
                <a:cs typeface="+mn-lt"/>
              </a:rPr>
              <a:t>2010)</a:t>
            </a:r>
          </a:p>
          <a:p>
            <a:pPr algn="l"/>
            <a:endParaRPr lang="en-GB" dirty="0">
              <a:cs typeface="Calibri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9970999-8E1A-4C1B-BB55-E6BD3F60B745}"/>
              </a:ext>
            </a:extLst>
          </p:cNvPr>
          <p:cNvSpPr txBox="1"/>
          <p:nvPr/>
        </p:nvSpPr>
        <p:spPr>
          <a:xfrm>
            <a:off x="3960604" y="1099510"/>
            <a:ext cx="3735237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00" dirty="0">
                <a:cs typeface="Calibri"/>
              </a:rPr>
              <a:t>Pupil Development Grant (Cwmtawe </a:t>
            </a:r>
            <a:r>
              <a:rPr lang="en-GB" sz="800">
                <a:cs typeface="Calibri"/>
              </a:rPr>
              <a:t>Community School 2020)</a:t>
            </a:r>
            <a:endParaRPr lang="en-GB" sz="800" dirty="0">
              <a:cs typeface="Calibri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A18FB44-6ACC-4DB9-800D-D721E1556A52}"/>
              </a:ext>
            </a:extLst>
          </p:cNvPr>
          <p:cNvSpPr txBox="1"/>
          <p:nvPr/>
        </p:nvSpPr>
        <p:spPr>
          <a:xfrm>
            <a:off x="77817" y="3298345"/>
            <a:ext cx="2743200" cy="4924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00" dirty="0">
                <a:ea typeface="+mn-lt"/>
                <a:cs typeface="+mn-lt"/>
              </a:rPr>
              <a:t>(Levitas, cited in Pierson, 2010)</a:t>
            </a:r>
            <a:endParaRPr lang="en-US" sz="800" dirty="0">
              <a:ea typeface="+mn-lt"/>
              <a:cs typeface="+mn-lt"/>
            </a:endParaRPr>
          </a:p>
          <a:p>
            <a:pPr algn="l"/>
            <a:endParaRPr lang="en-GB" dirty="0">
              <a:cs typeface="Calibri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90DCBEE-8DB9-4D4C-84E8-04AAED6A32FF}"/>
              </a:ext>
            </a:extLst>
          </p:cNvPr>
          <p:cNvSpPr txBox="1"/>
          <p:nvPr/>
        </p:nvSpPr>
        <p:spPr>
          <a:xfrm>
            <a:off x="-23722" y="6302316"/>
            <a:ext cx="3217652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00" dirty="0">
                <a:cs typeface="Calibri"/>
              </a:rPr>
              <a:t>Mobbs, C. H. (204) </a:t>
            </a:r>
            <a:r>
              <a:rPr lang="en-GB" sz="800" i="1" dirty="0">
                <a:cs typeface="Calibri"/>
              </a:rPr>
              <a:t>In Challenges and </a:t>
            </a:r>
            <a:r>
              <a:rPr lang="en-GB" sz="800" i="1">
                <a:cs typeface="Calibri"/>
              </a:rPr>
              <a:t>difficulties, Epact Kids, Repatriaion, Well-being ad health.</a:t>
            </a:r>
            <a:endParaRPr lang="en-GB" sz="800" i="1" dirty="0">
              <a:cs typeface="Calibri"/>
            </a:endParaRPr>
          </a:p>
        </p:txBody>
      </p:sp>
      <p:pic>
        <p:nvPicPr>
          <p:cNvPr id="35" name="Picture 35" descr="A close up of a map&#10;&#10;Description automatically generated">
            <a:extLst>
              <a:ext uri="{FF2B5EF4-FFF2-40B4-BE49-F238E27FC236}">
                <a16:creationId xmlns:a16="http://schemas.microsoft.com/office/drawing/2014/main" id="{633FBDA9-F3EB-46BA-AB40-9433513ACC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20664" y="4735805"/>
            <a:ext cx="3246407" cy="1455180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586660E3-5610-4DF2-9A91-72984758F067}"/>
              </a:ext>
            </a:extLst>
          </p:cNvPr>
          <p:cNvSpPr txBox="1"/>
          <p:nvPr/>
        </p:nvSpPr>
        <p:spPr>
          <a:xfrm>
            <a:off x="8936966" y="4192437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solidFill>
                  <a:srgbClr val="FF0000"/>
                </a:solidFill>
                <a:cs typeface="Calibri"/>
              </a:rPr>
              <a:t>Perentage of childen </a:t>
            </a:r>
            <a:r>
              <a:rPr lang="en-GB" sz="1200">
                <a:solidFill>
                  <a:srgbClr val="FF0000"/>
                </a:solidFill>
                <a:cs typeface="Calibri"/>
              </a:rPr>
              <a:t>achieving level 2 in key stage 1</a:t>
            </a:r>
            <a:endParaRPr lang="en-GB" sz="1200" dirty="0">
              <a:solidFill>
                <a:srgbClr val="FF0000"/>
              </a:solidFill>
              <a:cs typeface="Calibri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5A54C8F-D578-4B4B-85C4-324902A52883}"/>
              </a:ext>
            </a:extLst>
          </p:cNvPr>
          <p:cNvSpPr txBox="1"/>
          <p:nvPr/>
        </p:nvSpPr>
        <p:spPr>
          <a:xfrm>
            <a:off x="9007954" y="6305011"/>
            <a:ext cx="274320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00">
                <a:cs typeface="Calibri"/>
              </a:rPr>
              <a:t>Britian's Social Mobility Crsis </a:t>
            </a:r>
            <a:r>
              <a:rPr lang="en-GB" sz="800" dirty="0">
                <a:cs typeface="Calibri"/>
              </a:rPr>
              <a:t>in ten graphs. (Channel  4 television cooperation 2020)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877E837-6E1B-4083-824B-EAB2B985DB40}"/>
              </a:ext>
            </a:extLst>
          </p:cNvPr>
          <p:cNvSpPr txBox="1"/>
          <p:nvPr/>
        </p:nvSpPr>
        <p:spPr>
          <a:xfrm>
            <a:off x="5182680" y="5125170"/>
            <a:ext cx="2743200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00">
                <a:cs typeface="Calibri"/>
              </a:rPr>
              <a:t>Headteacher(2019-2020)</a:t>
            </a:r>
            <a:endParaRPr lang="en-GB" sz="800" dirty="0">
              <a:cs typeface="Calibri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FF8DA94-6D85-4449-B016-7020575DF94F}"/>
              </a:ext>
            </a:extLst>
          </p:cNvPr>
          <p:cNvSpPr txBox="1"/>
          <p:nvPr/>
        </p:nvSpPr>
        <p:spPr>
          <a:xfrm>
            <a:off x="221591" y="1141743"/>
            <a:ext cx="2728823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00">
                <a:cs typeface="Calibri"/>
              </a:rPr>
              <a:t>Headteacher (2019-2020)</a:t>
            </a:r>
            <a:endParaRPr lang="en-GB" sz="800" dirty="0">
              <a:cs typeface="Calibri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3B810F4-EA4F-46E2-8294-A27CF42B206F}"/>
              </a:ext>
            </a:extLst>
          </p:cNvPr>
          <p:cNvSpPr txBox="1"/>
          <p:nvPr/>
        </p:nvSpPr>
        <p:spPr>
          <a:xfrm>
            <a:off x="4476391" y="1945975"/>
            <a:ext cx="2743200" cy="4924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00">
                <a:ea typeface="+mn-lt"/>
                <a:cs typeface="+mn-lt"/>
              </a:rPr>
              <a:t>Headteacher (2019-202)</a:t>
            </a:r>
          </a:p>
          <a:p>
            <a:pPr algn="l"/>
            <a:endParaRPr lang="en-GB" dirty="0">
              <a:cs typeface="Calibri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949BF9D-F34D-4D19-8785-C582F58AFC92}"/>
              </a:ext>
            </a:extLst>
          </p:cNvPr>
          <p:cNvSpPr txBox="1"/>
          <p:nvPr/>
        </p:nvSpPr>
        <p:spPr>
          <a:xfrm>
            <a:off x="8577532" y="1216325"/>
            <a:ext cx="2743200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00" dirty="0">
                <a:cs typeface="Calibri"/>
              </a:rPr>
              <a:t>What's the difference between equity and </a:t>
            </a:r>
            <a:r>
              <a:rPr lang="en-GB" sz="800">
                <a:cs typeface="Calibri"/>
              </a:rPr>
              <a:t>equality?(Online Public health 2018</a:t>
            </a:r>
            <a:r>
              <a:rPr lang="en-GB" sz="1400">
                <a:cs typeface="Calibri"/>
              </a:rPr>
              <a:t>)</a:t>
            </a:r>
            <a:endParaRPr lang="en-GB" sz="1400" dirty="0">
              <a:cs typeface="Calibri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1BC828F-35D9-42DA-A5A7-BE8A7DF0560B}"/>
              </a:ext>
            </a:extLst>
          </p:cNvPr>
          <p:cNvSpPr txBox="1"/>
          <p:nvPr/>
        </p:nvSpPr>
        <p:spPr>
          <a:xfrm>
            <a:off x="2970362" y="6492815"/>
            <a:ext cx="2743200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00">
                <a:cs typeface="Calibri"/>
              </a:rPr>
              <a:t>(Bates, B. 2019, p. 194)</a:t>
            </a:r>
            <a:endParaRPr lang="en-GB" sz="800" dirty="0">
              <a:cs typeface="Calibri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36C0BBD-B8BF-43D4-A84F-1FE900558A60}"/>
              </a:ext>
            </a:extLst>
          </p:cNvPr>
          <p:cNvSpPr txBox="1"/>
          <p:nvPr/>
        </p:nvSpPr>
        <p:spPr>
          <a:xfrm>
            <a:off x="6635690" y="631938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dirty="0">
              <a:cs typeface="Calibri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C0C12F8-D64C-4FFE-8D3A-0061C28CFCAF}"/>
              </a:ext>
            </a:extLst>
          </p:cNvPr>
          <p:cNvSpPr txBox="1"/>
          <p:nvPr/>
        </p:nvSpPr>
        <p:spPr>
          <a:xfrm>
            <a:off x="6780361" y="6464060"/>
            <a:ext cx="2743200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00">
                <a:cs typeface="Calibri"/>
              </a:rPr>
              <a:t>(Bates, B. 2019, p. 66)</a:t>
            </a:r>
            <a:endParaRPr lang="en-GB" sz="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43DFEF-F97F-458A-91B5-44AB2DD6D62A}"/>
              </a:ext>
            </a:extLst>
          </p:cNvPr>
          <p:cNvSpPr txBox="1"/>
          <p:nvPr/>
        </p:nvSpPr>
        <p:spPr>
          <a:xfrm>
            <a:off x="425570" y="181155"/>
            <a:ext cx="274320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cs typeface="Calibri"/>
              </a:rPr>
              <a:t>Reference List</a:t>
            </a:r>
            <a:endParaRPr lang="en-GB" sz="2000" dirty="0"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D0D81A-6FB5-4AF4-9611-77C905C33BEB}"/>
              </a:ext>
            </a:extLst>
          </p:cNvPr>
          <p:cNvSpPr txBox="1"/>
          <p:nvPr/>
        </p:nvSpPr>
        <p:spPr>
          <a:xfrm>
            <a:off x="381539" y="4047767"/>
            <a:ext cx="11182709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>
                <a:cs typeface="Calibri"/>
              </a:rPr>
              <a:t>Pupil Development Grant (2020) Available: </a:t>
            </a:r>
            <a:r>
              <a:rPr lang="en-GB" sz="1400" dirty="0">
                <a:cs typeface="Calibri"/>
                <a:hlinkClick r:id="rId2"/>
              </a:rPr>
              <a:t>https://www.Cwntawe.org/about-us/pupil-development-grant/</a:t>
            </a:r>
            <a:r>
              <a:rPr lang="en-GB" sz="1400">
                <a:cs typeface="Calibri"/>
              </a:rPr>
              <a:t> [Accessed: 7 August 2020]</a:t>
            </a:r>
            <a:endParaRPr lang="en-US" sz="1400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6356BA-311E-4871-83CE-CE06638319CC}"/>
              </a:ext>
            </a:extLst>
          </p:cNvPr>
          <p:cNvSpPr txBox="1"/>
          <p:nvPr/>
        </p:nvSpPr>
        <p:spPr>
          <a:xfrm>
            <a:off x="380640" y="2695395"/>
            <a:ext cx="1101018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cs typeface="Calibri"/>
              </a:rPr>
              <a:t>Mobbs, C.H. (2014) </a:t>
            </a:r>
            <a:r>
              <a:rPr lang="en-GB" sz="1400" i="1" dirty="0">
                <a:cs typeface="Calibri"/>
              </a:rPr>
              <a:t>In Challenges and difficulties, Expat Kids, Repatriation, Well-being and health. </a:t>
            </a:r>
            <a:r>
              <a:rPr lang="en-GB" sz="1400">
                <a:cs typeface="Calibri"/>
              </a:rPr>
              <a:t>Available:</a:t>
            </a:r>
            <a:r>
              <a:rPr lang="en-GB" sz="1400" dirty="0">
                <a:cs typeface="Calibri"/>
              </a:rPr>
              <a:t> </a:t>
            </a:r>
            <a:r>
              <a:rPr lang="en-GB" sz="1400">
                <a:cs typeface="Calibri"/>
              </a:rPr>
              <a:t>https:/www./expactchild.com/expact-child-many-layers-influence/ [Accessed:  17 August 2020</a:t>
            </a:r>
            <a:endParaRPr lang="en-GB" sz="1400" dirty="0"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5E3469-4B0B-442C-A677-700A9FF971AD}"/>
              </a:ext>
            </a:extLst>
          </p:cNvPr>
          <p:cNvSpPr txBox="1"/>
          <p:nvPr/>
        </p:nvSpPr>
        <p:spPr>
          <a:xfrm>
            <a:off x="322233" y="3312723"/>
            <a:ext cx="10420707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cs typeface="Calibri"/>
              </a:rPr>
              <a:t>Levitas, R. (2005) </a:t>
            </a:r>
            <a:r>
              <a:rPr lang="en-GB" sz="1400" i="1" dirty="0">
                <a:cs typeface="Calibri"/>
              </a:rPr>
              <a:t>The </a:t>
            </a:r>
            <a:r>
              <a:rPr lang="en-GB" sz="1400" i="1">
                <a:cs typeface="Calibri"/>
              </a:rPr>
              <a:t>inclusive society? Social exclusion and new labour, </a:t>
            </a:r>
            <a:r>
              <a:rPr lang="en-GB" sz="1400">
                <a:cs typeface="Calibri"/>
              </a:rPr>
              <a:t>Basingstoke: Palgrave Macmillian</a:t>
            </a:r>
            <a:endParaRPr lang="en-GB" sz="1400" dirty="0"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0A12E8-09F9-49B2-AA4D-6981261F8D90}"/>
              </a:ext>
            </a:extLst>
          </p:cNvPr>
          <p:cNvSpPr txBox="1"/>
          <p:nvPr/>
        </p:nvSpPr>
        <p:spPr>
          <a:xfrm>
            <a:off x="377945" y="3727869"/>
            <a:ext cx="725769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cs typeface="Calibri"/>
              </a:rPr>
              <a:t>Pierson, J. (2010) </a:t>
            </a:r>
            <a:r>
              <a:rPr lang="en-GB" sz="1400" i="1" dirty="0">
                <a:cs typeface="Calibri"/>
              </a:rPr>
              <a:t>Tackling </a:t>
            </a:r>
            <a:r>
              <a:rPr lang="en-GB" sz="1400" i="1">
                <a:cs typeface="Calibri"/>
              </a:rPr>
              <a:t>Social Exclusion. </a:t>
            </a:r>
            <a:r>
              <a:rPr lang="en-GB" sz="1400">
                <a:cs typeface="Calibri"/>
              </a:rPr>
              <a:t>London: Routledge</a:t>
            </a:r>
            <a:endParaRPr lang="en-GB" sz="1400" dirty="0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5C30F88-5EA2-4054-8D53-69E289727DB6}"/>
              </a:ext>
            </a:extLst>
          </p:cNvPr>
          <p:cNvSpPr txBox="1"/>
          <p:nvPr/>
        </p:nvSpPr>
        <p:spPr>
          <a:xfrm>
            <a:off x="420178" y="1613501"/>
            <a:ext cx="11542142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cs typeface="Calibri"/>
              </a:rPr>
              <a:t>Dauncey, M. (2018) </a:t>
            </a:r>
            <a:r>
              <a:rPr lang="en-GB" sz="1400" i="1" dirty="0">
                <a:cs typeface="Calibri"/>
              </a:rPr>
              <a:t>Next steps for the Pupil Developmen</a:t>
            </a:r>
            <a:r>
              <a:rPr lang="en-GB" sz="1400" dirty="0">
                <a:cs typeface="Calibri"/>
              </a:rPr>
              <a:t>t </a:t>
            </a:r>
            <a:r>
              <a:rPr lang="en-GB" sz="1400" i="1" dirty="0">
                <a:cs typeface="Calibri"/>
              </a:rPr>
              <a:t>Grant.</a:t>
            </a:r>
            <a:r>
              <a:rPr lang="en-GB" sz="1400" dirty="0">
                <a:cs typeface="Calibri"/>
              </a:rPr>
              <a:t> Available</a:t>
            </a:r>
            <a:r>
              <a:rPr lang="en-GB" sz="1400" i="1" dirty="0">
                <a:cs typeface="Calibri"/>
              </a:rPr>
              <a:t>: </a:t>
            </a:r>
            <a:r>
              <a:rPr lang="en-GB" sz="1400" dirty="0">
                <a:cs typeface="Calibri"/>
                <a:hlinkClick r:id="rId3"/>
              </a:rPr>
              <a:t>https://senddresearch.blog/2018/04/11/next-steps-for-the-pupildecelopment-grant</a:t>
            </a:r>
            <a:r>
              <a:rPr lang="en-GB" sz="1400">
                <a:cs typeface="Calibri"/>
              </a:rPr>
              <a:t> [Accessed: 17 August 2020]</a:t>
            </a:r>
            <a:endParaRPr lang="en-US" sz="1400"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1D97F3-46D2-4F21-9091-CC476599846A}"/>
              </a:ext>
            </a:extLst>
          </p:cNvPr>
          <p:cNvSpPr txBox="1"/>
          <p:nvPr/>
        </p:nvSpPr>
        <p:spPr>
          <a:xfrm>
            <a:off x="376149" y="4401808"/>
            <a:ext cx="11642783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>
                <a:cs typeface="Calibri"/>
              </a:rPr>
              <a:t>School guide UK Ltd (2013-2020) </a:t>
            </a:r>
            <a:r>
              <a:rPr lang="en-GB" sz="1400" i="1">
                <a:cs typeface="Calibri"/>
              </a:rPr>
              <a:t>Setting A.</a:t>
            </a:r>
            <a:r>
              <a:rPr lang="en-GB" sz="1400">
                <a:cs typeface="Calibri"/>
              </a:rPr>
              <a:t> Available at: </a:t>
            </a:r>
            <a:r>
              <a:rPr lang="en-GB" sz="1400" dirty="0">
                <a:cs typeface="Calibri"/>
                <a:hlinkClick r:id="rId4"/>
              </a:rPr>
              <a:t>https://www.schoolguide.co.u/schools/-swansea</a:t>
            </a:r>
            <a:r>
              <a:rPr lang="en-GB" sz="1400">
                <a:cs typeface="Calibri"/>
              </a:rPr>
              <a:t> [Accessed: 16 August2020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E1D159-ADCF-410E-917B-E4BE47C8F910}"/>
              </a:ext>
            </a:extLst>
          </p:cNvPr>
          <p:cNvSpPr txBox="1"/>
          <p:nvPr/>
        </p:nvSpPr>
        <p:spPr>
          <a:xfrm>
            <a:off x="425570" y="4882551"/>
            <a:ext cx="11125199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/>
              <a:t>Online Public Health (2018) </a:t>
            </a:r>
            <a:r>
              <a:rPr lang="en-GB" sz="1400" i="1"/>
              <a:t>What's the difference between equity and equality</a:t>
            </a:r>
            <a:r>
              <a:rPr lang="en-GB" sz="1400" dirty="0"/>
              <a:t>?Available at: </a:t>
            </a:r>
            <a:r>
              <a:rPr lang="en-GB" sz="1400" dirty="0">
                <a:hlinkClick r:id="rId5"/>
              </a:rPr>
              <a:t>https://onlinepublichealth.gwu.edu/resources/equity-vs-equality/</a:t>
            </a:r>
            <a:endParaRPr lang="en-GB" sz="1400">
              <a:cs typeface="Calibri"/>
            </a:endParaRPr>
          </a:p>
          <a:p>
            <a:r>
              <a:rPr lang="en-GB" sz="1600">
                <a:cs typeface="Calibri"/>
              </a:rPr>
              <a:t>[Accessed: 16 August 2020]</a:t>
            </a:r>
            <a:endParaRPr lang="en-GB" sz="1600" dirty="0"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CE2A0A-F128-481F-BE40-557AA50C6260}"/>
              </a:ext>
            </a:extLst>
          </p:cNvPr>
          <p:cNvSpPr txBox="1"/>
          <p:nvPr/>
        </p:nvSpPr>
        <p:spPr>
          <a:xfrm>
            <a:off x="785004" y="6377796"/>
            <a:ext cx="11125199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1400" dirty="0"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55E7B8C-2166-408E-8C2A-9066E91F3634}"/>
              </a:ext>
            </a:extLst>
          </p:cNvPr>
          <p:cNvSpPr txBox="1"/>
          <p:nvPr/>
        </p:nvSpPr>
        <p:spPr>
          <a:xfrm>
            <a:off x="425569" y="1043796"/>
            <a:ext cx="11125199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/>
              <a:t>Channel Four television cooperation (2020) </a:t>
            </a:r>
            <a:r>
              <a:rPr lang="en-GB" sz="1400" i="1" dirty="0"/>
              <a:t>Britian's Social Mobilty Crisis In Ten Graphs.</a:t>
            </a:r>
            <a:r>
              <a:rPr lang="en-GB" sz="1400"/>
              <a:t> Available at: </a:t>
            </a:r>
            <a:r>
              <a:rPr lang="en-GB" sz="1400" dirty="0">
                <a:hlinkClick r:id="rId6"/>
              </a:rPr>
              <a:t>https://www.channel4.com/news/factcheck/britains-social-mobility-crisis-in-ten-graphs</a:t>
            </a:r>
            <a:r>
              <a:rPr lang="en-GB" sz="1400" dirty="0"/>
              <a:t> [Accessed:21 August 2020]</a:t>
            </a:r>
            <a:endParaRPr lang="en-GB" sz="1400" i="1" dirty="0"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44A8EC7-25FA-4EA6-B212-56286C06D2AF}"/>
              </a:ext>
            </a:extLst>
          </p:cNvPr>
          <p:cNvSpPr txBox="1"/>
          <p:nvPr/>
        </p:nvSpPr>
        <p:spPr>
          <a:xfrm>
            <a:off x="382438" y="2309004"/>
            <a:ext cx="10219426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cs typeface="Calibri"/>
              </a:rPr>
              <a:t>Headteacher (2019-2020)  </a:t>
            </a:r>
            <a:r>
              <a:rPr lang="en-GB" sz="1400" i="1">
                <a:cs typeface="Calibri"/>
              </a:rPr>
              <a:t>School Annual Spnd Plan. </a:t>
            </a:r>
            <a:r>
              <a:rPr lang="en-GB" sz="1400">
                <a:cs typeface="Calibri"/>
              </a:rPr>
              <a:t>City and County of Swansea Pupil Dvelopmnt Grant</a:t>
            </a:r>
            <a:endParaRPr lang="en-GB" sz="1400" dirty="0"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F7E0257-8FD4-4E98-9025-4C45A9A8BCD6}"/>
              </a:ext>
            </a:extLst>
          </p:cNvPr>
          <p:cNvSpPr txBox="1"/>
          <p:nvPr/>
        </p:nvSpPr>
        <p:spPr>
          <a:xfrm>
            <a:off x="425570" y="741871"/>
            <a:ext cx="9356783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cs typeface="Calibri"/>
              </a:rPr>
              <a:t>Bates, B. (2019 </a:t>
            </a:r>
            <a:r>
              <a:rPr lang="en-GB" sz="1400" i="1" dirty="0">
                <a:cs typeface="Calibri"/>
              </a:rPr>
              <a:t>Learninhg Theories Simplified. </a:t>
            </a:r>
            <a:r>
              <a:rPr lang="en-GB" sz="1400">
                <a:cs typeface="Calibri"/>
              </a:rPr>
              <a:t>2nd Ed. London: SAGE Publications</a:t>
            </a:r>
            <a:endParaRPr lang="en-GB" sz="14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975989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1099</cp:revision>
  <dcterms:created xsi:type="dcterms:W3CDTF">2020-08-15T09:56:27Z</dcterms:created>
  <dcterms:modified xsi:type="dcterms:W3CDTF">2020-08-23T20:25:21Z</dcterms:modified>
</cp:coreProperties>
</file>