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89" r:id="rId21"/>
    <p:sldId id="290" r:id="rId22"/>
    <p:sldId id="291" r:id="rId23"/>
    <p:sldId id="292" r:id="rId24"/>
    <p:sldId id="293" r:id="rId25"/>
    <p:sldId id="294" r:id="rId26"/>
    <p:sldId id="295" r:id="rId2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96ED319-9C12-305B-DB1B-C84C9CF2052F}" v="445" dt="2026-08-24T13:54:45.73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6" Type="http://schemas.openxmlformats.org/officeDocument/2006/relationships/image" Target="../media/image7.svg"/><Relationship Id="rId5" Type="http://schemas.openxmlformats.org/officeDocument/2006/relationships/image" Target="../media/image6.svg"/><Relationship Id="rId4" Type="http://schemas.openxmlformats.org/officeDocument/2006/relationships/image" Target="../media/image5.svg"/></Relationships>
</file>

<file path=ppt/diagrams/_rels/data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svg"/><Relationship Id="rId1" Type="http://schemas.openxmlformats.org/officeDocument/2006/relationships/image" Target="../media/image10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0.svg"/><Relationship Id="rId1" Type="http://schemas.openxmlformats.org/officeDocument/2006/relationships/image" Target="../media/image12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6" Type="http://schemas.openxmlformats.org/officeDocument/2006/relationships/image" Target="../media/image7.svg"/><Relationship Id="rId5" Type="http://schemas.openxmlformats.org/officeDocument/2006/relationships/image" Target="../media/image6.svg"/><Relationship Id="rId4" Type="http://schemas.openxmlformats.org/officeDocument/2006/relationships/image" Target="../media/image5.svg"/></Relationships>
</file>

<file path=ppt/diagrams/_rels/drawing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svg"/><Relationship Id="rId1" Type="http://schemas.openxmlformats.org/officeDocument/2006/relationships/image" Target="../media/image10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0.svg"/><Relationship Id="rId1" Type="http://schemas.openxmlformats.org/officeDocument/2006/relationships/image" Target="../media/image1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#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#4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#2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283AB88-7EA9-4F07-9C1F-12213BF82ED1}" type="doc">
      <dgm:prSet loTypeId="urn:microsoft.com/office/officeart/2018/2/layout/IconVerticalSolidList" loCatId="icon" qsTypeId="urn:microsoft.com/office/officeart/2005/8/quickstyle/simple1#2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6EE04F0B-0C40-4F17-8414-CF1338515E63}">
      <dgm:prSet/>
      <dgm:spPr/>
      <dgm:t>
        <a:bodyPr/>
        <a:lstStyle/>
        <a:p>
          <a:r>
            <a:rPr lang="en-US"/>
            <a:t>Aim: To understand the importance of pain theories in psychology. </a:t>
          </a:r>
        </a:p>
      </dgm:t>
    </dgm:pt>
    <dgm:pt modelId="{5836B74E-821C-446D-9A1E-3162A32E465A}" type="parTrans" cxnId="{813A4F34-41A8-4CDE-B6D7-16A0C82E309E}">
      <dgm:prSet/>
      <dgm:spPr/>
      <dgm:t>
        <a:bodyPr/>
        <a:lstStyle/>
        <a:p>
          <a:endParaRPr lang="en-US"/>
        </a:p>
      </dgm:t>
    </dgm:pt>
    <dgm:pt modelId="{30B91998-0586-4760-AC0C-E2C3AB6B6802}" type="sibTrans" cxnId="{813A4F34-41A8-4CDE-B6D7-16A0C82E309E}">
      <dgm:prSet/>
      <dgm:spPr/>
      <dgm:t>
        <a:bodyPr/>
        <a:lstStyle/>
        <a:p>
          <a:endParaRPr lang="en-US"/>
        </a:p>
      </dgm:t>
    </dgm:pt>
    <dgm:pt modelId="{B9AA3983-ACC5-46FA-96BD-E8381526F2E5}">
      <dgm:prSet/>
      <dgm:spPr/>
      <dgm:t>
        <a:bodyPr/>
        <a:lstStyle/>
        <a:p>
          <a:r>
            <a:rPr lang="en-US"/>
            <a:t>Define pain from a psychological perspective. </a:t>
          </a:r>
        </a:p>
      </dgm:t>
    </dgm:pt>
    <dgm:pt modelId="{ED084FF4-722E-4A81-9AA6-48FEB22773FA}" type="parTrans" cxnId="{9EFAA541-2108-473D-BB58-93A4DA35B6FF}">
      <dgm:prSet/>
      <dgm:spPr/>
      <dgm:t>
        <a:bodyPr/>
        <a:lstStyle/>
        <a:p>
          <a:endParaRPr lang="en-US"/>
        </a:p>
      </dgm:t>
    </dgm:pt>
    <dgm:pt modelId="{5729C533-D965-4403-BD09-1DC5004C9AC3}" type="sibTrans" cxnId="{9EFAA541-2108-473D-BB58-93A4DA35B6FF}">
      <dgm:prSet/>
      <dgm:spPr/>
      <dgm:t>
        <a:bodyPr/>
        <a:lstStyle/>
        <a:p>
          <a:endParaRPr lang="en-US"/>
        </a:p>
      </dgm:t>
    </dgm:pt>
    <dgm:pt modelId="{73B045AA-9F92-4231-B7BA-83708321EF5F}">
      <dgm:prSet/>
      <dgm:spPr/>
      <dgm:t>
        <a:bodyPr/>
        <a:lstStyle/>
        <a:p>
          <a:r>
            <a:rPr lang="en-US"/>
            <a:t>Explain the difference between acute and chronic pain. </a:t>
          </a:r>
        </a:p>
      </dgm:t>
    </dgm:pt>
    <dgm:pt modelId="{33D5CB0A-BC07-4DD1-A630-7B51669E06F0}" type="parTrans" cxnId="{9809891B-52DC-459D-A4B3-BAF9CD3ED5A1}">
      <dgm:prSet/>
      <dgm:spPr/>
      <dgm:t>
        <a:bodyPr/>
        <a:lstStyle/>
        <a:p>
          <a:endParaRPr lang="en-US"/>
        </a:p>
      </dgm:t>
    </dgm:pt>
    <dgm:pt modelId="{FB3BE80C-9BEA-42D2-BF5A-DF3D98CC9C7F}" type="sibTrans" cxnId="{9809891B-52DC-459D-A4B3-BAF9CD3ED5A1}">
      <dgm:prSet/>
      <dgm:spPr/>
      <dgm:t>
        <a:bodyPr/>
        <a:lstStyle/>
        <a:p>
          <a:endParaRPr lang="en-US"/>
        </a:p>
      </dgm:t>
    </dgm:pt>
    <dgm:pt modelId="{1C12BCD1-4D79-4D37-956A-744961F01F5E}">
      <dgm:prSet/>
      <dgm:spPr/>
      <dgm:t>
        <a:bodyPr/>
        <a:lstStyle/>
        <a:p>
          <a:r>
            <a:rPr lang="en-US"/>
            <a:t>Describe the biopsychosocial model of pain. </a:t>
          </a:r>
        </a:p>
      </dgm:t>
    </dgm:pt>
    <dgm:pt modelId="{5E1E7A0E-3219-46FB-9173-5E128A5062AA}" type="parTrans" cxnId="{56996709-6E97-4BC6-9E34-668ACD39C74A}">
      <dgm:prSet/>
      <dgm:spPr/>
      <dgm:t>
        <a:bodyPr/>
        <a:lstStyle/>
        <a:p>
          <a:endParaRPr lang="en-US"/>
        </a:p>
      </dgm:t>
    </dgm:pt>
    <dgm:pt modelId="{627C07B2-F0C8-4508-84A3-8E6067A845F4}" type="sibTrans" cxnId="{56996709-6E97-4BC6-9E34-668ACD39C74A}">
      <dgm:prSet/>
      <dgm:spPr/>
      <dgm:t>
        <a:bodyPr/>
        <a:lstStyle/>
        <a:p>
          <a:endParaRPr lang="en-US"/>
        </a:p>
      </dgm:t>
    </dgm:pt>
    <dgm:pt modelId="{BA9421BF-D4A0-4B17-AF06-6BA7A12E2C41}">
      <dgm:prSet/>
      <dgm:spPr/>
      <dgm:t>
        <a:bodyPr/>
        <a:lstStyle/>
        <a:p>
          <a:r>
            <a:rPr lang="en-US"/>
            <a:t>Discuss psychological factors that influence pain experiences. </a:t>
          </a:r>
        </a:p>
      </dgm:t>
    </dgm:pt>
    <dgm:pt modelId="{F4892E07-CBF6-4E31-9DC9-A1B6FB1075FB}" type="parTrans" cxnId="{92C86DE7-C5A9-43A1-9F6F-E72B32818A5D}">
      <dgm:prSet/>
      <dgm:spPr/>
      <dgm:t>
        <a:bodyPr/>
        <a:lstStyle/>
        <a:p>
          <a:endParaRPr lang="en-US"/>
        </a:p>
      </dgm:t>
    </dgm:pt>
    <dgm:pt modelId="{6CCE30F3-29F3-4C28-AE1A-958B999AD572}" type="sibTrans" cxnId="{92C86DE7-C5A9-43A1-9F6F-E72B32818A5D}">
      <dgm:prSet/>
      <dgm:spPr/>
      <dgm:t>
        <a:bodyPr/>
        <a:lstStyle/>
        <a:p>
          <a:endParaRPr lang="en-US"/>
        </a:p>
      </dgm:t>
    </dgm:pt>
    <dgm:pt modelId="{20ED6B12-6694-437C-986A-7D0BDD8AE1AA}">
      <dgm:prSet/>
      <dgm:spPr/>
      <dgm:t>
        <a:bodyPr/>
        <a:lstStyle/>
        <a:p>
          <a:r>
            <a:rPr lang="en-US"/>
            <a:t>Apply psychological concepts to support person-centred pain management. </a:t>
          </a:r>
        </a:p>
      </dgm:t>
    </dgm:pt>
    <dgm:pt modelId="{88EF8257-E3D8-4877-8486-7E2AA1FAEF9F}" type="parTrans" cxnId="{B3C99A3F-B967-472C-B46C-FB3CCFF214E7}">
      <dgm:prSet/>
      <dgm:spPr/>
      <dgm:t>
        <a:bodyPr/>
        <a:lstStyle/>
        <a:p>
          <a:endParaRPr lang="en-US"/>
        </a:p>
      </dgm:t>
    </dgm:pt>
    <dgm:pt modelId="{EAFC346E-7F25-4557-946D-56E1485BDA7B}" type="sibTrans" cxnId="{B3C99A3F-B967-472C-B46C-FB3CCFF214E7}">
      <dgm:prSet/>
      <dgm:spPr/>
      <dgm:t>
        <a:bodyPr/>
        <a:lstStyle/>
        <a:p>
          <a:endParaRPr lang="en-US"/>
        </a:p>
      </dgm:t>
    </dgm:pt>
    <dgm:pt modelId="{74E88E4A-2750-4CA0-8292-54CB3F3332FF}" type="pres">
      <dgm:prSet presAssocID="{F283AB88-7EA9-4F07-9C1F-12213BF82ED1}" presName="root" presStyleCnt="0">
        <dgm:presLayoutVars>
          <dgm:dir/>
          <dgm:resizeHandles val="exact"/>
        </dgm:presLayoutVars>
      </dgm:prSet>
      <dgm:spPr/>
    </dgm:pt>
    <dgm:pt modelId="{C97EFA1C-C34A-493D-AD40-93E3F227B5D5}" type="pres">
      <dgm:prSet presAssocID="{6EE04F0B-0C40-4F17-8414-CF1338515E63}" presName="compNode" presStyleCnt="0"/>
      <dgm:spPr/>
    </dgm:pt>
    <dgm:pt modelId="{DF88456D-0AFC-4E6D-9D8D-3EF0039824F2}" type="pres">
      <dgm:prSet presAssocID="{6EE04F0B-0C40-4F17-8414-CF1338515E63}" presName="bgRect" presStyleLbl="bgShp" presStyleIdx="0" presStyleCnt="6"/>
      <dgm:spPr/>
    </dgm:pt>
    <dgm:pt modelId="{279720C7-58EB-468F-8DFB-8C5C128A9F1F}" type="pres">
      <dgm:prSet presAssocID="{6EE04F0B-0C40-4F17-8414-CF1338515E63}" presName="iconRect" presStyleLbl="node1" presStyleIdx="0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5EB78194-0A4E-4A9A-B5A2-16710A2ECC82}" type="pres">
      <dgm:prSet presAssocID="{6EE04F0B-0C40-4F17-8414-CF1338515E63}" presName="spaceRect" presStyleCnt="0"/>
      <dgm:spPr/>
    </dgm:pt>
    <dgm:pt modelId="{0D666337-5E4A-4A95-8A13-FE49F6162E01}" type="pres">
      <dgm:prSet presAssocID="{6EE04F0B-0C40-4F17-8414-CF1338515E63}" presName="parTx" presStyleLbl="revTx" presStyleIdx="0" presStyleCnt="6">
        <dgm:presLayoutVars>
          <dgm:chMax val="0"/>
          <dgm:chPref val="0"/>
        </dgm:presLayoutVars>
      </dgm:prSet>
      <dgm:spPr/>
    </dgm:pt>
    <dgm:pt modelId="{0D4625EF-6FF6-4D20-B65B-1D174A188116}" type="pres">
      <dgm:prSet presAssocID="{30B91998-0586-4760-AC0C-E2C3AB6B6802}" presName="sibTrans" presStyleCnt="0"/>
      <dgm:spPr/>
    </dgm:pt>
    <dgm:pt modelId="{B42ED2D3-2A80-4C60-B6D4-B5A187CFD07C}" type="pres">
      <dgm:prSet presAssocID="{B9AA3983-ACC5-46FA-96BD-E8381526F2E5}" presName="compNode" presStyleCnt="0"/>
      <dgm:spPr/>
    </dgm:pt>
    <dgm:pt modelId="{6055AC11-792E-499B-886E-6F59363D51DC}" type="pres">
      <dgm:prSet presAssocID="{B9AA3983-ACC5-46FA-96BD-E8381526F2E5}" presName="bgRect" presStyleLbl="bgShp" presStyleIdx="1" presStyleCnt="6"/>
      <dgm:spPr/>
    </dgm:pt>
    <dgm:pt modelId="{7B10DBAE-DE4A-4623-86B5-BD0E78E6FDA4}" type="pres">
      <dgm:prSet presAssocID="{B9AA3983-ACC5-46FA-96BD-E8381526F2E5}" presName="iconRect" presStyleLbl="node1" presStyleIdx="1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"/>
        </a:ext>
      </dgm:extLst>
    </dgm:pt>
    <dgm:pt modelId="{7F2608F5-6F12-4FFC-B202-329DB4BE15E8}" type="pres">
      <dgm:prSet presAssocID="{B9AA3983-ACC5-46FA-96BD-E8381526F2E5}" presName="spaceRect" presStyleCnt="0"/>
      <dgm:spPr/>
    </dgm:pt>
    <dgm:pt modelId="{488204AD-B6A0-4586-9981-7AEDB1452D76}" type="pres">
      <dgm:prSet presAssocID="{B9AA3983-ACC5-46FA-96BD-E8381526F2E5}" presName="parTx" presStyleLbl="revTx" presStyleIdx="1" presStyleCnt="6">
        <dgm:presLayoutVars>
          <dgm:chMax val="0"/>
          <dgm:chPref val="0"/>
        </dgm:presLayoutVars>
      </dgm:prSet>
      <dgm:spPr/>
    </dgm:pt>
    <dgm:pt modelId="{E2D4B807-9C2A-4224-9EA3-0BF284A2C3AA}" type="pres">
      <dgm:prSet presAssocID="{5729C533-D965-4403-BD09-1DC5004C9AC3}" presName="sibTrans" presStyleCnt="0"/>
      <dgm:spPr/>
    </dgm:pt>
    <dgm:pt modelId="{997D0F02-9508-48A5-82AA-48E935E5F806}" type="pres">
      <dgm:prSet presAssocID="{73B045AA-9F92-4231-B7BA-83708321EF5F}" presName="compNode" presStyleCnt="0"/>
      <dgm:spPr/>
    </dgm:pt>
    <dgm:pt modelId="{C6C55654-AB98-4954-B403-0DDE68F8E5DA}" type="pres">
      <dgm:prSet presAssocID="{73B045AA-9F92-4231-B7BA-83708321EF5F}" presName="bgRect" presStyleLbl="bgShp" presStyleIdx="2" presStyleCnt="6"/>
      <dgm:spPr/>
    </dgm:pt>
    <dgm:pt modelId="{17DF2704-D63C-45ED-9255-C4FCCA454F70}" type="pres">
      <dgm:prSet presAssocID="{73B045AA-9F92-4231-B7BA-83708321EF5F}" presName="iconRect" presStyleLbl="node1" presStyleIdx="2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D4057481-22AD-4F93-BDEA-01AF8F3CB540}" type="pres">
      <dgm:prSet presAssocID="{73B045AA-9F92-4231-B7BA-83708321EF5F}" presName="spaceRect" presStyleCnt="0"/>
      <dgm:spPr/>
    </dgm:pt>
    <dgm:pt modelId="{BE5187EC-2032-454E-805E-2E461A70DDEE}" type="pres">
      <dgm:prSet presAssocID="{73B045AA-9F92-4231-B7BA-83708321EF5F}" presName="parTx" presStyleLbl="revTx" presStyleIdx="2" presStyleCnt="6">
        <dgm:presLayoutVars>
          <dgm:chMax val="0"/>
          <dgm:chPref val="0"/>
        </dgm:presLayoutVars>
      </dgm:prSet>
      <dgm:spPr/>
    </dgm:pt>
    <dgm:pt modelId="{484FC058-C938-4E33-BDA5-CB90BA09B676}" type="pres">
      <dgm:prSet presAssocID="{FB3BE80C-9BEA-42D2-BF5A-DF3D98CC9C7F}" presName="sibTrans" presStyleCnt="0"/>
      <dgm:spPr/>
    </dgm:pt>
    <dgm:pt modelId="{67C252F0-78C7-4A01-81D5-2A9F4E99F97C}" type="pres">
      <dgm:prSet presAssocID="{1C12BCD1-4D79-4D37-956A-744961F01F5E}" presName="compNode" presStyleCnt="0"/>
      <dgm:spPr/>
    </dgm:pt>
    <dgm:pt modelId="{9D16F766-F011-49A9-B576-70CE3D44E2CE}" type="pres">
      <dgm:prSet presAssocID="{1C12BCD1-4D79-4D37-956A-744961F01F5E}" presName="bgRect" presStyleLbl="bgShp" presStyleIdx="3" presStyleCnt="6"/>
      <dgm:spPr/>
    </dgm:pt>
    <dgm:pt modelId="{145CE1A3-335F-494C-A529-6721EAAE0CD4}" type="pres">
      <dgm:prSet presAssocID="{1C12BCD1-4D79-4D37-956A-744961F01F5E}" presName="iconRect" presStyleLbl="node1" presStyleIdx="3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ine"/>
        </a:ext>
      </dgm:extLst>
    </dgm:pt>
    <dgm:pt modelId="{FCBFF2A4-ACB2-4548-8FE9-FFC8CA79ECB5}" type="pres">
      <dgm:prSet presAssocID="{1C12BCD1-4D79-4D37-956A-744961F01F5E}" presName="spaceRect" presStyleCnt="0"/>
      <dgm:spPr/>
    </dgm:pt>
    <dgm:pt modelId="{7611504A-AC17-4C49-BEE7-C3C3E3937314}" type="pres">
      <dgm:prSet presAssocID="{1C12BCD1-4D79-4D37-956A-744961F01F5E}" presName="parTx" presStyleLbl="revTx" presStyleIdx="3" presStyleCnt="6">
        <dgm:presLayoutVars>
          <dgm:chMax val="0"/>
          <dgm:chPref val="0"/>
        </dgm:presLayoutVars>
      </dgm:prSet>
      <dgm:spPr/>
    </dgm:pt>
    <dgm:pt modelId="{4790E3C2-930B-4B26-B403-9DCEA0BFFB20}" type="pres">
      <dgm:prSet presAssocID="{627C07B2-F0C8-4508-84A3-8E6067A845F4}" presName="sibTrans" presStyleCnt="0"/>
      <dgm:spPr/>
    </dgm:pt>
    <dgm:pt modelId="{5D33D27A-FB53-4C2D-B7D4-AEA70675B895}" type="pres">
      <dgm:prSet presAssocID="{BA9421BF-D4A0-4B17-AF06-6BA7A12E2C41}" presName="compNode" presStyleCnt="0"/>
      <dgm:spPr/>
    </dgm:pt>
    <dgm:pt modelId="{B53CAD04-E8A6-4C9D-B2D1-81A01B055D2B}" type="pres">
      <dgm:prSet presAssocID="{BA9421BF-D4A0-4B17-AF06-6BA7A12E2C41}" presName="bgRect" presStyleLbl="bgShp" presStyleIdx="4" presStyleCnt="6"/>
      <dgm:spPr/>
    </dgm:pt>
    <dgm:pt modelId="{2762703E-0D3F-4FC6-ABAA-1258D962EED8}" type="pres">
      <dgm:prSet presAssocID="{BA9421BF-D4A0-4B17-AF06-6BA7A12E2C41}" presName="iconRect" presStyleLbl="node1" presStyleIdx="4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D85B98F4-A7A0-404C-9BAC-31980C2AFA10}" type="pres">
      <dgm:prSet presAssocID="{BA9421BF-D4A0-4B17-AF06-6BA7A12E2C41}" presName="spaceRect" presStyleCnt="0"/>
      <dgm:spPr/>
    </dgm:pt>
    <dgm:pt modelId="{80395C4B-0D23-42CB-BA43-AEB9474457A9}" type="pres">
      <dgm:prSet presAssocID="{BA9421BF-D4A0-4B17-AF06-6BA7A12E2C41}" presName="parTx" presStyleLbl="revTx" presStyleIdx="4" presStyleCnt="6">
        <dgm:presLayoutVars>
          <dgm:chMax val="0"/>
          <dgm:chPref val="0"/>
        </dgm:presLayoutVars>
      </dgm:prSet>
      <dgm:spPr/>
    </dgm:pt>
    <dgm:pt modelId="{BFF65FEB-E4EE-4895-AE43-674FA446CA2A}" type="pres">
      <dgm:prSet presAssocID="{6CCE30F3-29F3-4C28-AE1A-958B999AD572}" presName="sibTrans" presStyleCnt="0"/>
      <dgm:spPr/>
    </dgm:pt>
    <dgm:pt modelId="{7EDF76CC-5E88-4653-9666-09D880367ADF}" type="pres">
      <dgm:prSet presAssocID="{20ED6B12-6694-437C-986A-7D0BDD8AE1AA}" presName="compNode" presStyleCnt="0"/>
      <dgm:spPr/>
    </dgm:pt>
    <dgm:pt modelId="{10E37127-9680-4040-A491-3A7E3BF316FF}" type="pres">
      <dgm:prSet presAssocID="{20ED6B12-6694-437C-986A-7D0BDD8AE1AA}" presName="bgRect" presStyleLbl="bgShp" presStyleIdx="5" presStyleCnt="6"/>
      <dgm:spPr/>
    </dgm:pt>
    <dgm:pt modelId="{8E3FDE04-F83C-45B8-882E-5DEC310AF9BC}" type="pres">
      <dgm:prSet presAssocID="{20ED6B12-6694-437C-986A-7D0BDD8AE1AA}" presName="iconRect" presStyleLbl="node1" presStyleIdx="5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E91C98AD-BD11-4C83-ACCD-5BD680038B80}" type="pres">
      <dgm:prSet presAssocID="{20ED6B12-6694-437C-986A-7D0BDD8AE1AA}" presName="spaceRect" presStyleCnt="0"/>
      <dgm:spPr/>
    </dgm:pt>
    <dgm:pt modelId="{066BD432-715D-4987-8892-5B62E02C4B07}" type="pres">
      <dgm:prSet presAssocID="{20ED6B12-6694-437C-986A-7D0BDD8AE1AA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56996709-6E97-4BC6-9E34-668ACD39C74A}" srcId="{F283AB88-7EA9-4F07-9C1F-12213BF82ED1}" destId="{1C12BCD1-4D79-4D37-956A-744961F01F5E}" srcOrd="3" destOrd="0" parTransId="{5E1E7A0E-3219-46FB-9173-5E128A5062AA}" sibTransId="{627C07B2-F0C8-4508-84A3-8E6067A845F4}"/>
    <dgm:cxn modelId="{9809891B-52DC-459D-A4B3-BAF9CD3ED5A1}" srcId="{F283AB88-7EA9-4F07-9C1F-12213BF82ED1}" destId="{73B045AA-9F92-4231-B7BA-83708321EF5F}" srcOrd="2" destOrd="0" parTransId="{33D5CB0A-BC07-4DD1-A630-7B51669E06F0}" sibTransId="{FB3BE80C-9BEA-42D2-BF5A-DF3D98CC9C7F}"/>
    <dgm:cxn modelId="{0B79A92A-5018-4261-95FF-F1306016B589}" type="presOf" srcId="{B9AA3983-ACC5-46FA-96BD-E8381526F2E5}" destId="{488204AD-B6A0-4586-9981-7AEDB1452D76}" srcOrd="0" destOrd="0" presId="urn:microsoft.com/office/officeart/2018/2/layout/IconVerticalSolidList"/>
    <dgm:cxn modelId="{BE51832E-6168-4F80-904E-1AE447EF7360}" type="presOf" srcId="{1C12BCD1-4D79-4D37-956A-744961F01F5E}" destId="{7611504A-AC17-4C49-BEE7-C3C3E3937314}" srcOrd="0" destOrd="0" presId="urn:microsoft.com/office/officeart/2018/2/layout/IconVerticalSolidList"/>
    <dgm:cxn modelId="{813A4F34-41A8-4CDE-B6D7-16A0C82E309E}" srcId="{F283AB88-7EA9-4F07-9C1F-12213BF82ED1}" destId="{6EE04F0B-0C40-4F17-8414-CF1338515E63}" srcOrd="0" destOrd="0" parTransId="{5836B74E-821C-446D-9A1E-3162A32E465A}" sibTransId="{30B91998-0586-4760-AC0C-E2C3AB6B6802}"/>
    <dgm:cxn modelId="{787D4F3B-0199-4582-AE26-524FA0CA194A}" type="presOf" srcId="{BA9421BF-D4A0-4B17-AF06-6BA7A12E2C41}" destId="{80395C4B-0D23-42CB-BA43-AEB9474457A9}" srcOrd="0" destOrd="0" presId="urn:microsoft.com/office/officeart/2018/2/layout/IconVerticalSolidList"/>
    <dgm:cxn modelId="{B3C99A3F-B967-472C-B46C-FB3CCFF214E7}" srcId="{F283AB88-7EA9-4F07-9C1F-12213BF82ED1}" destId="{20ED6B12-6694-437C-986A-7D0BDD8AE1AA}" srcOrd="5" destOrd="0" parTransId="{88EF8257-E3D8-4877-8486-7E2AA1FAEF9F}" sibTransId="{EAFC346E-7F25-4557-946D-56E1485BDA7B}"/>
    <dgm:cxn modelId="{9EFAA541-2108-473D-BB58-93A4DA35B6FF}" srcId="{F283AB88-7EA9-4F07-9C1F-12213BF82ED1}" destId="{B9AA3983-ACC5-46FA-96BD-E8381526F2E5}" srcOrd="1" destOrd="0" parTransId="{ED084FF4-722E-4A81-9AA6-48FEB22773FA}" sibTransId="{5729C533-D965-4403-BD09-1DC5004C9AC3}"/>
    <dgm:cxn modelId="{4840C47C-B0B6-4A4E-8068-98E0E71A77E0}" type="presOf" srcId="{F283AB88-7EA9-4F07-9C1F-12213BF82ED1}" destId="{74E88E4A-2750-4CA0-8292-54CB3F3332FF}" srcOrd="0" destOrd="0" presId="urn:microsoft.com/office/officeart/2018/2/layout/IconVerticalSolidList"/>
    <dgm:cxn modelId="{C688A1A1-3BFA-4C8B-92D9-55BBB564F8F7}" type="presOf" srcId="{6EE04F0B-0C40-4F17-8414-CF1338515E63}" destId="{0D666337-5E4A-4A95-8A13-FE49F6162E01}" srcOrd="0" destOrd="0" presId="urn:microsoft.com/office/officeart/2018/2/layout/IconVerticalSolidList"/>
    <dgm:cxn modelId="{2BA716AC-16F5-4ED8-9951-ADCD511FC846}" type="presOf" srcId="{20ED6B12-6694-437C-986A-7D0BDD8AE1AA}" destId="{066BD432-715D-4987-8892-5B62E02C4B07}" srcOrd="0" destOrd="0" presId="urn:microsoft.com/office/officeart/2018/2/layout/IconVerticalSolidList"/>
    <dgm:cxn modelId="{92C86DE7-C5A9-43A1-9F6F-E72B32818A5D}" srcId="{F283AB88-7EA9-4F07-9C1F-12213BF82ED1}" destId="{BA9421BF-D4A0-4B17-AF06-6BA7A12E2C41}" srcOrd="4" destOrd="0" parTransId="{F4892E07-CBF6-4E31-9DC9-A1B6FB1075FB}" sibTransId="{6CCE30F3-29F3-4C28-AE1A-958B999AD572}"/>
    <dgm:cxn modelId="{2F7F7EF4-73EB-4B9D-B419-E35C0D9668AE}" type="presOf" srcId="{73B045AA-9F92-4231-B7BA-83708321EF5F}" destId="{BE5187EC-2032-454E-805E-2E461A70DDEE}" srcOrd="0" destOrd="0" presId="urn:microsoft.com/office/officeart/2018/2/layout/IconVerticalSolidList"/>
    <dgm:cxn modelId="{749EE798-E0CB-480F-A61C-4EF1119D65A8}" type="presParOf" srcId="{74E88E4A-2750-4CA0-8292-54CB3F3332FF}" destId="{C97EFA1C-C34A-493D-AD40-93E3F227B5D5}" srcOrd="0" destOrd="0" presId="urn:microsoft.com/office/officeart/2018/2/layout/IconVerticalSolidList"/>
    <dgm:cxn modelId="{9E2337CE-CEE6-4451-95D8-DB61900C4623}" type="presParOf" srcId="{C97EFA1C-C34A-493D-AD40-93E3F227B5D5}" destId="{DF88456D-0AFC-4E6D-9D8D-3EF0039824F2}" srcOrd="0" destOrd="0" presId="urn:microsoft.com/office/officeart/2018/2/layout/IconVerticalSolidList"/>
    <dgm:cxn modelId="{32C20A8C-B481-4C84-9EAA-ADD1E1B4D430}" type="presParOf" srcId="{C97EFA1C-C34A-493D-AD40-93E3F227B5D5}" destId="{279720C7-58EB-468F-8DFB-8C5C128A9F1F}" srcOrd="1" destOrd="0" presId="urn:microsoft.com/office/officeart/2018/2/layout/IconVerticalSolidList"/>
    <dgm:cxn modelId="{F9F5D7FD-A66E-4425-96BA-7F7F8675027B}" type="presParOf" srcId="{C97EFA1C-C34A-493D-AD40-93E3F227B5D5}" destId="{5EB78194-0A4E-4A9A-B5A2-16710A2ECC82}" srcOrd="2" destOrd="0" presId="urn:microsoft.com/office/officeart/2018/2/layout/IconVerticalSolidList"/>
    <dgm:cxn modelId="{0B998720-3AE5-4022-BE02-58ABDEB13666}" type="presParOf" srcId="{C97EFA1C-C34A-493D-AD40-93E3F227B5D5}" destId="{0D666337-5E4A-4A95-8A13-FE49F6162E01}" srcOrd="3" destOrd="0" presId="urn:microsoft.com/office/officeart/2018/2/layout/IconVerticalSolidList"/>
    <dgm:cxn modelId="{D46D2227-1BF7-420F-A5F9-C73ED200E356}" type="presParOf" srcId="{74E88E4A-2750-4CA0-8292-54CB3F3332FF}" destId="{0D4625EF-6FF6-4D20-B65B-1D174A188116}" srcOrd="1" destOrd="0" presId="urn:microsoft.com/office/officeart/2018/2/layout/IconVerticalSolidList"/>
    <dgm:cxn modelId="{528EB044-232E-469E-A2D1-6C9527BD0FEB}" type="presParOf" srcId="{74E88E4A-2750-4CA0-8292-54CB3F3332FF}" destId="{B42ED2D3-2A80-4C60-B6D4-B5A187CFD07C}" srcOrd="2" destOrd="0" presId="urn:microsoft.com/office/officeart/2018/2/layout/IconVerticalSolidList"/>
    <dgm:cxn modelId="{B76FF19B-D794-4DA8-8021-02641366EFE1}" type="presParOf" srcId="{B42ED2D3-2A80-4C60-B6D4-B5A187CFD07C}" destId="{6055AC11-792E-499B-886E-6F59363D51DC}" srcOrd="0" destOrd="0" presId="urn:microsoft.com/office/officeart/2018/2/layout/IconVerticalSolidList"/>
    <dgm:cxn modelId="{D5659A78-B12C-47E0-A00C-29795F80670C}" type="presParOf" srcId="{B42ED2D3-2A80-4C60-B6D4-B5A187CFD07C}" destId="{7B10DBAE-DE4A-4623-86B5-BD0E78E6FDA4}" srcOrd="1" destOrd="0" presId="urn:microsoft.com/office/officeart/2018/2/layout/IconVerticalSolidList"/>
    <dgm:cxn modelId="{A5ED60D3-F9AC-4904-9880-E4A37549F6EF}" type="presParOf" srcId="{B42ED2D3-2A80-4C60-B6D4-B5A187CFD07C}" destId="{7F2608F5-6F12-4FFC-B202-329DB4BE15E8}" srcOrd="2" destOrd="0" presId="urn:microsoft.com/office/officeart/2018/2/layout/IconVerticalSolidList"/>
    <dgm:cxn modelId="{54EB69B9-6BCA-4EC1-BDA8-48AD7E861E51}" type="presParOf" srcId="{B42ED2D3-2A80-4C60-B6D4-B5A187CFD07C}" destId="{488204AD-B6A0-4586-9981-7AEDB1452D76}" srcOrd="3" destOrd="0" presId="urn:microsoft.com/office/officeart/2018/2/layout/IconVerticalSolidList"/>
    <dgm:cxn modelId="{0AFD5686-7147-495D-A082-BC63AF4CF44C}" type="presParOf" srcId="{74E88E4A-2750-4CA0-8292-54CB3F3332FF}" destId="{E2D4B807-9C2A-4224-9EA3-0BF284A2C3AA}" srcOrd="3" destOrd="0" presId="urn:microsoft.com/office/officeart/2018/2/layout/IconVerticalSolidList"/>
    <dgm:cxn modelId="{4FCB1C0B-2C84-498D-A0A2-D4AC6C7B1F81}" type="presParOf" srcId="{74E88E4A-2750-4CA0-8292-54CB3F3332FF}" destId="{997D0F02-9508-48A5-82AA-48E935E5F806}" srcOrd="4" destOrd="0" presId="urn:microsoft.com/office/officeart/2018/2/layout/IconVerticalSolidList"/>
    <dgm:cxn modelId="{13FBE1CB-C564-4607-B38E-34FB4A7C5506}" type="presParOf" srcId="{997D0F02-9508-48A5-82AA-48E935E5F806}" destId="{C6C55654-AB98-4954-B403-0DDE68F8E5DA}" srcOrd="0" destOrd="0" presId="urn:microsoft.com/office/officeart/2018/2/layout/IconVerticalSolidList"/>
    <dgm:cxn modelId="{AEFDC90B-C4A2-4D8E-B19F-A9F544F97FB0}" type="presParOf" srcId="{997D0F02-9508-48A5-82AA-48E935E5F806}" destId="{17DF2704-D63C-45ED-9255-C4FCCA454F70}" srcOrd="1" destOrd="0" presId="urn:microsoft.com/office/officeart/2018/2/layout/IconVerticalSolidList"/>
    <dgm:cxn modelId="{B6214D58-31A1-419B-B844-33854DA0BECC}" type="presParOf" srcId="{997D0F02-9508-48A5-82AA-48E935E5F806}" destId="{D4057481-22AD-4F93-BDEA-01AF8F3CB540}" srcOrd="2" destOrd="0" presId="urn:microsoft.com/office/officeart/2018/2/layout/IconVerticalSolidList"/>
    <dgm:cxn modelId="{3CD82DB3-40F4-47FB-8833-F1B5F075DB98}" type="presParOf" srcId="{997D0F02-9508-48A5-82AA-48E935E5F806}" destId="{BE5187EC-2032-454E-805E-2E461A70DDEE}" srcOrd="3" destOrd="0" presId="urn:microsoft.com/office/officeart/2018/2/layout/IconVerticalSolidList"/>
    <dgm:cxn modelId="{B792E947-105D-493A-8574-53818E2233AE}" type="presParOf" srcId="{74E88E4A-2750-4CA0-8292-54CB3F3332FF}" destId="{484FC058-C938-4E33-BDA5-CB90BA09B676}" srcOrd="5" destOrd="0" presId="urn:microsoft.com/office/officeart/2018/2/layout/IconVerticalSolidList"/>
    <dgm:cxn modelId="{368825C7-4D43-4039-AAAA-EF98BA94111F}" type="presParOf" srcId="{74E88E4A-2750-4CA0-8292-54CB3F3332FF}" destId="{67C252F0-78C7-4A01-81D5-2A9F4E99F97C}" srcOrd="6" destOrd="0" presId="urn:microsoft.com/office/officeart/2018/2/layout/IconVerticalSolidList"/>
    <dgm:cxn modelId="{B4AC5283-3CCB-4D66-9F42-B92A53A339B5}" type="presParOf" srcId="{67C252F0-78C7-4A01-81D5-2A9F4E99F97C}" destId="{9D16F766-F011-49A9-B576-70CE3D44E2CE}" srcOrd="0" destOrd="0" presId="urn:microsoft.com/office/officeart/2018/2/layout/IconVerticalSolidList"/>
    <dgm:cxn modelId="{839780EB-F22E-4530-9275-0E70FBF97553}" type="presParOf" srcId="{67C252F0-78C7-4A01-81D5-2A9F4E99F97C}" destId="{145CE1A3-335F-494C-A529-6721EAAE0CD4}" srcOrd="1" destOrd="0" presId="urn:microsoft.com/office/officeart/2018/2/layout/IconVerticalSolidList"/>
    <dgm:cxn modelId="{C98E8DFC-B5DB-4122-BBCA-CCCB7C51596A}" type="presParOf" srcId="{67C252F0-78C7-4A01-81D5-2A9F4E99F97C}" destId="{FCBFF2A4-ACB2-4548-8FE9-FFC8CA79ECB5}" srcOrd="2" destOrd="0" presId="urn:microsoft.com/office/officeart/2018/2/layout/IconVerticalSolidList"/>
    <dgm:cxn modelId="{A6A2B943-0EE0-4B77-A9AF-C3BD436F7CB2}" type="presParOf" srcId="{67C252F0-78C7-4A01-81D5-2A9F4E99F97C}" destId="{7611504A-AC17-4C49-BEE7-C3C3E3937314}" srcOrd="3" destOrd="0" presId="urn:microsoft.com/office/officeart/2018/2/layout/IconVerticalSolidList"/>
    <dgm:cxn modelId="{1EC527AE-7672-4632-AA2E-66A908A00355}" type="presParOf" srcId="{74E88E4A-2750-4CA0-8292-54CB3F3332FF}" destId="{4790E3C2-930B-4B26-B403-9DCEA0BFFB20}" srcOrd="7" destOrd="0" presId="urn:microsoft.com/office/officeart/2018/2/layout/IconVerticalSolidList"/>
    <dgm:cxn modelId="{03D06B2C-7690-4931-A9F2-9F05BAB55EB2}" type="presParOf" srcId="{74E88E4A-2750-4CA0-8292-54CB3F3332FF}" destId="{5D33D27A-FB53-4C2D-B7D4-AEA70675B895}" srcOrd="8" destOrd="0" presId="urn:microsoft.com/office/officeart/2018/2/layout/IconVerticalSolidList"/>
    <dgm:cxn modelId="{53E1FDC8-2860-49EF-9339-3D0E1659FF9D}" type="presParOf" srcId="{5D33D27A-FB53-4C2D-B7D4-AEA70675B895}" destId="{B53CAD04-E8A6-4C9D-B2D1-81A01B055D2B}" srcOrd="0" destOrd="0" presId="urn:microsoft.com/office/officeart/2018/2/layout/IconVerticalSolidList"/>
    <dgm:cxn modelId="{35BE8F1A-B75E-412D-8606-E2C8A16C5133}" type="presParOf" srcId="{5D33D27A-FB53-4C2D-B7D4-AEA70675B895}" destId="{2762703E-0D3F-4FC6-ABAA-1258D962EED8}" srcOrd="1" destOrd="0" presId="urn:microsoft.com/office/officeart/2018/2/layout/IconVerticalSolidList"/>
    <dgm:cxn modelId="{CC2CFFD4-C9DE-4FB1-A8A5-A7F0E04E7BF2}" type="presParOf" srcId="{5D33D27A-FB53-4C2D-B7D4-AEA70675B895}" destId="{D85B98F4-A7A0-404C-9BAC-31980C2AFA10}" srcOrd="2" destOrd="0" presId="urn:microsoft.com/office/officeart/2018/2/layout/IconVerticalSolidList"/>
    <dgm:cxn modelId="{5396E69E-EA12-4B16-B66E-461F08E9772E}" type="presParOf" srcId="{5D33D27A-FB53-4C2D-B7D4-AEA70675B895}" destId="{80395C4B-0D23-42CB-BA43-AEB9474457A9}" srcOrd="3" destOrd="0" presId="urn:microsoft.com/office/officeart/2018/2/layout/IconVerticalSolidList"/>
    <dgm:cxn modelId="{F948E112-7F0A-4CC0-B04F-7AFBAE387568}" type="presParOf" srcId="{74E88E4A-2750-4CA0-8292-54CB3F3332FF}" destId="{BFF65FEB-E4EE-4895-AE43-674FA446CA2A}" srcOrd="9" destOrd="0" presId="urn:microsoft.com/office/officeart/2018/2/layout/IconVerticalSolidList"/>
    <dgm:cxn modelId="{8454BE10-7FB5-40BB-A648-5E5BDCF504FE}" type="presParOf" srcId="{74E88E4A-2750-4CA0-8292-54CB3F3332FF}" destId="{7EDF76CC-5E88-4653-9666-09D880367ADF}" srcOrd="10" destOrd="0" presId="urn:microsoft.com/office/officeart/2018/2/layout/IconVerticalSolidList"/>
    <dgm:cxn modelId="{3FD6CDB4-B2AF-4DEC-8CF7-234B16D3E6D2}" type="presParOf" srcId="{7EDF76CC-5E88-4653-9666-09D880367ADF}" destId="{10E37127-9680-4040-A491-3A7E3BF316FF}" srcOrd="0" destOrd="0" presId="urn:microsoft.com/office/officeart/2018/2/layout/IconVerticalSolidList"/>
    <dgm:cxn modelId="{9039B617-1E1A-4463-B723-275F32D22573}" type="presParOf" srcId="{7EDF76CC-5E88-4653-9666-09D880367ADF}" destId="{8E3FDE04-F83C-45B8-882E-5DEC310AF9BC}" srcOrd="1" destOrd="0" presId="urn:microsoft.com/office/officeart/2018/2/layout/IconVerticalSolidList"/>
    <dgm:cxn modelId="{797E4C33-0800-4979-9426-F0F35C741B30}" type="presParOf" srcId="{7EDF76CC-5E88-4653-9666-09D880367ADF}" destId="{E91C98AD-BD11-4C83-ACCD-5BD680038B80}" srcOrd="2" destOrd="0" presId="urn:microsoft.com/office/officeart/2018/2/layout/IconVerticalSolidList"/>
    <dgm:cxn modelId="{D5EECF81-F0B7-477F-A788-BF1EA38CEE39}" type="presParOf" srcId="{7EDF76CC-5E88-4653-9666-09D880367ADF}" destId="{066BD432-715D-4987-8892-5B62E02C4B0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94A1ABA-8399-4100-9687-B80648DC17D6}" type="doc">
      <dgm:prSet loTypeId="urn:microsoft.com/office/officeart/2008/layout/LinedList" loCatId="list" qsTypeId="urn:microsoft.com/office/officeart/2005/8/quickstyle/simple1#10" qsCatId="simple" csTypeId="urn:microsoft.com/office/officeart/2005/8/colors/colorful2#2" csCatId="colorful"/>
      <dgm:spPr/>
      <dgm:t>
        <a:bodyPr/>
        <a:lstStyle/>
        <a:p>
          <a:endParaRPr lang="en-US"/>
        </a:p>
      </dgm:t>
    </dgm:pt>
    <dgm:pt modelId="{5A0F16BD-F44E-4AF1-B289-A10D426D0B9A}">
      <dgm:prSet/>
      <dgm:spPr/>
      <dgm:t>
        <a:bodyPr/>
        <a:lstStyle/>
        <a:p>
          <a:r>
            <a:rPr lang="en-US"/>
            <a:t>Is pain always visible? </a:t>
          </a:r>
        </a:p>
      </dgm:t>
    </dgm:pt>
    <dgm:pt modelId="{7A47C3E0-3523-41DB-B953-1E6FB09B84D4}" type="parTrans" cxnId="{AEEC5FD2-4309-498B-8A48-4F3CCA40D9A6}">
      <dgm:prSet/>
      <dgm:spPr/>
      <dgm:t>
        <a:bodyPr/>
        <a:lstStyle/>
        <a:p>
          <a:endParaRPr lang="en-US"/>
        </a:p>
      </dgm:t>
    </dgm:pt>
    <dgm:pt modelId="{A846EA08-10BE-426C-812D-A4F4B8F2D872}" type="sibTrans" cxnId="{AEEC5FD2-4309-498B-8A48-4F3CCA40D9A6}">
      <dgm:prSet/>
      <dgm:spPr/>
      <dgm:t>
        <a:bodyPr/>
        <a:lstStyle/>
        <a:p>
          <a:endParaRPr lang="en-US"/>
        </a:p>
      </dgm:t>
    </dgm:pt>
    <dgm:pt modelId="{6DB00D5B-5D81-471A-9B3E-D8F28D0FFE82}">
      <dgm:prSet/>
      <dgm:spPr/>
      <dgm:t>
        <a:bodyPr/>
        <a:lstStyle/>
        <a:p>
          <a:r>
            <a:rPr lang="en-US"/>
            <a:t>Can two people experience the same injury differently? </a:t>
          </a:r>
        </a:p>
      </dgm:t>
    </dgm:pt>
    <dgm:pt modelId="{07651FBC-EAFC-4BDA-8AFE-5F877FFA137D}" type="parTrans" cxnId="{EAE0506D-567A-4E32-83EC-4C76260A6CD7}">
      <dgm:prSet/>
      <dgm:spPr/>
      <dgm:t>
        <a:bodyPr/>
        <a:lstStyle/>
        <a:p>
          <a:endParaRPr lang="en-US"/>
        </a:p>
      </dgm:t>
    </dgm:pt>
    <dgm:pt modelId="{D763D9C7-486F-4D61-9A3B-5E374EEA3F5C}" type="sibTrans" cxnId="{EAE0506D-567A-4E32-83EC-4C76260A6CD7}">
      <dgm:prSet/>
      <dgm:spPr/>
      <dgm:t>
        <a:bodyPr/>
        <a:lstStyle/>
        <a:p>
          <a:endParaRPr lang="en-US"/>
        </a:p>
      </dgm:t>
    </dgm:pt>
    <dgm:pt modelId="{53FB342E-B58D-4C2C-9BC9-66D8159A9AAA}">
      <dgm:prSet/>
      <dgm:spPr/>
      <dgm:t>
        <a:bodyPr/>
        <a:lstStyle/>
        <a:p>
          <a:r>
            <a:rPr lang="en-US"/>
            <a:t>Is pain purely physical? </a:t>
          </a:r>
        </a:p>
      </dgm:t>
    </dgm:pt>
    <dgm:pt modelId="{E8DF8BF9-C206-4A4F-AACB-6CED0B0D2919}" type="parTrans" cxnId="{2577233F-D9FC-4496-8C2E-C984EB73207E}">
      <dgm:prSet/>
      <dgm:spPr/>
      <dgm:t>
        <a:bodyPr/>
        <a:lstStyle/>
        <a:p>
          <a:endParaRPr lang="en-US"/>
        </a:p>
      </dgm:t>
    </dgm:pt>
    <dgm:pt modelId="{26CC0574-62D1-4E90-8164-4868082B631E}" type="sibTrans" cxnId="{2577233F-D9FC-4496-8C2E-C984EB73207E}">
      <dgm:prSet/>
      <dgm:spPr/>
      <dgm:t>
        <a:bodyPr/>
        <a:lstStyle/>
        <a:p>
          <a:endParaRPr lang="en-US"/>
        </a:p>
      </dgm:t>
    </dgm:pt>
    <dgm:pt modelId="{61AF1966-139F-4CED-B70B-F796B4C5F71F}" type="pres">
      <dgm:prSet presAssocID="{B94A1ABA-8399-4100-9687-B80648DC17D6}" presName="vert0" presStyleCnt="0">
        <dgm:presLayoutVars>
          <dgm:dir/>
          <dgm:animOne val="branch"/>
          <dgm:animLvl val="lvl"/>
        </dgm:presLayoutVars>
      </dgm:prSet>
      <dgm:spPr/>
    </dgm:pt>
    <dgm:pt modelId="{5DB6262B-C7C2-44A4-BE6D-544280E53E23}" type="pres">
      <dgm:prSet presAssocID="{5A0F16BD-F44E-4AF1-B289-A10D426D0B9A}" presName="thickLine" presStyleLbl="alignNode1" presStyleIdx="0" presStyleCnt="3"/>
      <dgm:spPr/>
    </dgm:pt>
    <dgm:pt modelId="{64BE3EA6-500B-4A10-83D0-6A43CB9DB7B5}" type="pres">
      <dgm:prSet presAssocID="{5A0F16BD-F44E-4AF1-B289-A10D426D0B9A}" presName="horz1" presStyleCnt="0"/>
      <dgm:spPr/>
    </dgm:pt>
    <dgm:pt modelId="{AF63F43F-51C9-447E-AC04-D977E82425B6}" type="pres">
      <dgm:prSet presAssocID="{5A0F16BD-F44E-4AF1-B289-A10D426D0B9A}" presName="tx1" presStyleLbl="revTx" presStyleIdx="0" presStyleCnt="3"/>
      <dgm:spPr/>
    </dgm:pt>
    <dgm:pt modelId="{D97D06AE-2842-486A-8F55-8F3229337D97}" type="pres">
      <dgm:prSet presAssocID="{5A0F16BD-F44E-4AF1-B289-A10D426D0B9A}" presName="vert1" presStyleCnt="0"/>
      <dgm:spPr/>
    </dgm:pt>
    <dgm:pt modelId="{267C5BD2-03C8-4489-9AB9-A73189B3B391}" type="pres">
      <dgm:prSet presAssocID="{6DB00D5B-5D81-471A-9B3E-D8F28D0FFE82}" presName="thickLine" presStyleLbl="alignNode1" presStyleIdx="1" presStyleCnt="3"/>
      <dgm:spPr/>
    </dgm:pt>
    <dgm:pt modelId="{CEC2C30D-0000-4249-8B83-0B2880E10B88}" type="pres">
      <dgm:prSet presAssocID="{6DB00D5B-5D81-471A-9B3E-D8F28D0FFE82}" presName="horz1" presStyleCnt="0"/>
      <dgm:spPr/>
    </dgm:pt>
    <dgm:pt modelId="{312F3843-E828-4738-B195-154381D5B13B}" type="pres">
      <dgm:prSet presAssocID="{6DB00D5B-5D81-471A-9B3E-D8F28D0FFE82}" presName="tx1" presStyleLbl="revTx" presStyleIdx="1" presStyleCnt="3"/>
      <dgm:spPr/>
    </dgm:pt>
    <dgm:pt modelId="{DEA6CEE4-944D-4DA2-B16D-5C2515B31B64}" type="pres">
      <dgm:prSet presAssocID="{6DB00D5B-5D81-471A-9B3E-D8F28D0FFE82}" presName="vert1" presStyleCnt="0"/>
      <dgm:spPr/>
    </dgm:pt>
    <dgm:pt modelId="{D0A8E391-2915-4B51-8A9B-C9EA657D7F23}" type="pres">
      <dgm:prSet presAssocID="{53FB342E-B58D-4C2C-9BC9-66D8159A9AAA}" presName="thickLine" presStyleLbl="alignNode1" presStyleIdx="2" presStyleCnt="3"/>
      <dgm:spPr/>
    </dgm:pt>
    <dgm:pt modelId="{11762E74-7583-4D21-8D93-E86D26F22085}" type="pres">
      <dgm:prSet presAssocID="{53FB342E-B58D-4C2C-9BC9-66D8159A9AAA}" presName="horz1" presStyleCnt="0"/>
      <dgm:spPr/>
    </dgm:pt>
    <dgm:pt modelId="{7A578BC2-4F7C-441D-BF8C-64A509F9C6F5}" type="pres">
      <dgm:prSet presAssocID="{53FB342E-B58D-4C2C-9BC9-66D8159A9AAA}" presName="tx1" presStyleLbl="revTx" presStyleIdx="2" presStyleCnt="3"/>
      <dgm:spPr/>
    </dgm:pt>
    <dgm:pt modelId="{B204FDDF-E089-4B06-BC92-1EC32491BEA0}" type="pres">
      <dgm:prSet presAssocID="{53FB342E-B58D-4C2C-9BC9-66D8159A9AAA}" presName="vert1" presStyleCnt="0"/>
      <dgm:spPr/>
    </dgm:pt>
  </dgm:ptLst>
  <dgm:cxnLst>
    <dgm:cxn modelId="{83742F2F-F629-4200-8C50-2A26AC1B35F7}" type="presOf" srcId="{B94A1ABA-8399-4100-9687-B80648DC17D6}" destId="{61AF1966-139F-4CED-B70B-F796B4C5F71F}" srcOrd="0" destOrd="0" presId="urn:microsoft.com/office/officeart/2008/layout/LinedList"/>
    <dgm:cxn modelId="{EE3D572F-58B6-4D99-8125-FD141F311B4D}" type="presOf" srcId="{5A0F16BD-F44E-4AF1-B289-A10D426D0B9A}" destId="{AF63F43F-51C9-447E-AC04-D977E82425B6}" srcOrd="0" destOrd="0" presId="urn:microsoft.com/office/officeart/2008/layout/LinedList"/>
    <dgm:cxn modelId="{2577233F-D9FC-4496-8C2E-C984EB73207E}" srcId="{B94A1ABA-8399-4100-9687-B80648DC17D6}" destId="{53FB342E-B58D-4C2C-9BC9-66D8159A9AAA}" srcOrd="2" destOrd="0" parTransId="{E8DF8BF9-C206-4A4F-AACB-6CED0B0D2919}" sibTransId="{26CC0574-62D1-4E90-8164-4868082B631E}"/>
    <dgm:cxn modelId="{EAE0506D-567A-4E32-83EC-4C76260A6CD7}" srcId="{B94A1ABA-8399-4100-9687-B80648DC17D6}" destId="{6DB00D5B-5D81-471A-9B3E-D8F28D0FFE82}" srcOrd="1" destOrd="0" parTransId="{07651FBC-EAFC-4BDA-8AFE-5F877FFA137D}" sibTransId="{D763D9C7-486F-4D61-9A3B-5E374EEA3F5C}"/>
    <dgm:cxn modelId="{A947C6AB-30A5-45A9-9371-2F9D8B6822A9}" type="presOf" srcId="{53FB342E-B58D-4C2C-9BC9-66D8159A9AAA}" destId="{7A578BC2-4F7C-441D-BF8C-64A509F9C6F5}" srcOrd="0" destOrd="0" presId="urn:microsoft.com/office/officeart/2008/layout/LinedList"/>
    <dgm:cxn modelId="{20D26EB2-33C5-4A24-9C50-CFF0DB529CA5}" type="presOf" srcId="{6DB00D5B-5D81-471A-9B3E-D8F28D0FFE82}" destId="{312F3843-E828-4738-B195-154381D5B13B}" srcOrd="0" destOrd="0" presId="urn:microsoft.com/office/officeart/2008/layout/LinedList"/>
    <dgm:cxn modelId="{AEEC5FD2-4309-498B-8A48-4F3CCA40D9A6}" srcId="{B94A1ABA-8399-4100-9687-B80648DC17D6}" destId="{5A0F16BD-F44E-4AF1-B289-A10D426D0B9A}" srcOrd="0" destOrd="0" parTransId="{7A47C3E0-3523-41DB-B953-1E6FB09B84D4}" sibTransId="{A846EA08-10BE-426C-812D-A4F4B8F2D872}"/>
    <dgm:cxn modelId="{05FD51E6-0B3F-4CA4-89C5-3674E5E9ADD8}" type="presParOf" srcId="{61AF1966-139F-4CED-B70B-F796B4C5F71F}" destId="{5DB6262B-C7C2-44A4-BE6D-544280E53E23}" srcOrd="0" destOrd="0" presId="urn:microsoft.com/office/officeart/2008/layout/LinedList"/>
    <dgm:cxn modelId="{DE2C9868-292E-4E17-AFD2-7CB57956B8DA}" type="presParOf" srcId="{61AF1966-139F-4CED-B70B-F796B4C5F71F}" destId="{64BE3EA6-500B-4A10-83D0-6A43CB9DB7B5}" srcOrd="1" destOrd="0" presId="urn:microsoft.com/office/officeart/2008/layout/LinedList"/>
    <dgm:cxn modelId="{C50F632A-019A-4488-8A11-1348F4B53900}" type="presParOf" srcId="{64BE3EA6-500B-4A10-83D0-6A43CB9DB7B5}" destId="{AF63F43F-51C9-447E-AC04-D977E82425B6}" srcOrd="0" destOrd="0" presId="urn:microsoft.com/office/officeart/2008/layout/LinedList"/>
    <dgm:cxn modelId="{23D59EA5-8338-46B0-A843-1ECB7C799725}" type="presParOf" srcId="{64BE3EA6-500B-4A10-83D0-6A43CB9DB7B5}" destId="{D97D06AE-2842-486A-8F55-8F3229337D97}" srcOrd="1" destOrd="0" presId="urn:microsoft.com/office/officeart/2008/layout/LinedList"/>
    <dgm:cxn modelId="{B8D971BE-B309-4865-B58D-D48ABA99FAE6}" type="presParOf" srcId="{61AF1966-139F-4CED-B70B-F796B4C5F71F}" destId="{267C5BD2-03C8-4489-9AB9-A73189B3B391}" srcOrd="2" destOrd="0" presId="urn:microsoft.com/office/officeart/2008/layout/LinedList"/>
    <dgm:cxn modelId="{9888C2D4-30C3-4B9E-8F95-B8D9352F5083}" type="presParOf" srcId="{61AF1966-139F-4CED-B70B-F796B4C5F71F}" destId="{CEC2C30D-0000-4249-8B83-0B2880E10B88}" srcOrd="3" destOrd="0" presId="urn:microsoft.com/office/officeart/2008/layout/LinedList"/>
    <dgm:cxn modelId="{778810CC-DB52-4125-85EE-43DCB38046E4}" type="presParOf" srcId="{CEC2C30D-0000-4249-8B83-0B2880E10B88}" destId="{312F3843-E828-4738-B195-154381D5B13B}" srcOrd="0" destOrd="0" presId="urn:microsoft.com/office/officeart/2008/layout/LinedList"/>
    <dgm:cxn modelId="{99324EF6-D16E-476C-ADE7-58A0E094327E}" type="presParOf" srcId="{CEC2C30D-0000-4249-8B83-0B2880E10B88}" destId="{DEA6CEE4-944D-4DA2-B16D-5C2515B31B64}" srcOrd="1" destOrd="0" presId="urn:microsoft.com/office/officeart/2008/layout/LinedList"/>
    <dgm:cxn modelId="{CEDC4DB7-38F1-45E7-8AFA-B259295FD84F}" type="presParOf" srcId="{61AF1966-139F-4CED-B70B-F796B4C5F71F}" destId="{D0A8E391-2915-4B51-8A9B-C9EA657D7F23}" srcOrd="4" destOrd="0" presId="urn:microsoft.com/office/officeart/2008/layout/LinedList"/>
    <dgm:cxn modelId="{A78AC2F7-8BEC-4B75-A9DF-08176D64322B}" type="presParOf" srcId="{61AF1966-139F-4CED-B70B-F796B4C5F71F}" destId="{11762E74-7583-4D21-8D93-E86D26F22085}" srcOrd="5" destOrd="0" presId="urn:microsoft.com/office/officeart/2008/layout/LinedList"/>
    <dgm:cxn modelId="{0A48D275-3106-48DC-AB9B-89FE9351C842}" type="presParOf" srcId="{11762E74-7583-4D21-8D93-E86D26F22085}" destId="{7A578BC2-4F7C-441D-BF8C-64A509F9C6F5}" srcOrd="0" destOrd="0" presId="urn:microsoft.com/office/officeart/2008/layout/LinedList"/>
    <dgm:cxn modelId="{DD4860B6-296A-449F-9A9F-6C33B5410F90}" type="presParOf" srcId="{11762E74-7583-4D21-8D93-E86D26F22085}" destId="{B204FDDF-E089-4B06-BC92-1EC32491BEA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830D2D3-465A-4098-A768-8908C8169254}" type="doc">
      <dgm:prSet loTypeId="urn:microsoft.com/office/officeart/2005/8/layout/vList2" loCatId="list" qsTypeId="urn:microsoft.com/office/officeart/2005/8/quickstyle/simple1#6" qsCatId="simple" csTypeId="urn:microsoft.com/office/officeart/2005/8/colors/colorful2#4" csCatId="colorful"/>
      <dgm:spPr/>
      <dgm:t>
        <a:bodyPr/>
        <a:lstStyle/>
        <a:p>
          <a:endParaRPr lang="en-US"/>
        </a:p>
      </dgm:t>
    </dgm:pt>
    <dgm:pt modelId="{1EB14D68-0809-4939-A753-97717AB0A8D1}">
      <dgm:prSet/>
      <dgm:spPr/>
      <dgm:t>
        <a:bodyPr/>
        <a:lstStyle/>
        <a:p>
          <a:r>
            <a:rPr lang="en-GB"/>
            <a:t>This model has strong applications for chronic illness experiences. </a:t>
          </a:r>
          <a:endParaRPr lang="en-US"/>
        </a:p>
      </dgm:t>
    </dgm:pt>
    <dgm:pt modelId="{F7302030-521C-43B9-AE53-313B9A7F7523}" type="parTrans" cxnId="{917F4951-3D58-4F14-A033-891D6232996D}">
      <dgm:prSet/>
      <dgm:spPr/>
      <dgm:t>
        <a:bodyPr/>
        <a:lstStyle/>
        <a:p>
          <a:endParaRPr lang="en-US"/>
        </a:p>
      </dgm:t>
    </dgm:pt>
    <dgm:pt modelId="{92DF56FF-5DF1-45B5-A719-77F559D6BE96}" type="sibTrans" cxnId="{917F4951-3D58-4F14-A033-891D6232996D}">
      <dgm:prSet/>
      <dgm:spPr/>
      <dgm:t>
        <a:bodyPr/>
        <a:lstStyle/>
        <a:p>
          <a:endParaRPr lang="en-US"/>
        </a:p>
      </dgm:t>
    </dgm:pt>
    <dgm:pt modelId="{A3345B38-3483-4D57-B754-415922B8BB60}">
      <dgm:prSet/>
      <dgm:spPr/>
      <dgm:t>
        <a:bodyPr/>
        <a:lstStyle/>
        <a:p>
          <a:r>
            <a:rPr lang="en-GB"/>
            <a:t>Biopsychosocial care is seen as essential for those diagnosed with chronic conditions (Deter, 2012).</a:t>
          </a:r>
          <a:endParaRPr lang="en-US"/>
        </a:p>
      </dgm:t>
    </dgm:pt>
    <dgm:pt modelId="{3B1E6214-E9DE-417C-975C-EB97D76FD41D}" type="parTrans" cxnId="{71CEE5A2-5FDA-4410-B3A0-BC543471EE35}">
      <dgm:prSet/>
      <dgm:spPr/>
      <dgm:t>
        <a:bodyPr/>
        <a:lstStyle/>
        <a:p>
          <a:endParaRPr lang="en-US"/>
        </a:p>
      </dgm:t>
    </dgm:pt>
    <dgm:pt modelId="{4BECD8A7-7885-4F6D-A2F0-9586BA5C2BC6}" type="sibTrans" cxnId="{71CEE5A2-5FDA-4410-B3A0-BC543471EE35}">
      <dgm:prSet/>
      <dgm:spPr/>
      <dgm:t>
        <a:bodyPr/>
        <a:lstStyle/>
        <a:p>
          <a:endParaRPr lang="en-US"/>
        </a:p>
      </dgm:t>
    </dgm:pt>
    <dgm:pt modelId="{334B07E5-A189-4059-BABB-3D22885BAA15}">
      <dgm:prSet/>
      <dgm:spPr/>
      <dgm:t>
        <a:bodyPr/>
        <a:lstStyle/>
        <a:p>
          <a:r>
            <a:rPr lang="en-GB"/>
            <a:t>Multidisciplinary approaches are needed, and this model deals with pain itself as an illness, not a disease.</a:t>
          </a:r>
          <a:endParaRPr lang="en-US"/>
        </a:p>
      </dgm:t>
    </dgm:pt>
    <dgm:pt modelId="{CFDCE27A-11F7-4D7B-AACD-50483A9FFF82}" type="parTrans" cxnId="{428976F4-4003-4354-8122-84D563C59056}">
      <dgm:prSet/>
      <dgm:spPr/>
      <dgm:t>
        <a:bodyPr/>
        <a:lstStyle/>
        <a:p>
          <a:endParaRPr lang="en-US"/>
        </a:p>
      </dgm:t>
    </dgm:pt>
    <dgm:pt modelId="{21EBD003-964C-4501-851F-9A2C4DCD5ADE}" type="sibTrans" cxnId="{428976F4-4003-4354-8122-84D563C59056}">
      <dgm:prSet/>
      <dgm:spPr/>
      <dgm:t>
        <a:bodyPr/>
        <a:lstStyle/>
        <a:p>
          <a:endParaRPr lang="en-US"/>
        </a:p>
      </dgm:t>
    </dgm:pt>
    <dgm:pt modelId="{EB7BF5DC-2B1B-423B-AE5A-C7A6C13C2294}" type="pres">
      <dgm:prSet presAssocID="{F830D2D3-465A-4098-A768-8908C8169254}" presName="linear" presStyleCnt="0">
        <dgm:presLayoutVars>
          <dgm:animLvl val="lvl"/>
          <dgm:resizeHandles val="exact"/>
        </dgm:presLayoutVars>
      </dgm:prSet>
      <dgm:spPr/>
    </dgm:pt>
    <dgm:pt modelId="{DAD22ABE-75ED-4F0C-ACA4-43E3841FA8CA}" type="pres">
      <dgm:prSet presAssocID="{1EB14D68-0809-4939-A753-97717AB0A8D1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49F3B0C2-B32A-4EA3-9868-E05B1142C586}" type="pres">
      <dgm:prSet presAssocID="{92DF56FF-5DF1-45B5-A719-77F559D6BE96}" presName="spacer" presStyleCnt="0"/>
      <dgm:spPr/>
    </dgm:pt>
    <dgm:pt modelId="{E717BED0-FC35-49AB-B1F4-CB08B4A841F3}" type="pres">
      <dgm:prSet presAssocID="{A3345B38-3483-4D57-B754-415922B8BB60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12417BA5-F29E-4911-8B0A-241222B471C6}" type="pres">
      <dgm:prSet presAssocID="{4BECD8A7-7885-4F6D-A2F0-9586BA5C2BC6}" presName="spacer" presStyleCnt="0"/>
      <dgm:spPr/>
    </dgm:pt>
    <dgm:pt modelId="{0614A1A9-9CEA-4E59-B0C0-D8CEC7464B9D}" type="pres">
      <dgm:prSet presAssocID="{334B07E5-A189-4059-BABB-3D22885BAA15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C277D522-309D-4120-9A32-E35DFE75582E}" type="presOf" srcId="{334B07E5-A189-4059-BABB-3D22885BAA15}" destId="{0614A1A9-9CEA-4E59-B0C0-D8CEC7464B9D}" srcOrd="0" destOrd="0" presId="urn:microsoft.com/office/officeart/2005/8/layout/vList2"/>
    <dgm:cxn modelId="{917F4951-3D58-4F14-A033-891D6232996D}" srcId="{F830D2D3-465A-4098-A768-8908C8169254}" destId="{1EB14D68-0809-4939-A753-97717AB0A8D1}" srcOrd="0" destOrd="0" parTransId="{F7302030-521C-43B9-AE53-313B9A7F7523}" sibTransId="{92DF56FF-5DF1-45B5-A719-77F559D6BE96}"/>
    <dgm:cxn modelId="{71CEE5A2-5FDA-4410-B3A0-BC543471EE35}" srcId="{F830D2D3-465A-4098-A768-8908C8169254}" destId="{A3345B38-3483-4D57-B754-415922B8BB60}" srcOrd="1" destOrd="0" parTransId="{3B1E6214-E9DE-417C-975C-EB97D76FD41D}" sibTransId="{4BECD8A7-7885-4F6D-A2F0-9586BA5C2BC6}"/>
    <dgm:cxn modelId="{41D963A7-3361-40C5-B849-AE3D91F6D0B0}" type="presOf" srcId="{F830D2D3-465A-4098-A768-8908C8169254}" destId="{EB7BF5DC-2B1B-423B-AE5A-C7A6C13C2294}" srcOrd="0" destOrd="0" presId="urn:microsoft.com/office/officeart/2005/8/layout/vList2"/>
    <dgm:cxn modelId="{42A15BAE-3130-45AE-8299-A308670659EF}" type="presOf" srcId="{1EB14D68-0809-4939-A753-97717AB0A8D1}" destId="{DAD22ABE-75ED-4F0C-ACA4-43E3841FA8CA}" srcOrd="0" destOrd="0" presId="urn:microsoft.com/office/officeart/2005/8/layout/vList2"/>
    <dgm:cxn modelId="{428976F4-4003-4354-8122-84D563C59056}" srcId="{F830D2D3-465A-4098-A768-8908C8169254}" destId="{334B07E5-A189-4059-BABB-3D22885BAA15}" srcOrd="2" destOrd="0" parTransId="{CFDCE27A-11F7-4D7B-AACD-50483A9FFF82}" sibTransId="{21EBD003-964C-4501-851F-9A2C4DCD5ADE}"/>
    <dgm:cxn modelId="{BE66F9FE-7FD6-4761-A278-962425157176}" type="presOf" srcId="{A3345B38-3483-4D57-B754-415922B8BB60}" destId="{E717BED0-FC35-49AB-B1F4-CB08B4A841F3}" srcOrd="0" destOrd="0" presId="urn:microsoft.com/office/officeart/2005/8/layout/vList2"/>
    <dgm:cxn modelId="{D0FF316E-43B8-4A2A-9ED6-80BC844B1DCA}" type="presParOf" srcId="{EB7BF5DC-2B1B-423B-AE5A-C7A6C13C2294}" destId="{DAD22ABE-75ED-4F0C-ACA4-43E3841FA8CA}" srcOrd="0" destOrd="0" presId="urn:microsoft.com/office/officeart/2005/8/layout/vList2"/>
    <dgm:cxn modelId="{1F1BFFE2-7597-476C-8BFB-99B01412C0CE}" type="presParOf" srcId="{EB7BF5DC-2B1B-423B-AE5A-C7A6C13C2294}" destId="{49F3B0C2-B32A-4EA3-9868-E05B1142C586}" srcOrd="1" destOrd="0" presId="urn:microsoft.com/office/officeart/2005/8/layout/vList2"/>
    <dgm:cxn modelId="{686C6825-2DFB-45FF-8217-6A1A00C15EA0}" type="presParOf" srcId="{EB7BF5DC-2B1B-423B-AE5A-C7A6C13C2294}" destId="{E717BED0-FC35-49AB-B1F4-CB08B4A841F3}" srcOrd="2" destOrd="0" presId="urn:microsoft.com/office/officeart/2005/8/layout/vList2"/>
    <dgm:cxn modelId="{0D6E2C8E-F4A7-4D99-B75F-C3B05C188221}" type="presParOf" srcId="{EB7BF5DC-2B1B-423B-AE5A-C7A6C13C2294}" destId="{12417BA5-F29E-4911-8B0A-241222B471C6}" srcOrd="3" destOrd="0" presId="urn:microsoft.com/office/officeart/2005/8/layout/vList2"/>
    <dgm:cxn modelId="{3952F936-5168-4247-BE51-07438508C6D1}" type="presParOf" srcId="{EB7BF5DC-2B1B-423B-AE5A-C7A6C13C2294}" destId="{0614A1A9-9CEA-4E59-B0C0-D8CEC7464B9D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F7BF77E-BB13-4C47-ABC6-D7A26B56EF70}" type="doc">
      <dgm:prSet loTypeId="urn:microsoft.com/office/officeart/2005/8/layout/vList2" loCatId="list" qsTypeId="urn:microsoft.com/office/officeart/2005/8/quickstyle/simple1#7" qsCatId="simple" csTypeId="urn:microsoft.com/office/officeart/2005/8/colors/colorful5#2" csCatId="colorful"/>
      <dgm:spPr/>
      <dgm:t>
        <a:bodyPr/>
        <a:lstStyle/>
        <a:p>
          <a:endParaRPr lang="en-US"/>
        </a:p>
      </dgm:t>
    </dgm:pt>
    <dgm:pt modelId="{19259ACA-2642-4E48-A927-6540DE787257}">
      <dgm:prSet/>
      <dgm:spPr/>
      <dgm:t>
        <a:bodyPr/>
        <a:lstStyle/>
        <a:p>
          <a:r>
            <a:rPr lang="en-GB"/>
            <a:t>Irritable bowel syndrome is a chronic disorder, characterized by recurrent abdominal pain, associated with altered bowel habit with no known structural abnormalities.</a:t>
          </a:r>
          <a:endParaRPr lang="en-US"/>
        </a:p>
      </dgm:t>
    </dgm:pt>
    <dgm:pt modelId="{6DC3B484-2879-4E33-A1B1-B064B288995C}" type="parTrans" cxnId="{2F5C8AF2-63D7-49E3-8A24-C0637437B4F0}">
      <dgm:prSet/>
      <dgm:spPr/>
      <dgm:t>
        <a:bodyPr/>
        <a:lstStyle/>
        <a:p>
          <a:endParaRPr lang="en-US"/>
        </a:p>
      </dgm:t>
    </dgm:pt>
    <dgm:pt modelId="{36A92704-6986-456E-ACE4-AF93C6938B39}" type="sibTrans" cxnId="{2F5C8AF2-63D7-49E3-8A24-C0637437B4F0}">
      <dgm:prSet/>
      <dgm:spPr/>
      <dgm:t>
        <a:bodyPr/>
        <a:lstStyle/>
        <a:p>
          <a:endParaRPr lang="en-US"/>
        </a:p>
      </dgm:t>
    </dgm:pt>
    <dgm:pt modelId="{7DEB7F58-BE50-42B9-8C94-51C34607C16A}">
      <dgm:prSet/>
      <dgm:spPr/>
      <dgm:t>
        <a:bodyPr/>
        <a:lstStyle/>
        <a:p>
          <a:r>
            <a:rPr lang="en-GB"/>
            <a:t>The biopsychosocial approach in the treatment of irritable bowel syndrome includes psychopharmacology and psychotherapy (Tanaka et al., 2011).</a:t>
          </a:r>
          <a:endParaRPr lang="en-US"/>
        </a:p>
      </dgm:t>
    </dgm:pt>
    <dgm:pt modelId="{6076F728-63A4-49BA-AED7-69E08EFEA900}" type="parTrans" cxnId="{79E5FB3F-1381-48E2-B0B2-5FF2CC258BBF}">
      <dgm:prSet/>
      <dgm:spPr/>
      <dgm:t>
        <a:bodyPr/>
        <a:lstStyle/>
        <a:p>
          <a:endParaRPr lang="en-US"/>
        </a:p>
      </dgm:t>
    </dgm:pt>
    <dgm:pt modelId="{79F4B980-8327-40C4-9FD2-F8A42571BC2D}" type="sibTrans" cxnId="{79E5FB3F-1381-48E2-B0B2-5FF2CC258BBF}">
      <dgm:prSet/>
      <dgm:spPr/>
      <dgm:t>
        <a:bodyPr/>
        <a:lstStyle/>
        <a:p>
          <a:endParaRPr lang="en-US"/>
        </a:p>
      </dgm:t>
    </dgm:pt>
    <dgm:pt modelId="{81C7E33E-9ED2-4A5B-8F11-B4A033CA84D7}">
      <dgm:prSet/>
      <dgm:spPr/>
      <dgm:t>
        <a:bodyPr/>
        <a:lstStyle/>
        <a:p>
          <a:r>
            <a:rPr lang="en-GB"/>
            <a:t>Common causes are linked to life stress, psychological state in addition to physiology.</a:t>
          </a:r>
          <a:endParaRPr lang="en-US"/>
        </a:p>
      </dgm:t>
    </dgm:pt>
    <dgm:pt modelId="{AA33E221-28EC-42A9-93D0-E0645682DFB9}" type="parTrans" cxnId="{BB9E34B0-B44A-469F-9BF7-41EAD0E62EBF}">
      <dgm:prSet/>
      <dgm:spPr/>
      <dgm:t>
        <a:bodyPr/>
        <a:lstStyle/>
        <a:p>
          <a:endParaRPr lang="en-US"/>
        </a:p>
      </dgm:t>
    </dgm:pt>
    <dgm:pt modelId="{B4DE8B36-98F5-439B-9288-EFCD0C2485C5}" type="sibTrans" cxnId="{BB9E34B0-B44A-469F-9BF7-41EAD0E62EBF}">
      <dgm:prSet/>
      <dgm:spPr/>
      <dgm:t>
        <a:bodyPr/>
        <a:lstStyle/>
        <a:p>
          <a:endParaRPr lang="en-US"/>
        </a:p>
      </dgm:t>
    </dgm:pt>
    <dgm:pt modelId="{6DE72921-CE57-4FB1-A271-B7AFAB964274}" type="pres">
      <dgm:prSet presAssocID="{6F7BF77E-BB13-4C47-ABC6-D7A26B56EF70}" presName="linear" presStyleCnt="0">
        <dgm:presLayoutVars>
          <dgm:animLvl val="lvl"/>
          <dgm:resizeHandles val="exact"/>
        </dgm:presLayoutVars>
      </dgm:prSet>
      <dgm:spPr/>
    </dgm:pt>
    <dgm:pt modelId="{D5722869-C443-4C63-AF8F-FC4694F5FF06}" type="pres">
      <dgm:prSet presAssocID="{19259ACA-2642-4E48-A927-6540DE787257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FB6CED71-F510-44EF-AF27-5BF6569E7E10}" type="pres">
      <dgm:prSet presAssocID="{36A92704-6986-456E-ACE4-AF93C6938B39}" presName="spacer" presStyleCnt="0"/>
      <dgm:spPr/>
    </dgm:pt>
    <dgm:pt modelId="{71A1A806-532F-40F7-9AEB-A8D2B2665A01}" type="pres">
      <dgm:prSet presAssocID="{7DEB7F58-BE50-42B9-8C94-51C34607C16A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BA6B23FE-8386-4466-8C4C-E94CA9CFDFC8}" type="pres">
      <dgm:prSet presAssocID="{79F4B980-8327-40C4-9FD2-F8A42571BC2D}" presName="spacer" presStyleCnt="0"/>
      <dgm:spPr/>
    </dgm:pt>
    <dgm:pt modelId="{1E5F766C-0422-406A-8EDF-621437D8B51C}" type="pres">
      <dgm:prSet presAssocID="{81C7E33E-9ED2-4A5B-8F11-B4A033CA84D7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79E5FB3F-1381-48E2-B0B2-5FF2CC258BBF}" srcId="{6F7BF77E-BB13-4C47-ABC6-D7A26B56EF70}" destId="{7DEB7F58-BE50-42B9-8C94-51C34607C16A}" srcOrd="1" destOrd="0" parTransId="{6076F728-63A4-49BA-AED7-69E08EFEA900}" sibTransId="{79F4B980-8327-40C4-9FD2-F8A42571BC2D}"/>
    <dgm:cxn modelId="{B538E7AB-528D-4874-AA0A-C5B615A934BA}" type="presOf" srcId="{7DEB7F58-BE50-42B9-8C94-51C34607C16A}" destId="{71A1A806-532F-40F7-9AEB-A8D2B2665A01}" srcOrd="0" destOrd="0" presId="urn:microsoft.com/office/officeart/2005/8/layout/vList2"/>
    <dgm:cxn modelId="{BB9E34B0-B44A-469F-9BF7-41EAD0E62EBF}" srcId="{6F7BF77E-BB13-4C47-ABC6-D7A26B56EF70}" destId="{81C7E33E-9ED2-4A5B-8F11-B4A033CA84D7}" srcOrd="2" destOrd="0" parTransId="{AA33E221-28EC-42A9-93D0-E0645682DFB9}" sibTransId="{B4DE8B36-98F5-439B-9288-EFCD0C2485C5}"/>
    <dgm:cxn modelId="{9A00D2CC-D4B0-4D37-855F-D372CC36D336}" type="presOf" srcId="{6F7BF77E-BB13-4C47-ABC6-D7A26B56EF70}" destId="{6DE72921-CE57-4FB1-A271-B7AFAB964274}" srcOrd="0" destOrd="0" presId="urn:microsoft.com/office/officeart/2005/8/layout/vList2"/>
    <dgm:cxn modelId="{40A95CF2-98EF-4B2E-B899-0FCF2F473A06}" type="presOf" srcId="{81C7E33E-9ED2-4A5B-8F11-B4A033CA84D7}" destId="{1E5F766C-0422-406A-8EDF-621437D8B51C}" srcOrd="0" destOrd="0" presId="urn:microsoft.com/office/officeart/2005/8/layout/vList2"/>
    <dgm:cxn modelId="{2F5C8AF2-63D7-49E3-8A24-C0637437B4F0}" srcId="{6F7BF77E-BB13-4C47-ABC6-D7A26B56EF70}" destId="{19259ACA-2642-4E48-A927-6540DE787257}" srcOrd="0" destOrd="0" parTransId="{6DC3B484-2879-4E33-A1B1-B064B288995C}" sibTransId="{36A92704-6986-456E-ACE4-AF93C6938B39}"/>
    <dgm:cxn modelId="{8068F1FC-A423-49B6-BFC7-40751CC5091E}" type="presOf" srcId="{19259ACA-2642-4E48-A927-6540DE787257}" destId="{D5722869-C443-4C63-AF8F-FC4694F5FF06}" srcOrd="0" destOrd="0" presId="urn:microsoft.com/office/officeart/2005/8/layout/vList2"/>
    <dgm:cxn modelId="{F6272F74-CB14-431E-B4DC-C742EF32E219}" type="presParOf" srcId="{6DE72921-CE57-4FB1-A271-B7AFAB964274}" destId="{D5722869-C443-4C63-AF8F-FC4694F5FF06}" srcOrd="0" destOrd="0" presId="urn:microsoft.com/office/officeart/2005/8/layout/vList2"/>
    <dgm:cxn modelId="{EB668BC2-4971-453C-8EA6-A22F52DD773B}" type="presParOf" srcId="{6DE72921-CE57-4FB1-A271-B7AFAB964274}" destId="{FB6CED71-F510-44EF-AF27-5BF6569E7E10}" srcOrd="1" destOrd="0" presId="urn:microsoft.com/office/officeart/2005/8/layout/vList2"/>
    <dgm:cxn modelId="{0186F8EE-E8F5-47A0-A1F0-A6E97DBEDCF5}" type="presParOf" srcId="{6DE72921-CE57-4FB1-A271-B7AFAB964274}" destId="{71A1A806-532F-40F7-9AEB-A8D2B2665A01}" srcOrd="2" destOrd="0" presId="urn:microsoft.com/office/officeart/2005/8/layout/vList2"/>
    <dgm:cxn modelId="{5A678E59-1C7B-4F93-81BC-004176E7D4B9}" type="presParOf" srcId="{6DE72921-CE57-4FB1-A271-B7AFAB964274}" destId="{BA6B23FE-8386-4466-8C4C-E94CA9CFDFC8}" srcOrd="3" destOrd="0" presId="urn:microsoft.com/office/officeart/2005/8/layout/vList2"/>
    <dgm:cxn modelId="{181DCF89-77EB-4D0F-A859-30DB86354D75}" type="presParOf" srcId="{6DE72921-CE57-4FB1-A271-B7AFAB964274}" destId="{1E5F766C-0422-406A-8EDF-621437D8B51C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1D6D38F5-5769-467A-B555-1E8D66EC9490}" type="doc">
      <dgm:prSet loTypeId="urn:microsoft.com/office/officeart/2018/2/layout/IconVerticalSolidList" loCatId="icon" qsTypeId="urn:microsoft.com/office/officeart/2005/8/quickstyle/simple1#8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6C4A8A97-489C-4291-8374-31629BDFBE70}">
      <dgm:prSet/>
      <dgm:spPr/>
      <dgm:t>
        <a:bodyPr/>
        <a:lstStyle/>
        <a:p>
          <a:r>
            <a:rPr lang="en-GB"/>
            <a:t>Fibromyalgia is a syndrome with highly variable symptoms and severity, often characterised with chronic widespread pain and stiffness for at least 3 months, fatigue, sleep difficulties, and disturbed memories.</a:t>
          </a:r>
          <a:endParaRPr lang="en-US"/>
        </a:p>
      </dgm:t>
    </dgm:pt>
    <dgm:pt modelId="{2863ADFF-3996-465F-92FF-C886A4D607EE}" type="parTrans" cxnId="{58CF4E2D-AB57-4A1A-B28A-2837A87008CC}">
      <dgm:prSet/>
      <dgm:spPr/>
      <dgm:t>
        <a:bodyPr/>
        <a:lstStyle/>
        <a:p>
          <a:endParaRPr lang="en-US"/>
        </a:p>
      </dgm:t>
    </dgm:pt>
    <dgm:pt modelId="{C8F640B9-A906-4BBF-97E5-200A0B378C2F}" type="sibTrans" cxnId="{58CF4E2D-AB57-4A1A-B28A-2837A87008CC}">
      <dgm:prSet/>
      <dgm:spPr/>
      <dgm:t>
        <a:bodyPr/>
        <a:lstStyle/>
        <a:p>
          <a:endParaRPr lang="en-US"/>
        </a:p>
      </dgm:t>
    </dgm:pt>
    <dgm:pt modelId="{BF22D67A-FAEC-430D-8017-4F9498D0BC06}">
      <dgm:prSet/>
      <dgm:spPr/>
      <dgm:t>
        <a:bodyPr/>
        <a:lstStyle/>
        <a:p>
          <a:r>
            <a:rPr lang="en-GB"/>
            <a:t>Management of fibromyalgia must be flexible and multimodal using biopsychosocial approach (Turk and Adams, 2016)</a:t>
          </a:r>
          <a:endParaRPr lang="en-US"/>
        </a:p>
      </dgm:t>
    </dgm:pt>
    <dgm:pt modelId="{3231AECD-5BC4-4ECC-8090-186152449A57}" type="parTrans" cxnId="{8A8CF8D8-30C9-4255-82F3-767BC253B517}">
      <dgm:prSet/>
      <dgm:spPr/>
      <dgm:t>
        <a:bodyPr/>
        <a:lstStyle/>
        <a:p>
          <a:endParaRPr lang="en-US"/>
        </a:p>
      </dgm:t>
    </dgm:pt>
    <dgm:pt modelId="{F932E501-7D64-4411-A4CB-171D0972BF09}" type="sibTrans" cxnId="{8A8CF8D8-30C9-4255-82F3-767BC253B517}">
      <dgm:prSet/>
      <dgm:spPr/>
      <dgm:t>
        <a:bodyPr/>
        <a:lstStyle/>
        <a:p>
          <a:endParaRPr lang="en-US"/>
        </a:p>
      </dgm:t>
    </dgm:pt>
    <dgm:pt modelId="{75BB0CA2-FC5B-44CF-8C5C-12ED5AB4E758}" type="pres">
      <dgm:prSet presAssocID="{1D6D38F5-5769-467A-B555-1E8D66EC9490}" presName="root" presStyleCnt="0">
        <dgm:presLayoutVars>
          <dgm:dir/>
          <dgm:resizeHandles val="exact"/>
        </dgm:presLayoutVars>
      </dgm:prSet>
      <dgm:spPr/>
    </dgm:pt>
    <dgm:pt modelId="{BEC5DF9E-1086-4626-B568-C0A8FCDB7814}" type="pres">
      <dgm:prSet presAssocID="{6C4A8A97-489C-4291-8374-31629BDFBE70}" presName="compNode" presStyleCnt="0"/>
      <dgm:spPr/>
    </dgm:pt>
    <dgm:pt modelId="{8944CFCC-3494-44F1-A5A7-BC05145B0EB4}" type="pres">
      <dgm:prSet presAssocID="{6C4A8A97-489C-4291-8374-31629BDFBE70}" presName="bgRect" presStyleLbl="bgShp" presStyleIdx="0" presStyleCnt="2"/>
      <dgm:spPr/>
    </dgm:pt>
    <dgm:pt modelId="{E5C7C5E9-005E-4D33-A30C-C467F8843EA7}" type="pres">
      <dgm:prSet presAssocID="{6C4A8A97-489C-4291-8374-31629BDFBE70}" presName="iconRect" presStyleLbl="node1" presStyleIdx="0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C4A01B67-DC22-42EC-9A78-D5FF74359EE5}" type="pres">
      <dgm:prSet presAssocID="{6C4A8A97-489C-4291-8374-31629BDFBE70}" presName="spaceRect" presStyleCnt="0"/>
      <dgm:spPr/>
    </dgm:pt>
    <dgm:pt modelId="{965C44C0-816F-48C0-925F-AC11F327D246}" type="pres">
      <dgm:prSet presAssocID="{6C4A8A97-489C-4291-8374-31629BDFBE70}" presName="parTx" presStyleLbl="revTx" presStyleIdx="0" presStyleCnt="2">
        <dgm:presLayoutVars>
          <dgm:chMax val="0"/>
          <dgm:chPref val="0"/>
        </dgm:presLayoutVars>
      </dgm:prSet>
      <dgm:spPr/>
    </dgm:pt>
    <dgm:pt modelId="{F7E93B85-56D3-45F7-8F03-4EA4633A568E}" type="pres">
      <dgm:prSet presAssocID="{C8F640B9-A906-4BBF-97E5-200A0B378C2F}" presName="sibTrans" presStyleCnt="0"/>
      <dgm:spPr/>
    </dgm:pt>
    <dgm:pt modelId="{D89677DE-C391-4382-8DBA-910AF818EAF3}" type="pres">
      <dgm:prSet presAssocID="{BF22D67A-FAEC-430D-8017-4F9498D0BC06}" presName="compNode" presStyleCnt="0"/>
      <dgm:spPr/>
    </dgm:pt>
    <dgm:pt modelId="{FDA19FB1-7267-4919-ABCD-1E27FEBAB1E0}" type="pres">
      <dgm:prSet presAssocID="{BF22D67A-FAEC-430D-8017-4F9498D0BC06}" presName="bgRect" presStyleLbl="bgShp" presStyleIdx="1" presStyleCnt="2"/>
      <dgm:spPr/>
    </dgm:pt>
    <dgm:pt modelId="{04BA186C-7D84-42EB-8293-348C94F43254}" type="pres">
      <dgm:prSet presAssocID="{BF22D67A-FAEC-430D-8017-4F9498D0BC06}" presName="iconRect" presStyleLbl="node1" presStyleIdx="1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ine"/>
        </a:ext>
      </dgm:extLst>
    </dgm:pt>
    <dgm:pt modelId="{CDD70ED3-DFF2-40D4-ADF1-9A8B8B4716EA}" type="pres">
      <dgm:prSet presAssocID="{BF22D67A-FAEC-430D-8017-4F9498D0BC06}" presName="spaceRect" presStyleCnt="0"/>
      <dgm:spPr/>
    </dgm:pt>
    <dgm:pt modelId="{DCC12901-11DC-42EE-BD14-99C64F537527}" type="pres">
      <dgm:prSet presAssocID="{BF22D67A-FAEC-430D-8017-4F9498D0BC06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58CF4E2D-AB57-4A1A-B28A-2837A87008CC}" srcId="{1D6D38F5-5769-467A-B555-1E8D66EC9490}" destId="{6C4A8A97-489C-4291-8374-31629BDFBE70}" srcOrd="0" destOrd="0" parTransId="{2863ADFF-3996-465F-92FF-C886A4D607EE}" sibTransId="{C8F640B9-A906-4BBF-97E5-200A0B378C2F}"/>
    <dgm:cxn modelId="{2D2673A0-B689-479B-858A-65B2CFBA5DE1}" type="presOf" srcId="{1D6D38F5-5769-467A-B555-1E8D66EC9490}" destId="{75BB0CA2-FC5B-44CF-8C5C-12ED5AB4E758}" srcOrd="0" destOrd="0" presId="urn:microsoft.com/office/officeart/2018/2/layout/IconVerticalSolidList"/>
    <dgm:cxn modelId="{8A8CF8D8-30C9-4255-82F3-767BC253B517}" srcId="{1D6D38F5-5769-467A-B555-1E8D66EC9490}" destId="{BF22D67A-FAEC-430D-8017-4F9498D0BC06}" srcOrd="1" destOrd="0" parTransId="{3231AECD-5BC4-4ECC-8090-186152449A57}" sibTransId="{F932E501-7D64-4411-A4CB-171D0972BF09}"/>
    <dgm:cxn modelId="{8C2185DE-68E6-4006-9497-75F3CB8378A1}" type="presOf" srcId="{BF22D67A-FAEC-430D-8017-4F9498D0BC06}" destId="{DCC12901-11DC-42EE-BD14-99C64F537527}" srcOrd="0" destOrd="0" presId="urn:microsoft.com/office/officeart/2018/2/layout/IconVerticalSolidList"/>
    <dgm:cxn modelId="{CA31DBDF-EB78-4FFD-AB86-68BDF686EE26}" type="presOf" srcId="{6C4A8A97-489C-4291-8374-31629BDFBE70}" destId="{965C44C0-816F-48C0-925F-AC11F327D246}" srcOrd="0" destOrd="0" presId="urn:microsoft.com/office/officeart/2018/2/layout/IconVerticalSolidList"/>
    <dgm:cxn modelId="{22A10FD5-CA4F-42C6-BB0A-2AD4D45E0839}" type="presParOf" srcId="{75BB0CA2-FC5B-44CF-8C5C-12ED5AB4E758}" destId="{BEC5DF9E-1086-4626-B568-C0A8FCDB7814}" srcOrd="0" destOrd="0" presId="urn:microsoft.com/office/officeart/2018/2/layout/IconVerticalSolidList"/>
    <dgm:cxn modelId="{2C151361-CBF4-4B44-9972-D4F370C99EB4}" type="presParOf" srcId="{BEC5DF9E-1086-4626-B568-C0A8FCDB7814}" destId="{8944CFCC-3494-44F1-A5A7-BC05145B0EB4}" srcOrd="0" destOrd="0" presId="urn:microsoft.com/office/officeart/2018/2/layout/IconVerticalSolidList"/>
    <dgm:cxn modelId="{5EB08C13-3C28-4764-8BA6-9347E5CCF3B2}" type="presParOf" srcId="{BEC5DF9E-1086-4626-B568-C0A8FCDB7814}" destId="{E5C7C5E9-005E-4D33-A30C-C467F8843EA7}" srcOrd="1" destOrd="0" presId="urn:microsoft.com/office/officeart/2018/2/layout/IconVerticalSolidList"/>
    <dgm:cxn modelId="{87C0C296-3CC6-4F8E-A71F-FC75AF2AC488}" type="presParOf" srcId="{BEC5DF9E-1086-4626-B568-C0A8FCDB7814}" destId="{C4A01B67-DC22-42EC-9A78-D5FF74359EE5}" srcOrd="2" destOrd="0" presId="urn:microsoft.com/office/officeart/2018/2/layout/IconVerticalSolidList"/>
    <dgm:cxn modelId="{2A3C8901-A8AB-4151-869C-66C6AC6C7D48}" type="presParOf" srcId="{BEC5DF9E-1086-4626-B568-C0A8FCDB7814}" destId="{965C44C0-816F-48C0-925F-AC11F327D246}" srcOrd="3" destOrd="0" presId="urn:microsoft.com/office/officeart/2018/2/layout/IconVerticalSolidList"/>
    <dgm:cxn modelId="{20732679-E8C0-49B6-B573-DEAB04D2EFF8}" type="presParOf" srcId="{75BB0CA2-FC5B-44CF-8C5C-12ED5AB4E758}" destId="{F7E93B85-56D3-45F7-8F03-4EA4633A568E}" srcOrd="1" destOrd="0" presId="urn:microsoft.com/office/officeart/2018/2/layout/IconVerticalSolidList"/>
    <dgm:cxn modelId="{D462A245-6F6F-433D-987F-EE09A1451FC5}" type="presParOf" srcId="{75BB0CA2-FC5B-44CF-8C5C-12ED5AB4E758}" destId="{D89677DE-C391-4382-8DBA-910AF818EAF3}" srcOrd="2" destOrd="0" presId="urn:microsoft.com/office/officeart/2018/2/layout/IconVerticalSolidList"/>
    <dgm:cxn modelId="{167E1FBF-41A3-4B82-84DD-31E347D5301A}" type="presParOf" srcId="{D89677DE-C391-4382-8DBA-910AF818EAF3}" destId="{FDA19FB1-7267-4919-ABCD-1E27FEBAB1E0}" srcOrd="0" destOrd="0" presId="urn:microsoft.com/office/officeart/2018/2/layout/IconVerticalSolidList"/>
    <dgm:cxn modelId="{7B9FBE54-79CB-40B5-8F5C-E6DECD2BBFA4}" type="presParOf" srcId="{D89677DE-C391-4382-8DBA-910AF818EAF3}" destId="{04BA186C-7D84-42EB-8293-348C94F43254}" srcOrd="1" destOrd="0" presId="urn:microsoft.com/office/officeart/2018/2/layout/IconVerticalSolidList"/>
    <dgm:cxn modelId="{7D3A0305-AD16-48B5-8948-D050B0235781}" type="presParOf" srcId="{D89677DE-C391-4382-8DBA-910AF818EAF3}" destId="{CDD70ED3-DFF2-40D4-ADF1-9A8B8B4716EA}" srcOrd="2" destOrd="0" presId="urn:microsoft.com/office/officeart/2018/2/layout/IconVerticalSolidList"/>
    <dgm:cxn modelId="{2EA3D0EB-75B5-41B1-8BB9-196746B6DB5E}" type="presParOf" srcId="{D89677DE-C391-4382-8DBA-910AF818EAF3}" destId="{DCC12901-11DC-42EE-BD14-99C64F53752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23F3636A-1EB2-465D-9ECB-C8A4018FFE08}" type="doc">
      <dgm:prSet loTypeId="urn:microsoft.com/office/officeart/2018/2/layout/IconVerticalSolidList" loCatId="icon" qsTypeId="urn:microsoft.com/office/officeart/2005/8/quickstyle/simple1#9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1421FA8E-123B-41B9-8F5E-9650B0A63778}">
      <dgm:prSet/>
      <dgm:spPr/>
      <dgm:t>
        <a:bodyPr/>
        <a:lstStyle/>
        <a:p>
          <a:r>
            <a:rPr lang="en-GB"/>
            <a:t>Chronic Fatigue Syndrome (CFS) is characterised by fatigue, pain, cognitive impairment, and sleep disturbance. </a:t>
          </a:r>
          <a:endParaRPr lang="en-US"/>
        </a:p>
      </dgm:t>
    </dgm:pt>
    <dgm:pt modelId="{E0683AF5-6FBE-4BC1-A025-863A4D21BEFA}" type="parTrans" cxnId="{880DABF3-FE12-458A-8E7C-C600029B6490}">
      <dgm:prSet/>
      <dgm:spPr/>
      <dgm:t>
        <a:bodyPr/>
        <a:lstStyle/>
        <a:p>
          <a:endParaRPr lang="en-US"/>
        </a:p>
      </dgm:t>
    </dgm:pt>
    <dgm:pt modelId="{4903BF0C-9EF6-4057-9BC0-982D6F69B91B}" type="sibTrans" cxnId="{880DABF3-FE12-458A-8E7C-C600029B6490}">
      <dgm:prSet/>
      <dgm:spPr/>
      <dgm:t>
        <a:bodyPr/>
        <a:lstStyle/>
        <a:p>
          <a:endParaRPr lang="en-US"/>
        </a:p>
      </dgm:t>
    </dgm:pt>
    <dgm:pt modelId="{4A5ADC2D-D594-461B-B19F-4046E525586B}">
      <dgm:prSet/>
      <dgm:spPr/>
      <dgm:t>
        <a:bodyPr/>
        <a:lstStyle/>
        <a:p>
          <a:r>
            <a:rPr lang="en-GB"/>
            <a:t>Neither psychiatric disorder alone nor pathophysiological factors can sufficiently explain the condition.</a:t>
          </a:r>
          <a:endParaRPr lang="en-US"/>
        </a:p>
      </dgm:t>
    </dgm:pt>
    <dgm:pt modelId="{62F6B559-895F-4432-99EB-5718580B5257}" type="parTrans" cxnId="{58C9E13B-7CD9-4E83-97F7-FFB45A1650F4}">
      <dgm:prSet/>
      <dgm:spPr/>
      <dgm:t>
        <a:bodyPr/>
        <a:lstStyle/>
        <a:p>
          <a:endParaRPr lang="en-US"/>
        </a:p>
      </dgm:t>
    </dgm:pt>
    <dgm:pt modelId="{A82E3137-886F-4DAA-99CD-AFA4B7F21743}" type="sibTrans" cxnId="{58C9E13B-7CD9-4E83-97F7-FFB45A1650F4}">
      <dgm:prSet/>
      <dgm:spPr/>
      <dgm:t>
        <a:bodyPr/>
        <a:lstStyle/>
        <a:p>
          <a:endParaRPr lang="en-US"/>
        </a:p>
      </dgm:t>
    </dgm:pt>
    <dgm:pt modelId="{4F533E1D-3D3B-476D-8445-C11E47B68FE7}">
      <dgm:prSet/>
      <dgm:spPr/>
      <dgm:t>
        <a:bodyPr/>
        <a:lstStyle/>
        <a:p>
          <a:r>
            <a:rPr lang="en-GB"/>
            <a:t>The biopsychosocial model serves as a comprehensive way to understand and manage CFS (Kusnato, Agustian and Hilmanto, 2018).</a:t>
          </a:r>
          <a:endParaRPr lang="en-US"/>
        </a:p>
      </dgm:t>
    </dgm:pt>
    <dgm:pt modelId="{9A8B022D-6D03-4D92-9CBC-C7A8D87C5807}" type="parTrans" cxnId="{159C813E-BFF8-49CC-87E0-3BC5432D18B7}">
      <dgm:prSet/>
      <dgm:spPr/>
      <dgm:t>
        <a:bodyPr/>
        <a:lstStyle/>
        <a:p>
          <a:endParaRPr lang="en-US"/>
        </a:p>
      </dgm:t>
    </dgm:pt>
    <dgm:pt modelId="{3ACAF4CC-7145-45B2-99BA-A29F88BA1EF5}" type="sibTrans" cxnId="{159C813E-BFF8-49CC-87E0-3BC5432D18B7}">
      <dgm:prSet/>
      <dgm:spPr/>
      <dgm:t>
        <a:bodyPr/>
        <a:lstStyle/>
        <a:p>
          <a:endParaRPr lang="en-US"/>
        </a:p>
      </dgm:t>
    </dgm:pt>
    <dgm:pt modelId="{C728777B-9295-41A9-82A1-ABFCDB4CBDCD}" type="pres">
      <dgm:prSet presAssocID="{23F3636A-1EB2-465D-9ECB-C8A4018FFE08}" presName="root" presStyleCnt="0">
        <dgm:presLayoutVars>
          <dgm:dir/>
          <dgm:resizeHandles val="exact"/>
        </dgm:presLayoutVars>
      </dgm:prSet>
      <dgm:spPr/>
    </dgm:pt>
    <dgm:pt modelId="{44D43048-E695-4150-ADB5-7769D0A8C4E9}" type="pres">
      <dgm:prSet presAssocID="{1421FA8E-123B-41B9-8F5E-9650B0A63778}" presName="compNode" presStyleCnt="0"/>
      <dgm:spPr/>
    </dgm:pt>
    <dgm:pt modelId="{760B6AE7-EE3C-458E-931F-1E74B9B4F442}" type="pres">
      <dgm:prSet presAssocID="{1421FA8E-123B-41B9-8F5E-9650B0A63778}" presName="bgRect" presStyleLbl="bgShp" presStyleIdx="0" presStyleCnt="3"/>
      <dgm:spPr/>
    </dgm:pt>
    <dgm:pt modelId="{B15B1C9C-63E8-4344-9034-0EC6E11AB018}" type="pres">
      <dgm:prSet presAssocID="{1421FA8E-123B-41B9-8F5E-9650B0A63778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"/>
        </a:ext>
      </dgm:extLst>
    </dgm:pt>
    <dgm:pt modelId="{55C6D6BA-3E54-4BF0-B115-6EB386F90DC2}" type="pres">
      <dgm:prSet presAssocID="{1421FA8E-123B-41B9-8F5E-9650B0A63778}" presName="spaceRect" presStyleCnt="0"/>
      <dgm:spPr/>
    </dgm:pt>
    <dgm:pt modelId="{045A7EE2-3476-4EEA-AF98-216D82DB5C1E}" type="pres">
      <dgm:prSet presAssocID="{1421FA8E-123B-41B9-8F5E-9650B0A63778}" presName="parTx" presStyleLbl="revTx" presStyleIdx="0" presStyleCnt="3">
        <dgm:presLayoutVars>
          <dgm:chMax val="0"/>
          <dgm:chPref val="0"/>
        </dgm:presLayoutVars>
      </dgm:prSet>
      <dgm:spPr/>
    </dgm:pt>
    <dgm:pt modelId="{5884A68F-808B-4203-BD84-7D76F126F742}" type="pres">
      <dgm:prSet presAssocID="{4903BF0C-9EF6-4057-9BC0-982D6F69B91B}" presName="sibTrans" presStyleCnt="0"/>
      <dgm:spPr/>
    </dgm:pt>
    <dgm:pt modelId="{EE826B8B-31D8-4DB6-A03D-B2895AA105AB}" type="pres">
      <dgm:prSet presAssocID="{4A5ADC2D-D594-461B-B19F-4046E525586B}" presName="compNode" presStyleCnt="0"/>
      <dgm:spPr/>
    </dgm:pt>
    <dgm:pt modelId="{2ECF2E34-564A-4861-A54C-B03E6FDC9E41}" type="pres">
      <dgm:prSet presAssocID="{4A5ADC2D-D594-461B-B19F-4046E525586B}" presName="bgRect" presStyleLbl="bgShp" presStyleIdx="1" presStyleCnt="3"/>
      <dgm:spPr/>
    </dgm:pt>
    <dgm:pt modelId="{80C060CA-67C8-46F2-BF72-4303CD70C059}" type="pres">
      <dgm:prSet presAssocID="{4A5ADC2D-D594-461B-B19F-4046E525586B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A2857570-3968-4736-99CB-7FE590A9BD0E}" type="pres">
      <dgm:prSet presAssocID="{4A5ADC2D-D594-461B-B19F-4046E525586B}" presName="spaceRect" presStyleCnt="0"/>
      <dgm:spPr/>
    </dgm:pt>
    <dgm:pt modelId="{367743F6-0D12-4508-9E4A-A9106226E665}" type="pres">
      <dgm:prSet presAssocID="{4A5ADC2D-D594-461B-B19F-4046E525586B}" presName="parTx" presStyleLbl="revTx" presStyleIdx="1" presStyleCnt="3">
        <dgm:presLayoutVars>
          <dgm:chMax val="0"/>
          <dgm:chPref val="0"/>
        </dgm:presLayoutVars>
      </dgm:prSet>
      <dgm:spPr/>
    </dgm:pt>
    <dgm:pt modelId="{E855D428-10D0-4A87-BEA4-3585B6652485}" type="pres">
      <dgm:prSet presAssocID="{A82E3137-886F-4DAA-99CD-AFA4B7F21743}" presName="sibTrans" presStyleCnt="0"/>
      <dgm:spPr/>
    </dgm:pt>
    <dgm:pt modelId="{A065FDD5-772E-4BBF-94D9-1694DC120260}" type="pres">
      <dgm:prSet presAssocID="{4F533E1D-3D3B-476D-8445-C11E47B68FE7}" presName="compNode" presStyleCnt="0"/>
      <dgm:spPr/>
    </dgm:pt>
    <dgm:pt modelId="{24A5C47B-3069-48FD-BF21-872B2379E282}" type="pres">
      <dgm:prSet presAssocID="{4F533E1D-3D3B-476D-8445-C11E47B68FE7}" presName="bgRect" presStyleLbl="bgShp" presStyleIdx="2" presStyleCnt="3"/>
      <dgm:spPr/>
    </dgm:pt>
    <dgm:pt modelId="{3B21E440-3EFB-4762-BF0F-EB71AD1339E8}" type="pres">
      <dgm:prSet presAssocID="{4F533E1D-3D3B-476D-8445-C11E47B68FE7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262A5903-7B97-4C4D-A0E6-37CF48BED3F0}" type="pres">
      <dgm:prSet presAssocID="{4F533E1D-3D3B-476D-8445-C11E47B68FE7}" presName="spaceRect" presStyleCnt="0"/>
      <dgm:spPr/>
    </dgm:pt>
    <dgm:pt modelId="{7D580A9C-BDE9-415C-81E5-DFEA5D43B826}" type="pres">
      <dgm:prSet presAssocID="{4F533E1D-3D3B-476D-8445-C11E47B68FE7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6508E230-445A-484E-B1F1-D0BC5E2BECF0}" type="presOf" srcId="{4A5ADC2D-D594-461B-B19F-4046E525586B}" destId="{367743F6-0D12-4508-9E4A-A9106226E665}" srcOrd="0" destOrd="0" presId="urn:microsoft.com/office/officeart/2018/2/layout/IconVerticalSolidList"/>
    <dgm:cxn modelId="{58C9E13B-7CD9-4E83-97F7-FFB45A1650F4}" srcId="{23F3636A-1EB2-465D-9ECB-C8A4018FFE08}" destId="{4A5ADC2D-D594-461B-B19F-4046E525586B}" srcOrd="1" destOrd="0" parTransId="{62F6B559-895F-4432-99EB-5718580B5257}" sibTransId="{A82E3137-886F-4DAA-99CD-AFA4B7F21743}"/>
    <dgm:cxn modelId="{159C813E-BFF8-49CC-87E0-3BC5432D18B7}" srcId="{23F3636A-1EB2-465D-9ECB-C8A4018FFE08}" destId="{4F533E1D-3D3B-476D-8445-C11E47B68FE7}" srcOrd="2" destOrd="0" parTransId="{9A8B022D-6D03-4D92-9CBC-C7A8D87C5807}" sibTransId="{3ACAF4CC-7145-45B2-99BA-A29F88BA1EF5}"/>
    <dgm:cxn modelId="{6BE1DBA5-629B-4CCA-BF43-7943ABA7FCEB}" type="presOf" srcId="{1421FA8E-123B-41B9-8F5E-9650B0A63778}" destId="{045A7EE2-3476-4EEA-AF98-216D82DB5C1E}" srcOrd="0" destOrd="0" presId="urn:microsoft.com/office/officeart/2018/2/layout/IconVerticalSolidList"/>
    <dgm:cxn modelId="{D7DEA6C2-E02C-4D63-B4ED-4F4E499184B9}" type="presOf" srcId="{23F3636A-1EB2-465D-9ECB-C8A4018FFE08}" destId="{C728777B-9295-41A9-82A1-ABFCDB4CBDCD}" srcOrd="0" destOrd="0" presId="urn:microsoft.com/office/officeart/2018/2/layout/IconVerticalSolidList"/>
    <dgm:cxn modelId="{07CA61ED-C33E-4567-A4D6-214780E93FC3}" type="presOf" srcId="{4F533E1D-3D3B-476D-8445-C11E47B68FE7}" destId="{7D580A9C-BDE9-415C-81E5-DFEA5D43B826}" srcOrd="0" destOrd="0" presId="urn:microsoft.com/office/officeart/2018/2/layout/IconVerticalSolidList"/>
    <dgm:cxn modelId="{880DABF3-FE12-458A-8E7C-C600029B6490}" srcId="{23F3636A-1EB2-465D-9ECB-C8A4018FFE08}" destId="{1421FA8E-123B-41B9-8F5E-9650B0A63778}" srcOrd="0" destOrd="0" parTransId="{E0683AF5-6FBE-4BC1-A025-863A4D21BEFA}" sibTransId="{4903BF0C-9EF6-4057-9BC0-982D6F69B91B}"/>
    <dgm:cxn modelId="{36E6702D-D4D8-488D-A2DC-0C00800250E1}" type="presParOf" srcId="{C728777B-9295-41A9-82A1-ABFCDB4CBDCD}" destId="{44D43048-E695-4150-ADB5-7769D0A8C4E9}" srcOrd="0" destOrd="0" presId="urn:microsoft.com/office/officeart/2018/2/layout/IconVerticalSolidList"/>
    <dgm:cxn modelId="{253A3D88-0428-45DC-A7C2-5519C5B5B0EB}" type="presParOf" srcId="{44D43048-E695-4150-ADB5-7769D0A8C4E9}" destId="{760B6AE7-EE3C-458E-931F-1E74B9B4F442}" srcOrd="0" destOrd="0" presId="urn:microsoft.com/office/officeart/2018/2/layout/IconVerticalSolidList"/>
    <dgm:cxn modelId="{3EBE5FF2-F677-4E48-877C-5274633E68C9}" type="presParOf" srcId="{44D43048-E695-4150-ADB5-7769D0A8C4E9}" destId="{B15B1C9C-63E8-4344-9034-0EC6E11AB018}" srcOrd="1" destOrd="0" presId="urn:microsoft.com/office/officeart/2018/2/layout/IconVerticalSolidList"/>
    <dgm:cxn modelId="{2451D304-2636-4DA8-BFA7-57EAE59550D5}" type="presParOf" srcId="{44D43048-E695-4150-ADB5-7769D0A8C4E9}" destId="{55C6D6BA-3E54-4BF0-B115-6EB386F90DC2}" srcOrd="2" destOrd="0" presId="urn:microsoft.com/office/officeart/2018/2/layout/IconVerticalSolidList"/>
    <dgm:cxn modelId="{867E768A-5F2B-4DC7-A044-9BD3BD30BDAB}" type="presParOf" srcId="{44D43048-E695-4150-ADB5-7769D0A8C4E9}" destId="{045A7EE2-3476-4EEA-AF98-216D82DB5C1E}" srcOrd="3" destOrd="0" presId="urn:microsoft.com/office/officeart/2018/2/layout/IconVerticalSolidList"/>
    <dgm:cxn modelId="{5CCEEB59-4F11-4A9A-82F3-42FCE7BEE723}" type="presParOf" srcId="{C728777B-9295-41A9-82A1-ABFCDB4CBDCD}" destId="{5884A68F-808B-4203-BD84-7D76F126F742}" srcOrd="1" destOrd="0" presId="urn:microsoft.com/office/officeart/2018/2/layout/IconVerticalSolidList"/>
    <dgm:cxn modelId="{8CBF9E4C-1E3C-4429-99BA-39D6335344EF}" type="presParOf" srcId="{C728777B-9295-41A9-82A1-ABFCDB4CBDCD}" destId="{EE826B8B-31D8-4DB6-A03D-B2895AA105AB}" srcOrd="2" destOrd="0" presId="urn:microsoft.com/office/officeart/2018/2/layout/IconVerticalSolidList"/>
    <dgm:cxn modelId="{60F2B987-3D43-4D4C-AA18-701B813E1B0E}" type="presParOf" srcId="{EE826B8B-31D8-4DB6-A03D-B2895AA105AB}" destId="{2ECF2E34-564A-4861-A54C-B03E6FDC9E41}" srcOrd="0" destOrd="0" presId="urn:microsoft.com/office/officeart/2018/2/layout/IconVerticalSolidList"/>
    <dgm:cxn modelId="{824E12B1-E73D-43CD-97AE-63BBCBE5ADD0}" type="presParOf" srcId="{EE826B8B-31D8-4DB6-A03D-B2895AA105AB}" destId="{80C060CA-67C8-46F2-BF72-4303CD70C059}" srcOrd="1" destOrd="0" presId="urn:microsoft.com/office/officeart/2018/2/layout/IconVerticalSolidList"/>
    <dgm:cxn modelId="{C854CF8F-8ECC-4946-9B55-84642D6BDDBA}" type="presParOf" srcId="{EE826B8B-31D8-4DB6-A03D-B2895AA105AB}" destId="{A2857570-3968-4736-99CB-7FE590A9BD0E}" srcOrd="2" destOrd="0" presId="urn:microsoft.com/office/officeart/2018/2/layout/IconVerticalSolidList"/>
    <dgm:cxn modelId="{7A4FFD7B-5934-4B03-A6B4-715B1595E511}" type="presParOf" srcId="{EE826B8B-31D8-4DB6-A03D-B2895AA105AB}" destId="{367743F6-0D12-4508-9E4A-A9106226E665}" srcOrd="3" destOrd="0" presId="urn:microsoft.com/office/officeart/2018/2/layout/IconVerticalSolidList"/>
    <dgm:cxn modelId="{79DD159D-7959-4E26-8E26-B34295F6A66C}" type="presParOf" srcId="{C728777B-9295-41A9-82A1-ABFCDB4CBDCD}" destId="{E855D428-10D0-4A87-BEA4-3585B6652485}" srcOrd="3" destOrd="0" presId="urn:microsoft.com/office/officeart/2018/2/layout/IconVerticalSolidList"/>
    <dgm:cxn modelId="{A843C3C5-019C-4F4D-AF96-943FECBD5B5C}" type="presParOf" srcId="{C728777B-9295-41A9-82A1-ABFCDB4CBDCD}" destId="{A065FDD5-772E-4BBF-94D9-1694DC120260}" srcOrd="4" destOrd="0" presId="urn:microsoft.com/office/officeart/2018/2/layout/IconVerticalSolidList"/>
    <dgm:cxn modelId="{6FDF8964-FD31-4CE2-AE7E-ECD8C157C1D3}" type="presParOf" srcId="{A065FDD5-772E-4BBF-94D9-1694DC120260}" destId="{24A5C47B-3069-48FD-BF21-872B2379E282}" srcOrd="0" destOrd="0" presId="urn:microsoft.com/office/officeart/2018/2/layout/IconVerticalSolidList"/>
    <dgm:cxn modelId="{419CB1E4-225E-42A3-8732-1D7F21F439E8}" type="presParOf" srcId="{A065FDD5-772E-4BBF-94D9-1694DC120260}" destId="{3B21E440-3EFB-4762-BF0F-EB71AD1339E8}" srcOrd="1" destOrd="0" presId="urn:microsoft.com/office/officeart/2018/2/layout/IconVerticalSolidList"/>
    <dgm:cxn modelId="{9C1EDB47-0CDD-410B-9843-BF53164F860D}" type="presParOf" srcId="{A065FDD5-772E-4BBF-94D9-1694DC120260}" destId="{262A5903-7B97-4C4D-A0E6-37CF48BED3F0}" srcOrd="2" destOrd="0" presId="urn:microsoft.com/office/officeart/2018/2/layout/IconVerticalSolidList"/>
    <dgm:cxn modelId="{72E6614A-FA00-4046-ADEE-032B869AA23D}" type="presParOf" srcId="{A065FDD5-772E-4BBF-94D9-1694DC120260}" destId="{7D580A9C-BDE9-415C-81E5-DFEA5D43B82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F88456D-0AFC-4E6D-9D8D-3EF0039824F2}">
      <dsp:nvSpPr>
        <dsp:cNvPr id="0" name=""/>
        <dsp:cNvSpPr/>
      </dsp:nvSpPr>
      <dsp:spPr>
        <a:xfrm>
          <a:off x="0" y="1863"/>
          <a:ext cx="6373813" cy="79389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79720C7-58EB-468F-8DFB-8C5C128A9F1F}">
      <dsp:nvSpPr>
        <dsp:cNvPr id="0" name=""/>
        <dsp:cNvSpPr/>
      </dsp:nvSpPr>
      <dsp:spPr>
        <a:xfrm>
          <a:off x="240152" y="180489"/>
          <a:ext cx="436641" cy="43664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666337-5E4A-4A95-8A13-FE49F6162E01}">
      <dsp:nvSpPr>
        <dsp:cNvPr id="0" name=""/>
        <dsp:cNvSpPr/>
      </dsp:nvSpPr>
      <dsp:spPr>
        <a:xfrm>
          <a:off x="916946" y="1863"/>
          <a:ext cx="5456867" cy="7938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020" tIns="84020" rIns="84020" bIns="8402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Aim: To understand the importance of pain theories in psychology. </a:t>
          </a:r>
        </a:p>
      </dsp:txBody>
      <dsp:txXfrm>
        <a:off x="916946" y="1863"/>
        <a:ext cx="5456867" cy="793892"/>
      </dsp:txXfrm>
    </dsp:sp>
    <dsp:sp modelId="{6055AC11-792E-499B-886E-6F59363D51DC}">
      <dsp:nvSpPr>
        <dsp:cNvPr id="0" name=""/>
        <dsp:cNvSpPr/>
      </dsp:nvSpPr>
      <dsp:spPr>
        <a:xfrm>
          <a:off x="0" y="994229"/>
          <a:ext cx="6373813" cy="79389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B10DBAE-DE4A-4623-86B5-BD0E78E6FDA4}">
      <dsp:nvSpPr>
        <dsp:cNvPr id="0" name=""/>
        <dsp:cNvSpPr/>
      </dsp:nvSpPr>
      <dsp:spPr>
        <a:xfrm>
          <a:off x="240152" y="1172855"/>
          <a:ext cx="436641" cy="43664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8204AD-B6A0-4586-9981-7AEDB1452D76}">
      <dsp:nvSpPr>
        <dsp:cNvPr id="0" name=""/>
        <dsp:cNvSpPr/>
      </dsp:nvSpPr>
      <dsp:spPr>
        <a:xfrm>
          <a:off x="916946" y="994229"/>
          <a:ext cx="5456867" cy="7938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020" tIns="84020" rIns="84020" bIns="8402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Define pain from a psychological perspective. </a:t>
          </a:r>
        </a:p>
      </dsp:txBody>
      <dsp:txXfrm>
        <a:off x="916946" y="994229"/>
        <a:ext cx="5456867" cy="793892"/>
      </dsp:txXfrm>
    </dsp:sp>
    <dsp:sp modelId="{C6C55654-AB98-4954-B403-0DDE68F8E5DA}">
      <dsp:nvSpPr>
        <dsp:cNvPr id="0" name=""/>
        <dsp:cNvSpPr/>
      </dsp:nvSpPr>
      <dsp:spPr>
        <a:xfrm>
          <a:off x="0" y="1986595"/>
          <a:ext cx="6373813" cy="79389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7DF2704-D63C-45ED-9255-C4FCCA454F70}">
      <dsp:nvSpPr>
        <dsp:cNvPr id="0" name=""/>
        <dsp:cNvSpPr/>
      </dsp:nvSpPr>
      <dsp:spPr>
        <a:xfrm>
          <a:off x="240152" y="2165221"/>
          <a:ext cx="436641" cy="43664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5187EC-2032-454E-805E-2E461A70DDEE}">
      <dsp:nvSpPr>
        <dsp:cNvPr id="0" name=""/>
        <dsp:cNvSpPr/>
      </dsp:nvSpPr>
      <dsp:spPr>
        <a:xfrm>
          <a:off x="916946" y="1986595"/>
          <a:ext cx="5456867" cy="7938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020" tIns="84020" rIns="84020" bIns="8402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Explain the difference between acute and chronic pain. </a:t>
          </a:r>
        </a:p>
      </dsp:txBody>
      <dsp:txXfrm>
        <a:off x="916946" y="1986595"/>
        <a:ext cx="5456867" cy="793892"/>
      </dsp:txXfrm>
    </dsp:sp>
    <dsp:sp modelId="{9D16F766-F011-49A9-B576-70CE3D44E2CE}">
      <dsp:nvSpPr>
        <dsp:cNvPr id="0" name=""/>
        <dsp:cNvSpPr/>
      </dsp:nvSpPr>
      <dsp:spPr>
        <a:xfrm>
          <a:off x="0" y="2978961"/>
          <a:ext cx="6373813" cy="79389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45CE1A3-335F-494C-A529-6721EAAE0CD4}">
      <dsp:nvSpPr>
        <dsp:cNvPr id="0" name=""/>
        <dsp:cNvSpPr/>
      </dsp:nvSpPr>
      <dsp:spPr>
        <a:xfrm>
          <a:off x="240152" y="3157587"/>
          <a:ext cx="436641" cy="43664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11504A-AC17-4C49-BEE7-C3C3E3937314}">
      <dsp:nvSpPr>
        <dsp:cNvPr id="0" name=""/>
        <dsp:cNvSpPr/>
      </dsp:nvSpPr>
      <dsp:spPr>
        <a:xfrm>
          <a:off x="916946" y="2978961"/>
          <a:ext cx="5456867" cy="7938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020" tIns="84020" rIns="84020" bIns="8402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Describe the biopsychosocial model of pain. </a:t>
          </a:r>
        </a:p>
      </dsp:txBody>
      <dsp:txXfrm>
        <a:off x="916946" y="2978961"/>
        <a:ext cx="5456867" cy="793892"/>
      </dsp:txXfrm>
    </dsp:sp>
    <dsp:sp modelId="{B53CAD04-E8A6-4C9D-B2D1-81A01B055D2B}">
      <dsp:nvSpPr>
        <dsp:cNvPr id="0" name=""/>
        <dsp:cNvSpPr/>
      </dsp:nvSpPr>
      <dsp:spPr>
        <a:xfrm>
          <a:off x="0" y="3971327"/>
          <a:ext cx="6373813" cy="79389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762703E-0D3F-4FC6-ABAA-1258D962EED8}">
      <dsp:nvSpPr>
        <dsp:cNvPr id="0" name=""/>
        <dsp:cNvSpPr/>
      </dsp:nvSpPr>
      <dsp:spPr>
        <a:xfrm>
          <a:off x="240152" y="4149953"/>
          <a:ext cx="436641" cy="43664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395C4B-0D23-42CB-BA43-AEB9474457A9}">
      <dsp:nvSpPr>
        <dsp:cNvPr id="0" name=""/>
        <dsp:cNvSpPr/>
      </dsp:nvSpPr>
      <dsp:spPr>
        <a:xfrm>
          <a:off x="916946" y="3971327"/>
          <a:ext cx="5456867" cy="7938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020" tIns="84020" rIns="84020" bIns="8402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Discuss psychological factors that influence pain experiences. </a:t>
          </a:r>
        </a:p>
      </dsp:txBody>
      <dsp:txXfrm>
        <a:off x="916946" y="3971327"/>
        <a:ext cx="5456867" cy="793892"/>
      </dsp:txXfrm>
    </dsp:sp>
    <dsp:sp modelId="{10E37127-9680-4040-A491-3A7E3BF316FF}">
      <dsp:nvSpPr>
        <dsp:cNvPr id="0" name=""/>
        <dsp:cNvSpPr/>
      </dsp:nvSpPr>
      <dsp:spPr>
        <a:xfrm>
          <a:off x="0" y="4963693"/>
          <a:ext cx="6373813" cy="79389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E3FDE04-F83C-45B8-882E-5DEC310AF9BC}">
      <dsp:nvSpPr>
        <dsp:cNvPr id="0" name=""/>
        <dsp:cNvSpPr/>
      </dsp:nvSpPr>
      <dsp:spPr>
        <a:xfrm>
          <a:off x="240152" y="5142319"/>
          <a:ext cx="436641" cy="43664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6BD432-715D-4987-8892-5B62E02C4B07}">
      <dsp:nvSpPr>
        <dsp:cNvPr id="0" name=""/>
        <dsp:cNvSpPr/>
      </dsp:nvSpPr>
      <dsp:spPr>
        <a:xfrm>
          <a:off x="916946" y="4963693"/>
          <a:ext cx="5456867" cy="7938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020" tIns="84020" rIns="84020" bIns="8402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Apply psychological concepts to support person-centred pain management. </a:t>
          </a:r>
        </a:p>
      </dsp:txBody>
      <dsp:txXfrm>
        <a:off x="916946" y="4963693"/>
        <a:ext cx="5456867" cy="79389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DB6262B-C7C2-44A4-BE6D-544280E53E23}">
      <dsp:nvSpPr>
        <dsp:cNvPr id="0" name=""/>
        <dsp:cNvSpPr/>
      </dsp:nvSpPr>
      <dsp:spPr>
        <a:xfrm>
          <a:off x="0" y="2812"/>
          <a:ext cx="6373813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63F43F-51C9-447E-AC04-D977E82425B6}">
      <dsp:nvSpPr>
        <dsp:cNvPr id="0" name=""/>
        <dsp:cNvSpPr/>
      </dsp:nvSpPr>
      <dsp:spPr>
        <a:xfrm>
          <a:off x="0" y="2812"/>
          <a:ext cx="6373813" cy="1917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/>
            <a:t>Is pain always visible? </a:t>
          </a:r>
        </a:p>
      </dsp:txBody>
      <dsp:txXfrm>
        <a:off x="0" y="2812"/>
        <a:ext cx="6373813" cy="1917941"/>
      </dsp:txXfrm>
    </dsp:sp>
    <dsp:sp modelId="{267C5BD2-03C8-4489-9AB9-A73189B3B391}">
      <dsp:nvSpPr>
        <dsp:cNvPr id="0" name=""/>
        <dsp:cNvSpPr/>
      </dsp:nvSpPr>
      <dsp:spPr>
        <a:xfrm>
          <a:off x="0" y="1920754"/>
          <a:ext cx="6373813" cy="0"/>
        </a:xfrm>
        <a:prstGeom prst="line">
          <a:avLst/>
        </a:prstGeom>
        <a:solidFill>
          <a:schemeClr val="accent2">
            <a:hueOff val="3846440"/>
            <a:satOff val="4103"/>
            <a:lumOff val="1275"/>
            <a:alphaOff val="0"/>
          </a:schemeClr>
        </a:solidFill>
        <a:ln w="12700" cap="flat" cmpd="sng" algn="ctr">
          <a:solidFill>
            <a:schemeClr val="accent2">
              <a:hueOff val="3846440"/>
              <a:satOff val="4103"/>
              <a:lumOff val="127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2F3843-E828-4738-B195-154381D5B13B}">
      <dsp:nvSpPr>
        <dsp:cNvPr id="0" name=""/>
        <dsp:cNvSpPr/>
      </dsp:nvSpPr>
      <dsp:spPr>
        <a:xfrm>
          <a:off x="0" y="1920754"/>
          <a:ext cx="6373813" cy="1917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/>
            <a:t>Can two people experience the same injury differently? </a:t>
          </a:r>
        </a:p>
      </dsp:txBody>
      <dsp:txXfrm>
        <a:off x="0" y="1920754"/>
        <a:ext cx="6373813" cy="1917941"/>
      </dsp:txXfrm>
    </dsp:sp>
    <dsp:sp modelId="{D0A8E391-2915-4B51-8A9B-C9EA657D7F23}">
      <dsp:nvSpPr>
        <dsp:cNvPr id="0" name=""/>
        <dsp:cNvSpPr/>
      </dsp:nvSpPr>
      <dsp:spPr>
        <a:xfrm>
          <a:off x="0" y="3838695"/>
          <a:ext cx="6373813" cy="0"/>
        </a:xfrm>
        <a:prstGeom prst="line">
          <a:avLst/>
        </a:prstGeom>
        <a:solidFill>
          <a:schemeClr val="accent2">
            <a:hueOff val="7692880"/>
            <a:satOff val="8205"/>
            <a:lumOff val="2551"/>
            <a:alphaOff val="0"/>
          </a:schemeClr>
        </a:solidFill>
        <a:ln w="12700" cap="flat" cmpd="sng" algn="ctr">
          <a:solidFill>
            <a:schemeClr val="accent2">
              <a:hueOff val="7692880"/>
              <a:satOff val="8205"/>
              <a:lumOff val="255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578BC2-4F7C-441D-BF8C-64A509F9C6F5}">
      <dsp:nvSpPr>
        <dsp:cNvPr id="0" name=""/>
        <dsp:cNvSpPr/>
      </dsp:nvSpPr>
      <dsp:spPr>
        <a:xfrm>
          <a:off x="0" y="3838695"/>
          <a:ext cx="6373813" cy="1917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/>
            <a:t>Is pain purely physical? </a:t>
          </a:r>
        </a:p>
      </dsp:txBody>
      <dsp:txXfrm>
        <a:off x="0" y="3838695"/>
        <a:ext cx="6373813" cy="191794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AD22ABE-75ED-4F0C-ACA4-43E3841FA8CA}">
      <dsp:nvSpPr>
        <dsp:cNvPr id="0" name=""/>
        <dsp:cNvSpPr/>
      </dsp:nvSpPr>
      <dsp:spPr>
        <a:xfrm>
          <a:off x="0" y="374015"/>
          <a:ext cx="7003777" cy="1640924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This model has strong applications for chronic illness experiences. </a:t>
          </a:r>
          <a:endParaRPr lang="en-US" sz="3000" kern="1200"/>
        </a:p>
      </dsp:txBody>
      <dsp:txXfrm>
        <a:off x="80103" y="454118"/>
        <a:ext cx="6843571" cy="1480718"/>
      </dsp:txXfrm>
    </dsp:sp>
    <dsp:sp modelId="{E717BED0-FC35-49AB-B1F4-CB08B4A841F3}">
      <dsp:nvSpPr>
        <dsp:cNvPr id="0" name=""/>
        <dsp:cNvSpPr/>
      </dsp:nvSpPr>
      <dsp:spPr>
        <a:xfrm>
          <a:off x="0" y="2101340"/>
          <a:ext cx="7003777" cy="1640924"/>
        </a:xfrm>
        <a:prstGeom prst="roundRect">
          <a:avLst/>
        </a:prstGeom>
        <a:solidFill>
          <a:schemeClr val="accent2">
            <a:hueOff val="3846440"/>
            <a:satOff val="4103"/>
            <a:lumOff val="127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Biopsychosocial care is seen as essential for those diagnosed with chronic conditions (Deter, 2012).</a:t>
          </a:r>
          <a:endParaRPr lang="en-US" sz="3000" kern="1200"/>
        </a:p>
      </dsp:txBody>
      <dsp:txXfrm>
        <a:off x="80103" y="2181443"/>
        <a:ext cx="6843571" cy="1480718"/>
      </dsp:txXfrm>
    </dsp:sp>
    <dsp:sp modelId="{0614A1A9-9CEA-4E59-B0C0-D8CEC7464B9D}">
      <dsp:nvSpPr>
        <dsp:cNvPr id="0" name=""/>
        <dsp:cNvSpPr/>
      </dsp:nvSpPr>
      <dsp:spPr>
        <a:xfrm>
          <a:off x="0" y="3828665"/>
          <a:ext cx="7003777" cy="1640924"/>
        </a:xfrm>
        <a:prstGeom prst="roundRect">
          <a:avLst/>
        </a:prstGeom>
        <a:solidFill>
          <a:schemeClr val="accent2">
            <a:hueOff val="7692880"/>
            <a:satOff val="8205"/>
            <a:lumOff val="255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Multidisciplinary approaches are needed, and this model deals with pain itself as an illness, not a disease.</a:t>
          </a:r>
          <a:endParaRPr lang="en-US" sz="3000" kern="1200"/>
        </a:p>
      </dsp:txBody>
      <dsp:txXfrm>
        <a:off x="80103" y="3908768"/>
        <a:ext cx="6843571" cy="148071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722869-C443-4C63-AF8F-FC4694F5FF06}">
      <dsp:nvSpPr>
        <dsp:cNvPr id="0" name=""/>
        <dsp:cNvSpPr/>
      </dsp:nvSpPr>
      <dsp:spPr>
        <a:xfrm>
          <a:off x="0" y="325482"/>
          <a:ext cx="7003777" cy="16848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Irritable bowel syndrome is a chronic disorder, characterized by recurrent abdominal pain, associated with altered bowel habit with no known structural abnormalities.</a:t>
          </a:r>
          <a:endParaRPr lang="en-US" sz="2400" kern="1200"/>
        </a:p>
      </dsp:txBody>
      <dsp:txXfrm>
        <a:off x="82245" y="407727"/>
        <a:ext cx="6839287" cy="1520310"/>
      </dsp:txXfrm>
    </dsp:sp>
    <dsp:sp modelId="{71A1A806-532F-40F7-9AEB-A8D2B2665A01}">
      <dsp:nvSpPr>
        <dsp:cNvPr id="0" name=""/>
        <dsp:cNvSpPr/>
      </dsp:nvSpPr>
      <dsp:spPr>
        <a:xfrm>
          <a:off x="0" y="2079402"/>
          <a:ext cx="7003777" cy="1684800"/>
        </a:xfrm>
        <a:prstGeom prst="roundRect">
          <a:avLst/>
        </a:prstGeom>
        <a:solidFill>
          <a:schemeClr val="accent5">
            <a:hueOff val="180003"/>
            <a:satOff val="4346"/>
            <a:lumOff val="-2098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The biopsychosocial approach in the treatment of irritable bowel syndrome includes psychopharmacology and psychotherapy (Tanaka et al., 2011).</a:t>
          </a:r>
          <a:endParaRPr lang="en-US" sz="2400" kern="1200"/>
        </a:p>
      </dsp:txBody>
      <dsp:txXfrm>
        <a:off x="82245" y="2161647"/>
        <a:ext cx="6839287" cy="1520310"/>
      </dsp:txXfrm>
    </dsp:sp>
    <dsp:sp modelId="{1E5F766C-0422-406A-8EDF-621437D8B51C}">
      <dsp:nvSpPr>
        <dsp:cNvPr id="0" name=""/>
        <dsp:cNvSpPr/>
      </dsp:nvSpPr>
      <dsp:spPr>
        <a:xfrm>
          <a:off x="0" y="3833322"/>
          <a:ext cx="7003777" cy="1684800"/>
        </a:xfrm>
        <a:prstGeom prst="roundRect">
          <a:avLst/>
        </a:prstGeom>
        <a:solidFill>
          <a:schemeClr val="accent5">
            <a:hueOff val="360006"/>
            <a:satOff val="8692"/>
            <a:lumOff val="-4196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Common causes are linked to life stress, psychological state in addition to physiology.</a:t>
          </a:r>
          <a:endParaRPr lang="en-US" sz="2400" kern="1200"/>
        </a:p>
      </dsp:txBody>
      <dsp:txXfrm>
        <a:off x="82245" y="3915567"/>
        <a:ext cx="6839287" cy="152031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944CFCC-3494-44F1-A5A7-BC05145B0EB4}">
      <dsp:nvSpPr>
        <dsp:cNvPr id="0" name=""/>
        <dsp:cNvSpPr/>
      </dsp:nvSpPr>
      <dsp:spPr>
        <a:xfrm>
          <a:off x="0" y="704222"/>
          <a:ext cx="10156531" cy="130010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5C7C5E9-005E-4D33-A30C-C467F8843EA7}">
      <dsp:nvSpPr>
        <dsp:cNvPr id="0" name=""/>
        <dsp:cNvSpPr/>
      </dsp:nvSpPr>
      <dsp:spPr>
        <a:xfrm>
          <a:off x="393281" y="996746"/>
          <a:ext cx="715057" cy="71505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5C44C0-816F-48C0-925F-AC11F327D246}">
      <dsp:nvSpPr>
        <dsp:cNvPr id="0" name=""/>
        <dsp:cNvSpPr/>
      </dsp:nvSpPr>
      <dsp:spPr>
        <a:xfrm>
          <a:off x="1501619" y="704222"/>
          <a:ext cx="8654911" cy="13001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594" tIns="137594" rIns="137594" bIns="137594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Fibromyalgia is a syndrome with highly variable symptoms and severity, often characterised with chronic widespread pain and stiffness for at least 3 months, fatigue, sleep difficulties, and disturbed memories.</a:t>
          </a:r>
          <a:endParaRPr lang="en-US" sz="2000" kern="1200"/>
        </a:p>
      </dsp:txBody>
      <dsp:txXfrm>
        <a:off x="1501619" y="704222"/>
        <a:ext cx="8654911" cy="1300103"/>
      </dsp:txXfrm>
    </dsp:sp>
    <dsp:sp modelId="{FDA19FB1-7267-4919-ABCD-1E27FEBAB1E0}">
      <dsp:nvSpPr>
        <dsp:cNvPr id="0" name=""/>
        <dsp:cNvSpPr/>
      </dsp:nvSpPr>
      <dsp:spPr>
        <a:xfrm>
          <a:off x="0" y="2329352"/>
          <a:ext cx="10156531" cy="130010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4BA186C-7D84-42EB-8293-348C94F43254}">
      <dsp:nvSpPr>
        <dsp:cNvPr id="0" name=""/>
        <dsp:cNvSpPr/>
      </dsp:nvSpPr>
      <dsp:spPr>
        <a:xfrm>
          <a:off x="393281" y="2621875"/>
          <a:ext cx="715057" cy="71505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C12901-11DC-42EE-BD14-99C64F537527}">
      <dsp:nvSpPr>
        <dsp:cNvPr id="0" name=""/>
        <dsp:cNvSpPr/>
      </dsp:nvSpPr>
      <dsp:spPr>
        <a:xfrm>
          <a:off x="1501619" y="2329352"/>
          <a:ext cx="8654911" cy="13001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594" tIns="137594" rIns="137594" bIns="137594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Management of fibromyalgia must be flexible and multimodal using biopsychosocial approach (Turk and Adams, 2016)</a:t>
          </a:r>
          <a:endParaRPr lang="en-US" sz="2000" kern="1200"/>
        </a:p>
      </dsp:txBody>
      <dsp:txXfrm>
        <a:off x="1501619" y="2329352"/>
        <a:ext cx="8654911" cy="1300103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0B6AE7-EE3C-458E-931F-1E74B9B4F442}">
      <dsp:nvSpPr>
        <dsp:cNvPr id="0" name=""/>
        <dsp:cNvSpPr/>
      </dsp:nvSpPr>
      <dsp:spPr>
        <a:xfrm>
          <a:off x="0" y="529"/>
          <a:ext cx="10156531" cy="123789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15B1C9C-63E8-4344-9034-0EC6E11AB018}">
      <dsp:nvSpPr>
        <dsp:cNvPr id="0" name=""/>
        <dsp:cNvSpPr/>
      </dsp:nvSpPr>
      <dsp:spPr>
        <a:xfrm>
          <a:off x="374462" y="279054"/>
          <a:ext cx="680840" cy="68084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A7EE2-3476-4EEA-AF98-216D82DB5C1E}">
      <dsp:nvSpPr>
        <dsp:cNvPr id="0" name=""/>
        <dsp:cNvSpPr/>
      </dsp:nvSpPr>
      <dsp:spPr>
        <a:xfrm>
          <a:off x="1429764" y="529"/>
          <a:ext cx="8726766" cy="12378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010" tIns="131010" rIns="131010" bIns="13101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Chronic Fatigue Syndrome (CFS) is characterised by fatigue, pain, cognitive impairment, and sleep disturbance. </a:t>
          </a:r>
          <a:endParaRPr lang="en-US" sz="2300" kern="1200"/>
        </a:p>
      </dsp:txBody>
      <dsp:txXfrm>
        <a:off x="1429764" y="529"/>
        <a:ext cx="8726766" cy="1237891"/>
      </dsp:txXfrm>
    </dsp:sp>
    <dsp:sp modelId="{2ECF2E34-564A-4861-A54C-B03E6FDC9E41}">
      <dsp:nvSpPr>
        <dsp:cNvPr id="0" name=""/>
        <dsp:cNvSpPr/>
      </dsp:nvSpPr>
      <dsp:spPr>
        <a:xfrm>
          <a:off x="0" y="1547893"/>
          <a:ext cx="10156531" cy="123789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0C060CA-67C8-46F2-BF72-4303CD70C059}">
      <dsp:nvSpPr>
        <dsp:cNvPr id="0" name=""/>
        <dsp:cNvSpPr/>
      </dsp:nvSpPr>
      <dsp:spPr>
        <a:xfrm>
          <a:off x="374462" y="1826419"/>
          <a:ext cx="680840" cy="68084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7743F6-0D12-4508-9E4A-A9106226E665}">
      <dsp:nvSpPr>
        <dsp:cNvPr id="0" name=""/>
        <dsp:cNvSpPr/>
      </dsp:nvSpPr>
      <dsp:spPr>
        <a:xfrm>
          <a:off x="1429764" y="1547893"/>
          <a:ext cx="8726766" cy="12378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010" tIns="131010" rIns="131010" bIns="13101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Neither psychiatric disorder alone nor pathophysiological factors can sufficiently explain the condition.</a:t>
          </a:r>
          <a:endParaRPr lang="en-US" sz="2300" kern="1200"/>
        </a:p>
      </dsp:txBody>
      <dsp:txXfrm>
        <a:off x="1429764" y="1547893"/>
        <a:ext cx="8726766" cy="1237891"/>
      </dsp:txXfrm>
    </dsp:sp>
    <dsp:sp modelId="{24A5C47B-3069-48FD-BF21-872B2379E282}">
      <dsp:nvSpPr>
        <dsp:cNvPr id="0" name=""/>
        <dsp:cNvSpPr/>
      </dsp:nvSpPr>
      <dsp:spPr>
        <a:xfrm>
          <a:off x="0" y="3095258"/>
          <a:ext cx="10156531" cy="123789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B21E440-3EFB-4762-BF0F-EB71AD1339E8}">
      <dsp:nvSpPr>
        <dsp:cNvPr id="0" name=""/>
        <dsp:cNvSpPr/>
      </dsp:nvSpPr>
      <dsp:spPr>
        <a:xfrm>
          <a:off x="374462" y="3373783"/>
          <a:ext cx="680840" cy="68084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580A9C-BDE9-415C-81E5-DFEA5D43B826}">
      <dsp:nvSpPr>
        <dsp:cNvPr id="0" name=""/>
        <dsp:cNvSpPr/>
      </dsp:nvSpPr>
      <dsp:spPr>
        <a:xfrm>
          <a:off x="1429764" y="3095258"/>
          <a:ext cx="8726766" cy="12378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010" tIns="131010" rIns="131010" bIns="13101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The biopsychosocial model serves as a comprehensive way to understand and manage CFS (Kusnato, Agustian and Hilmanto, 2018).</a:t>
          </a:r>
          <a:endParaRPr lang="en-US" sz="2300" kern="1200"/>
        </a:p>
      </dsp:txBody>
      <dsp:txXfrm>
        <a:off x="1429764" y="3095258"/>
        <a:ext cx="8726766" cy="12378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10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#6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#7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#8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#9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577394-0A20-4CF6-9066-CFC2C1C9D3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359149" y="389840"/>
            <a:ext cx="8281987" cy="2954655"/>
          </a:xfrm>
        </p:spPr>
        <p:txBody>
          <a:bodyPr anchor="t" anchorCtr="0">
            <a:normAutofit/>
          </a:bodyPr>
          <a:lstStyle>
            <a:lvl1pPr algn="l">
              <a:lnSpc>
                <a:spcPct val="100000"/>
              </a:lnSpc>
              <a:defRPr sz="6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F10971F-8922-4B23-9C80-0643D7E3502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59149" y="3536951"/>
            <a:ext cx="8281989" cy="2555874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1BC074-1090-47AF-BDE8-3859BF574B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EA7947-E287-4738-8C82-07CE4F01EF03}" type="datetime2">
              <a:rPr lang="en-US" smtClean="0"/>
              <a:t>Tuesday, September 8, 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D6522F-D41A-4734-8BD1-BD6E5A37D0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4D4206-406C-42A3-BBD4-44C0431809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82184FF4-7029-4ED7-813A-192E60608764}"/>
              </a:ext>
            </a:extLst>
          </p:cNvPr>
          <p:cNvSpPr>
            <a:spLocks noChangeAspect="1"/>
          </p:cNvSpPr>
          <p:nvPr/>
        </p:nvSpPr>
        <p:spPr>
          <a:xfrm rot="2700000">
            <a:off x="612445" y="481888"/>
            <a:ext cx="1080000" cy="1262947"/>
          </a:xfrm>
          <a:custGeom>
            <a:avLst/>
            <a:gdLst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0 w 1080000"/>
              <a:gd name="connsiteY9" fmla="*/ 931034 h 1262947"/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540000 w 1080000"/>
              <a:gd name="connsiteY9" fmla="*/ 0 h 1262947"/>
              <a:gd name="connsiteX0" fmla="*/ 540000 w 1080000"/>
              <a:gd name="connsiteY0" fmla="*/ 0 h 1262947"/>
              <a:gd name="connsiteX1" fmla="*/ 1064374 w 1080000"/>
              <a:gd name="connsiteY1" fmla="*/ 931034 h 1262947"/>
              <a:gd name="connsiteX2" fmla="*/ 1069029 w 1080000"/>
              <a:gd name="connsiteY2" fmla="*/ 938533 h 1262947"/>
              <a:gd name="connsiteX3" fmla="*/ 1080000 w 1080000"/>
              <a:gd name="connsiteY3" fmla="*/ 992947 h 1262947"/>
              <a:gd name="connsiteX4" fmla="*/ 540000 w 1080000"/>
              <a:gd name="connsiteY4" fmla="*/ 1262947 h 1262947"/>
              <a:gd name="connsiteX5" fmla="*/ 0 w 1080000"/>
              <a:gd name="connsiteY5" fmla="*/ 992947 h 1262947"/>
              <a:gd name="connsiteX6" fmla="*/ 10971 w 1080000"/>
              <a:gd name="connsiteY6" fmla="*/ 938533 h 1262947"/>
              <a:gd name="connsiteX7" fmla="*/ 15626 w 1080000"/>
              <a:gd name="connsiteY7" fmla="*/ 931034 h 1262947"/>
              <a:gd name="connsiteX8" fmla="*/ 540000 w 1080000"/>
              <a:gd name="connsiteY8" fmla="*/ 0 h 12629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AAA7AB09-557C-41AD-9113-FF9F68FA1035}"/>
              </a:ext>
            </a:extLst>
          </p:cNvPr>
          <p:cNvSpPr/>
          <p:nvPr/>
        </p:nvSpPr>
        <p:spPr>
          <a:xfrm rot="8100000">
            <a:off x="626845" y="82896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EF99ECAA-1F11-4937-BBA6-51935AB44C9D}"/>
              </a:ext>
            </a:extLst>
          </p:cNvPr>
          <p:cNvSpPr>
            <a:spLocks noChangeAspect="1"/>
          </p:cNvSpPr>
          <p:nvPr/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79DE9FAB-6BBA-4CFE-B67D-77B47F01ECA4}"/>
              </a:ext>
            </a:extLst>
          </p:cNvPr>
          <p:cNvGrpSpPr/>
          <p:nvPr/>
        </p:nvGrpSpPr>
        <p:grpSpPr>
          <a:xfrm>
            <a:off x="1329952" y="4524379"/>
            <a:ext cx="1980001" cy="1363916"/>
            <a:chOff x="4879602" y="3781429"/>
            <a:chExt cx="1980001" cy="1363916"/>
          </a:xfrm>
        </p:grpSpPr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</a:extLst>
            </p:cNvPr>
            <p:cNvSpPr/>
            <p:nvPr/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8" name="Oval 37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</a:extLst>
            </p:cNvPr>
            <p:cNvSpPr/>
            <p:nvPr/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42166019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3BDBC526-6DCD-4FF6-8395-D8C22E46E527}"/>
              </a:ext>
            </a:extLst>
          </p:cNvPr>
          <p:cNvGrpSpPr/>
          <p:nvPr/>
        </p:nvGrpSpPr>
        <p:grpSpPr>
          <a:xfrm>
            <a:off x="613998" y="5334748"/>
            <a:ext cx="678135" cy="990000"/>
            <a:chOff x="10490969" y="1448827"/>
            <a:chExt cx="678135" cy="9900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02ECB475-568C-47AC-B16D-2E202DEB2DE0}"/>
                </a:ext>
              </a:extLst>
            </p:cNvPr>
            <p:cNvSpPr>
              <a:spLocks noChangeAspect="1"/>
            </p:cNvSpPr>
            <p:nvPr/>
          </p:nvSpPr>
          <p:spPr>
            <a:xfrm rot="2700000" flipH="1" flipV="1">
              <a:off x="10268976" y="1743588"/>
              <a:ext cx="926985" cy="463493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127000" dist="50800" dir="13500000">
                <a:schemeClr val="accent1">
                  <a:lumMod val="40000"/>
                  <a:lumOff val="6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080D8764-525A-441E-B58F-068E82F09714}"/>
                </a:ext>
              </a:extLst>
            </p:cNvPr>
            <p:cNvSpPr/>
            <p:nvPr/>
          </p:nvSpPr>
          <p:spPr>
            <a:xfrm rot="8100000" flipH="1" flipV="1">
              <a:off x="11115555" y="1939340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11196109-6F2B-4738-B2FC-2CCC753AABD4}"/>
                </a:ext>
              </a:extLst>
            </p:cNvPr>
            <p:cNvSpPr/>
            <p:nvPr/>
          </p:nvSpPr>
          <p:spPr>
            <a:xfrm rot="8100000" flipH="1" flipV="1">
              <a:off x="10625042" y="1448827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7E468C2-69B8-470B-85E3-801A3CB1D7E2}"/>
                </a:ext>
              </a:extLst>
            </p:cNvPr>
            <p:cNvSpPr>
              <a:spLocks noChangeAspect="1"/>
            </p:cNvSpPr>
            <p:nvPr/>
          </p:nvSpPr>
          <p:spPr>
            <a:xfrm rot="2700000" flipH="1" flipV="1">
              <a:off x="10292519" y="1686748"/>
              <a:ext cx="926985" cy="530086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20000"/>
              </a:schemeClr>
            </a:solidFill>
            <a:ln>
              <a:noFill/>
            </a:ln>
            <a:effectLst>
              <a:softEdge rad="1016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1A4B040-51E3-4DA0-B21D-EEE173E753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49275"/>
            <a:ext cx="11091600" cy="1332000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A2CD90-429B-4A55-B6C8-DD6CE69941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863" y="2113199"/>
            <a:ext cx="11090274" cy="39796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4EE704-5DCA-484E-85E0-0E3A7B1C50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8C025-CD7A-4966-867E-81CF82B15267}" type="datetime2">
              <a:rPr lang="en-US" smtClean="0"/>
              <a:t>Tuesday, September 8, 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A69B66-1C18-44A2-93F7-97DED26F24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44B5A0-66FA-433A-8DC5-C097C63B4D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10852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8" name="Group 47">
            <a:extLst>
              <a:ext uri="{FF2B5EF4-FFF2-40B4-BE49-F238E27FC236}">
                <a16:creationId xmlns:a16="http://schemas.microsoft.com/office/drawing/2014/main" id="{4644CBB8-40B8-42F8-9172-07A476341DDA}"/>
              </a:ext>
            </a:extLst>
          </p:cNvPr>
          <p:cNvGrpSpPr/>
          <p:nvPr/>
        </p:nvGrpSpPr>
        <p:grpSpPr>
          <a:xfrm>
            <a:off x="356481" y="879007"/>
            <a:ext cx="734257" cy="760506"/>
            <a:chOff x="5243759" y="1363788"/>
            <a:chExt cx="734257" cy="760506"/>
          </a:xfrm>
        </p:grpSpPr>
        <p:sp>
          <p:nvSpPr>
            <p:cNvPr id="49" name="Freeform 5">
              <a:extLst>
                <a:ext uri="{FF2B5EF4-FFF2-40B4-BE49-F238E27FC236}">
                  <a16:creationId xmlns:a16="http://schemas.microsoft.com/office/drawing/2014/main" id="{35CE073E-302A-4AA7-98C7-8667DDDCFA18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0" name="Freeform 6">
              <a:extLst>
                <a:ext uri="{FF2B5EF4-FFF2-40B4-BE49-F238E27FC236}">
                  <a16:creationId xmlns:a16="http://schemas.microsoft.com/office/drawing/2014/main" id="{4FD1AE2F-DD70-4E93-B905-E052A23F0B1C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1" name="Freeform 8">
              <a:extLst>
                <a:ext uri="{FF2B5EF4-FFF2-40B4-BE49-F238E27FC236}">
                  <a16:creationId xmlns:a16="http://schemas.microsoft.com/office/drawing/2014/main" id="{E8D529E5-8838-47F0-98A4-2D46F11E499C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5DA2564-D3DB-48AD-83F0-6CC6B57439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3563" y="474345"/>
            <a:ext cx="11077574" cy="2954655"/>
          </a:xfrm>
        </p:spPr>
        <p:txBody>
          <a:bodyPr vert="horz" wrap="square" lIns="0" tIns="0" rIns="0" bIns="0" rtlCol="0" anchor="b" anchorCtr="0">
            <a:normAutofit/>
          </a:bodyPr>
          <a:lstStyle>
            <a:lvl1pPr>
              <a:defRPr lang="en-US" sz="6400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403DDF-462A-45CE-931B-010AB4F73C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809929-0719-4517-94D6-FDF7F99E70F6}" type="datetime2">
              <a:rPr lang="en-US" smtClean="0"/>
              <a:t>Tuesday, September 8, 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E10702-2ACF-4768-9E91-8CB87B8959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DFA722-391E-4FCF-8E15-0D7E2EC02B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EEA752-36DA-440B-8747-0EB2914080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6271" y="3629772"/>
            <a:ext cx="11074866" cy="2678953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0"/>
              </a:spcBef>
              <a:buNone/>
              <a:defRPr sz="240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0BCC02B0-8581-4752-B7BC-3CE1EF17B9F7}"/>
              </a:ext>
            </a:extLst>
          </p:cNvPr>
          <p:cNvSpPr>
            <a:spLocks noChangeAspect="1"/>
          </p:cNvSpPr>
          <p:nvPr/>
        </p:nvSpPr>
        <p:spPr>
          <a:xfrm rot="18900000">
            <a:off x="11209132" y="4448189"/>
            <a:ext cx="999200" cy="1262947"/>
          </a:xfrm>
          <a:custGeom>
            <a:avLst/>
            <a:gdLst>
              <a:gd name="connsiteX0" fmla="*/ 540000 w 999200"/>
              <a:gd name="connsiteY0" fmla="*/ 0 h 1262947"/>
              <a:gd name="connsiteX1" fmla="*/ 999200 w 999200"/>
              <a:gd name="connsiteY1" fmla="*/ 815317 h 1262947"/>
              <a:gd name="connsiteX2" fmla="*/ 552185 w 999200"/>
              <a:gd name="connsiteY2" fmla="*/ 1262333 h 1262947"/>
              <a:gd name="connsiteX3" fmla="*/ 540000 w 999200"/>
              <a:gd name="connsiteY3" fmla="*/ 1262947 h 1262947"/>
              <a:gd name="connsiteX4" fmla="*/ 0 w 999200"/>
              <a:gd name="connsiteY4" fmla="*/ 992947 h 1262947"/>
              <a:gd name="connsiteX5" fmla="*/ 10971 w 999200"/>
              <a:gd name="connsiteY5" fmla="*/ 938533 h 1262947"/>
              <a:gd name="connsiteX6" fmla="*/ 15626 w 999200"/>
              <a:gd name="connsiteY6" fmla="*/ 931034 h 12629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99200" h="1262947">
                <a:moveTo>
                  <a:pt x="540000" y="0"/>
                </a:moveTo>
                <a:lnTo>
                  <a:pt x="999200" y="815317"/>
                </a:lnTo>
                <a:lnTo>
                  <a:pt x="552185" y="1262333"/>
                </a:lnTo>
                <a:lnTo>
                  <a:pt x="540000" y="1262947"/>
                </a:ln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10200000" scaled="0"/>
          </a:gradFill>
          <a:ln>
            <a:noFill/>
          </a:ln>
          <a:effectLst>
            <a:innerShdw blurRad="254000" dist="101600" dir="42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EA0FF4DB-8180-4D26-AEAE-7ECDB670F71D}"/>
              </a:ext>
            </a:extLst>
          </p:cNvPr>
          <p:cNvSpPr/>
          <p:nvPr/>
        </p:nvSpPr>
        <p:spPr>
          <a:xfrm rot="2700000">
            <a:off x="11686937" y="4853516"/>
            <a:ext cx="540000" cy="978284"/>
          </a:xfrm>
          <a:custGeom>
            <a:avLst/>
            <a:gdLst>
              <a:gd name="connsiteX0" fmla="*/ 113288 w 540000"/>
              <a:gd name="connsiteY0" fmla="*/ 0 h 978284"/>
              <a:gd name="connsiteX1" fmla="*/ 539386 w 540000"/>
              <a:gd name="connsiteY1" fmla="*/ 426099 h 978284"/>
              <a:gd name="connsiteX2" fmla="*/ 540000 w 540000"/>
              <a:gd name="connsiteY2" fmla="*/ 438284 h 978284"/>
              <a:gd name="connsiteX3" fmla="*/ 270000 w 540000"/>
              <a:gd name="connsiteY3" fmla="*/ 978284 h 978284"/>
              <a:gd name="connsiteX4" fmla="*/ 0 w 540000"/>
              <a:gd name="connsiteY4" fmla="*/ 438284 h 978284"/>
              <a:gd name="connsiteX5" fmla="*/ 79081 w 540000"/>
              <a:gd name="connsiteY5" fmla="*/ 56446 h 978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40000" h="978284">
                <a:moveTo>
                  <a:pt x="113288" y="0"/>
                </a:moveTo>
                <a:lnTo>
                  <a:pt x="539386" y="426099"/>
                </a:lnTo>
                <a:lnTo>
                  <a:pt x="540000" y="438284"/>
                </a:lnTo>
                <a:cubicBezTo>
                  <a:pt x="540000" y="736518"/>
                  <a:pt x="419117" y="978284"/>
                  <a:pt x="270000" y="978284"/>
                </a:cubicBezTo>
                <a:cubicBezTo>
                  <a:pt x="120883" y="978284"/>
                  <a:pt x="0" y="736518"/>
                  <a:pt x="0" y="438284"/>
                </a:cubicBezTo>
                <a:cubicBezTo>
                  <a:pt x="0" y="289167"/>
                  <a:pt x="30220" y="154167"/>
                  <a:pt x="79081" y="56446"/>
                </a:cubicBezTo>
                <a:close/>
              </a:path>
            </a:pathLst>
          </a:custGeom>
          <a:solidFill>
            <a:schemeClr val="bg2">
              <a:lumMod val="90000"/>
              <a:lumOff val="10000"/>
            </a:schemeClr>
          </a:soli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94612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>
            <a:extLst>
              <a:ext uri="{FF2B5EF4-FFF2-40B4-BE49-F238E27FC236}">
                <a16:creationId xmlns:a16="http://schemas.microsoft.com/office/drawing/2014/main" id="{94729CA3-91C4-4A89-9448-A2F0E409177A}"/>
              </a:ext>
            </a:extLst>
          </p:cNvPr>
          <p:cNvSpPr>
            <a:spLocks noChangeAspect="1"/>
          </p:cNvSpPr>
          <p:nvPr/>
        </p:nvSpPr>
        <p:spPr>
          <a:xfrm>
            <a:off x="11069864" y="33337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68347B7-45FA-4A01-924D-DC385B720B3E}"/>
              </a:ext>
            </a:extLst>
          </p:cNvPr>
          <p:cNvGrpSpPr/>
          <p:nvPr/>
        </p:nvGrpSpPr>
        <p:grpSpPr>
          <a:xfrm>
            <a:off x="331786" y="5528198"/>
            <a:ext cx="631474" cy="667800"/>
            <a:chOff x="2994153" y="1378666"/>
            <a:chExt cx="631474" cy="667800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1167DA1-25D1-4E60-A62E-42B6F56A96EC}"/>
                </a:ext>
              </a:extLst>
            </p:cNvPr>
            <p:cNvSpPr>
              <a:spLocks noChangeAspect="1"/>
            </p:cNvSpPr>
            <p:nvPr/>
          </p:nvSpPr>
          <p:spPr>
            <a:xfrm rot="2700000">
              <a:off x="3039890" y="1332929"/>
              <a:ext cx="540000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6B7B7215-A661-477E-91D0-CDBE5564D2B9}"/>
                </a:ext>
              </a:extLst>
            </p:cNvPr>
            <p:cNvSpPr/>
            <p:nvPr/>
          </p:nvSpPr>
          <p:spPr>
            <a:xfrm rot="8100000">
              <a:off x="3047090" y="1506466"/>
              <a:ext cx="270000" cy="54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978E540-142B-4A82-9C3F-E61BC190AE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11090274" cy="1332000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C6BF36-D4F5-4363-B440-BDAE50BBD4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50862" y="2097175"/>
            <a:ext cx="5435600" cy="39956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362910-87AA-4E67-992D-8D4822FD89F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05538" y="2097175"/>
            <a:ext cx="5435600" cy="39956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99A8AF-0998-4613-B1D8-C14ECBFFD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95673-5512-4AAA-9AEB-E00C61EC65D5}" type="datetime2">
              <a:rPr lang="en-US" smtClean="0"/>
              <a:t>Tuesday, September 8, 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E44EAA-B8A9-4428-A9DF-1174DA9409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E5C381-C899-4BF9-B584-2D78074D1C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36688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val 11">
            <a:extLst>
              <a:ext uri="{FF2B5EF4-FFF2-40B4-BE49-F238E27FC236}">
                <a16:creationId xmlns:a16="http://schemas.microsoft.com/office/drawing/2014/main" id="{FD65A50E-2F73-4426-8586-9731AFA2D2E0}"/>
              </a:ext>
            </a:extLst>
          </p:cNvPr>
          <p:cNvSpPr>
            <a:spLocks noChangeAspect="1"/>
          </p:cNvSpPr>
          <p:nvPr/>
        </p:nvSpPr>
        <p:spPr>
          <a:xfrm>
            <a:off x="11091612" y="5893466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B89C080-4102-49AE-BDA9-59A4A67E2486}"/>
              </a:ext>
            </a:extLst>
          </p:cNvPr>
          <p:cNvSpPr/>
          <p:nvPr/>
        </p:nvSpPr>
        <p:spPr>
          <a:xfrm>
            <a:off x="11451612" y="5827878"/>
            <a:ext cx="379049" cy="360000"/>
          </a:xfrm>
          <a:prstGeom prst="rect">
            <a:avLst/>
          </a:prstGeom>
          <a:solidFill>
            <a:schemeClr val="bg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E62014-F04C-495A-964E-6B888D49CD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49275"/>
            <a:ext cx="11097551" cy="1332000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sz="3200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5DF027-E633-44EE-ACA0-C205930AA93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0864" y="1881275"/>
            <a:ext cx="5437186" cy="535354"/>
          </a:xfrm>
        </p:spPr>
        <p:txBody>
          <a:bodyPr anchor="b">
            <a:normAutofit/>
          </a:bodyPr>
          <a:lstStyle>
            <a:lvl1pPr marL="0" indent="0">
              <a:buNone/>
              <a:defRPr sz="14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A4F363-FEEF-4CD2-A18E-17AE8D4851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50863" y="2577270"/>
            <a:ext cx="5429114" cy="3515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4E50F8C-4D64-40FD-AE8C-6A1F3C2A84E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12024" y="1881275"/>
            <a:ext cx="5436392" cy="535354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en-US" sz="1400" b="0" cap="all" spc="200" baseline="0" dirty="0">
                <a:solidFill>
                  <a:schemeClr val="tx1"/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7AC943E-DB2B-40E0-907F-8EA1404791D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12023" y="2577270"/>
            <a:ext cx="5436391" cy="3515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DCDCD5B-3F26-4AFA-8BD4-E5D8DD2AF4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3138FA-2E87-4873-8BBA-13E447C9A99A}" type="datetime2">
              <a:rPr lang="en-US" smtClean="0"/>
              <a:t>Tuesday, September 8, 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D10D1EE-83A0-4FB5-9B25-8A73DE891A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3031C35-2E5B-491D-85ED-DB42A4FE16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94006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22053C-0E9C-4159-B7C9-6AB7434391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59149" y="550799"/>
            <a:ext cx="8283313" cy="5542025"/>
          </a:xfrm>
        </p:spPr>
        <p:txBody>
          <a:bodyPr vert="horz" wrap="square" lIns="0" tIns="0" rIns="0" bIns="0" rtlCol="0" anchor="ctr" anchorCtr="0">
            <a:normAutofit/>
          </a:bodyPr>
          <a:lstStyle>
            <a:lvl1pPr>
              <a:defRPr lang="en-US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4F51F65-E111-4656-83BE-CFCDE2DD6C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5BB40A-97BD-4BFB-B639-0BFF95FDE8B7}" type="datetime2">
              <a:rPr lang="en-US" smtClean="0"/>
              <a:t>Tuesday, September 8, 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9FF82CB-2D17-4918-821E-485475CF24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B66589D-A056-4817-AE15-39D87FE131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E489F067-39E1-4757-BC11-6169A343F2E1}"/>
              </a:ext>
            </a:extLst>
          </p:cNvPr>
          <p:cNvSpPr>
            <a:spLocks noChangeAspect="1"/>
          </p:cNvSpPr>
          <p:nvPr/>
        </p:nvSpPr>
        <p:spPr>
          <a:xfrm rot="18900000" flipV="1">
            <a:off x="-410727" y="3958416"/>
            <a:ext cx="3536330" cy="1853969"/>
          </a:xfrm>
          <a:custGeom>
            <a:avLst/>
            <a:gdLst>
              <a:gd name="connsiteX0" fmla="*/ 3536330 w 3536330"/>
              <a:gd name="connsiteY0" fmla="*/ 1853969 h 1853969"/>
              <a:gd name="connsiteX1" fmla="*/ 1682362 w 3536330"/>
              <a:gd name="connsiteY1" fmla="*/ 0 h 1853969"/>
              <a:gd name="connsiteX2" fmla="*/ 52157 w 3536330"/>
              <a:gd name="connsiteY2" fmla="*/ 970257 h 1853969"/>
              <a:gd name="connsiteX3" fmla="*/ 0 w 3536330"/>
              <a:gd name="connsiteY3" fmla="*/ 1078528 h 1853969"/>
              <a:gd name="connsiteX4" fmla="*/ 757215 w 3536330"/>
              <a:gd name="connsiteY4" fmla="*/ 1835743 h 1853969"/>
              <a:gd name="connsiteX5" fmla="*/ 774211 w 3536330"/>
              <a:gd name="connsiteY5" fmla="*/ 1667149 h 1853969"/>
              <a:gd name="connsiteX6" fmla="*/ 1682362 w 3536330"/>
              <a:gd name="connsiteY6" fmla="*/ 926985 h 1853969"/>
              <a:gd name="connsiteX7" fmla="*/ 2609345 w 3536330"/>
              <a:gd name="connsiteY7" fmla="*/ 1853969 h 18539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536330" h="1853969">
                <a:moveTo>
                  <a:pt x="3536330" y="1853969"/>
                </a:moveTo>
                <a:cubicBezTo>
                  <a:pt x="3536330" y="830051"/>
                  <a:pt x="2706280" y="0"/>
                  <a:pt x="1682362" y="0"/>
                </a:cubicBezTo>
                <a:cubicBezTo>
                  <a:pt x="978418" y="0"/>
                  <a:pt x="366107" y="392328"/>
                  <a:pt x="52157" y="970257"/>
                </a:cubicBezTo>
                <a:lnTo>
                  <a:pt x="0" y="1078528"/>
                </a:lnTo>
                <a:lnTo>
                  <a:pt x="757215" y="1835743"/>
                </a:lnTo>
                <a:lnTo>
                  <a:pt x="774211" y="1667149"/>
                </a:lnTo>
                <a:cubicBezTo>
                  <a:pt x="860649" y="1244739"/>
                  <a:pt x="1234397" y="926985"/>
                  <a:pt x="1682362" y="926985"/>
                </a:cubicBezTo>
                <a:cubicBezTo>
                  <a:pt x="2194320" y="926985"/>
                  <a:pt x="2609345" y="1342010"/>
                  <a:pt x="2609345" y="1853969"/>
                </a:cubicBezTo>
                <a:close/>
              </a:path>
            </a:pathLst>
          </a:custGeom>
          <a:gradFill flip="none" rotWithShape="1">
            <a:gsLst>
              <a:gs pos="97000">
                <a:schemeClr val="bg2"/>
              </a:gs>
              <a:gs pos="31000">
                <a:schemeClr val="bg2">
                  <a:lumMod val="90000"/>
                  <a:lumOff val="10000"/>
                </a:schemeClr>
              </a:gs>
            </a:gsLst>
            <a:lin ang="15000000" scaled="0"/>
            <a:tileRect/>
          </a:gradFill>
          <a:ln>
            <a:noFill/>
          </a:ln>
          <a:effectLst>
            <a:innerShdw blurRad="355600" dist="101600" dir="16200000">
              <a:schemeClr val="accent1">
                <a:lumMod val="60000"/>
                <a:lumOff val="40000"/>
                <a:alpha val="8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DD231011-607F-42F1-B2D9-2BA8E91CC6AF}"/>
              </a:ext>
            </a:extLst>
          </p:cNvPr>
          <p:cNvSpPr>
            <a:spLocks noChangeAspect="1"/>
          </p:cNvSpPr>
          <p:nvPr/>
        </p:nvSpPr>
        <p:spPr>
          <a:xfrm rot="18900000" flipV="1">
            <a:off x="-481151" y="3649708"/>
            <a:ext cx="3478701" cy="2164843"/>
          </a:xfrm>
          <a:custGeom>
            <a:avLst/>
            <a:gdLst>
              <a:gd name="connsiteX0" fmla="*/ 3478701 w 3478701"/>
              <a:gd name="connsiteY0" fmla="*/ 2164843 h 2164843"/>
              <a:gd name="connsiteX1" fmla="*/ 1624733 w 3478701"/>
              <a:gd name="connsiteY1" fmla="*/ 0 h 2164843"/>
              <a:gd name="connsiteX2" fmla="*/ 87393 w 3478701"/>
              <a:gd name="connsiteY2" fmla="*/ 954459 h 2164843"/>
              <a:gd name="connsiteX3" fmla="*/ 0 w 3478701"/>
              <a:gd name="connsiteY3" fmla="*/ 1122434 h 2164843"/>
              <a:gd name="connsiteX4" fmla="*/ 736015 w 3478701"/>
              <a:gd name="connsiteY4" fmla="*/ 1858449 h 2164843"/>
              <a:gd name="connsiteX5" fmla="*/ 739424 w 3478701"/>
              <a:gd name="connsiteY5" fmla="*/ 1842964 h 2164843"/>
              <a:gd name="connsiteX6" fmla="*/ 1624733 w 3478701"/>
              <a:gd name="connsiteY6" fmla="*/ 1082422 h 2164843"/>
              <a:gd name="connsiteX7" fmla="*/ 2551716 w 3478701"/>
              <a:gd name="connsiteY7" fmla="*/ 2164843 h 21648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78701" h="2164843">
                <a:moveTo>
                  <a:pt x="3478701" y="2164843"/>
                </a:moveTo>
                <a:cubicBezTo>
                  <a:pt x="3478701" y="969234"/>
                  <a:pt x="2648651" y="0"/>
                  <a:pt x="1624733" y="0"/>
                </a:cubicBezTo>
                <a:cubicBezTo>
                  <a:pt x="984784" y="0"/>
                  <a:pt x="420564" y="378607"/>
                  <a:pt x="87393" y="954459"/>
                </a:cubicBezTo>
                <a:lnTo>
                  <a:pt x="0" y="1122434"/>
                </a:lnTo>
                <a:lnTo>
                  <a:pt x="736015" y="1858449"/>
                </a:lnTo>
                <a:lnTo>
                  <a:pt x="739424" y="1842964"/>
                </a:lnTo>
                <a:cubicBezTo>
                  <a:pt x="856791" y="1402344"/>
                  <a:pt x="1208766" y="1082422"/>
                  <a:pt x="1624733" y="1082422"/>
                </a:cubicBezTo>
                <a:cubicBezTo>
                  <a:pt x="2136692" y="1082422"/>
                  <a:pt x="2551716" y="1567038"/>
                  <a:pt x="2551716" y="2164843"/>
                </a:cubicBezTo>
                <a:close/>
              </a:path>
            </a:pathLst>
          </a:custGeom>
          <a:solidFill>
            <a:schemeClr val="bg2">
              <a:lumMod val="50000"/>
              <a:lumOff val="50000"/>
              <a:alpha val="40000"/>
            </a:schemeClr>
          </a:solidFill>
          <a:ln>
            <a:noFill/>
          </a:ln>
          <a:effectLst>
            <a:softEdge rad="381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EC472EFA-56B5-4A41-8D4B-E9F37727F34D}"/>
              </a:ext>
            </a:extLst>
          </p:cNvPr>
          <p:cNvSpPr/>
          <p:nvPr/>
        </p:nvSpPr>
        <p:spPr>
          <a:xfrm rot="13500000" flipV="1">
            <a:off x="1512277" y="2840042"/>
            <a:ext cx="214196" cy="933178"/>
          </a:xfrm>
          <a:prstGeom prst="ellipse">
            <a:avLst/>
          </a:prstGeom>
          <a:solidFill>
            <a:schemeClr val="bg2">
              <a:lumMod val="90000"/>
              <a:lumOff val="10000"/>
            </a:schemeClr>
          </a:soli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42" name="Oval 41">
            <a:extLst>
              <a:ext uri="{FF2B5EF4-FFF2-40B4-BE49-F238E27FC236}">
                <a16:creationId xmlns:a16="http://schemas.microsoft.com/office/drawing/2014/main" id="{33781B6C-21AD-489D-A3CB-522BB2AC543F}"/>
              </a:ext>
            </a:extLst>
          </p:cNvPr>
          <p:cNvSpPr>
            <a:spLocks noChangeAspect="1"/>
          </p:cNvSpPr>
          <p:nvPr/>
        </p:nvSpPr>
        <p:spPr>
          <a:xfrm>
            <a:off x="1780661" y="385236"/>
            <a:ext cx="1080000" cy="108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51" name="Group 50">
            <a:extLst>
              <a:ext uri="{FF2B5EF4-FFF2-40B4-BE49-F238E27FC236}">
                <a16:creationId xmlns:a16="http://schemas.microsoft.com/office/drawing/2014/main" id="{01AD5B80-530E-44CD-8D4A-2796FB214CBF}"/>
              </a:ext>
            </a:extLst>
          </p:cNvPr>
          <p:cNvGrpSpPr/>
          <p:nvPr/>
        </p:nvGrpSpPr>
        <p:grpSpPr>
          <a:xfrm>
            <a:off x="623181" y="1514007"/>
            <a:ext cx="734257" cy="760506"/>
            <a:chOff x="5243759" y="1363788"/>
            <a:chExt cx="734257" cy="760506"/>
          </a:xfrm>
        </p:grpSpPr>
        <p:sp>
          <p:nvSpPr>
            <p:cNvPr id="52" name="Freeform 5">
              <a:extLst>
                <a:ext uri="{FF2B5EF4-FFF2-40B4-BE49-F238E27FC236}">
                  <a16:creationId xmlns:a16="http://schemas.microsoft.com/office/drawing/2014/main" id="{2F746AA8-9050-4515-9B17-BC8503685299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3" name="Freeform 6">
              <a:extLst>
                <a:ext uri="{FF2B5EF4-FFF2-40B4-BE49-F238E27FC236}">
                  <a16:creationId xmlns:a16="http://schemas.microsoft.com/office/drawing/2014/main" id="{23EC1AC3-1698-46D5-80B7-F22F15E1A5E4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4" name="Freeform 8">
              <a:extLst>
                <a:ext uri="{FF2B5EF4-FFF2-40B4-BE49-F238E27FC236}">
                  <a16:creationId xmlns:a16="http://schemas.microsoft.com/office/drawing/2014/main" id="{73766156-553C-46EB-93FA-4F37CC0FF5CF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2388301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9E0E3-ECF6-4CFE-8698-AEFEBCECC3C0}" type="datetime2">
              <a:rPr lang="en-US" smtClean="0"/>
              <a:t>Tuesday, September 8, 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92357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778B0BE9-88B0-4883-9BA9-CD594C400EC1}"/>
              </a:ext>
            </a:extLst>
          </p:cNvPr>
          <p:cNvGrpSpPr/>
          <p:nvPr/>
        </p:nvGrpSpPr>
        <p:grpSpPr>
          <a:xfrm>
            <a:off x="4949631" y="5111861"/>
            <a:ext cx="1262947" cy="1335600"/>
            <a:chOff x="2678417" y="2427951"/>
            <a:chExt cx="1262947" cy="1335600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C59DCBF3-7AFA-4CD1-A918-BC6DDE674E6C}"/>
                </a:ext>
              </a:extLst>
            </p:cNvPr>
            <p:cNvSpPr>
              <a:spLocks noChangeAspect="1"/>
            </p:cNvSpPr>
            <p:nvPr/>
          </p:nvSpPr>
          <p:spPr>
            <a:xfrm rot="2700000">
              <a:off x="2769891" y="2336477"/>
              <a:ext cx="1080000" cy="1262947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06964A02-96E1-4654-9187-DDDE7409F75B}"/>
                </a:ext>
              </a:extLst>
            </p:cNvPr>
            <p:cNvSpPr/>
            <p:nvPr/>
          </p:nvSpPr>
          <p:spPr>
            <a:xfrm rot="8100000">
              <a:off x="2784291" y="2683551"/>
              <a:ext cx="540000" cy="108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F3FF76C-A012-4CDA-8AE7-E941395571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11090275" cy="984885"/>
          </a:xfrm>
        </p:spPr>
        <p:txBody>
          <a:bodyPr anchor="t">
            <a:normAutofit/>
          </a:bodyPr>
          <a:lstStyle>
            <a:lvl1pPr>
              <a:lnSpc>
                <a:spcPct val="100000"/>
              </a:lnSpc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1A4C80-DC38-4641-924F-90D6078CF5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95775" y="1750060"/>
            <a:ext cx="7345362" cy="4342765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2C42771-D3A7-4072-85DC-B7C5E530E8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50863" y="1750060"/>
            <a:ext cx="3565525" cy="434276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BD47AB1-6EB5-4E2C-B4A7-42DC643E9F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462FC-960E-4740-921F-B36862979F21}" type="datetime2">
              <a:rPr lang="en-US" smtClean="0"/>
              <a:t>Tuesday, September 8, 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A9D15F-B6ED-46E1-9840-0B625880EE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DAEB023-7A5E-4087-B75E-A38A80EE5D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94580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F98F1FBA-F8BB-42CF-8B3E-D19AAFEE96C1}"/>
              </a:ext>
            </a:extLst>
          </p:cNvPr>
          <p:cNvGrpSpPr/>
          <p:nvPr/>
        </p:nvGrpSpPr>
        <p:grpSpPr>
          <a:xfrm>
            <a:off x="334964" y="5115518"/>
            <a:ext cx="734257" cy="760506"/>
            <a:chOff x="5243759" y="1363788"/>
            <a:chExt cx="734257" cy="760506"/>
          </a:xfrm>
        </p:grpSpPr>
        <p:sp>
          <p:nvSpPr>
            <p:cNvPr id="18" name="Freeform 5">
              <a:extLst>
                <a:ext uri="{FF2B5EF4-FFF2-40B4-BE49-F238E27FC236}">
                  <a16:creationId xmlns:a16="http://schemas.microsoft.com/office/drawing/2014/main" id="{60EE09DD-C3DB-4266-BCC3-A765CFFBF379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 6">
              <a:extLst>
                <a:ext uri="{FF2B5EF4-FFF2-40B4-BE49-F238E27FC236}">
                  <a16:creationId xmlns:a16="http://schemas.microsoft.com/office/drawing/2014/main" id="{5F301FE0-96DC-4EFB-BBEE-AED762C337C9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8">
              <a:extLst>
                <a:ext uri="{FF2B5EF4-FFF2-40B4-BE49-F238E27FC236}">
                  <a16:creationId xmlns:a16="http://schemas.microsoft.com/office/drawing/2014/main" id="{3BEAD276-8850-4C0C-9777-8537000D522A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E5EE0A0-B07E-479B-9684-4BD09FA437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75409"/>
            <a:ext cx="4500562" cy="984885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sz="3200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11893A9-3462-4F51-83AE-5D2F124B985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67324" y="575409"/>
            <a:ext cx="6373813" cy="5733316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BA9240C-79C0-4A88-A476-725DE1B9C28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50863" y="1776195"/>
            <a:ext cx="4500562" cy="4532530"/>
          </a:xfrm>
        </p:spPr>
        <p:txBody>
          <a:bodyPr anchor="t" anchorCtr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7D2D6F-49E8-4217-A908-2D9E435835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BC9E2-CB44-4C05-9BB5-496C18A241E0}" type="datetime2">
              <a:rPr lang="en-US" smtClean="0"/>
              <a:t>Tuesday, September 8, 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1C4440-6B8D-4A24-A807-8B1302A3DF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CFE189-E20B-4108-B290-2444243365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2785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879361-B9A1-48F2-9473-23DE30E2D1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03906"/>
            <a:ext cx="11090275" cy="1333057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D986779-C2F3-447D-85F7-F6B0E2C97DC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661572-1A59-4E3B-BA65-3329E9468C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2EBD84-71F4-4271-8C46-0D47C0A9B12E}" type="datetime2">
              <a:rPr lang="en-US" smtClean="0"/>
              <a:t>Tuesday, September 8, 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EF84F1-99FE-4F0B-9E76-F581C2C1B6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B2D769-16B1-43C4-BF14-3175533511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79329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E56583A-514F-4632-820D-E7EE236A465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173CBBB-7DDC-4437-8C7D-22A1C352027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C69EBF-DA20-4024-8006-B158D571E0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E0CE1-F450-4107-B2CB-17B18F8A3F4A}" type="datetime2">
              <a:rPr lang="en-US" smtClean="0"/>
              <a:t>Tuesday, September 8, 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BAC8B9-14B5-4DF1-994D-AB47DB3BA0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876582-5F9B-4F5E-AAD5-D608CB68EA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42963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8028302-E866-455D-8898-5362302754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50800"/>
            <a:ext cx="11090275" cy="1333057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/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94E72B-F0CF-4BC4-B509-A1C4508BE4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0863" y="2113862"/>
            <a:ext cx="11091600" cy="3978963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ACE49D-C22F-4540-AC09-E421D2A2EDB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50863" y="6507212"/>
            <a:ext cx="2628900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l">
              <a:defRPr sz="100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246CB39B-5F4C-4A7E-9BE3-AAFD45576D16}" type="datetime2">
              <a:rPr lang="en-US" smtClean="0"/>
              <a:t>Tuesday, September 8, 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D5C3BE-317E-49E8-82B5-C8A7EC9C8A7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59150" y="6507212"/>
            <a:ext cx="6379210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l">
              <a:defRPr sz="100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r>
              <a:rPr lang="en-US"/>
              <a:t>Sample Footer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574E12-6C16-431F-B2CE-E4B15916BA0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48863" y="6507212"/>
            <a:ext cx="1692274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r">
              <a:defRPr sz="100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546966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49" r:id="rId1"/>
    <p:sldLayoutId id="2147483750" r:id="rId2"/>
    <p:sldLayoutId id="2147483751" r:id="rId3"/>
    <p:sldLayoutId id="2147483752" r:id="rId4"/>
    <p:sldLayoutId id="2147483753" r:id="rId5"/>
    <p:sldLayoutId id="2147483754" r:id="rId6"/>
    <p:sldLayoutId id="2147483755" r:id="rId7"/>
    <p:sldLayoutId id="2147483756" r:id="rId8"/>
    <p:sldLayoutId id="2147483757" r:id="rId9"/>
    <p:sldLayoutId id="2147483758" r:id="rId10"/>
    <p:sldLayoutId id="2147483759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lang="en-US" sz="4800" kern="1200" dirty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spcAft>
          <a:spcPts val="800"/>
        </a:spcAft>
        <a:buFont typeface="Arial" panose="020B0604020202020204" pitchFamily="34" charset="0"/>
        <a:buChar char="•"/>
        <a:defRPr sz="2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6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6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6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6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sv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DB043B4-68C6-45B9-82AC-A5800EADB8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50864" y="1051551"/>
            <a:ext cx="3565524" cy="2384898"/>
          </a:xfrm>
        </p:spPr>
        <p:txBody>
          <a:bodyPr anchor="b">
            <a:normAutofit/>
          </a:bodyPr>
          <a:lstStyle/>
          <a:p>
            <a:r>
              <a:rPr lang="en-US" sz="4800"/>
              <a:t>The Psychology of Pain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50863" y="3569008"/>
            <a:ext cx="3565525" cy="1731656"/>
          </a:xfrm>
        </p:spPr>
        <p:txBody>
          <a:bodyPr>
            <a:normAutofit/>
          </a:bodyPr>
          <a:lstStyle/>
          <a:p>
            <a:endParaRPr lang="en-US" sz="2000">
              <a:solidFill>
                <a:schemeClr val="tx1">
                  <a:alpha val="60000"/>
                </a:schemeClr>
              </a:solidFill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4592A8CB-0B0A-43A5-86F4-712B0C4696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41850" y="444676"/>
            <a:ext cx="667802" cy="631474"/>
            <a:chOff x="10478914" y="1506691"/>
            <a:chExt cx="667802" cy="631474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4C63B2AC-3D19-416D-A37F-2DDA8A3651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8100000">
              <a:off x="10606715" y="1506691"/>
              <a:ext cx="540001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80000"/>
                    <a:lumOff val="20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101600" dist="50800" dir="732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8A474391-1271-45F9-A39C-8641371ABC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>
              <a:off x="10613915" y="1424627"/>
              <a:ext cx="270000" cy="540001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22B6011A-3114-6C77-9735-363BE672EBD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541" r="4" b="4"/>
          <a:stretch>
            <a:fillRect/>
          </a:stretch>
        </p:blipFill>
        <p:spPr>
          <a:xfrm>
            <a:off x="4743450" y="10"/>
            <a:ext cx="7448551" cy="6857990"/>
          </a:xfrm>
          <a:custGeom>
            <a:avLst/>
            <a:gdLst/>
            <a:ahLst/>
            <a:cxnLst/>
            <a:rect l="l" t="t" r="r" b="b"/>
            <a:pathLst>
              <a:path w="7448551" h="6858000">
                <a:moveTo>
                  <a:pt x="0" y="0"/>
                </a:moveTo>
                <a:lnTo>
                  <a:pt x="7448551" y="0"/>
                </a:lnTo>
                <a:lnTo>
                  <a:pt x="7448551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41AC6C06-99FE-4BA1-BC82-8406A424CD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773729"/>
            <a:ext cx="12192000" cy="1084271"/>
          </a:xfrm>
          <a:prstGeom prst="rect">
            <a:avLst/>
          </a:prstGeom>
          <a:gradFill flip="none" rotWithShape="1">
            <a:gsLst>
              <a:gs pos="90000">
                <a:schemeClr val="bg2">
                  <a:alpha val="60000"/>
                </a:schemeClr>
              </a:gs>
              <a:gs pos="28000">
                <a:schemeClr val="bg2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7AEC842D-C905-4DEA-B1C3-CA51995C57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21219" y="5433223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0B7752B-728D-4CA3-8923-C4F7F7702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9CC22B-DE8D-FA49-9E07-B43E4603A5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3565525" cy="5543549"/>
          </a:xfrm>
        </p:spPr>
        <p:txBody>
          <a:bodyPr wrap="square" anchor="ctr">
            <a:normAutofit/>
          </a:bodyPr>
          <a:lstStyle/>
          <a:p>
            <a:r>
              <a:rPr lang="en-US"/>
              <a:t>Aims and Objectives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29899A3-416E-4DB5-846D-023526052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50899" y="0"/>
            <a:ext cx="7641102" cy="6858000"/>
          </a:xfrm>
          <a:prstGeom prst="rect">
            <a:avLst/>
          </a:prstGeom>
          <a:solidFill>
            <a:schemeClr val="bg2">
              <a:lumMod val="10000"/>
              <a:lumOff val="90000"/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EAFB296-22DB-070F-02E3-4790E154591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90485988"/>
              </p:ext>
            </p:extLst>
          </p:nvPr>
        </p:nvGraphicFramePr>
        <p:xfrm>
          <a:off x="5267325" y="549275"/>
          <a:ext cx="6373814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99701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2184FF4-7029-4ED7-813A-192E606087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612445" y="481888"/>
            <a:ext cx="1080000" cy="1262947"/>
          </a:xfrm>
          <a:custGeom>
            <a:avLst/>
            <a:gdLst/>
            <a:ahLst/>
            <a:cxnLst/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AAA7AB09-557C-41AD-9113-FF9F68FA1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100000">
            <a:off x="626845" y="82896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EF99ECAA-1F11-4937-BBA6-51935AB44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9DE9FAB-6BBA-4CFE-B67D-77B47F01EC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29952" y="4524379"/>
            <a:ext cx="1980001" cy="1363916"/>
            <a:chOff x="4879602" y="3781429"/>
            <a:chExt cx="1980001" cy="1363916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1DB043B4-68C6-45B9-82AC-A5800EADB8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erson with idea concept">
            <a:extLst>
              <a:ext uri="{FF2B5EF4-FFF2-40B4-BE49-F238E27FC236}">
                <a16:creationId xmlns:a16="http://schemas.microsoft.com/office/drawing/2014/main" id="{00337B02-A77F-BA85-58A8-0368F85285E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4947" r="-2" b="10656"/>
          <a:stretch>
            <a:fillRect/>
          </a:stretch>
        </p:blipFill>
        <p:spPr>
          <a:xfrm>
            <a:off x="20" y="1"/>
            <a:ext cx="1219198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AD4EA4DF-0E7C-4098-86F6-7D0ACAEFC0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7859713" cy="6857998"/>
          </a:xfrm>
          <a:prstGeom prst="rect">
            <a:avLst/>
          </a:prstGeom>
          <a:gradFill flip="none" rotWithShape="1">
            <a:gsLst>
              <a:gs pos="50000">
                <a:schemeClr val="bg2">
                  <a:alpha val="60000"/>
                </a:schemeClr>
              </a:gs>
              <a:gs pos="0">
                <a:schemeClr val="bg2">
                  <a:alpha val="0"/>
                </a:schemeClr>
              </a:gs>
            </a:gsLst>
            <a:lin ang="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F59E68-D7C8-7E45-7562-A5BC0CA5C4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4" y="549275"/>
            <a:ext cx="3565524" cy="2887174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What is Pain?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FE05BC49-0F00-4C85-9AF5-A0CC5B39C8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773729"/>
            <a:ext cx="12192000" cy="1084271"/>
          </a:xfrm>
          <a:prstGeom prst="rect">
            <a:avLst/>
          </a:prstGeom>
          <a:gradFill flip="none" rotWithShape="1">
            <a:gsLst>
              <a:gs pos="90000">
                <a:schemeClr val="bg2">
                  <a:alpha val="60000"/>
                </a:schemeClr>
              </a:gs>
              <a:gs pos="28000">
                <a:schemeClr val="bg2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41CE93-052E-8E0C-211E-11A5815EE0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863" y="3569007"/>
            <a:ext cx="3565525" cy="2523817"/>
          </a:xfrm>
        </p:spPr>
        <p:txBody>
          <a:bodyPr vert="horz" wrap="square" lIns="0" tIns="0" rIns="0" bIns="0" rtlCol="0" anchor="t"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sz="2000" kern="1200">
                <a:latin typeface="+mn-lt"/>
                <a:ea typeface="+mn-ea"/>
                <a:cs typeface="+mn-cs"/>
              </a:rPr>
              <a:t>What words come to mind? </a:t>
            </a:r>
          </a:p>
        </p:txBody>
      </p:sp>
    </p:spTree>
    <p:extLst>
      <p:ext uri="{BB962C8B-B14F-4D97-AF65-F5344CB8AC3E}">
        <p14:creationId xmlns:p14="http://schemas.microsoft.com/office/powerpoint/2010/main" val="15169679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A769CCE-C8F5-5DAB-E60C-6A1DE2E9A0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0B7752B-728D-4CA3-8923-C4F7F7702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739610-BCF1-199F-56DD-303EEF230A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3565525" cy="5543549"/>
          </a:xfrm>
        </p:spPr>
        <p:txBody>
          <a:bodyPr wrap="square" anchor="ctr">
            <a:normAutofit/>
          </a:bodyPr>
          <a:lstStyle/>
          <a:p>
            <a:r>
              <a:rPr lang="en-US"/>
              <a:t>What is Pain?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29899A3-416E-4DB5-846D-023526052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50899" y="0"/>
            <a:ext cx="7641102" cy="6858000"/>
          </a:xfrm>
          <a:prstGeom prst="rect">
            <a:avLst/>
          </a:prstGeom>
          <a:solidFill>
            <a:schemeClr val="bg2">
              <a:lumMod val="10000"/>
              <a:lumOff val="90000"/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0DB6D0F-1A37-167B-AD1F-93E6F7C2624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92843184"/>
              </p:ext>
            </p:extLst>
          </p:nvPr>
        </p:nvGraphicFramePr>
        <p:xfrm>
          <a:off x="5267325" y="549275"/>
          <a:ext cx="6373814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122790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CD3AAD7-DA27-4474-BCDE-1210A2E3AEC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2F959E-AE1B-DF00-1E4A-572132853D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What is Pain?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511BC8-3B52-859C-03D4-44577FED96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wrap="square" lIns="0" tIns="0" rIns="0" bIns="0" rtlCol="0" anchor="t">
            <a:normAutofit/>
          </a:bodyPr>
          <a:lstStyle/>
          <a:p>
            <a:r>
              <a:rPr lang="en-US">
                <a:solidFill>
                  <a:srgbClr val="FFFFFF">
                    <a:alpha val="60000"/>
                  </a:srgbClr>
                </a:solidFill>
                <a:ea typeface="+mn-lt"/>
                <a:cs typeface="+mn-lt"/>
              </a:rPr>
              <a:t>Pain is the body’s way of telling us there is an injury, and we need to do something about it to ensure that healing occurs.</a:t>
            </a:r>
          </a:p>
          <a:p>
            <a:r>
              <a:rPr lang="en-US">
                <a:solidFill>
                  <a:srgbClr val="FFFFFF">
                    <a:alpha val="60000"/>
                  </a:srgbClr>
                </a:solidFill>
                <a:ea typeface="+mn-lt"/>
                <a:cs typeface="+mn-lt"/>
              </a:rPr>
              <a:t>An unpleasant sensory and emotional experience associated with actual or potential tissue damage. </a:t>
            </a:r>
            <a:endParaRPr lang="en-US" dirty="0">
              <a:solidFill>
                <a:srgbClr val="FFFFFF">
                  <a:alpha val="6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67904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A9956E-7929-4926-39BA-7AA7EA806B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Cartesian Dualistic Theory (1644)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9C9E5C-F0A8-3962-5592-9DF3C6969F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wrap="square" lIns="0" tIns="0" rIns="0" bIns="0" rtlCol="0" anchor="t">
            <a:normAutofit fontScale="92500" lnSpcReduction="20000"/>
          </a:bodyPr>
          <a:lstStyle/>
          <a:p>
            <a:r>
              <a:rPr lang="en-US">
                <a:ea typeface="+mn-lt"/>
                <a:cs typeface="+mn-lt"/>
              </a:rPr>
              <a:t>The oldest explanation for why pain manifested in specific populations was rooted in religious beliefs (Duncan, 2000).</a:t>
            </a:r>
          </a:p>
          <a:p>
            <a:r>
              <a:rPr lang="en-US">
                <a:solidFill>
                  <a:srgbClr val="FFFFFF">
                    <a:alpha val="60000"/>
                  </a:srgbClr>
                </a:solidFill>
                <a:ea typeface="+mn-lt"/>
                <a:cs typeface="+mn-lt"/>
              </a:rPr>
              <a:t>Pain can be caused by a physical or psychological harm. </a:t>
            </a:r>
            <a:endParaRPr lang="en-US" dirty="0">
              <a:solidFill>
                <a:srgbClr val="FFFFFF">
                  <a:alpha val="60000"/>
                </a:srgbClr>
              </a:solidFill>
              <a:ea typeface="+mn-lt"/>
              <a:cs typeface="+mn-lt"/>
            </a:endParaRPr>
          </a:p>
          <a:p>
            <a:r>
              <a:rPr lang="en-US">
                <a:solidFill>
                  <a:srgbClr val="FFFFFF">
                    <a:alpha val="60000"/>
                  </a:srgbClr>
                </a:solidFill>
                <a:ea typeface="+mn-lt"/>
                <a:cs typeface="+mn-lt"/>
              </a:rPr>
              <a:t>The two forms of harm, on the other hand, have no impact on each other, and they were never meant to mix, making pain a mutually exclusive phenomenon (Mehta, 2011). </a:t>
            </a:r>
          </a:p>
          <a:p>
            <a:r>
              <a:rPr lang="en-US" dirty="0">
                <a:solidFill>
                  <a:srgbClr val="FFFFFF">
                    <a:alpha val="60000"/>
                  </a:srgbClr>
                </a:solidFill>
                <a:ea typeface="+mn-lt"/>
                <a:cs typeface="+mn-lt"/>
              </a:rPr>
              <a:t>Descartes added the concept that suffering has a relationship to the soul in his theory in order to appease the church (Cascella et al., 2016). </a:t>
            </a:r>
          </a:p>
          <a:p>
            <a:r>
              <a:rPr lang="en-US">
                <a:solidFill>
                  <a:srgbClr val="FFFFFF">
                    <a:alpha val="60000"/>
                  </a:srgbClr>
                </a:solidFill>
                <a:ea typeface="+mn-lt"/>
                <a:cs typeface="+mn-lt"/>
              </a:rPr>
              <a:t>He said that his studies revealed that the pineal gland is the soul of pain, implying that the brain is the moderator of painful experiences.</a:t>
            </a:r>
            <a:endParaRPr lang="en-US" dirty="0">
              <a:solidFill>
                <a:srgbClr val="FFFFFF">
                  <a:alpha val="60000"/>
                </a:srgbClr>
              </a:solidFill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33632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D17EDA-0BBC-17F3-4823-48F77D42FE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E53AC4-B6C1-7779-F768-362B84EBDD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Specificity Theory – Charles Bell (1811)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045CB0-6818-0163-FB72-DC53AB4AF0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wrap="square" lIns="0" tIns="0" rIns="0" bIns="0" rtlCol="0" anchor="t">
            <a:normAutofit fontScale="92500" lnSpcReduction="20000"/>
          </a:bodyPr>
          <a:lstStyle/>
          <a:p>
            <a:r>
              <a:rPr lang="en-US" dirty="0">
                <a:ea typeface="+mn-lt"/>
                <a:cs typeface="+mn-lt"/>
              </a:rPr>
              <a:t>This theory is similar to Descartes' dualistic approach to pain in that it delineates different types of sensations along different pathways (Chen, 2011)</a:t>
            </a:r>
          </a:p>
          <a:p>
            <a:r>
              <a:rPr lang="en-US">
                <a:ea typeface="+mn-lt"/>
                <a:cs typeface="+mn-lt"/>
              </a:rPr>
              <a:t>In addition </a:t>
            </a:r>
            <a:r>
              <a:rPr lang="en-US" dirty="0">
                <a:ea typeface="+mn-lt"/>
                <a:cs typeface="+mn-lt"/>
              </a:rPr>
              <a:t>to identifying specific pathways for different sensory inputs, Bell </a:t>
            </a:r>
            <a:r>
              <a:rPr lang="en-US">
                <a:ea typeface="+mn-lt"/>
                <a:cs typeface="+mn-lt"/>
              </a:rPr>
              <a:t>postulated that the brain was not the homogeneous object that Descartes </a:t>
            </a:r>
            <a:r>
              <a:rPr lang="en-US" dirty="0">
                <a:ea typeface="+mn-lt"/>
                <a:cs typeface="+mn-lt"/>
              </a:rPr>
              <a:t>believed it was, but rather a complex structure with various components.</a:t>
            </a:r>
          </a:p>
          <a:p>
            <a:r>
              <a:rPr lang="en-US">
                <a:solidFill>
                  <a:srgbClr val="FFFFFF">
                    <a:alpha val="60000"/>
                  </a:srgbClr>
                </a:solidFill>
                <a:ea typeface="+mn-lt"/>
                <a:cs typeface="+mn-lt"/>
              </a:rPr>
              <a:t>Müller published in the Manual of Physiology that individual sensations were the result of specific energy experienced at certain receptors. </a:t>
            </a:r>
            <a:endParaRPr lang="en-US" dirty="0">
              <a:solidFill>
                <a:srgbClr val="FFFFFF">
                  <a:alpha val="60000"/>
                </a:srgbClr>
              </a:solidFill>
              <a:ea typeface="+mn-lt"/>
              <a:cs typeface="+mn-lt"/>
            </a:endParaRPr>
          </a:p>
          <a:p>
            <a:r>
              <a:rPr lang="en-US">
                <a:solidFill>
                  <a:srgbClr val="FFFFFF">
                    <a:alpha val="60000"/>
                  </a:srgbClr>
                </a:solidFill>
                <a:ea typeface="+mn-lt"/>
                <a:cs typeface="+mn-lt"/>
              </a:rPr>
              <a:t>Furthermore, Muller believed there were an infinite number of receptors in the skin, and this surplus accounted for an individual's ability to discriminate between different sensations (Perl, 2011).</a:t>
            </a:r>
          </a:p>
        </p:txBody>
      </p:sp>
    </p:spTree>
    <p:extLst>
      <p:ext uri="{BB962C8B-B14F-4D97-AF65-F5344CB8AC3E}">
        <p14:creationId xmlns:p14="http://schemas.microsoft.com/office/powerpoint/2010/main" val="32526237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3B95795-7AD8-1825-467D-1396B28F40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235BD-7696-CB67-959C-38C8CA9C10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Specificity Theory – Charles Bell (1811)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47D93D-EB89-6D36-0E3C-EF5A327DC8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wrap="square" lIns="0" tIns="0" rIns="0" bIns="0" rtlCol="0" anchor="t">
            <a:normAutofit lnSpcReduction="10000"/>
          </a:bodyPr>
          <a:lstStyle/>
          <a:p>
            <a:r>
              <a:rPr lang="en-US">
                <a:solidFill>
                  <a:srgbClr val="FFFFFF">
                    <a:alpha val="60000"/>
                  </a:srgbClr>
                </a:solidFill>
                <a:ea typeface="+mn-lt"/>
                <a:cs typeface="+mn-lt"/>
              </a:rPr>
              <a:t>In 1894, Maximilian von Frey made another critical addition to the specificity theory, advancing the concept. </a:t>
            </a:r>
            <a:endParaRPr lang="en-US"/>
          </a:p>
          <a:p>
            <a:r>
              <a:rPr lang="en-US">
                <a:solidFill>
                  <a:srgbClr val="FFFFFF">
                    <a:alpha val="60000"/>
                  </a:srgbClr>
                </a:solidFill>
                <a:ea typeface="+mn-lt"/>
                <a:cs typeface="+mn-lt"/>
              </a:rPr>
              <a:t>This contribution to the theory was the discovery of four distinct somatosensory modalities distributed throughout the body. </a:t>
            </a:r>
          </a:p>
          <a:p>
            <a:r>
              <a:rPr lang="en-US">
                <a:solidFill>
                  <a:srgbClr val="FFFFFF">
                    <a:alpha val="60000"/>
                  </a:srgbClr>
                </a:solidFill>
                <a:ea typeface="+mn-lt"/>
                <a:cs typeface="+mn-lt"/>
              </a:rPr>
              <a:t>These sensations include cold, pain, heat, and touch (Pearce, 2006).</a:t>
            </a:r>
          </a:p>
          <a:p>
            <a:r>
              <a:rPr lang="en-US">
                <a:solidFill>
                  <a:srgbClr val="FFFFFF">
                    <a:alpha val="60000"/>
                  </a:srgbClr>
                </a:solidFill>
                <a:ea typeface="+mn-lt"/>
                <a:cs typeface="+mn-lt"/>
              </a:rPr>
              <a:t>Fails to account for non-physical factors that give rise to the sensation of pain. </a:t>
            </a:r>
            <a:endParaRPr lang="en-US" dirty="0">
              <a:solidFill>
                <a:srgbClr val="FFFFFF">
                  <a:alpha val="60000"/>
                </a:srgbClr>
              </a:solidFill>
              <a:ea typeface="+mn-lt"/>
              <a:cs typeface="+mn-lt"/>
            </a:endParaRPr>
          </a:p>
          <a:p>
            <a:r>
              <a:rPr lang="en-US">
                <a:solidFill>
                  <a:srgbClr val="FFFFFF">
                    <a:alpha val="60000"/>
                  </a:srgbClr>
                </a:solidFill>
                <a:ea typeface="+mn-lt"/>
                <a:cs typeface="+mn-lt"/>
              </a:rPr>
              <a:t>Much like the dualistic approach to pain, this theory also lacks an explanation for why sometimes pain persists long after the healing of the initial injury.</a:t>
            </a:r>
            <a:endParaRPr lang="en-US">
              <a:solidFill>
                <a:srgbClr val="FFFFFF">
                  <a:alpha val="6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59915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D75A47-6551-5BFB-4F68-D16CED6488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Pattern Theory – Nafe (1929)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632799-1072-39DE-C658-3EBB9E81C8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wrap="square" lIns="0" tIns="0" rIns="0" bIns="0" rtlCol="0" anchor="t">
            <a:normAutofit fontScale="92500" lnSpcReduction="10000"/>
          </a:bodyPr>
          <a:lstStyle/>
          <a:p>
            <a:r>
              <a:rPr lang="en-US">
                <a:ea typeface="+mn-lt"/>
                <a:cs typeface="+mn-lt"/>
              </a:rPr>
              <a:t>Nafe indicated that there are no separate receptors for each of the 4 sensory modalities. </a:t>
            </a:r>
          </a:p>
          <a:p>
            <a:r>
              <a:rPr lang="en-US">
                <a:ea typeface="+mn-lt"/>
                <a:cs typeface="+mn-lt"/>
              </a:rPr>
              <a:t>Instead, he suggested that each sensation relays a specific pattern or sequence of signals to the brain. </a:t>
            </a:r>
          </a:p>
          <a:p>
            <a:r>
              <a:rPr lang="en-US">
                <a:ea typeface="+mn-lt"/>
                <a:cs typeface="+mn-lt"/>
              </a:rPr>
              <a:t>The brain then decodes this pattern. </a:t>
            </a:r>
          </a:p>
          <a:p>
            <a:r>
              <a:rPr lang="en-US" dirty="0">
                <a:ea typeface="+mn-lt"/>
                <a:cs typeface="+mn-lt"/>
              </a:rPr>
              <a:t>Depending on which pattern the brain reads, it correlates with the sensation felt (</a:t>
            </a:r>
            <a:r>
              <a:rPr lang="en-US" dirty="0" err="1">
                <a:ea typeface="+mn-lt"/>
                <a:cs typeface="+mn-lt"/>
              </a:rPr>
              <a:t>Melzack</a:t>
            </a:r>
            <a:r>
              <a:rPr lang="en-US" dirty="0">
                <a:ea typeface="+mn-lt"/>
                <a:cs typeface="+mn-lt"/>
              </a:rPr>
              <a:t>, 2005).</a:t>
            </a:r>
            <a:endParaRPr lang="en-US" dirty="0">
              <a:solidFill>
                <a:srgbClr val="FFFFFF">
                  <a:alpha val="60000"/>
                </a:srgbClr>
              </a:solidFill>
              <a:ea typeface="+mn-lt"/>
              <a:cs typeface="+mn-lt"/>
            </a:endParaRPr>
          </a:p>
          <a:p>
            <a:r>
              <a:rPr lang="en-US">
                <a:ea typeface="+mn-lt"/>
                <a:cs typeface="+mn-lt"/>
              </a:rPr>
              <a:t>Through further research and the discovery of unique receptors for each type of sensation, this theory is an inaccurate explanation for how we feel pain.</a:t>
            </a:r>
            <a:endParaRPr lang="en-US" dirty="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5566190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30F9BB-001A-8FF3-5B4C-2E92BA420F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/>
              <a:t>Gate Control Theory – Wall and </a:t>
            </a:r>
            <a:r>
              <a:rPr lang="en-US" err="1"/>
              <a:t>Melzack</a:t>
            </a:r>
            <a:r>
              <a:rPr lang="en-US"/>
              <a:t> (1965)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377183-9810-7523-68F2-A9B722C673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wrap="square" lIns="0" tIns="0" rIns="0" bIns="0" rtlCol="0" anchor="t">
            <a:normAutofit fontScale="92500" lnSpcReduction="10000"/>
          </a:bodyPr>
          <a:lstStyle/>
          <a:p>
            <a:r>
              <a:rPr lang="en-US">
                <a:solidFill>
                  <a:srgbClr val="FFFFFF">
                    <a:alpha val="60000"/>
                  </a:srgbClr>
                </a:solidFill>
              </a:rPr>
              <a:t>First theory that looked at a mind-body perspective. </a:t>
            </a:r>
          </a:p>
          <a:p>
            <a:r>
              <a:rPr lang="en-US" dirty="0">
                <a:solidFill>
                  <a:srgbClr val="FFFFFF">
                    <a:alpha val="60000"/>
                  </a:srgbClr>
                </a:solidFill>
                <a:ea typeface="+mn-lt"/>
                <a:cs typeface="+mn-lt"/>
              </a:rPr>
              <a:t>Partially supported both previous theories of pain and also provided additional knowledge.</a:t>
            </a:r>
          </a:p>
          <a:p>
            <a:r>
              <a:rPr lang="en-US">
                <a:solidFill>
                  <a:srgbClr val="FFFFFF">
                    <a:alpha val="60000"/>
                  </a:srgbClr>
                </a:solidFill>
                <a:ea typeface="+mn-lt"/>
                <a:cs typeface="+mn-lt"/>
              </a:rPr>
              <a:t>When a stimulus gets sent to the brain, it must first travel to 3 locations within the spinal cord. </a:t>
            </a:r>
            <a:endParaRPr lang="en-US" dirty="0">
              <a:solidFill>
                <a:srgbClr val="FFFFFF">
                  <a:alpha val="60000"/>
                </a:srgbClr>
              </a:solidFill>
              <a:ea typeface="+mn-lt"/>
              <a:cs typeface="+mn-lt"/>
            </a:endParaRPr>
          </a:p>
          <a:p>
            <a:r>
              <a:rPr lang="en-US" dirty="0">
                <a:solidFill>
                  <a:srgbClr val="FFFFFF">
                    <a:alpha val="60000"/>
                  </a:srgbClr>
                </a:solidFill>
                <a:ea typeface="+mn-lt"/>
                <a:cs typeface="+mn-lt"/>
              </a:rPr>
              <a:t>These include cells within the substantia </a:t>
            </a:r>
            <a:r>
              <a:rPr lang="en-US" dirty="0" err="1">
                <a:solidFill>
                  <a:srgbClr val="FFFFFF">
                    <a:alpha val="60000"/>
                  </a:srgbClr>
                </a:solidFill>
                <a:ea typeface="+mn-lt"/>
                <a:cs typeface="+mn-lt"/>
              </a:rPr>
              <a:t>gelatinosa</a:t>
            </a:r>
            <a:r>
              <a:rPr lang="en-US" dirty="0">
                <a:solidFill>
                  <a:srgbClr val="FFFFFF">
                    <a:alpha val="60000"/>
                  </a:srgbClr>
                </a:solidFill>
                <a:ea typeface="+mn-lt"/>
                <a:cs typeface="+mn-lt"/>
              </a:rPr>
              <a:t> of the dorsal horn, fibers in the dorsal column, and transmission cells in the dorsal horn.</a:t>
            </a:r>
          </a:p>
          <a:p>
            <a:r>
              <a:rPr lang="en-US" dirty="0">
                <a:solidFill>
                  <a:srgbClr val="FFFFFF">
                    <a:alpha val="60000"/>
                  </a:srgbClr>
                </a:solidFill>
                <a:ea typeface="+mn-lt"/>
                <a:cs typeface="+mn-lt"/>
              </a:rPr>
              <a:t>The SG of the spinal cord's DH modulates signals passing through it, acting as a “gate” for information traveling to the brain.</a:t>
            </a:r>
            <a:endParaRPr lang="en-US" dirty="0">
              <a:solidFill>
                <a:srgbClr val="FFFFFF">
                  <a:alpha val="6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977733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EAE7645-9937-0EFA-F2D3-00729F6C99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37AC5A-1434-F187-E644-B52E12B98E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/>
              <a:t>Gate Control Theory – Wall and </a:t>
            </a:r>
            <a:r>
              <a:rPr lang="en-US" err="1"/>
              <a:t>Melzack</a:t>
            </a:r>
            <a:r>
              <a:rPr lang="en-US"/>
              <a:t> (1965)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514F81-0240-F955-1DAA-8EA549BFCB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wrap="square" lIns="0" tIns="0" rIns="0" bIns="0" rtlCol="0" anchor="t">
            <a:normAutofit/>
          </a:bodyPr>
          <a:lstStyle/>
          <a:p>
            <a:r>
              <a:rPr lang="en-US">
                <a:solidFill>
                  <a:srgbClr val="FFFFFF">
                    <a:alpha val="60000"/>
                  </a:srgbClr>
                </a:solidFill>
                <a:ea typeface="+mn-lt"/>
                <a:cs typeface="+mn-lt"/>
              </a:rPr>
              <a:t>The sensation of pain an individual feels results from the complex interaction among these three components of the spinal cord. </a:t>
            </a:r>
          </a:p>
          <a:p>
            <a:r>
              <a:rPr lang="en-US">
                <a:solidFill>
                  <a:srgbClr val="FFFFFF">
                    <a:alpha val="60000"/>
                  </a:srgbClr>
                </a:solidFill>
                <a:ea typeface="+mn-lt"/>
                <a:cs typeface="+mn-lt"/>
              </a:rPr>
              <a:t>Simply stated, when the “gate” closes, the brain does not receive the information that is coming from the periphery to the spinal cord. </a:t>
            </a:r>
          </a:p>
          <a:p>
            <a:r>
              <a:rPr lang="en-US">
                <a:solidFill>
                  <a:srgbClr val="FFFFFF">
                    <a:alpha val="60000"/>
                  </a:srgbClr>
                </a:solidFill>
                <a:ea typeface="+mn-lt"/>
                <a:cs typeface="+mn-lt"/>
              </a:rPr>
              <a:t>However, when the signal traveling to the spinal cord reaches a certain threshold, the “gate” opens. </a:t>
            </a:r>
          </a:p>
          <a:p>
            <a:r>
              <a:rPr lang="en-US">
                <a:solidFill>
                  <a:srgbClr val="FFFFFF">
                    <a:alpha val="60000"/>
                  </a:srgbClr>
                </a:solidFill>
                <a:ea typeface="+mn-lt"/>
                <a:cs typeface="+mn-lt"/>
              </a:rPr>
              <a:t>Once the gate is open, the signal can travel to the brain, where it is processed, and the individual feels pain.</a:t>
            </a:r>
            <a:endParaRPr lang="en-US">
              <a:solidFill>
                <a:srgbClr val="FFFFFF">
                  <a:alpha val="6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740315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58150D4-5CA1-22D2-8BB8-18007942B7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34D715-8361-D816-7068-4183CA904F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/>
              <a:t>Gate Control Theory – Wall and </a:t>
            </a:r>
            <a:r>
              <a:rPr lang="en-US" err="1"/>
              <a:t>Melzack</a:t>
            </a:r>
            <a:r>
              <a:rPr lang="en-US"/>
              <a:t> (1965)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3FF7F7-C698-6F61-3CEC-D1D61176CB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wrap="square" lIns="0" tIns="0" rIns="0" bIns="0" rtlCol="0" anchor="t">
            <a:normAutofit/>
          </a:bodyPr>
          <a:lstStyle/>
          <a:p>
            <a:r>
              <a:rPr lang="en-US">
                <a:solidFill>
                  <a:srgbClr val="FFFFFF">
                    <a:alpha val="60000"/>
                  </a:srgbClr>
                </a:solidFill>
                <a:ea typeface="+mn-lt"/>
                <a:cs typeface="+mn-lt"/>
              </a:rPr>
              <a:t>In recent years, researchers have proposed that these cortical control centers mediate the effects of cognitive and emotional factors on pain. </a:t>
            </a:r>
          </a:p>
          <a:p>
            <a:r>
              <a:rPr lang="en-US">
                <a:solidFill>
                  <a:srgbClr val="FFFFFF">
                    <a:alpha val="60000"/>
                  </a:srgbClr>
                </a:solidFill>
                <a:ea typeface="+mn-lt"/>
                <a:cs typeface="+mn-lt"/>
              </a:rPr>
              <a:t>Current research has also suggested that a negative state of mind amplifies the intensity of signals sent to the brain (Garland, 2012).</a:t>
            </a:r>
          </a:p>
          <a:p>
            <a:r>
              <a:rPr lang="en-US">
                <a:solidFill>
                  <a:srgbClr val="FFFFFF">
                    <a:alpha val="60000"/>
                  </a:srgbClr>
                </a:solidFill>
                <a:ea typeface="+mn-lt"/>
                <a:cs typeface="+mn-lt"/>
              </a:rPr>
              <a:t>Also, there are reports that certain unhealthy lifestyle choices also result in an “open gate,” which in turn leads to pain that is disproportionate to the stimulus (Nijs et al., 2020)</a:t>
            </a:r>
            <a:endParaRPr lang="en-US" dirty="0">
              <a:solidFill>
                <a:srgbClr val="FFFFFF">
                  <a:alpha val="60000"/>
                </a:srgbClr>
              </a:solidFill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01434414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8AFC1F-6A4F-FB8D-4834-70B374BFEB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err="1"/>
              <a:t>Neuromatrix</a:t>
            </a:r>
            <a:r>
              <a:rPr lang="en-US"/>
              <a:t> Model – </a:t>
            </a:r>
            <a:r>
              <a:rPr lang="en-US" err="1"/>
              <a:t>Melzack</a:t>
            </a:r>
            <a:r>
              <a:rPr lang="en-US"/>
              <a:t> (2001)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6AC245-8E78-A1AB-B381-D16C536959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wrap="square" lIns="0" tIns="0" rIns="0" bIns="0" rtlCol="0" anchor="t">
            <a:normAutofit lnSpcReduction="10000"/>
          </a:bodyPr>
          <a:lstStyle/>
          <a:p>
            <a:r>
              <a:rPr lang="en-US">
                <a:ea typeface="+mn-lt"/>
                <a:cs typeface="+mn-lt"/>
              </a:rPr>
              <a:t>Until the mid-1900s, most theories of pain held that the experience was exclusively due to an injury somewhere in the body. </a:t>
            </a:r>
          </a:p>
          <a:p>
            <a:r>
              <a:rPr lang="en-US">
                <a:ea typeface="+mn-lt"/>
                <a:cs typeface="+mn-lt"/>
              </a:rPr>
              <a:t>The thinking was that if an individual suffered an injury, whether through trauma, infection, or disease, a signal would be transmitted to the brain, which would, in turn, result in the sensation of pain. </a:t>
            </a:r>
          </a:p>
          <a:p>
            <a:r>
              <a:rPr lang="en-US">
                <a:ea typeface="+mn-lt"/>
                <a:cs typeface="+mn-lt"/>
              </a:rPr>
              <a:t>Although Melzack had contributed to these previous theories, it was his exposure to amputees who were experiencing phantom limb pain in well-healed areas that prompted his inquiry into this more accurate philosophy of pain.</a:t>
            </a:r>
            <a:endParaRPr lang="en-US">
              <a:solidFill>
                <a:srgbClr val="FFFFFF">
                  <a:alpha val="6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872790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2215B9F-B7C8-372C-6CE5-19594931AD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61B03A-773C-C7CE-DCDF-4979380C45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err="1"/>
              <a:t>Neuromatrix</a:t>
            </a:r>
            <a:r>
              <a:rPr lang="en-US"/>
              <a:t> Model – </a:t>
            </a:r>
            <a:r>
              <a:rPr lang="en-US" err="1"/>
              <a:t>Melzack</a:t>
            </a:r>
            <a:r>
              <a:rPr lang="en-US"/>
              <a:t> (2001)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E4D9E6-A81D-52D6-FFDD-FC4EA5D6D6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wrap="square" lIns="0" tIns="0" rIns="0" bIns="0" rtlCol="0" anchor="t">
            <a:normAutofit/>
          </a:bodyPr>
          <a:lstStyle/>
          <a:p>
            <a:r>
              <a:rPr lang="en-US">
                <a:solidFill>
                  <a:srgbClr val="FFFFFF">
                    <a:alpha val="60000"/>
                  </a:srgbClr>
                </a:solidFill>
                <a:ea typeface="+mn-lt"/>
                <a:cs typeface="+mn-lt"/>
              </a:rPr>
              <a:t>This philosophy suggests that the central nervous system, rather than the periphery, is responsible for eliciting painful sensations.</a:t>
            </a:r>
          </a:p>
          <a:p>
            <a:r>
              <a:rPr lang="en-US" dirty="0">
                <a:solidFill>
                  <a:srgbClr val="FFFFFF">
                    <a:alpha val="60000"/>
                  </a:srgbClr>
                </a:solidFill>
                <a:ea typeface="+mn-lt"/>
                <a:cs typeface="+mn-lt"/>
              </a:rPr>
              <a:t>The </a:t>
            </a:r>
            <a:r>
              <a:rPr lang="en-US" dirty="0" err="1">
                <a:solidFill>
                  <a:srgbClr val="FFFFFF">
                    <a:alpha val="60000"/>
                  </a:srgbClr>
                </a:solidFill>
                <a:ea typeface="+mn-lt"/>
                <a:cs typeface="+mn-lt"/>
              </a:rPr>
              <a:t>neuromatrix</a:t>
            </a:r>
            <a:r>
              <a:rPr lang="en-US" dirty="0">
                <a:solidFill>
                  <a:srgbClr val="FFFFFF">
                    <a:alpha val="60000"/>
                  </a:srgbClr>
                </a:solidFill>
                <a:ea typeface="+mn-lt"/>
                <a:cs typeface="+mn-lt"/>
              </a:rPr>
              <a:t> model posits that four components within the central nervous system are responsible for the perception of pain. </a:t>
            </a:r>
          </a:p>
          <a:p>
            <a:r>
              <a:rPr lang="en-US" dirty="0">
                <a:solidFill>
                  <a:srgbClr val="FFFFFF">
                    <a:alpha val="60000"/>
                  </a:srgbClr>
                </a:solidFill>
                <a:ea typeface="+mn-lt"/>
                <a:cs typeface="+mn-lt"/>
              </a:rPr>
              <a:t>The four components are the “body-self </a:t>
            </a:r>
            <a:r>
              <a:rPr lang="en-US" dirty="0" err="1">
                <a:solidFill>
                  <a:srgbClr val="FFFFFF">
                    <a:alpha val="60000"/>
                  </a:srgbClr>
                </a:solidFill>
                <a:ea typeface="+mn-lt"/>
                <a:cs typeface="+mn-lt"/>
              </a:rPr>
              <a:t>neuromatrix</a:t>
            </a:r>
            <a:r>
              <a:rPr lang="en-US" dirty="0">
                <a:solidFill>
                  <a:srgbClr val="FFFFFF">
                    <a:alpha val="60000"/>
                  </a:srgbClr>
                </a:solidFill>
                <a:ea typeface="+mn-lt"/>
                <a:cs typeface="+mn-lt"/>
              </a:rPr>
              <a:t>, the cyclic processing and synthesis of signals, the sentinel neural hub, and the activation of the </a:t>
            </a:r>
            <a:r>
              <a:rPr lang="en-US" dirty="0" err="1">
                <a:solidFill>
                  <a:srgbClr val="FFFFFF">
                    <a:alpha val="60000"/>
                  </a:srgbClr>
                </a:solidFill>
                <a:ea typeface="+mn-lt"/>
                <a:cs typeface="+mn-lt"/>
              </a:rPr>
              <a:t>neuromatrix</a:t>
            </a:r>
            <a:r>
              <a:rPr lang="en-US" dirty="0">
                <a:solidFill>
                  <a:srgbClr val="FFFFFF">
                    <a:alpha val="60000"/>
                  </a:srgbClr>
                </a:solidFill>
                <a:ea typeface="+mn-lt"/>
                <a:cs typeface="+mn-lt"/>
              </a:rPr>
              <a:t>.”</a:t>
            </a:r>
            <a:endParaRPr lang="en-US" dirty="0">
              <a:solidFill>
                <a:srgbClr val="FFFFFF">
                  <a:alpha val="6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20288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1387B7C-DB89-E561-BFDD-3685A6EFB0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B46471-FFE2-F71F-8A76-F6219BC634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err="1"/>
              <a:t>Neuromatrix</a:t>
            </a:r>
            <a:r>
              <a:rPr lang="en-US"/>
              <a:t> Model – </a:t>
            </a:r>
            <a:r>
              <a:rPr lang="en-US" err="1"/>
              <a:t>Melzack</a:t>
            </a:r>
            <a:r>
              <a:rPr lang="en-US"/>
              <a:t> (2001)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9AA231-1E74-24C3-9073-747E94920F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wrap="square" lIns="0" tIns="0" rIns="0" bIns="0" rtlCol="0" anchor="t">
            <a:normAutofit/>
          </a:bodyPr>
          <a:lstStyle/>
          <a:p>
            <a:r>
              <a:rPr lang="en-US" dirty="0">
                <a:solidFill>
                  <a:srgbClr val="FFFFFF">
                    <a:alpha val="60000"/>
                  </a:srgbClr>
                </a:solidFill>
                <a:ea typeface="+mn-lt"/>
                <a:cs typeface="+mn-lt"/>
              </a:rPr>
              <a:t>According to Melzack, the </a:t>
            </a:r>
            <a:r>
              <a:rPr lang="en-US" dirty="0" err="1">
                <a:solidFill>
                  <a:srgbClr val="FFFFFF">
                    <a:alpha val="60000"/>
                  </a:srgbClr>
                </a:solidFill>
                <a:ea typeface="+mn-lt"/>
                <a:cs typeface="+mn-lt"/>
              </a:rPr>
              <a:t>neuromatrix</a:t>
            </a:r>
            <a:r>
              <a:rPr lang="en-US" dirty="0">
                <a:solidFill>
                  <a:srgbClr val="FFFFFF">
                    <a:alpha val="60000"/>
                  </a:srgbClr>
                </a:solidFill>
                <a:ea typeface="+mn-lt"/>
                <a:cs typeface="+mn-lt"/>
              </a:rPr>
              <a:t> comprises multiple areas within the central nervous system that contribute to the neural signal that produces the feeling of pain. </a:t>
            </a:r>
          </a:p>
          <a:p>
            <a:r>
              <a:rPr lang="en-US">
                <a:solidFill>
                  <a:srgbClr val="FFFFFF">
                    <a:alpha val="60000"/>
                  </a:srgbClr>
                </a:solidFill>
                <a:ea typeface="+mn-lt"/>
                <a:cs typeface="+mn-lt"/>
              </a:rPr>
              <a:t>These areas include the spinal cord, brain stem and thalamus, limbic system, insular cortex, somatosensory cortex, motor cortex, and prefrontal cortex.</a:t>
            </a:r>
          </a:p>
          <a:p>
            <a:r>
              <a:rPr lang="en-US" dirty="0">
                <a:solidFill>
                  <a:srgbClr val="FFFFFF">
                    <a:alpha val="60000"/>
                  </a:srgbClr>
                </a:solidFill>
                <a:ea typeface="+mn-lt"/>
                <a:cs typeface="+mn-lt"/>
              </a:rPr>
              <a:t>The signal that these areas of the central nervous system work together to create is responsible for allowing an individual to feel pain, and he referred to as the “</a:t>
            </a:r>
            <a:r>
              <a:rPr lang="en-US" dirty="0" err="1">
                <a:solidFill>
                  <a:srgbClr val="FFFFFF">
                    <a:alpha val="60000"/>
                  </a:srgbClr>
                </a:solidFill>
                <a:ea typeface="+mn-lt"/>
                <a:cs typeface="+mn-lt"/>
              </a:rPr>
              <a:t>neurosignature</a:t>
            </a:r>
            <a:r>
              <a:rPr lang="en-US" dirty="0">
                <a:solidFill>
                  <a:srgbClr val="FFFFFF">
                    <a:alpha val="60000"/>
                  </a:srgbClr>
                </a:solidFill>
                <a:ea typeface="+mn-lt"/>
                <a:cs typeface="+mn-lt"/>
              </a:rPr>
              <a:t>.”</a:t>
            </a:r>
            <a:endParaRPr lang="en-US" dirty="0">
              <a:solidFill>
                <a:srgbClr val="FFFFFF">
                  <a:alpha val="6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782870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355C7EA-129B-B21C-51FB-906F1B0F08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837647-1908-9B9F-FF54-E67C235F5A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err="1"/>
              <a:t>Neuromatrix</a:t>
            </a:r>
            <a:r>
              <a:rPr lang="en-US"/>
              <a:t> Model – </a:t>
            </a:r>
            <a:r>
              <a:rPr lang="en-US" err="1"/>
              <a:t>Melzack</a:t>
            </a:r>
            <a:r>
              <a:rPr lang="en-US"/>
              <a:t> (2001)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020DED-1B0A-D235-2410-F6193AB68F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wrap="square" lIns="0" tIns="0" rIns="0" bIns="0" rtlCol="0" anchor="t">
            <a:normAutofit/>
          </a:bodyPr>
          <a:lstStyle/>
          <a:p>
            <a:r>
              <a:rPr lang="en-US" dirty="0">
                <a:solidFill>
                  <a:srgbClr val="FFFFFF">
                    <a:alpha val="60000"/>
                  </a:srgbClr>
                </a:solidFill>
                <a:ea typeface="+mn-lt"/>
                <a:cs typeface="+mn-lt"/>
              </a:rPr>
              <a:t>The theory by Melzack claimed that not only are there specific </a:t>
            </a:r>
            <a:r>
              <a:rPr lang="en-US" dirty="0" err="1">
                <a:solidFill>
                  <a:srgbClr val="FFFFFF">
                    <a:alpha val="60000"/>
                  </a:srgbClr>
                </a:solidFill>
                <a:ea typeface="+mn-lt"/>
                <a:cs typeface="+mn-lt"/>
              </a:rPr>
              <a:t>neurosignatures</a:t>
            </a:r>
            <a:r>
              <a:rPr lang="en-US" dirty="0">
                <a:solidFill>
                  <a:srgbClr val="FFFFFF">
                    <a:alpha val="60000"/>
                  </a:srgbClr>
                </a:solidFill>
                <a:ea typeface="+mn-lt"/>
                <a:cs typeface="+mn-lt"/>
              </a:rPr>
              <a:t> that elicit certain sensations, but that when a signal is altered, this allows for the formation of memories of these particular experiences.</a:t>
            </a:r>
          </a:p>
          <a:p>
            <a:r>
              <a:rPr lang="en-US">
                <a:solidFill>
                  <a:srgbClr val="FFFFFF">
                    <a:alpha val="60000"/>
                  </a:srgbClr>
                </a:solidFill>
                <a:ea typeface="+mn-lt"/>
                <a:cs typeface="+mn-lt"/>
              </a:rPr>
              <a:t>If the same circumstances recur, it is this memory that allows the same sensation to be felt.</a:t>
            </a:r>
          </a:p>
          <a:p>
            <a:r>
              <a:rPr lang="en-US" dirty="0">
                <a:solidFill>
                  <a:srgbClr val="FFFFFF">
                    <a:alpha val="60000"/>
                  </a:srgbClr>
                </a:solidFill>
                <a:ea typeface="+mn-lt"/>
                <a:cs typeface="+mn-lt"/>
              </a:rPr>
              <a:t>In addition to the hypothesis that pain was a product of different patterns of signals from the central nervous system, the </a:t>
            </a:r>
            <a:r>
              <a:rPr lang="en-US" dirty="0" err="1">
                <a:solidFill>
                  <a:srgbClr val="FFFFFF">
                    <a:alpha val="60000"/>
                  </a:srgbClr>
                </a:solidFill>
                <a:ea typeface="+mn-lt"/>
                <a:cs typeface="+mn-lt"/>
              </a:rPr>
              <a:t>neuromatrix</a:t>
            </a:r>
            <a:r>
              <a:rPr lang="en-US" dirty="0">
                <a:solidFill>
                  <a:srgbClr val="FFFFFF">
                    <a:alpha val="60000"/>
                  </a:srgbClr>
                </a:solidFill>
                <a:ea typeface="+mn-lt"/>
                <a:cs typeface="+mn-lt"/>
              </a:rPr>
              <a:t> model further elaborated on the idea initially proposed in the gate control theory.</a:t>
            </a:r>
            <a:endParaRPr lang="en-US" dirty="0">
              <a:solidFill>
                <a:srgbClr val="FFFFFF">
                  <a:alpha val="6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816847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FDEE007-18F4-6CFD-61EC-B0BC9F880D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6818E0-5A43-F2D9-6DCF-392257DEA0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err="1"/>
              <a:t>Neuromatrix</a:t>
            </a:r>
            <a:r>
              <a:rPr lang="en-US"/>
              <a:t> Model – </a:t>
            </a:r>
            <a:r>
              <a:rPr lang="en-US" err="1"/>
              <a:t>Melzack</a:t>
            </a:r>
            <a:r>
              <a:rPr lang="en-US"/>
              <a:t> (2001)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E8C600-CB47-FB80-CB32-86178F3F2D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wrap="square" lIns="0" tIns="0" rIns="0" bIns="0" rtlCol="0" anchor="t">
            <a:normAutofit/>
          </a:bodyPr>
          <a:lstStyle/>
          <a:p>
            <a:r>
              <a:rPr lang="en-US">
                <a:solidFill>
                  <a:srgbClr val="FFFFFF">
                    <a:alpha val="60000"/>
                  </a:srgbClr>
                </a:solidFill>
                <a:ea typeface="+mn-lt"/>
                <a:cs typeface="+mn-lt"/>
              </a:rPr>
              <a:t>Melzack suggested that hyperactivity of the stress response has a direct effect on pain. </a:t>
            </a:r>
          </a:p>
          <a:p>
            <a:r>
              <a:rPr lang="en-US">
                <a:solidFill>
                  <a:srgbClr val="FFFFFF">
                    <a:alpha val="60000"/>
                  </a:srgbClr>
                </a:solidFill>
                <a:ea typeface="+mn-lt"/>
                <a:cs typeface="+mn-lt"/>
              </a:rPr>
              <a:t>Hyperactivity of the stress response occurs when an individual exposed to increased stress experiences heightened pain.</a:t>
            </a:r>
          </a:p>
          <a:p>
            <a:r>
              <a:rPr lang="en-US" dirty="0">
                <a:solidFill>
                  <a:srgbClr val="FFFFFF">
                    <a:alpha val="60000"/>
                  </a:srgbClr>
                </a:solidFill>
                <a:ea typeface="+mn-lt"/>
                <a:cs typeface="+mn-lt"/>
              </a:rPr>
              <a:t>Taking all of these claims into consideration, it is evident that pain is a complex issue that cannot be accounted for by physical factors alone.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886555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EE75C0-5080-28E1-9F31-161C86D57F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Biopsychosocial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49A301-FA7A-C961-FA07-575206ACD5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wrap="square" lIns="0" tIns="0" rIns="0" bIns="0" rtlCol="0" anchor="t">
            <a:normAutofit/>
          </a:bodyPr>
          <a:lstStyle/>
          <a:p>
            <a:r>
              <a:rPr lang="en-US" dirty="0">
                <a:solidFill>
                  <a:srgbClr val="FFFFFF">
                    <a:alpha val="60000"/>
                  </a:srgbClr>
                </a:solidFill>
              </a:rPr>
              <a:t>The most comprehensive explanation of the </a:t>
            </a:r>
            <a:r>
              <a:rPr lang="en-US" dirty="0" err="1">
                <a:solidFill>
                  <a:srgbClr val="FFFFFF">
                    <a:alpha val="60000"/>
                  </a:srgbClr>
                </a:solidFill>
              </a:rPr>
              <a:t>aetiology</a:t>
            </a:r>
            <a:r>
              <a:rPr lang="en-US" dirty="0">
                <a:solidFill>
                  <a:srgbClr val="FFFFFF">
                    <a:alpha val="60000"/>
                  </a:srgbClr>
                </a:solidFill>
              </a:rPr>
              <a:t> of pain. </a:t>
            </a:r>
          </a:p>
          <a:p>
            <a:r>
              <a:rPr lang="en-US" dirty="0">
                <a:solidFill>
                  <a:srgbClr val="FFFFFF">
                    <a:alpha val="60000"/>
                  </a:srgbClr>
                </a:solidFill>
                <a:ea typeface="+mn-lt"/>
                <a:cs typeface="+mn-lt"/>
              </a:rPr>
              <a:t>This specific theory of pain </a:t>
            </a:r>
            <a:r>
              <a:rPr lang="en-US" dirty="0" err="1">
                <a:solidFill>
                  <a:srgbClr val="FFFFFF">
                    <a:alpha val="60000"/>
                  </a:srgbClr>
                </a:solidFill>
                <a:ea typeface="+mn-lt"/>
                <a:cs typeface="+mn-lt"/>
              </a:rPr>
              <a:t>hypothesises</a:t>
            </a:r>
            <a:r>
              <a:rPr lang="en-US" dirty="0">
                <a:solidFill>
                  <a:srgbClr val="FFFFFF">
                    <a:alpha val="60000"/>
                  </a:srgbClr>
                </a:solidFill>
                <a:ea typeface="+mn-lt"/>
                <a:cs typeface="+mn-lt"/>
              </a:rPr>
              <a:t> that pain results from complex interactions among biological, psychological, and sociological factors (Lugg, 2022).</a:t>
            </a:r>
          </a:p>
          <a:p>
            <a:endParaRPr lang="en-US" dirty="0">
              <a:solidFill>
                <a:srgbClr val="FFFFFF">
                  <a:alpha val="6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167421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C75AAD-5ECD-6679-3623-1C80777EC0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Biopsychosocial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4501D5-1A34-13B3-F7F1-024138F32D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270156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E655AB-B506-4A0E-C27E-DF61D32177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2819399" cy="5577934"/>
          </a:xfrm>
        </p:spPr>
        <p:txBody>
          <a:bodyPr>
            <a:normAutofit/>
          </a:bodyPr>
          <a:lstStyle/>
          <a:p>
            <a:r>
              <a:rPr lang="en-GB" sz="3400"/>
              <a:t>Implications of the Model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42415C8-0E67-2E76-88EF-F0B304FE278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807223" y="457200"/>
          <a:ext cx="7003777" cy="58436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6175401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37EBF1-52DF-3030-A74E-52C452B500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61339"/>
            <a:ext cx="4648200" cy="2831136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2"/>
                </a:solidFill>
              </a:rPr>
              <a:t>Functional Disorders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0FE25D-20F8-6FDA-1B46-4E23AF0158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429000"/>
            <a:ext cx="4647901" cy="258561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1800">
                <a:solidFill>
                  <a:schemeClr val="tx2"/>
                </a:solidFill>
                <a:ea typeface="+mn-lt"/>
                <a:cs typeface="+mn-lt"/>
              </a:rPr>
              <a:t>Using the biopsychosocial model to explain functional disorders, such as irritable bowel syndrome, fibromyalgia, and chronic fatigue syndrome, is commonly done.</a:t>
            </a:r>
          </a:p>
          <a:p>
            <a:endParaRPr lang="en-GB" sz="1800">
              <a:solidFill>
                <a:schemeClr val="tx2"/>
              </a:solidFill>
            </a:endParaRPr>
          </a:p>
          <a:p>
            <a:endParaRPr lang="en-GB" sz="1800">
              <a:solidFill>
                <a:schemeClr val="tx2"/>
              </a:solidFill>
            </a:endParaRPr>
          </a:p>
        </p:txBody>
      </p:sp>
      <p:pic>
        <p:nvPicPr>
          <p:cNvPr id="7" name="Graphic 6" descr="Brain in head">
            <a:extLst>
              <a:ext uri="{FF2B5EF4-FFF2-40B4-BE49-F238E27FC236}">
                <a16:creationId xmlns:a16="http://schemas.microsoft.com/office/drawing/2014/main" id="{3CF891EA-6F54-2C63-6AB4-6951AF61196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6626806" y="1020267"/>
            <a:ext cx="4817466" cy="48174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510894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937138-7BFE-7525-CBDC-A21F1E85D1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2819399" cy="5577934"/>
          </a:xfrm>
        </p:spPr>
        <p:txBody>
          <a:bodyPr>
            <a:normAutofit/>
          </a:bodyPr>
          <a:lstStyle/>
          <a:p>
            <a:r>
              <a:rPr lang="en-GB" sz="4100"/>
              <a:t>Functional Disorders: IBS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3EB1799-BC0C-3999-DA70-2A92ED16C79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807223" y="457200"/>
          <a:ext cx="7003777" cy="58436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9530109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06A497-8D43-4709-2C57-1DD0B61E78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10348146" cy="1283471"/>
          </a:xfrm>
        </p:spPr>
        <p:txBody>
          <a:bodyPr anchor="t">
            <a:normAutofit/>
          </a:bodyPr>
          <a:lstStyle/>
          <a:p>
            <a:r>
              <a:rPr lang="en-GB">
                <a:solidFill>
                  <a:schemeClr val="tx2"/>
                </a:solidFill>
              </a:rPr>
              <a:t>Functional Disorders: Fibromyalgia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FBA1E63-00A1-CB0C-62D2-6074E6CA4E4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197268" y="1843284"/>
          <a:ext cx="10156531" cy="43336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0542825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374150-7F9F-F5A5-D1EE-A02DF8C9BC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10348146" cy="1283471"/>
          </a:xfrm>
        </p:spPr>
        <p:txBody>
          <a:bodyPr anchor="t">
            <a:normAutofit/>
          </a:bodyPr>
          <a:lstStyle/>
          <a:p>
            <a:r>
              <a:rPr lang="en-GB">
                <a:solidFill>
                  <a:schemeClr val="tx2"/>
                </a:solidFill>
              </a:rPr>
              <a:t>Functional Disorders: CFS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BDBA6DC-097B-BFB7-D9AD-D97A1FAEF1A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197268" y="1843284"/>
          <a:ext cx="10156531" cy="43336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4819054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The radiologic figure of a skeleton">
            <a:extLst>
              <a:ext uri="{FF2B5EF4-FFF2-40B4-BE49-F238E27FC236}">
                <a16:creationId xmlns:a16="http://schemas.microsoft.com/office/drawing/2014/main" id="{0EEA8BB3-49BC-7DE5-89AD-B0E344D0E17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t="15102" r="6" b="6"/>
          <a:stretch/>
        </p:blipFill>
        <p:spPr>
          <a:xfrm>
            <a:off x="20" y="1376"/>
            <a:ext cx="12188932" cy="685662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633AB9F-1FBD-6B57-72E9-5223200644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5654" y="565846"/>
            <a:ext cx="4958128" cy="375514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600">
                <a:solidFill>
                  <a:srgbClr val="FFFFFF"/>
                </a:solidFill>
              </a:rPr>
              <a:t>Chronic Pain and the Biopsychosocial Model</a:t>
            </a:r>
          </a:p>
        </p:txBody>
      </p:sp>
    </p:spTree>
    <p:extLst>
      <p:ext uri="{BB962C8B-B14F-4D97-AF65-F5344CB8AC3E}">
        <p14:creationId xmlns:p14="http://schemas.microsoft.com/office/powerpoint/2010/main" val="149678499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E04D74-FF72-2E26-DE8F-006644151F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0DA1EE-9BD7-E320-83B7-F0EDA50236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3055259"/>
      </p:ext>
    </p:extLst>
  </p:cSld>
  <p:clrMapOvr>
    <a:masterClrMapping/>
  </p:clrMapOvr>
</p:sld>
</file>

<file path=ppt/theme/theme1.xml><?xml version="1.0" encoding="utf-8"?>
<a:theme xmlns:a="http://schemas.openxmlformats.org/drawingml/2006/main" name="3DFloatVTI">
  <a:themeElements>
    <a:clrScheme name="Float">
      <a:dk1>
        <a:sysClr val="windowText" lastClr="000000"/>
      </a:dk1>
      <a:lt1>
        <a:sysClr val="window" lastClr="FFFFFF"/>
      </a:lt1>
      <a:dk2>
        <a:srgbClr val="1B192E"/>
      </a:dk2>
      <a:lt2>
        <a:srgbClr val="EAE5EB"/>
      </a:lt2>
      <a:accent1>
        <a:srgbClr val="13BE89"/>
      </a:accent1>
      <a:accent2>
        <a:srgbClr val="12B1BF"/>
      </a:accent2>
      <a:accent3>
        <a:srgbClr val="D40AA8"/>
      </a:accent3>
      <a:accent4>
        <a:srgbClr val="B86E62"/>
      </a:accent4>
      <a:accent5>
        <a:srgbClr val="A3A3C1"/>
      </a:accent5>
      <a:accent6>
        <a:srgbClr val="37335B"/>
      </a:accent6>
      <a:hlink>
        <a:srgbClr val="0066FF"/>
      </a:hlink>
      <a:folHlink>
        <a:srgbClr val="666699"/>
      </a:folHlink>
    </a:clrScheme>
    <a:fontScheme name="Float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3DFloatVTI" id="{F59BA300-ED19-4B39-9AE3-7882B1DE8B78}" vid="{0FEC63E3-719F-4F50-9F1E-5B8BAF39109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27" baseType="lpstr">
      <vt:lpstr>3DFloatVTI</vt:lpstr>
      <vt:lpstr>The Psychology of Pain</vt:lpstr>
      <vt:lpstr>Aims and Objectives</vt:lpstr>
      <vt:lpstr>What is Pain?</vt:lpstr>
      <vt:lpstr>What is Pain?</vt:lpstr>
      <vt:lpstr>What is Pain?</vt:lpstr>
      <vt:lpstr>Cartesian Dualistic Theory (1644)</vt:lpstr>
      <vt:lpstr>Specificity Theory – Charles Bell (1811)</vt:lpstr>
      <vt:lpstr>Specificity Theory – Charles Bell (1811)</vt:lpstr>
      <vt:lpstr>Pattern Theory – Nafe (1929)</vt:lpstr>
      <vt:lpstr>Gate Control Theory – Wall and Melzack (1965)</vt:lpstr>
      <vt:lpstr>Gate Control Theory – Wall and Melzack (1965)</vt:lpstr>
      <vt:lpstr>Gate Control Theory – Wall and Melzack (1965)</vt:lpstr>
      <vt:lpstr>Neuromatrix Model – Melzack (2001)</vt:lpstr>
      <vt:lpstr>Neuromatrix Model – Melzack (2001)</vt:lpstr>
      <vt:lpstr>Neuromatrix Model – Melzack (2001)</vt:lpstr>
      <vt:lpstr>Neuromatrix Model – Melzack (2001)</vt:lpstr>
      <vt:lpstr>Neuromatrix Model – Melzack (2001)</vt:lpstr>
      <vt:lpstr>Biopsychosocial Model</vt:lpstr>
      <vt:lpstr>Biopsychosocial Model</vt:lpstr>
      <vt:lpstr>Implications of the Model</vt:lpstr>
      <vt:lpstr>Functional Disorders</vt:lpstr>
      <vt:lpstr>Functional Disorders: IBS</vt:lpstr>
      <vt:lpstr>Functional Disorders: Fibromyalgia</vt:lpstr>
      <vt:lpstr>Functional Disorders: CFS</vt:lpstr>
      <vt:lpstr>Chronic Pain and the Biopsychosocial Model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119</cp:revision>
  <dcterms:created xsi:type="dcterms:W3CDTF">2026-08-24T10:53:40Z</dcterms:created>
  <dcterms:modified xsi:type="dcterms:W3CDTF">2026-09-08T08:53:59Z</dcterms:modified>
</cp:coreProperties>
</file>