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8" r:id="rId5"/>
    <p:sldId id="259" r:id="rId6"/>
    <p:sldId id="274" r:id="rId7"/>
    <p:sldId id="275" r:id="rId8"/>
    <p:sldId id="260" r:id="rId9"/>
    <p:sldId id="281" r:id="rId10"/>
    <p:sldId id="261" r:id="rId11"/>
    <p:sldId id="283" r:id="rId12"/>
    <p:sldId id="276" r:id="rId13"/>
    <p:sldId id="282" r:id="rId14"/>
    <p:sldId id="264" r:id="rId15"/>
    <p:sldId id="272" r:id="rId16"/>
    <p:sldId id="271" r:id="rId17"/>
    <p:sldId id="266" r:id="rId18"/>
    <p:sldId id="267" r:id="rId19"/>
    <p:sldId id="279" r:id="rId20"/>
    <p:sldId id="270"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87150B-16D6-4921-A939-6DDE1ECE6767}" v="188" dt="2021-01-22T08:44:17.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Gallagher-Read" userId="0cfbe5fb31f91273" providerId="LiveId" clId="{7587150B-16D6-4921-A939-6DDE1ECE6767}"/>
    <pc:docChg chg="custSel addSld delSld modSld">
      <pc:chgData name="Mark Gallagher-Read" userId="0cfbe5fb31f91273" providerId="LiveId" clId="{7587150B-16D6-4921-A939-6DDE1ECE6767}" dt="2021-01-22T08:44:17.744" v="199" actId="255"/>
      <pc:docMkLst>
        <pc:docMk/>
      </pc:docMkLst>
      <pc:sldChg chg="modSp">
        <pc:chgData name="Mark Gallagher-Read" userId="0cfbe5fb31f91273" providerId="LiveId" clId="{7587150B-16D6-4921-A939-6DDE1ECE6767}" dt="2021-01-21T10:17:54.783" v="130" actId="313"/>
        <pc:sldMkLst>
          <pc:docMk/>
          <pc:sldMk cId="750948394" sldId="260"/>
        </pc:sldMkLst>
        <pc:spChg chg="mod">
          <ac:chgData name="Mark Gallagher-Read" userId="0cfbe5fb31f91273" providerId="LiveId" clId="{7587150B-16D6-4921-A939-6DDE1ECE6767}" dt="2021-01-21T10:17:54.783" v="130" actId="313"/>
          <ac:spMkLst>
            <pc:docMk/>
            <pc:sldMk cId="750948394" sldId="260"/>
            <ac:spMk id="3" creationId="{00000000-0000-0000-0000-000000000000}"/>
          </ac:spMkLst>
        </pc:spChg>
      </pc:sldChg>
      <pc:sldChg chg="modSp mod modAnim">
        <pc:chgData name="Mark Gallagher-Read" userId="0cfbe5fb31f91273" providerId="LiveId" clId="{7587150B-16D6-4921-A939-6DDE1ECE6767}" dt="2021-01-22T08:44:17.744" v="199" actId="255"/>
        <pc:sldMkLst>
          <pc:docMk/>
          <pc:sldMk cId="750948394" sldId="261"/>
        </pc:sldMkLst>
        <pc:spChg chg="mod">
          <ac:chgData name="Mark Gallagher-Read" userId="0cfbe5fb31f91273" providerId="LiveId" clId="{7587150B-16D6-4921-A939-6DDE1ECE6767}" dt="2021-01-22T08:44:17.744" v="199" actId="255"/>
          <ac:spMkLst>
            <pc:docMk/>
            <pc:sldMk cId="750948394" sldId="261"/>
            <ac:spMk id="3" creationId="{00000000-0000-0000-0000-000000000000}"/>
          </ac:spMkLst>
        </pc:spChg>
      </pc:sldChg>
      <pc:sldChg chg="modSp">
        <pc:chgData name="Mark Gallagher-Read" userId="0cfbe5fb31f91273" providerId="LiveId" clId="{7587150B-16D6-4921-A939-6DDE1ECE6767}" dt="2021-01-21T10:16:18.402" v="1" actId="20577"/>
        <pc:sldMkLst>
          <pc:docMk/>
          <pc:sldMk cId="2413793571" sldId="274"/>
        </pc:sldMkLst>
        <pc:spChg chg="mod">
          <ac:chgData name="Mark Gallagher-Read" userId="0cfbe5fb31f91273" providerId="LiveId" clId="{7587150B-16D6-4921-A939-6DDE1ECE6767}" dt="2021-01-21T10:16:18.402" v="1" actId="20577"/>
          <ac:spMkLst>
            <pc:docMk/>
            <pc:sldMk cId="2413793571" sldId="274"/>
            <ac:spMk id="3" creationId="{00000000-0000-0000-0000-000000000000}"/>
          </ac:spMkLst>
        </pc:spChg>
      </pc:sldChg>
      <pc:sldChg chg="modSp mod modAnim">
        <pc:chgData name="Mark Gallagher-Read" userId="0cfbe5fb31f91273" providerId="LiveId" clId="{7587150B-16D6-4921-A939-6DDE1ECE6767}" dt="2021-01-21T10:19:25.371" v="151" actId="113"/>
        <pc:sldMkLst>
          <pc:docMk/>
          <pc:sldMk cId="3414548124" sldId="276"/>
        </pc:sldMkLst>
        <pc:spChg chg="mod">
          <ac:chgData name="Mark Gallagher-Read" userId="0cfbe5fb31f91273" providerId="LiveId" clId="{7587150B-16D6-4921-A939-6DDE1ECE6767}" dt="2021-01-21T10:19:25.371" v="151" actId="113"/>
          <ac:spMkLst>
            <pc:docMk/>
            <pc:sldMk cId="3414548124" sldId="276"/>
            <ac:spMk id="3" creationId="{00000000-0000-0000-0000-000000000000}"/>
          </ac:spMkLst>
        </pc:spChg>
      </pc:sldChg>
      <pc:sldChg chg="del">
        <pc:chgData name="Mark Gallagher-Read" userId="0cfbe5fb31f91273" providerId="LiveId" clId="{7587150B-16D6-4921-A939-6DDE1ECE6767}" dt="2021-01-21T10:20:35.969" v="166" actId="47"/>
        <pc:sldMkLst>
          <pc:docMk/>
          <pc:sldMk cId="2707438824" sldId="280"/>
        </pc:sldMkLst>
      </pc:sldChg>
      <pc:sldChg chg="modSp">
        <pc:chgData name="Mark Gallagher-Read" userId="0cfbe5fb31f91273" providerId="LiveId" clId="{7587150B-16D6-4921-A939-6DDE1ECE6767}" dt="2021-01-21T10:18:01.368" v="132" actId="20577"/>
        <pc:sldMkLst>
          <pc:docMk/>
          <pc:sldMk cId="3412890766" sldId="281"/>
        </pc:sldMkLst>
        <pc:spChg chg="mod">
          <ac:chgData name="Mark Gallagher-Read" userId="0cfbe5fb31f91273" providerId="LiveId" clId="{7587150B-16D6-4921-A939-6DDE1ECE6767}" dt="2021-01-21T10:18:01.368" v="132" actId="20577"/>
          <ac:spMkLst>
            <pc:docMk/>
            <pc:sldMk cId="3412890766" sldId="281"/>
            <ac:spMk id="3" creationId="{00000000-0000-0000-0000-000000000000}"/>
          </ac:spMkLst>
        </pc:spChg>
      </pc:sldChg>
      <pc:sldChg chg="modSp add mod modAnim">
        <pc:chgData name="Mark Gallagher-Read" userId="0cfbe5fb31f91273" providerId="LiveId" clId="{7587150B-16D6-4921-A939-6DDE1ECE6767}" dt="2021-01-21T10:20:32.056" v="165"/>
        <pc:sldMkLst>
          <pc:docMk/>
          <pc:sldMk cId="3717213135" sldId="282"/>
        </pc:sldMkLst>
        <pc:spChg chg="mod">
          <ac:chgData name="Mark Gallagher-Read" userId="0cfbe5fb31f91273" providerId="LiveId" clId="{7587150B-16D6-4921-A939-6DDE1ECE6767}" dt="2021-01-21T10:20:26.036" v="164" actId="123"/>
          <ac:spMkLst>
            <pc:docMk/>
            <pc:sldMk cId="3717213135" sldId="282"/>
            <ac:spMk id="3" creationId="{00000000-0000-0000-0000-000000000000}"/>
          </ac:spMkLst>
        </pc:spChg>
      </pc:sldChg>
      <pc:sldChg chg="modSp add mod modAnim">
        <pc:chgData name="Mark Gallagher-Read" userId="0cfbe5fb31f91273" providerId="LiveId" clId="{7587150B-16D6-4921-A939-6DDE1ECE6767}" dt="2021-01-21T10:23:28.741" v="197"/>
        <pc:sldMkLst>
          <pc:docMk/>
          <pc:sldMk cId="1267662236" sldId="283"/>
        </pc:sldMkLst>
        <pc:spChg chg="mod">
          <ac:chgData name="Mark Gallagher-Read" userId="0cfbe5fb31f91273" providerId="LiveId" clId="{7587150B-16D6-4921-A939-6DDE1ECE6767}" dt="2021-01-21T10:22:39.493" v="184" actId="20577"/>
          <ac:spMkLst>
            <pc:docMk/>
            <pc:sldMk cId="1267662236" sldId="283"/>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22/01/2021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22/01/2021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22/01/2021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22/01/2021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22/01/2021</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hyperlink" Target="https://moodle.uwtsd.ac.uk/mod/resource/view.php?id=142996"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Introduction to Module</a:t>
            </a:r>
          </a:p>
        </p:txBody>
      </p:sp>
      <p:sp>
        <p:nvSpPr>
          <p:cNvPr id="9" name="Subtitle 8"/>
          <p:cNvSpPr>
            <a:spLocks noGrp="1"/>
          </p:cNvSpPr>
          <p:nvPr>
            <p:ph type="subTitle" idx="1"/>
          </p:nvPr>
        </p:nvSpPr>
        <p:spPr>
          <a:xfrm>
            <a:off x="685800" y="3505200"/>
            <a:ext cx="7990656" cy="1752600"/>
          </a:xfrm>
        </p:spPr>
        <p:txBody>
          <a:bodyPr>
            <a:normAutofit/>
          </a:bodyPr>
          <a:lstStyle/>
          <a:p>
            <a:r>
              <a:rPr lang="en-GB" sz="3600" dirty="0"/>
              <a:t>Complementary Therapies BMHP500 - Dr Mark Gallagher-Read</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You Will Need …</a:t>
            </a:r>
          </a:p>
          <a:p>
            <a:r>
              <a:rPr lang="en-GB" dirty="0"/>
              <a:t>VLE</a:t>
            </a:r>
          </a:p>
          <a:p>
            <a:r>
              <a:rPr lang="en-GB" dirty="0"/>
              <a:t>Your Next Steps …</a:t>
            </a:r>
          </a:p>
          <a:p>
            <a:r>
              <a:rPr lang="en-GB" dirty="0"/>
              <a:t>Q&amp;A</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457200" y="1600200"/>
            <a:ext cx="8229600" cy="3989040"/>
          </a:xfrm>
        </p:spPr>
        <p:txBody>
          <a:bodyPr/>
          <a:lstStyle/>
          <a:p>
            <a:pPr marL="0" indent="0">
              <a:buNone/>
            </a:pPr>
            <a:endParaRPr lang="en-GB" dirty="0"/>
          </a:p>
          <a:p>
            <a:pPr marL="0" indent="0">
              <a:buNone/>
            </a:pPr>
            <a:r>
              <a:rPr lang="en-GB" dirty="0"/>
              <a:t>Teaching Duration:</a:t>
            </a:r>
          </a:p>
          <a:p>
            <a:pPr marL="0" indent="0">
              <a:buNone/>
            </a:pPr>
            <a:endParaRPr lang="en-GB" dirty="0"/>
          </a:p>
          <a:p>
            <a:pPr marL="0" indent="0">
              <a:buNone/>
            </a:pPr>
            <a:r>
              <a:rPr lang="en-GB" dirty="0">
                <a:solidFill>
                  <a:srgbClr val="FF0000"/>
                </a:solidFill>
              </a:rPr>
              <a:t>Week one: w/c 18</a:t>
            </a:r>
            <a:r>
              <a:rPr lang="en-GB" baseline="30000" dirty="0">
                <a:solidFill>
                  <a:srgbClr val="FF0000"/>
                </a:solidFill>
              </a:rPr>
              <a:t>th</a:t>
            </a:r>
            <a:r>
              <a:rPr lang="en-GB" dirty="0">
                <a:solidFill>
                  <a:srgbClr val="FF0000"/>
                </a:solidFill>
              </a:rPr>
              <a:t> January 2021 to Week ten: w/c 22</a:t>
            </a:r>
            <a:r>
              <a:rPr lang="en-GB" baseline="30000" dirty="0">
                <a:solidFill>
                  <a:srgbClr val="FF0000"/>
                </a:solidFill>
              </a:rPr>
              <a:t>nd</a:t>
            </a:r>
            <a:r>
              <a:rPr lang="en-GB" dirty="0">
                <a:solidFill>
                  <a:srgbClr val="FF0000"/>
                </a:solidFill>
              </a:rPr>
              <a:t> March 2021</a:t>
            </a:r>
          </a:p>
          <a:p>
            <a:pPr marL="0" indent="0">
              <a:buNone/>
            </a:pPr>
            <a:endParaRPr lang="en-GB" dirty="0"/>
          </a:p>
          <a:p>
            <a:pPr marL="0" indent="0">
              <a:buNone/>
            </a:pPr>
            <a:r>
              <a:rPr lang="en-GB" dirty="0"/>
              <a:t>20 Credits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 Level of Study : 5 </a:t>
            </a:r>
          </a:p>
        </p:txBody>
      </p:sp>
      <p:sp>
        <p:nvSpPr>
          <p:cNvPr id="3" name="Content Placeholder 2"/>
          <p:cNvSpPr>
            <a:spLocks noGrp="1"/>
          </p:cNvSpPr>
          <p:nvPr>
            <p:ph idx="1"/>
          </p:nvPr>
        </p:nvSpPr>
        <p:spPr>
          <a:xfrm>
            <a:off x="457200" y="1600200"/>
            <a:ext cx="8229600" cy="3989040"/>
          </a:xfrm>
        </p:spPr>
        <p:txBody>
          <a:bodyPr>
            <a:normAutofit/>
          </a:bodyPr>
          <a:lstStyle/>
          <a:p>
            <a:pPr algn="just"/>
            <a:r>
              <a:rPr lang="en-GB" dirty="0"/>
              <a:t>Achievement at Level 5 reflects the ability to identify and use relevant understanding, methods and skills to address broadly-defined, complex problems. </a:t>
            </a:r>
          </a:p>
          <a:p>
            <a:pPr algn="just"/>
            <a:r>
              <a:rPr lang="en-GB" dirty="0"/>
              <a:t>It includes taking responsibility for planning and developing courses of action as well as exercising autonomy and judgement within broad parameters. </a:t>
            </a:r>
          </a:p>
          <a:p>
            <a:pPr algn="just"/>
            <a:r>
              <a:rPr lang="en-GB" dirty="0"/>
              <a:t>It also reflects understanding of different perspectives, approaches or schools of thought and the reasoning behind them.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 of this Module</a:t>
            </a:r>
          </a:p>
        </p:txBody>
      </p:sp>
      <p:sp>
        <p:nvSpPr>
          <p:cNvPr id="3" name="Content Placeholder 2"/>
          <p:cNvSpPr>
            <a:spLocks noGrp="1"/>
          </p:cNvSpPr>
          <p:nvPr>
            <p:ph idx="1"/>
          </p:nvPr>
        </p:nvSpPr>
        <p:spPr>
          <a:xfrm>
            <a:off x="457200" y="1600200"/>
            <a:ext cx="8229600" cy="3989040"/>
          </a:xfrm>
        </p:spPr>
        <p:txBody>
          <a:bodyPr>
            <a:normAutofit/>
          </a:bodyPr>
          <a:lstStyle/>
          <a:p>
            <a:pPr algn="just"/>
            <a:r>
              <a:rPr lang="en-US" sz="3000" b="0" i="0" dirty="0">
                <a:solidFill>
                  <a:srgbClr val="373A3C"/>
                </a:solidFill>
                <a:effectLst/>
              </a:rPr>
              <a:t>The aim of this module is to develop learners’ understanding of the role of complementary therapies in health and social care and their effectiveness in maintaining health and wellbeing.</a:t>
            </a:r>
          </a:p>
          <a:p>
            <a:pPr marL="0" indent="0" algn="just">
              <a:buNone/>
            </a:pPr>
            <a:endParaRPr lang="en-GB" sz="3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a:bodyPr>
          <a:lstStyle/>
          <a:p>
            <a:pPr marL="0" indent="0" algn="just">
              <a:buNone/>
            </a:pPr>
            <a:r>
              <a:rPr lang="en-GB" sz="2800" dirty="0"/>
              <a:t>Upon the successful completion of this module, the student should be able to demonstrate the ability to:</a:t>
            </a:r>
          </a:p>
          <a:p>
            <a:pPr algn="just"/>
            <a:r>
              <a:rPr lang="en-US" sz="2600" dirty="0"/>
              <a:t>Critically understand the principles behind current use of complementary therapies.</a:t>
            </a:r>
          </a:p>
          <a:p>
            <a:pPr algn="just"/>
            <a:endParaRPr lang="en-US" sz="2600" dirty="0"/>
          </a:p>
          <a:p>
            <a:pPr algn="just"/>
            <a:r>
              <a:rPr lang="en-US" sz="2600" dirty="0"/>
              <a:t>Critically understand the role of complementary therapies in relation and comparison to orthodox treatments.</a:t>
            </a:r>
          </a:p>
          <a:p>
            <a:pPr marL="0" indent="0" algn="just">
              <a:buNone/>
            </a:pPr>
            <a:endParaRPr lang="en-GB" sz="28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a:bodyPr>
          <a:lstStyle/>
          <a:p>
            <a:pPr algn="just"/>
            <a:r>
              <a:rPr lang="en-US" sz="2800" dirty="0"/>
              <a:t>Analyse </a:t>
            </a:r>
            <a:r>
              <a:rPr lang="en-US" sz="2800" dirty="0">
                <a:hlinkClick r:id="rId2" tooltip="Evidence"/>
              </a:rPr>
              <a:t>evidence</a:t>
            </a:r>
            <a:r>
              <a:rPr lang="en-US" sz="2800" dirty="0"/>
              <a:t> for the efficacy of complementary therapies in sustaining health and wellbeing</a:t>
            </a:r>
          </a:p>
          <a:p>
            <a:pPr marL="0" indent="0" algn="just">
              <a:buNone/>
            </a:pPr>
            <a:endParaRPr lang="en-US" sz="2800" dirty="0"/>
          </a:p>
          <a:p>
            <a:pPr algn="just"/>
            <a:r>
              <a:rPr lang="en-US" sz="2800" dirty="0"/>
              <a:t>Evaluate the systems for regulating the use of complementary therapies.</a:t>
            </a:r>
          </a:p>
          <a:p>
            <a:pPr marL="0" indent="0">
              <a:buNone/>
            </a:pPr>
            <a:endParaRPr lang="en-GB" sz="2800" b="1" i="1" dirty="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3351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 of the lessons </a:t>
            </a:r>
          </a:p>
        </p:txBody>
      </p:sp>
      <p:sp>
        <p:nvSpPr>
          <p:cNvPr id="3" name="Content Placeholder 2"/>
          <p:cNvSpPr>
            <a:spLocks noGrp="1"/>
          </p:cNvSpPr>
          <p:nvPr>
            <p:ph idx="1"/>
          </p:nvPr>
        </p:nvSpPr>
        <p:spPr>
          <a:xfrm>
            <a:off x="457200" y="1600200"/>
            <a:ext cx="8229600" cy="3989040"/>
          </a:xfrm>
        </p:spPr>
        <p:txBody>
          <a:bodyPr>
            <a:normAutofit/>
          </a:bodyPr>
          <a:lstStyle/>
          <a:p>
            <a:pPr algn="just"/>
            <a:r>
              <a:rPr lang="en-GB" dirty="0"/>
              <a:t>Types, approaches and why people use CAMs (Complementary and Alternative Medicine).</a:t>
            </a:r>
          </a:p>
          <a:p>
            <a:pPr algn="just"/>
            <a:r>
              <a:rPr lang="en-GB" dirty="0"/>
              <a:t>History and where CAMs fit today.</a:t>
            </a:r>
          </a:p>
          <a:p>
            <a:pPr algn="just"/>
            <a:r>
              <a:rPr lang="en-GB" dirty="0"/>
              <a:t>Being a Complementary Therapist and Aromatherapy – practitioner visit.</a:t>
            </a:r>
          </a:p>
          <a:p>
            <a:pPr algn="just"/>
            <a:r>
              <a:rPr lang="en-GB" dirty="0"/>
              <a:t>Reflexology and Self Care in Isolation – practitioner visit.</a:t>
            </a:r>
          </a:p>
          <a:p>
            <a:pPr algn="just"/>
            <a:r>
              <a:rPr lang="en-GB" dirty="0"/>
              <a:t>Considering the evidence for the effectiveness and efficiency of these therapies.</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 of the lessons </a:t>
            </a:r>
          </a:p>
        </p:txBody>
      </p:sp>
      <p:sp>
        <p:nvSpPr>
          <p:cNvPr id="3" name="Content Placeholder 2"/>
          <p:cNvSpPr>
            <a:spLocks noGrp="1"/>
          </p:cNvSpPr>
          <p:nvPr>
            <p:ph idx="1"/>
          </p:nvPr>
        </p:nvSpPr>
        <p:spPr>
          <a:xfrm>
            <a:off x="457200" y="1600200"/>
            <a:ext cx="8229600" cy="3989040"/>
          </a:xfrm>
        </p:spPr>
        <p:txBody>
          <a:bodyPr>
            <a:normAutofit/>
          </a:bodyPr>
          <a:lstStyle/>
          <a:p>
            <a:pPr algn="just"/>
            <a:r>
              <a:rPr lang="en-GB" sz="3600" dirty="0"/>
              <a:t> </a:t>
            </a:r>
            <a:r>
              <a:rPr lang="en-GB" dirty="0"/>
              <a:t>Regulation and Legislation.</a:t>
            </a:r>
          </a:p>
          <a:p>
            <a:pPr algn="just"/>
            <a:r>
              <a:rPr lang="en-GB" dirty="0"/>
              <a:t> The Mind and Body: Mindfulness and Meditation.</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2890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fontScale="55000" lnSpcReduction="20000"/>
          </a:bodyPr>
          <a:lstStyle/>
          <a:p>
            <a:pPr marL="0" indent="0" algn="just">
              <a:buNone/>
            </a:pPr>
            <a:r>
              <a:rPr lang="en-GB" sz="2900" b="1" dirty="0"/>
              <a:t>Assessment Component 1 – 50% </a:t>
            </a:r>
          </a:p>
          <a:p>
            <a:pPr marL="0" indent="0" algn="just">
              <a:buNone/>
            </a:pPr>
            <a:r>
              <a:rPr lang="en-GB" sz="3600" b="1" dirty="0"/>
              <a:t>Outcome 1</a:t>
            </a:r>
          </a:p>
          <a:p>
            <a:pPr algn="just"/>
            <a:r>
              <a:rPr lang="en-US" b="1" dirty="0"/>
              <a:t>Assessment One:</a:t>
            </a:r>
            <a:endParaRPr lang="en-US" dirty="0"/>
          </a:p>
          <a:p>
            <a:pPr algn="just"/>
            <a:r>
              <a:rPr lang="en-US" sz="2500" dirty="0"/>
              <a:t>Group Teaching Session - 25% - Week 7 - week commencing 1st March 2021 (presentation slides submitted to </a:t>
            </a:r>
            <a:r>
              <a:rPr lang="en-US" sz="2500" dirty="0" err="1"/>
              <a:t>turnitin</a:t>
            </a:r>
            <a:r>
              <a:rPr lang="en-US" sz="2500" dirty="0"/>
              <a:t> submission link by all students by Week 6 Friday 26th Feb 2021 - 15:00GMT) and 1000 words Individual Supporting Paper - 25% due in Week 8 - Friday 12th March 2021.</a:t>
            </a:r>
          </a:p>
          <a:p>
            <a:endParaRPr lang="en-GB" sz="2500" dirty="0"/>
          </a:p>
          <a:p>
            <a:r>
              <a:rPr lang="en-GB" sz="2500" b="1" dirty="0"/>
              <a:t>Task 1:</a:t>
            </a:r>
            <a:endParaRPr lang="en-GB" sz="2500" dirty="0"/>
          </a:p>
          <a:p>
            <a:pPr lvl="0" algn="just"/>
            <a:r>
              <a:rPr lang="en-US" sz="2500" dirty="0"/>
              <a:t>The students (in small groups) will each lead a minimum of 3:30-minutes part of a joined-up group teaching session outlining one given complimentary therapy. This will involve discussing how the complementary therapy can work with current orthodox/medical treatment. How the students will choose to teach the topic will be by mutual agreement of the group members and the tutor. </a:t>
            </a:r>
            <a:endParaRPr lang="en-GB" sz="2500" dirty="0"/>
          </a:p>
          <a:p>
            <a:pPr algn="just"/>
            <a:endParaRPr lang="en-GB" sz="2500" dirty="0"/>
          </a:p>
          <a:p>
            <a:pPr lvl="0" algn="just"/>
            <a:r>
              <a:rPr lang="en-US" sz="2500" dirty="0"/>
              <a:t>Students will give an overview of the history, uses, efficacy and contraindications of your complementary therapy outlining how it compares to more traditional treatments. </a:t>
            </a:r>
            <a:endParaRPr lang="en-GB" sz="2500" dirty="0"/>
          </a:p>
          <a:p>
            <a:pPr algn="just"/>
            <a:endParaRPr lang="en-GB" sz="2500" dirty="0"/>
          </a:p>
          <a:p>
            <a:pPr lvl="0" algn="just"/>
            <a:r>
              <a:rPr lang="en-US" sz="2500" dirty="0"/>
              <a:t>Students will then conclude by evaluating the overall effectiveness of the therapy using current literature and will be prepared as a group to answer questions regarding their complementary therapy from the tutors and the audience. </a:t>
            </a:r>
            <a:endParaRPr lang="en-GB" sz="2500" dirty="0"/>
          </a:p>
          <a:p>
            <a:endParaRPr lang="en-US" dirty="0"/>
          </a:p>
          <a:p>
            <a:pPr marL="0" indent="0">
              <a:buNone/>
            </a:pPr>
            <a:endParaRPr lang="en-GB" b="1"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Effect transition="in" filter="fade">
                                      <p:cBhvr>
                                        <p:cTn id="35" dur="1000"/>
                                        <p:tgtEl>
                                          <p:spTgt spid="3">
                                            <p:txEl>
                                              <p:pRg st="10" end="10"/>
                                            </p:txEl>
                                          </p:spTgt>
                                        </p:tgtEl>
                                      </p:cBhvr>
                                    </p:animEffect>
                                    <p:anim calcmode="lin" valueType="num">
                                      <p:cBhvr>
                                        <p:cTn id="36"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pPr marL="0" indent="0" algn="just">
              <a:buNone/>
            </a:pPr>
            <a:r>
              <a:rPr lang="en-GB" b="1" dirty="0"/>
              <a:t>Assessment Component 1 – 50% </a:t>
            </a:r>
          </a:p>
          <a:p>
            <a:pPr marL="0" indent="0" algn="just">
              <a:buNone/>
            </a:pPr>
            <a:r>
              <a:rPr lang="en-GB" b="1" dirty="0"/>
              <a:t>Outcome 1</a:t>
            </a:r>
          </a:p>
          <a:p>
            <a:pPr algn="just"/>
            <a:r>
              <a:rPr lang="en-US" b="1" dirty="0"/>
              <a:t>Assessment One:</a:t>
            </a:r>
            <a:endParaRPr lang="en-US" dirty="0"/>
          </a:p>
          <a:p>
            <a:r>
              <a:rPr lang="en-US" b="1" dirty="0"/>
              <a:t>Task 2:</a:t>
            </a:r>
            <a:endParaRPr lang="en-GB" dirty="0"/>
          </a:p>
          <a:p>
            <a:pPr marL="0" lvl="0" indent="0" algn="just">
              <a:buNone/>
            </a:pPr>
            <a:r>
              <a:rPr lang="en-US" dirty="0"/>
              <a:t>After the group teaching session students will write an individual 1000-word supporting paper which will make use of the most current and up to date academic literature to support their evaluation of their chosen complimentary therapy. </a:t>
            </a:r>
            <a:endParaRPr lang="en-GB" dirty="0"/>
          </a:p>
          <a:p>
            <a:pPr algn="just"/>
            <a:endParaRPr lang="en-GB" dirty="0"/>
          </a:p>
          <a:p>
            <a:pPr marL="0" lvl="0" indent="0" algn="just">
              <a:buNone/>
            </a:pPr>
            <a:r>
              <a:rPr lang="en-US" dirty="0"/>
              <a:t>Students will be expected to evidence their work through extensive research including peer reviewed clinical papers, which will demonstrate their ability to evaluate the efficacy of their chosen complimentary therapy. </a:t>
            </a:r>
            <a:endParaRPr lang="en-GB" dirty="0"/>
          </a:p>
          <a:p>
            <a:endParaRPr lang="en-US" dirty="0"/>
          </a:p>
          <a:p>
            <a:pPr marL="0" indent="0">
              <a:buNone/>
            </a:pPr>
            <a:endParaRPr lang="en-GB" b="1"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67662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6" end="6"/>
                                            </p:txEl>
                                          </p:spTgt>
                                        </p:tgtEl>
                                        <p:attrNameLst>
                                          <p:attrName>style.visibility</p:attrName>
                                        </p:attrNameLst>
                                      </p:cBhvr>
                                      <p:to>
                                        <p:strVal val="visible"/>
                                      </p:to>
                                    </p:set>
                                    <p:animEffect transition="in" filter="fade">
                                      <p:cBhvr>
                                        <p:cTn id="14" dur="1000"/>
                                        <p:tgtEl>
                                          <p:spTgt spid="3">
                                            <p:txEl>
                                              <p:pRg st="6" end="6"/>
                                            </p:txEl>
                                          </p:spTgt>
                                        </p:tgtEl>
                                      </p:cBhvr>
                                    </p:animEffect>
                                    <p:anim calcmode="lin" valueType="num">
                                      <p:cBhvr>
                                        <p:cTn id="1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fontScale="47500" lnSpcReduction="20000"/>
          </a:bodyPr>
          <a:lstStyle/>
          <a:p>
            <a:pPr marL="0" indent="0" algn="just">
              <a:buNone/>
            </a:pPr>
            <a:r>
              <a:rPr lang="en-GB" b="1" dirty="0"/>
              <a:t>Assessment Component 2 – 50%</a:t>
            </a:r>
          </a:p>
          <a:p>
            <a:pPr marL="0" indent="0" algn="just">
              <a:buNone/>
            </a:pPr>
            <a:r>
              <a:rPr lang="en-GB" b="1" dirty="0"/>
              <a:t>Outcome 2</a:t>
            </a:r>
          </a:p>
          <a:p>
            <a:r>
              <a:rPr lang="en-US" sz="2500" b="1" dirty="0"/>
              <a:t>Assessment Two:</a:t>
            </a:r>
            <a:endParaRPr lang="en-US" sz="2500" dirty="0"/>
          </a:p>
          <a:p>
            <a:pPr algn="just"/>
            <a:r>
              <a:rPr lang="en-US" sz="2500" dirty="0"/>
              <a:t>50% - </a:t>
            </a:r>
            <a:r>
              <a:rPr lang="en-US" sz="2500" b="1" dirty="0"/>
              <a:t>2500 words </a:t>
            </a:r>
            <a:r>
              <a:rPr lang="en-US" sz="2500" dirty="0"/>
              <a:t>Written Case Study Report due in Week 10 - Friday 26th March 2021 at 15:00GMT (before the Easter break).</a:t>
            </a:r>
          </a:p>
          <a:p>
            <a:pPr marL="0" indent="0" algn="just">
              <a:buNone/>
            </a:pPr>
            <a:r>
              <a:rPr lang="en-US" dirty="0"/>
              <a:t>  </a:t>
            </a:r>
          </a:p>
          <a:p>
            <a:r>
              <a:rPr lang="en-GB" b="1" u="sng" dirty="0"/>
              <a:t>Case Study</a:t>
            </a:r>
            <a:endParaRPr lang="en-GB" dirty="0"/>
          </a:p>
          <a:p>
            <a:endParaRPr lang="en-GB" dirty="0"/>
          </a:p>
          <a:p>
            <a:pPr algn="just"/>
            <a:r>
              <a:rPr lang="en-GB" sz="2900" dirty="0"/>
              <a:t>You are thinking of starting your own complementary and alternative therapy centre business within a busy UK metropolitan shopping area. </a:t>
            </a:r>
          </a:p>
          <a:p>
            <a:pPr algn="just"/>
            <a:endParaRPr lang="en-GB" sz="2900" dirty="0"/>
          </a:p>
          <a:p>
            <a:pPr algn="just"/>
            <a:r>
              <a:rPr lang="en-GB" sz="2900" dirty="0"/>
              <a:t>As well as practicing yourself, you also wish to offer a range of therapies and have associate therapists work from your therapy centre too. This meaning that you are aware of the different streams of complementary and alternative therapies which can be practiced safely within the UK. </a:t>
            </a:r>
          </a:p>
          <a:p>
            <a:pPr algn="just"/>
            <a:endParaRPr lang="en-GB" sz="2900" dirty="0"/>
          </a:p>
          <a:p>
            <a:pPr algn="just"/>
            <a:r>
              <a:rPr lang="en-GB" sz="2900" dirty="0"/>
              <a:t>A part of developing your therapy centre will also involve understanding your professional, educational, legal and statutory requirements which you will have to consider when opening a successful and safe therapy centre.</a:t>
            </a:r>
          </a:p>
          <a:p>
            <a:pPr marL="0" indent="0" algn="just">
              <a:buNone/>
            </a:pP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4548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Effect transition="in" filter="fade">
                                      <p:cBhvr>
                                        <p:cTn id="42" dur="1000"/>
                                        <p:tgtEl>
                                          <p:spTgt spid="3">
                                            <p:txEl>
                                              <p:pRg st="11" end="11"/>
                                            </p:txEl>
                                          </p:spTgt>
                                        </p:tgtEl>
                                      </p:cBhvr>
                                    </p:animEffect>
                                    <p:anim calcmode="lin" valueType="num">
                                      <p:cBhvr>
                                        <p:cTn id="4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fontScale="55000" lnSpcReduction="20000"/>
          </a:bodyPr>
          <a:lstStyle/>
          <a:p>
            <a:pPr marL="0" indent="0" algn="just">
              <a:buNone/>
            </a:pPr>
            <a:r>
              <a:rPr lang="en-GB" b="1" dirty="0"/>
              <a:t>Assessment Component 2 – 50%</a:t>
            </a:r>
          </a:p>
          <a:p>
            <a:pPr marL="0" indent="0" algn="just">
              <a:buNone/>
            </a:pPr>
            <a:r>
              <a:rPr lang="en-GB" b="1" dirty="0"/>
              <a:t>Outcome 2</a:t>
            </a:r>
          </a:p>
          <a:p>
            <a:r>
              <a:rPr lang="en-US" sz="2500" b="1" dirty="0"/>
              <a:t>Assessment Two:</a:t>
            </a:r>
            <a:endParaRPr lang="en-US" sz="2500" dirty="0"/>
          </a:p>
          <a:p>
            <a:r>
              <a:rPr lang="en-GB" b="1" u="sng" dirty="0"/>
              <a:t>The Task</a:t>
            </a:r>
            <a:endParaRPr lang="en-GB" dirty="0"/>
          </a:p>
          <a:p>
            <a:r>
              <a:rPr lang="en-GB" dirty="0"/>
              <a:t> </a:t>
            </a:r>
          </a:p>
          <a:p>
            <a:pPr algn="just"/>
            <a:r>
              <a:rPr lang="en-GB" dirty="0"/>
              <a:t>You have agreed a rent on a suitable premises however as a part of an assessment of your suitability to open a complementary and alternative therapy centre, you have to write a report to the local counsel explaining your understanding of the need for suitable regulation within this sector.</a:t>
            </a:r>
          </a:p>
          <a:p>
            <a:pPr algn="just"/>
            <a:r>
              <a:rPr lang="en-GB" dirty="0"/>
              <a:t> </a:t>
            </a:r>
          </a:p>
          <a:p>
            <a:pPr algn="just"/>
            <a:r>
              <a:rPr lang="en-GB" dirty="0"/>
              <a:t>Within this report, you will evaluate the different systems used in regulating complementary and alternative therapies within the UK and internationally. This will link to a demonstration of understanding of interrelated issues such as the difference between the voluntary and statuary regulation, the effectiveness of these varied treatments, educational standards, safeguarding, ethics, consent, Data Protection Act 2018 and client confidentiality.</a:t>
            </a:r>
          </a:p>
          <a:p>
            <a:pPr algn="just"/>
            <a:r>
              <a:rPr lang="en-GB" dirty="0"/>
              <a:t> </a:t>
            </a:r>
          </a:p>
          <a:p>
            <a:pPr algn="just"/>
            <a:r>
              <a:rPr lang="en-GB" dirty="0"/>
              <a:t>In a systematic and concise way, your conclusion to this report must include how you intend to put your understanding of complementary and alternative therapies into practice to ensure that your therapy centre will operate to the highest standards offering safe and effective treatments to members of the public.  </a:t>
            </a:r>
          </a:p>
          <a:p>
            <a:pPr marL="0" indent="0" algn="just">
              <a:buNone/>
            </a:pP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17213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1000"/>
                                        <p:tgtEl>
                                          <p:spTgt spid="3">
                                            <p:txEl>
                                              <p:pRg st="5" end="5"/>
                                            </p:txEl>
                                          </p:spTgt>
                                        </p:tgtEl>
                                      </p:cBhvr>
                                    </p:animEffect>
                                    <p:anim calcmode="lin" valueType="num">
                                      <p:cBhvr>
                                        <p:cTn id="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7" end="7"/>
                                            </p:txEl>
                                          </p:spTgt>
                                        </p:tgtEl>
                                        <p:attrNameLst>
                                          <p:attrName>style.visibility</p:attrName>
                                        </p:attrNameLst>
                                      </p:cBhvr>
                                      <p:to>
                                        <p:strVal val="visible"/>
                                      </p:to>
                                    </p:set>
                                    <p:animEffect transition="in" filter="fade">
                                      <p:cBhvr>
                                        <p:cTn id="14" dur="1000"/>
                                        <p:tgtEl>
                                          <p:spTgt spid="3">
                                            <p:txEl>
                                              <p:pRg st="7" end="7"/>
                                            </p:txEl>
                                          </p:spTgt>
                                        </p:tgtEl>
                                      </p:cBhvr>
                                    </p:animEffect>
                                    <p:anim calcmode="lin" valueType="num">
                                      <p:cBhvr>
                                        <p:cTn id="1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animEffect transition="in" filter="fade">
                                      <p:cBhvr>
                                        <p:cTn id="21" dur="1000"/>
                                        <p:tgtEl>
                                          <p:spTgt spid="3">
                                            <p:txEl>
                                              <p:pRg st="9" end="9"/>
                                            </p:txEl>
                                          </p:spTgt>
                                        </p:tgtEl>
                                      </p:cBhvr>
                                    </p:animEffect>
                                    <p:anim calcmode="lin" valueType="num">
                                      <p:cBhvr>
                                        <p:cTn id="2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Deadline Dates</a:t>
            </a:r>
            <a:br>
              <a:rPr lang="en-GB" dirty="0"/>
            </a:br>
            <a:endParaRPr lang="en-GB" dirty="0"/>
          </a:p>
        </p:txBody>
      </p:sp>
      <p:sp>
        <p:nvSpPr>
          <p:cNvPr id="3" name="Content Placeholder 2"/>
          <p:cNvSpPr>
            <a:spLocks noGrp="1"/>
          </p:cNvSpPr>
          <p:nvPr>
            <p:ph idx="1"/>
          </p:nvPr>
        </p:nvSpPr>
        <p:spPr>
          <a:xfrm>
            <a:off x="457200" y="1124744"/>
            <a:ext cx="8229600" cy="4464496"/>
          </a:xfrm>
        </p:spPr>
        <p:txBody>
          <a:bodyPr>
            <a:normAutofit fontScale="92500" lnSpcReduction="20000"/>
          </a:bodyPr>
          <a:lstStyle/>
          <a:p>
            <a:r>
              <a:rPr lang="en-US" b="1" dirty="0"/>
              <a:t>Assignment 1 – 50%</a:t>
            </a:r>
            <a:endParaRPr lang="en-US" dirty="0"/>
          </a:p>
          <a:p>
            <a:r>
              <a:rPr lang="en-GB" dirty="0"/>
              <a:t>Week 6 – Group Teaching Session slides to Turnitin – Friday 26</a:t>
            </a:r>
            <a:r>
              <a:rPr lang="en-GB" baseline="30000" dirty="0"/>
              <a:t>th</a:t>
            </a:r>
            <a:r>
              <a:rPr lang="en-GB" dirty="0"/>
              <a:t> February 2021 at 15:00GMT.</a:t>
            </a:r>
          </a:p>
          <a:p>
            <a:endParaRPr lang="en-GB" dirty="0"/>
          </a:p>
          <a:p>
            <a:r>
              <a:rPr lang="en-GB" dirty="0"/>
              <a:t>Week 7 – Group Teaching Sessions – week commencing 1</a:t>
            </a:r>
            <a:r>
              <a:rPr lang="en-GB" baseline="30000" dirty="0"/>
              <a:t>st</a:t>
            </a:r>
            <a:r>
              <a:rPr lang="en-GB" dirty="0"/>
              <a:t> March 2021.</a:t>
            </a:r>
          </a:p>
          <a:p>
            <a:endParaRPr lang="en-GB" dirty="0"/>
          </a:p>
          <a:p>
            <a:r>
              <a:rPr lang="en-GB" dirty="0"/>
              <a:t>Week 8 – Individual Supporting Paper – Friday 12</a:t>
            </a:r>
            <a:r>
              <a:rPr lang="en-GB" baseline="30000" dirty="0"/>
              <a:t>th</a:t>
            </a:r>
            <a:r>
              <a:rPr lang="en-GB" dirty="0"/>
              <a:t> March 2021 at 15:00GMT.</a:t>
            </a:r>
            <a:br>
              <a:rPr lang="en-US" dirty="0"/>
            </a:br>
            <a:endParaRPr lang="en-US" dirty="0"/>
          </a:p>
          <a:p>
            <a:r>
              <a:rPr lang="en-US" b="1" dirty="0"/>
              <a:t>Assignment 2 – 50%</a:t>
            </a:r>
          </a:p>
          <a:p>
            <a:r>
              <a:rPr lang="en-US" dirty="0"/>
              <a:t>2500 word Written Case Study Report due in Week 10 - Friday 26th March 2021 at 15:00GMT.  </a:t>
            </a:r>
          </a:p>
          <a:p>
            <a:endParaRPr lang="en-US" dirty="0"/>
          </a:p>
          <a:p>
            <a:pPr marL="0" indent="0">
              <a:buNone/>
            </a:pPr>
            <a:endParaRPr lang="en-GB" sz="3200"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a:t>
            </a:r>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Best to input </a:t>
            </a:r>
          </a:p>
          <a:p>
            <a:pPr marL="0" indent="0">
              <a:buNone/>
            </a:pPr>
            <a:r>
              <a:rPr lang="en-GB" dirty="0"/>
              <a:t>  manually</a:t>
            </a:r>
          </a:p>
          <a:p>
            <a:endParaRPr lang="en-GB" dirty="0"/>
          </a:p>
          <a:p>
            <a:r>
              <a:rPr lang="en-GB" dirty="0"/>
              <a:t>You can utilise </a:t>
            </a:r>
          </a:p>
          <a:p>
            <a:pPr marL="0" indent="0">
              <a:buNone/>
            </a:pPr>
            <a:r>
              <a:rPr lang="en-GB" dirty="0"/>
              <a:t>  word referencing</a:t>
            </a:r>
          </a:p>
          <a:p>
            <a:pPr marL="0" indent="0">
              <a:buNone/>
            </a:pPr>
            <a:endParaRPr lang="en-GB" dirty="0"/>
          </a:p>
          <a:p>
            <a:r>
              <a:rPr lang="en-GB" dirty="0"/>
              <a:t>10% rule</a:t>
            </a:r>
          </a:p>
          <a:p>
            <a:pPr marL="0" indent="0">
              <a:buNone/>
            </a:pPr>
            <a:r>
              <a:rPr lang="en-GB" dirty="0"/>
              <a:t>1000 words = 10+ citations </a:t>
            </a:r>
          </a:p>
          <a:p>
            <a:endParaRPr lang="en-GB" dirty="0"/>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a:extLst>
              <a:ext uri="{28A0092B-C50C-407E-A947-70E740481C1C}">
                <a14:useLocalDpi xmlns:a14="http://schemas.microsoft.com/office/drawing/2010/main" val="0"/>
              </a:ext>
            </a:extLst>
          </a:blip>
          <a:srcRect l="28324" t="38298" r="40835" b="33875"/>
          <a:stretch/>
        </p:blipFill>
        <p:spPr bwMode="auto">
          <a:xfrm>
            <a:off x="4932040" y="2249903"/>
            <a:ext cx="3888431" cy="2422448"/>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1000"/>
                                        <p:tgtEl>
                                          <p:spTgt spid="3">
                                            <p:txEl>
                                              <p:pRg st="7" end="7"/>
                                            </p:txEl>
                                          </p:spTgt>
                                        </p:tgtEl>
                                      </p:cBhvr>
                                    </p:animEffect>
                                    <p:anim calcmode="lin" valueType="num">
                                      <p:cBhvr>
                                        <p:cTn id="3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1000"/>
                                        <p:tgtEl>
                                          <p:spTgt spid="3">
                                            <p:txEl>
                                              <p:pRg st="8" end="8"/>
                                            </p:txEl>
                                          </p:spTgt>
                                        </p:tgtEl>
                                      </p:cBhvr>
                                    </p:animEffect>
                                    <p:anim calcmode="lin" valueType="num">
                                      <p:cBhvr>
                                        <p:cTn id="4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Websites</a:t>
            </a:r>
          </a:p>
        </p:txBody>
      </p:sp>
      <p:sp>
        <p:nvSpPr>
          <p:cNvPr id="3" name="Content Placeholder 2"/>
          <p:cNvSpPr>
            <a:spLocks noGrp="1"/>
          </p:cNvSpPr>
          <p:nvPr>
            <p:ph idx="1"/>
          </p:nvPr>
        </p:nvSpPr>
        <p:spPr>
          <a:xfrm>
            <a:off x="457200" y="1600200"/>
            <a:ext cx="8229600" cy="3989040"/>
          </a:xfrm>
        </p:spPr>
        <p:txBody>
          <a:bodyPr>
            <a:normAutofit fontScale="85000" lnSpcReduction="10000"/>
          </a:bodyPr>
          <a:lstStyle/>
          <a:p>
            <a:pPr>
              <a:lnSpc>
                <a:spcPct val="107000"/>
              </a:lnSpc>
              <a:spcAft>
                <a:spcPts val="800"/>
              </a:spcAft>
            </a:pPr>
            <a:r>
              <a:rPr lang="en-GB" sz="18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Journals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Alternative and Complementary Therapies (Green cover) www.liebertpub.com/ACT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Alternative Therapies In Medicine and Health www.alternative-therapies.com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BMC Complementary and Alternative Medicine Journal http://www.biomedcentral.com/bmccomplementalternmed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Evidence-Based Complementary and Alternative Medicine (</a:t>
            </a:r>
            <a:r>
              <a:rPr lang="en-GB" sz="1800" dirty="0" err="1">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eCAM</a:t>
            </a: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 http://www.ecam.oupjournals.org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Integrative Medicine - A Clinician's Journal www.imjournal.com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Journal of Alternative and Complementary Medicine (blue journal) www.liebertpub.com/acm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Journal of Nutrition www.jn.nutrition.org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Topics in Integrative Health Care, an International Journal http://www.tihcij.com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and can I ask …</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dirty="0"/>
              <a:t>Attendance - 70% essential - lessons start 9:15 prompt</a:t>
            </a:r>
          </a:p>
          <a:p>
            <a:r>
              <a:rPr lang="en-GB" dirty="0"/>
              <a:t>Commitment and respect your colleagues – Respect the virtual Code of Conduct</a:t>
            </a:r>
          </a:p>
          <a:p>
            <a:r>
              <a:rPr lang="en-GB" dirty="0"/>
              <a:t>Engagement - talk to me and with your peers</a:t>
            </a:r>
          </a:p>
          <a:p>
            <a:r>
              <a:rPr lang="en-GB" dirty="0"/>
              <a:t>Online material / Journal Articles / Books</a:t>
            </a:r>
          </a:p>
          <a:p>
            <a:r>
              <a:rPr lang="en-GB" dirty="0"/>
              <a:t>Time management </a:t>
            </a:r>
          </a:p>
          <a:p>
            <a:r>
              <a:rPr lang="en-GB" dirty="0"/>
              <a:t>Admin / Organisation</a:t>
            </a:r>
          </a:p>
          <a:p>
            <a:r>
              <a:rPr lang="en-GB" b="1" dirty="0">
                <a:solidFill>
                  <a:srgbClr val="FF0000"/>
                </a:solidFill>
              </a:rPr>
              <a:t>READING </a:t>
            </a:r>
            <a:r>
              <a:rPr lang="en-GB" b="1" dirty="0" err="1">
                <a:solidFill>
                  <a:srgbClr val="FF0000"/>
                </a:solidFill>
              </a:rPr>
              <a:t>READING</a:t>
            </a:r>
            <a:r>
              <a:rPr lang="en-GB" b="1" dirty="0">
                <a:solidFill>
                  <a:srgbClr val="FF0000"/>
                </a:solidFill>
              </a:rPr>
              <a:t> </a:t>
            </a:r>
            <a:r>
              <a:rPr lang="en-GB" b="1" dirty="0" err="1">
                <a:solidFill>
                  <a:srgbClr val="FF0000"/>
                </a:solidFill>
              </a:rPr>
              <a:t>READING</a:t>
            </a:r>
            <a:r>
              <a:rPr lang="en-GB" b="1" dirty="0">
                <a:solidFill>
                  <a:srgbClr val="FF0000"/>
                </a:solidFill>
              </a:rPr>
              <a:t> - so important at HE Level 5 onwards</a:t>
            </a:r>
          </a:p>
          <a:p>
            <a:r>
              <a:rPr lang="en-GB" dirty="0"/>
              <a:t>Support each other and draw on university support</a:t>
            </a:r>
          </a:p>
          <a:p>
            <a:r>
              <a:rPr lang="en-GB" dirty="0"/>
              <a:t>Virtual Learning Environment - </a:t>
            </a:r>
            <a:r>
              <a:rPr lang="en-GB" dirty="0" err="1"/>
              <a:t>moodle</a:t>
            </a:r>
            <a:r>
              <a:rPr lang="en-GB" dirty="0"/>
              <a:t> (see next slide)</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Learning Environment </a:t>
            </a:r>
          </a:p>
        </p:txBody>
      </p:sp>
      <p:sp>
        <p:nvSpPr>
          <p:cNvPr id="3" name="Content Placeholder 2"/>
          <p:cNvSpPr>
            <a:spLocks noGrp="1"/>
          </p:cNvSpPr>
          <p:nvPr>
            <p:ph idx="1"/>
          </p:nvPr>
        </p:nvSpPr>
        <p:spPr>
          <a:xfrm>
            <a:off x="457200" y="1600200"/>
            <a:ext cx="8229600" cy="4133056"/>
          </a:xfrm>
        </p:spPr>
        <p:txBody>
          <a:bodyPr>
            <a:normAutofit fontScale="85000" lnSpcReduction="20000"/>
          </a:bodyPr>
          <a:lstStyle/>
          <a:p>
            <a:r>
              <a:rPr lang="en-GB" dirty="0"/>
              <a:t>Moodle is the University’s VLE and is used to support learning and teaching</a:t>
            </a:r>
          </a:p>
          <a:p>
            <a:r>
              <a:rPr lang="en-GB" dirty="0"/>
              <a:t>It can be accessed by </a:t>
            </a:r>
            <a:r>
              <a:rPr lang="en-GB" b="1" dirty="0"/>
              <a:t>enrolled </a:t>
            </a:r>
            <a:r>
              <a:rPr lang="en-GB" dirty="0"/>
              <a:t>students from anywhere in the world using the internet and a web browser.</a:t>
            </a:r>
          </a:p>
          <a:p>
            <a:pPr marL="0" indent="0">
              <a:buNone/>
            </a:pPr>
            <a:r>
              <a:rPr lang="en-GB" dirty="0"/>
              <a:t>Some 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a:t>Moodle 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1000"/>
                                        <p:tgtEl>
                                          <p:spTgt spid="3">
                                            <p:txEl>
                                              <p:pRg st="6" end="6"/>
                                            </p:txEl>
                                          </p:spTgt>
                                        </p:tgtEl>
                                      </p:cBhvr>
                                    </p:animEffect>
                                    <p:anim calcmode="lin" valueType="num">
                                      <p:cBhvr>
                                        <p:cTn id="4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fade">
                                      <p:cBhvr>
                                        <p:cTn id="52" dur="1000"/>
                                        <p:tgtEl>
                                          <p:spTgt spid="3">
                                            <p:txEl>
                                              <p:pRg st="7" end="7"/>
                                            </p:txEl>
                                          </p:spTgt>
                                        </p:tgtEl>
                                      </p:cBhvr>
                                    </p:animEffect>
                                    <p:anim calcmode="lin" valueType="num">
                                      <p:cBhvr>
                                        <p:cTn id="5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fade">
                                      <p:cBhvr>
                                        <p:cTn id="57" dur="1000"/>
                                        <p:tgtEl>
                                          <p:spTgt spid="3">
                                            <p:txEl>
                                              <p:pRg st="8" end="8"/>
                                            </p:txEl>
                                          </p:spTgt>
                                        </p:tgtEl>
                                      </p:cBhvr>
                                    </p:animEffect>
                                    <p:anim calcmode="lin" valueType="num">
                                      <p:cBhvr>
                                        <p:cTn id="5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3">
                                            <p:txEl>
                                              <p:pRg st="9" end="9"/>
                                            </p:txEl>
                                          </p:spTgt>
                                        </p:tgtEl>
                                        <p:attrNameLst>
                                          <p:attrName>style.visibility</p:attrName>
                                        </p:attrNameLst>
                                      </p:cBhvr>
                                      <p:to>
                                        <p:strVal val="visible"/>
                                      </p:to>
                                    </p:set>
                                    <p:animEffect transition="in" filter="fade">
                                      <p:cBhvr>
                                        <p:cTn id="64" dur="1000"/>
                                        <p:tgtEl>
                                          <p:spTgt spid="3">
                                            <p:txEl>
                                              <p:pRg st="9" end="9"/>
                                            </p:txEl>
                                          </p:spTgt>
                                        </p:tgtEl>
                                      </p:cBhvr>
                                    </p:animEffect>
                                    <p:anim calcmode="lin" valueType="num">
                                      <p:cBhvr>
                                        <p:cTn id="6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nodeType="clickEffect">
                                  <p:stCondLst>
                                    <p:cond delay="0"/>
                                  </p:stCondLst>
                                  <p:childTnLst>
                                    <p:set>
                                      <p:cBhvr>
                                        <p:cTn id="70" dur="1" fill="hold">
                                          <p:stCondLst>
                                            <p:cond delay="0"/>
                                          </p:stCondLst>
                                        </p:cTn>
                                        <p:tgtEl>
                                          <p:spTgt spid="3">
                                            <p:txEl>
                                              <p:pRg st="10" end="10"/>
                                            </p:txEl>
                                          </p:spTgt>
                                        </p:tgtEl>
                                        <p:attrNameLst>
                                          <p:attrName>style.visibility</p:attrName>
                                        </p:attrNameLst>
                                      </p:cBhvr>
                                      <p:to>
                                        <p:strVal val="visible"/>
                                      </p:to>
                                    </p:set>
                                    <p:animEffect transition="in" filter="fade">
                                      <p:cBhvr>
                                        <p:cTn id="71" dur="1000"/>
                                        <p:tgtEl>
                                          <p:spTgt spid="3">
                                            <p:txEl>
                                              <p:pRg st="10" end="10"/>
                                            </p:txEl>
                                          </p:spTgt>
                                        </p:tgtEl>
                                      </p:cBhvr>
                                    </p:animEffect>
                                    <p:anim calcmode="lin" valueType="num">
                                      <p:cBhvr>
                                        <p:cTn id="72"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summary - your next steps...</a:t>
            </a:r>
          </a:p>
        </p:txBody>
      </p:sp>
      <p:sp>
        <p:nvSpPr>
          <p:cNvPr id="3" name="Content Placeholder 2"/>
          <p:cNvSpPr>
            <a:spLocks noGrp="1"/>
          </p:cNvSpPr>
          <p:nvPr>
            <p:ph idx="1"/>
          </p:nvPr>
        </p:nvSpPr>
        <p:spPr>
          <a:xfrm>
            <a:off x="457200" y="1600200"/>
            <a:ext cx="8229600" cy="3989040"/>
          </a:xfrm>
        </p:spPr>
        <p:txBody>
          <a:bodyPr>
            <a:normAutofit/>
          </a:bodyPr>
          <a:lstStyle/>
          <a:p>
            <a:r>
              <a:rPr lang="en-GB" dirty="0"/>
              <a:t>Focus on what success will look and feel like: timely submission, not late, at least a pass mark!!</a:t>
            </a:r>
          </a:p>
          <a:p>
            <a:endParaRPr lang="en-GB" dirty="0"/>
          </a:p>
          <a:p>
            <a:r>
              <a:rPr lang="en-GB" dirty="0"/>
              <a:t>Attend all lectures and tutorials</a:t>
            </a:r>
          </a:p>
          <a:p>
            <a:endParaRPr lang="en-GB" dirty="0"/>
          </a:p>
          <a:p>
            <a:r>
              <a:rPr lang="en-GB" dirty="0"/>
              <a:t>Actively participate – speak up but also mute. There are no wrong answers in class discussions.</a:t>
            </a:r>
          </a:p>
          <a:p>
            <a:endParaRPr lang="en-GB" dirty="0"/>
          </a:p>
          <a:p>
            <a:r>
              <a:rPr lang="en-GB" dirty="0"/>
              <a:t>Commit to your studies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891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r>
              <a:rPr lang="en-GB" dirty="0"/>
              <a:t>Any Questions? </a:t>
            </a:r>
          </a:p>
          <a:p>
            <a:r>
              <a:rPr lang="en-GB" dirty="0"/>
              <a:t>(To note.. I may not have all the answers but I will share with you what I do know at the moment and I will try to find out ready for next week)</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heel(1)">
                                      <p:cBhvr>
                                        <p:cTn id="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1098</TotalTime>
  <Words>1442</Words>
  <Application>Microsoft Office PowerPoint</Application>
  <PresentationFormat>On-screen Show (4:3)</PresentationFormat>
  <Paragraphs>156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Segoe UI</vt:lpstr>
      <vt:lpstr>Clarity</vt:lpstr>
      <vt:lpstr>Introduction to Module</vt:lpstr>
      <vt:lpstr>Contents</vt:lpstr>
      <vt:lpstr>Brief Overview</vt:lpstr>
      <vt:lpstr>HE Level of Study : 5 </vt:lpstr>
      <vt:lpstr>Aim of this Module</vt:lpstr>
      <vt:lpstr>Learning Outcomes</vt:lpstr>
      <vt:lpstr>Learning Outcomes</vt:lpstr>
      <vt:lpstr>Contents of the lessons </vt:lpstr>
      <vt:lpstr>Contents of the lessons </vt:lpstr>
      <vt:lpstr>Assessments</vt:lpstr>
      <vt:lpstr>Assessments</vt:lpstr>
      <vt:lpstr>Assessments</vt:lpstr>
      <vt:lpstr>Assessments</vt:lpstr>
      <vt:lpstr>Deadline Dates </vt:lpstr>
      <vt:lpstr>Referencing </vt:lpstr>
      <vt:lpstr>Journals and Websites</vt:lpstr>
      <vt:lpstr>You will need and can I ask …</vt:lpstr>
      <vt:lpstr>Virtual Learning Environment </vt:lpstr>
      <vt:lpstr>In summary - your next steps...</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Mark Gallagher-Read</dc:creator>
  <cp:lastModifiedBy>Mark Gallagher-Read</cp:lastModifiedBy>
  <cp:revision>9</cp:revision>
  <dcterms:created xsi:type="dcterms:W3CDTF">2020-01-15T15:07:57Z</dcterms:created>
  <dcterms:modified xsi:type="dcterms:W3CDTF">2021-01-22T08:44:19Z</dcterms:modified>
</cp:coreProperties>
</file>