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888" r:id="rId4"/>
  </p:sldMasterIdLst>
  <p:notesMasterIdLst>
    <p:notesMasterId r:id="rId26"/>
  </p:notesMasterIdLst>
  <p:handoutMasterIdLst>
    <p:handoutMasterId r:id="rId27"/>
  </p:handoutMasterIdLst>
  <p:sldIdLst>
    <p:sldId id="257" r:id="rId5"/>
    <p:sldId id="261" r:id="rId6"/>
    <p:sldId id="263" r:id="rId7"/>
    <p:sldId id="258" r:id="rId8"/>
    <p:sldId id="259" r:id="rId9"/>
    <p:sldId id="262" r:id="rId10"/>
    <p:sldId id="266" r:id="rId11"/>
    <p:sldId id="279" r:id="rId12"/>
    <p:sldId id="284" r:id="rId13"/>
    <p:sldId id="272" r:id="rId14"/>
    <p:sldId id="275" r:id="rId15"/>
    <p:sldId id="267" r:id="rId16"/>
    <p:sldId id="274" r:id="rId17"/>
    <p:sldId id="276" r:id="rId18"/>
    <p:sldId id="280" r:id="rId19"/>
    <p:sldId id="278" r:id="rId20"/>
    <p:sldId id="277" r:id="rId21"/>
    <p:sldId id="285" r:id="rId22"/>
    <p:sldId id="286" r:id="rId23"/>
    <p:sldId id="287" r:id="rId24"/>
    <p:sldId id="273"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CA9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80" autoAdjust="0"/>
    <p:restoredTop sz="94675"/>
  </p:normalViewPr>
  <p:slideViewPr>
    <p:cSldViewPr snapToGrid="0" snapToObjects="1">
      <p:cViewPr>
        <p:scale>
          <a:sx n="54" d="100"/>
          <a:sy n="54" d="100"/>
        </p:scale>
        <p:origin x="1196" y="52"/>
      </p:cViewPr>
      <p:guideLst>
        <p:guide orient="horz" pos="2160"/>
        <p:guide pos="3840"/>
      </p:guideLst>
    </p:cSldViewPr>
  </p:slideViewPr>
  <p:notesTextViewPr>
    <p:cViewPr>
      <p:scale>
        <a:sx n="1" d="1"/>
        <a:sy n="1" d="1"/>
      </p:scale>
      <p:origin x="0" y="0"/>
    </p:cViewPr>
  </p:notesTextViewPr>
  <p:notesViewPr>
    <p:cSldViewPr snapToGrid="0" snapToObjects="1">
      <p:cViewPr varScale="1">
        <p:scale>
          <a:sx n="68" d="100"/>
          <a:sy n="68" d="100"/>
        </p:scale>
        <p:origin x="3288"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en-GB"/>
              <a:t>Start-up costs</a:t>
            </a:r>
          </a:p>
        </c:rich>
      </c:tx>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US"/>
        </a:p>
      </c:txPr>
    </c:title>
    <c:autoTitleDeleted val="0"/>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1-6FE9-4C0E-8E5E-44F79ACA0CCC}"/>
              </c:ext>
            </c:extLst>
          </c:dPt>
          <c:dPt>
            <c:idx val="1"/>
            <c:bubble3D val="0"/>
            <c:spPr>
              <a:solidFill>
                <a:schemeClr val="accent2"/>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3-6FE9-4C0E-8E5E-44F79ACA0CCC}"/>
              </c:ext>
            </c:extLst>
          </c:dPt>
          <c:dPt>
            <c:idx val="2"/>
            <c:bubble3D val="0"/>
            <c:spPr>
              <a:solidFill>
                <a:schemeClr val="accent3"/>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5-6FE9-4C0E-8E5E-44F79ACA0CCC}"/>
              </c:ext>
            </c:extLst>
          </c:dPt>
          <c:dPt>
            <c:idx val="3"/>
            <c:bubble3D val="0"/>
            <c:spPr>
              <a:solidFill>
                <a:schemeClr val="accent4"/>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7-6FE9-4C0E-8E5E-44F79ACA0CCC}"/>
              </c:ext>
            </c:extLst>
          </c:dPt>
          <c:dPt>
            <c:idx val="4"/>
            <c:bubble3D val="0"/>
            <c:spPr>
              <a:solidFill>
                <a:schemeClr val="accent5"/>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9-6FE9-4C0E-8E5E-44F79ACA0CCC}"/>
              </c:ext>
            </c:extLst>
          </c:dPt>
          <c:dPt>
            <c:idx val="5"/>
            <c:bubble3D val="0"/>
            <c:spPr>
              <a:solidFill>
                <a:schemeClr val="accent6"/>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B-6FE9-4C0E-8E5E-44F79ACA0CCC}"/>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Sheet3!$J$4:$J$9</c:f>
              <c:strCache>
                <c:ptCount val="6"/>
                <c:pt idx="0">
                  <c:v>First month of rent plus deposit= £2,000</c:v>
                </c:pt>
                <c:pt idx="1">
                  <c:v>Equipment=£6,000</c:v>
                </c:pt>
                <c:pt idx="2">
                  <c:v>Customized signs= £2,000</c:v>
                </c:pt>
                <c:pt idx="3">
                  <c:v>Marketing and advertising= £2,000</c:v>
                </c:pt>
                <c:pt idx="4">
                  <c:v>Decorations=£2,000</c:v>
                </c:pt>
                <c:pt idx="5">
                  <c:v>Other expenses=£500</c:v>
                </c:pt>
              </c:strCache>
            </c:strRef>
          </c:cat>
          <c:val>
            <c:numRef>
              <c:f>Sheet3!$K$4:$K$9</c:f>
              <c:numCache>
                <c:formatCode>"£"#,##0_);[Red]\("£"#,##0\)</c:formatCode>
                <c:ptCount val="6"/>
                <c:pt idx="0">
                  <c:v>2000</c:v>
                </c:pt>
                <c:pt idx="1">
                  <c:v>6000</c:v>
                </c:pt>
                <c:pt idx="2">
                  <c:v>2000</c:v>
                </c:pt>
                <c:pt idx="4">
                  <c:v>2000</c:v>
                </c:pt>
                <c:pt idx="5">
                  <c:v>500</c:v>
                </c:pt>
              </c:numCache>
            </c:numRef>
          </c:val>
          <c:extLst>
            <c:ext xmlns:c16="http://schemas.microsoft.com/office/drawing/2014/chart" uri="{C3380CC4-5D6E-409C-BE32-E72D297353CC}">
              <c16:uniqueId val="{0000000C-6FE9-4C0E-8E5E-44F79ACA0CCC}"/>
            </c:ext>
          </c:extLst>
        </c:ser>
        <c:dLbls>
          <c:dLblPos val="ctr"/>
          <c:showLegendKey val="0"/>
          <c:showVal val="0"/>
          <c:showCatName val="0"/>
          <c:showSerName val="0"/>
          <c:showPercent val="1"/>
          <c:showBubbleSize val="0"/>
          <c:showLeaderLines val="1"/>
        </c:dLbls>
      </c:pie3D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8"/>
    </mc:Choice>
    <mc:Fallback>
      <c:style val="8"/>
    </mc:Fallback>
  </mc:AlternateContent>
  <c:chart>
    <c:title>
      <c:tx>
        <c:rich>
          <a:bodyPr rot="0" spcFirstLastPara="1" vertOverflow="ellipsis" vert="horz" wrap="square" anchor="ctr" anchorCtr="1"/>
          <a:lstStyle/>
          <a:p>
            <a:pPr>
              <a:defRPr sz="1862" b="1" i="0" u="none" strike="noStrike" kern="1200" cap="none" baseline="0">
                <a:solidFill>
                  <a:schemeClr val="lt1">
                    <a:lumMod val="85000"/>
                  </a:schemeClr>
                </a:solidFill>
                <a:latin typeface="+mn-lt"/>
                <a:ea typeface="+mn-ea"/>
                <a:cs typeface="+mn-cs"/>
              </a:defRPr>
            </a:pPr>
            <a:r>
              <a:rPr lang="en-GB"/>
              <a:t>Annual Profit</a:t>
            </a:r>
          </a:p>
        </c:rich>
      </c:tx>
      <c:overlay val="0"/>
      <c:spPr>
        <a:noFill/>
        <a:ln>
          <a:noFill/>
        </a:ln>
        <a:effectLst/>
      </c:spPr>
      <c:txPr>
        <a:bodyPr rot="0" spcFirstLastPara="1" vertOverflow="ellipsis" vert="horz" wrap="square" anchor="ctr" anchorCtr="1"/>
        <a:lstStyle/>
        <a:p>
          <a:pPr>
            <a:defRPr sz="1862" b="1" i="0" u="none" strike="noStrike" kern="1200" cap="none" baseline="0">
              <a:solidFill>
                <a:schemeClr val="lt1">
                  <a:lumMod val="85000"/>
                </a:schemeClr>
              </a:solidFill>
              <a:latin typeface="+mn-lt"/>
              <a:ea typeface="+mn-ea"/>
              <a:cs typeface="+mn-cs"/>
            </a:defRPr>
          </a:pPr>
          <a:endParaRPr lang="en-US"/>
        </a:p>
      </c:txPr>
    </c:title>
    <c:autoTitleDeleted val="0"/>
    <c:plotArea>
      <c:layout/>
      <c:barChart>
        <c:barDir val="col"/>
        <c:grouping val="clustered"/>
        <c:varyColors val="0"/>
        <c:ser>
          <c:idx val="1"/>
          <c:order val="1"/>
          <c:spPr>
            <a:noFill/>
            <a:ln w="9525" cap="flat" cmpd="sng" algn="ctr">
              <a:solidFill>
                <a:schemeClr val="accent6">
                  <a:shade val="76000"/>
                </a:schemeClr>
              </a:solidFill>
              <a:miter lim="800000"/>
            </a:ln>
            <a:effectLst>
              <a:glow rad="63500">
                <a:schemeClr val="accent6">
                  <a:shade val="76000"/>
                  <a:satMod val="175000"/>
                  <a:alpha val="25000"/>
                </a:schemeClr>
              </a:glo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75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strRef>
              <c:f>Sheet2!$A$1:$A$7</c:f>
              <c:strCache>
                <c:ptCount val="7"/>
                <c:pt idx="1">
                  <c:v>Total expenses</c:v>
                </c:pt>
                <c:pt idx="2">
                  <c:v>Sales income</c:v>
                </c:pt>
                <c:pt idx="3">
                  <c:v>Sales less expenses</c:v>
                </c:pt>
                <c:pt idx="4">
                  <c:v>Tax income (20%)</c:v>
                </c:pt>
                <c:pt idx="5">
                  <c:v>Total profit (divide 4 partners)</c:v>
                </c:pt>
                <c:pt idx="6">
                  <c:v>Net profit</c:v>
                </c:pt>
              </c:strCache>
            </c:strRef>
          </c:cat>
          <c:val>
            <c:numRef>
              <c:f>Sheet2!$C$1:$C$7</c:f>
              <c:numCache>
                <c:formatCode>"£"#,##0.00_);[Red]\("£"#,##0.00\)</c:formatCode>
                <c:ptCount val="7"/>
                <c:pt idx="1">
                  <c:v>149120</c:v>
                </c:pt>
                <c:pt idx="2" formatCode="&quot;£&quot;#,##0_);[Red]\(&quot;£&quot;#,##0\)">
                  <c:v>405000</c:v>
                </c:pt>
                <c:pt idx="3">
                  <c:v>295880</c:v>
                </c:pt>
                <c:pt idx="4">
                  <c:v>59176</c:v>
                </c:pt>
                <c:pt idx="5">
                  <c:v>59175</c:v>
                </c:pt>
                <c:pt idx="6">
                  <c:v>236704</c:v>
                </c:pt>
              </c:numCache>
            </c:numRef>
          </c:val>
          <c:extLst>
            <c:ext xmlns:c16="http://schemas.microsoft.com/office/drawing/2014/chart" uri="{C3380CC4-5D6E-409C-BE32-E72D297353CC}">
              <c16:uniqueId val="{00000000-8608-4E35-97D2-78E4F0CC0A62}"/>
            </c:ext>
          </c:extLst>
        </c:ser>
        <c:dLbls>
          <c:dLblPos val="inEnd"/>
          <c:showLegendKey val="0"/>
          <c:showVal val="1"/>
          <c:showCatName val="0"/>
          <c:showSerName val="0"/>
          <c:showPercent val="0"/>
          <c:showBubbleSize val="0"/>
        </c:dLbls>
        <c:gapWidth val="315"/>
        <c:overlap val="-40"/>
        <c:axId val="390669872"/>
        <c:axId val="390673616"/>
        <c:extLst>
          <c:ext xmlns:c15="http://schemas.microsoft.com/office/drawing/2012/chart" uri="{02D57815-91ED-43cb-92C2-25804820EDAC}">
            <c15:filteredBarSeries>
              <c15:ser>
                <c:idx val="0"/>
                <c:order val="0"/>
                <c:spPr>
                  <a:noFill/>
                  <a:ln w="9525" cap="flat" cmpd="sng" algn="ctr">
                    <a:solidFill>
                      <a:schemeClr val="accent6">
                        <a:tint val="77000"/>
                      </a:schemeClr>
                    </a:solidFill>
                    <a:miter lim="800000"/>
                  </a:ln>
                  <a:effectLst>
                    <a:glow rad="63500">
                      <a:schemeClr val="accent6">
                        <a:tint val="77000"/>
                        <a:satMod val="175000"/>
                        <a:alpha val="25000"/>
                      </a:schemeClr>
                    </a:glo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75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uri="{CE6537A1-D6FC-4f65-9D91-7224C49458BB}">
                      <c15:showLeaderLines val="1"/>
                      <c15:leaderLines>
                        <c:spPr>
                          <a:ln w="9525">
                            <a:solidFill>
                              <a:schemeClr val="lt1">
                                <a:lumMod val="50000"/>
                              </a:schemeClr>
                            </a:solidFill>
                            <a:round/>
                          </a:ln>
                          <a:effectLst/>
                        </c:spPr>
                      </c15:leaderLines>
                    </c:ext>
                  </c:extLst>
                </c:dLbls>
                <c:cat>
                  <c:strRef>
                    <c:extLst>
                      <c:ext uri="{02D57815-91ED-43cb-92C2-25804820EDAC}">
                        <c15:formulaRef>
                          <c15:sqref>Sheet2!$A$1:$A$7</c15:sqref>
                        </c15:formulaRef>
                      </c:ext>
                    </c:extLst>
                    <c:strCache>
                      <c:ptCount val="7"/>
                      <c:pt idx="1">
                        <c:v>Total expenses</c:v>
                      </c:pt>
                      <c:pt idx="2">
                        <c:v>Sales income</c:v>
                      </c:pt>
                      <c:pt idx="3">
                        <c:v>Sales less expenses</c:v>
                      </c:pt>
                      <c:pt idx="4">
                        <c:v>Tax income (20%)</c:v>
                      </c:pt>
                      <c:pt idx="5">
                        <c:v>Total profit (divide 4 partners)</c:v>
                      </c:pt>
                      <c:pt idx="6">
                        <c:v>Net profit</c:v>
                      </c:pt>
                    </c:strCache>
                  </c:strRef>
                </c:cat>
                <c:val>
                  <c:numRef>
                    <c:extLst>
                      <c:ext uri="{02D57815-91ED-43cb-92C2-25804820EDAC}">
                        <c15:formulaRef>
                          <c15:sqref>Sheet2!$B$1:$B$7</c15:sqref>
                        </c15:formulaRef>
                      </c:ext>
                    </c:extLst>
                    <c:numCache>
                      <c:formatCode>General</c:formatCode>
                      <c:ptCount val="7"/>
                    </c:numCache>
                  </c:numRef>
                </c:val>
                <c:extLst>
                  <c:ext xmlns:c16="http://schemas.microsoft.com/office/drawing/2014/chart" uri="{C3380CC4-5D6E-409C-BE32-E72D297353CC}">
                    <c16:uniqueId val="{00000001-8608-4E35-97D2-78E4F0CC0A62}"/>
                  </c:ext>
                </c:extLst>
              </c15:ser>
            </c15:filteredBarSeries>
          </c:ext>
        </c:extLst>
      </c:barChart>
      <c:catAx>
        <c:axId val="390669872"/>
        <c:scaling>
          <c:orientation val="minMax"/>
        </c:scaling>
        <c:delete val="0"/>
        <c:axPos val="b"/>
        <c:majorGridlines>
          <c:spPr>
            <a:ln w="9525" cap="flat" cmpd="sng" algn="ctr">
              <a:gradFill>
                <a:gsLst>
                  <a:gs pos="100000">
                    <a:schemeClr val="dk1">
                      <a:lumMod val="75000"/>
                      <a:lumOff val="25000"/>
                    </a:schemeClr>
                  </a:gs>
                  <a:gs pos="0">
                    <a:schemeClr val="dk1">
                      <a:lumMod val="65000"/>
                      <a:lumOff val="3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75000"/>
                  </a:schemeClr>
                </a:solidFill>
                <a:latin typeface="+mn-lt"/>
                <a:ea typeface="+mn-ea"/>
                <a:cs typeface="+mn-cs"/>
              </a:defRPr>
            </a:pPr>
            <a:endParaRPr lang="en-US"/>
          </a:p>
        </c:txPr>
        <c:crossAx val="390673616"/>
        <c:crosses val="autoZero"/>
        <c:auto val="1"/>
        <c:lblAlgn val="ctr"/>
        <c:lblOffset val="100"/>
        <c:noMultiLvlLbl val="0"/>
      </c:catAx>
      <c:valAx>
        <c:axId val="390673616"/>
        <c:scaling>
          <c:orientation val="minMax"/>
        </c:scaling>
        <c:delete val="0"/>
        <c:axPos val="l"/>
        <c:majorGridlines>
          <c:spPr>
            <a:ln w="9525" cap="flat" cmpd="sng" algn="ctr">
              <a:gradFill>
                <a:gsLst>
                  <a:gs pos="100000">
                    <a:schemeClr val="dk1">
                      <a:lumMod val="75000"/>
                      <a:lumOff val="25000"/>
                    </a:schemeClr>
                  </a:gs>
                  <a:gs pos="0">
                    <a:schemeClr val="dk1">
                      <a:lumMod val="65000"/>
                      <a:lumOff val="35000"/>
                    </a:schemeClr>
                  </a:gs>
                </a:gsLst>
                <a:lin ang="5400000" scaled="0"/>
              </a:gradFill>
              <a:round/>
            </a:ln>
            <a:effectLst/>
          </c:spPr>
        </c:majorGridlines>
        <c:numFmt formatCode="&quot;£&quot;#,##0.00_);[Red]\(&quot;£&quot;#,##0.0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75000"/>
                  </a:schemeClr>
                </a:solidFill>
                <a:latin typeface="+mn-lt"/>
                <a:ea typeface="+mn-ea"/>
                <a:cs typeface="+mn-cs"/>
              </a:defRPr>
            </a:pPr>
            <a:endParaRPr lang="en-US"/>
          </a:p>
        </c:txPr>
        <c:crossAx val="390669872"/>
        <c:crosses val="autoZero"/>
        <c:crossBetween val="between"/>
      </c:valAx>
      <c:spPr>
        <a:noFill/>
        <a:ln>
          <a:noFill/>
        </a:ln>
        <a:effectLst/>
      </c:spPr>
    </c:plotArea>
    <c:plotVisOnly val="1"/>
    <c:dispBlanksAs val="gap"/>
    <c:showDLblsOverMax val="0"/>
  </c:chart>
  <c:spPr>
    <a:solidFill>
      <a:schemeClr val="dk1">
        <a:lumMod val="75000"/>
        <a:lumOff val="25000"/>
      </a:schemeClr>
    </a:solid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en-GB"/>
              <a:t>KPI-2023-2026</a:t>
            </a:r>
          </a:p>
        </c:rich>
      </c:tx>
      <c:overlay val="0"/>
      <c:spPr>
        <a:noFill/>
        <a:ln>
          <a:noFill/>
        </a:ln>
        <a:effectLst/>
      </c:spPr>
      <c:txPr>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stacked"/>
        <c:varyColors val="0"/>
        <c:ser>
          <c:idx val="0"/>
          <c:order val="0"/>
          <c:tx>
            <c:strRef>
              <c:f>Sheet1!$B$3:$B$4</c:f>
              <c:strCache>
                <c:ptCount val="2"/>
                <c:pt idx="0">
                  <c:v>Dec-23</c:v>
                </c:pt>
              </c:strCache>
            </c:strRef>
          </c:tx>
          <c:spPr>
            <a:solidFill>
              <a:schemeClr val="accent1">
                <a:alpha val="70000"/>
              </a:schemeClr>
            </a:solidFill>
            <a:ln>
              <a:noFill/>
            </a:ln>
            <a:effectLst/>
          </c:spPr>
          <c:invertIfNegative val="0"/>
          <c:cat>
            <c:strRef>
              <c:f>Sheet1!$A$5:$A$36</c:f>
              <c:strCache>
                <c:ptCount val="32"/>
                <c:pt idx="2">
                  <c:v>Sales Income </c:v>
                </c:pt>
                <c:pt idx="3">
                  <c:v>Grants</c:v>
                </c:pt>
                <c:pt idx="4">
                  <c:v>Bank Loan</c:v>
                </c:pt>
                <c:pt idx="5">
                  <c:v>Investment by Owner</c:v>
                </c:pt>
                <c:pt idx="6">
                  <c:v>Any Other Income</c:v>
                </c:pt>
                <c:pt idx="8">
                  <c:v>Total Incoming</c:v>
                </c:pt>
                <c:pt idx="10">
                  <c:v>Stock/ Materials</c:v>
                </c:pt>
                <c:pt idx="11">
                  <c:v>Rent &amp; Rates</c:v>
                </c:pt>
                <c:pt idx="12">
                  <c:v>Wages</c:v>
                </c:pt>
                <c:pt idx="13">
                  <c:v>Drawings and N.I.C</c:v>
                </c:pt>
                <c:pt idx="14">
                  <c:v>Utilities</c:v>
                </c:pt>
                <c:pt idx="15">
                  <c:v>Insurances</c:v>
                </c:pt>
                <c:pt idx="16">
                  <c:v>Repairs and Renewals</c:v>
                </c:pt>
                <c:pt idx="17">
                  <c:v>Motor Expenses</c:v>
                </c:pt>
                <c:pt idx="18">
                  <c:v>Phone/Internet</c:v>
                </c:pt>
                <c:pt idx="19">
                  <c:v>Advertising</c:v>
                </c:pt>
                <c:pt idx="20">
                  <c:v>Print/Stationery</c:v>
                </c:pt>
                <c:pt idx="21">
                  <c:v>Miscellaneous</c:v>
                </c:pt>
                <c:pt idx="22">
                  <c:v>Loan Repayments</c:v>
                </c:pt>
                <c:pt idx="23">
                  <c:v>Bank Charges</c:v>
                </c:pt>
                <c:pt idx="24">
                  <c:v>Accountancy Fees</c:v>
                </c:pt>
                <c:pt idx="27">
                  <c:v>Total Outgoing</c:v>
                </c:pt>
                <c:pt idx="29">
                  <c:v>Incoming less outgoing</c:v>
                </c:pt>
                <c:pt idx="30">
                  <c:v>Opening Bank Balance</c:v>
                </c:pt>
                <c:pt idx="31">
                  <c:v>Closing Bank Balance</c:v>
                </c:pt>
              </c:strCache>
            </c:strRef>
          </c:cat>
          <c:val>
            <c:numRef>
              <c:f>Sheet1!$B$5:$B$36</c:f>
              <c:numCache>
                <c:formatCode>General</c:formatCode>
                <c:ptCount val="32"/>
                <c:pt idx="2" formatCode="&quot;£&quot;#,##0.00">
                  <c:v>405000</c:v>
                </c:pt>
                <c:pt idx="3" formatCode="&quot;£&quot;#,##0.00">
                  <c:v>20000</c:v>
                </c:pt>
                <c:pt idx="5" formatCode="&quot;£&quot;#,##0.00">
                  <c:v>20000</c:v>
                </c:pt>
                <c:pt idx="8" formatCode="&quot;£&quot;#,##0">
                  <c:v>445000</c:v>
                </c:pt>
                <c:pt idx="10" formatCode="&quot;£&quot;#,##0.00">
                  <c:v>64200</c:v>
                </c:pt>
                <c:pt idx="11" formatCode="&quot;£&quot;#,##0.00">
                  <c:v>13200</c:v>
                </c:pt>
                <c:pt idx="12" formatCode="&quot;£&quot;#,##0.00">
                  <c:v>22000</c:v>
                </c:pt>
                <c:pt idx="13" formatCode="&quot;£&quot;#,##0.00">
                  <c:v>12000</c:v>
                </c:pt>
                <c:pt idx="14" formatCode="&quot;£&quot;#,##0.00">
                  <c:v>20000</c:v>
                </c:pt>
                <c:pt idx="15" formatCode="&quot;£&quot;#,##0.00">
                  <c:v>660</c:v>
                </c:pt>
                <c:pt idx="16" formatCode="&quot;£&quot;#,##0.00">
                  <c:v>0</c:v>
                </c:pt>
                <c:pt idx="17" formatCode="&quot;£&quot;#,##0.00">
                  <c:v>9600</c:v>
                </c:pt>
                <c:pt idx="18" formatCode="&quot;£&quot;#,##0.00">
                  <c:v>660</c:v>
                </c:pt>
                <c:pt idx="19" formatCode="&quot;£&quot;#,##0.00">
                  <c:v>2850</c:v>
                </c:pt>
                <c:pt idx="20" formatCode="&quot;£&quot;#,##0.00">
                  <c:v>50</c:v>
                </c:pt>
                <c:pt idx="21" formatCode="&quot;£&quot;#,##0.00">
                  <c:v>3900</c:v>
                </c:pt>
                <c:pt idx="27" formatCode="&quot;£&quot;#,##0">
                  <c:v>149120</c:v>
                </c:pt>
                <c:pt idx="29" formatCode="&quot;£&quot;#,##0">
                  <c:v>295880</c:v>
                </c:pt>
                <c:pt idx="30" formatCode="&quot;£&quot;#,##0">
                  <c:v>0</c:v>
                </c:pt>
                <c:pt idx="31" formatCode="&quot;£&quot;#,##0">
                  <c:v>295880</c:v>
                </c:pt>
              </c:numCache>
            </c:numRef>
          </c:val>
          <c:extLst>
            <c:ext xmlns:c16="http://schemas.microsoft.com/office/drawing/2014/chart" uri="{C3380CC4-5D6E-409C-BE32-E72D297353CC}">
              <c16:uniqueId val="{00000000-0B8D-414F-8991-DE1CA5BFECC0}"/>
            </c:ext>
          </c:extLst>
        </c:ser>
        <c:ser>
          <c:idx val="1"/>
          <c:order val="1"/>
          <c:tx>
            <c:strRef>
              <c:f>Sheet1!$C$3:$C$4</c:f>
              <c:strCache>
                <c:ptCount val="2"/>
                <c:pt idx="0">
                  <c:v>Dec-24</c:v>
                </c:pt>
              </c:strCache>
            </c:strRef>
          </c:tx>
          <c:spPr>
            <a:solidFill>
              <a:schemeClr val="accent2">
                <a:alpha val="70000"/>
              </a:schemeClr>
            </a:solidFill>
            <a:ln>
              <a:noFill/>
            </a:ln>
            <a:effectLst/>
          </c:spPr>
          <c:invertIfNegative val="0"/>
          <c:cat>
            <c:strRef>
              <c:f>Sheet1!$A$5:$A$36</c:f>
              <c:strCache>
                <c:ptCount val="32"/>
                <c:pt idx="2">
                  <c:v>Sales Income </c:v>
                </c:pt>
                <c:pt idx="3">
                  <c:v>Grants</c:v>
                </c:pt>
                <c:pt idx="4">
                  <c:v>Bank Loan</c:v>
                </c:pt>
                <c:pt idx="5">
                  <c:v>Investment by Owner</c:v>
                </c:pt>
                <c:pt idx="6">
                  <c:v>Any Other Income</c:v>
                </c:pt>
                <c:pt idx="8">
                  <c:v>Total Incoming</c:v>
                </c:pt>
                <c:pt idx="10">
                  <c:v>Stock/ Materials</c:v>
                </c:pt>
                <c:pt idx="11">
                  <c:v>Rent &amp; Rates</c:v>
                </c:pt>
                <c:pt idx="12">
                  <c:v>Wages</c:v>
                </c:pt>
                <c:pt idx="13">
                  <c:v>Drawings and N.I.C</c:v>
                </c:pt>
                <c:pt idx="14">
                  <c:v>Utilities</c:v>
                </c:pt>
                <c:pt idx="15">
                  <c:v>Insurances</c:v>
                </c:pt>
                <c:pt idx="16">
                  <c:v>Repairs and Renewals</c:v>
                </c:pt>
                <c:pt idx="17">
                  <c:v>Motor Expenses</c:v>
                </c:pt>
                <c:pt idx="18">
                  <c:v>Phone/Internet</c:v>
                </c:pt>
                <c:pt idx="19">
                  <c:v>Advertising</c:v>
                </c:pt>
                <c:pt idx="20">
                  <c:v>Print/Stationery</c:v>
                </c:pt>
                <c:pt idx="21">
                  <c:v>Miscellaneous</c:v>
                </c:pt>
                <c:pt idx="22">
                  <c:v>Loan Repayments</c:v>
                </c:pt>
                <c:pt idx="23">
                  <c:v>Bank Charges</c:v>
                </c:pt>
                <c:pt idx="24">
                  <c:v>Accountancy Fees</c:v>
                </c:pt>
                <c:pt idx="27">
                  <c:v>Total Outgoing</c:v>
                </c:pt>
                <c:pt idx="29">
                  <c:v>Incoming less outgoing</c:v>
                </c:pt>
                <c:pt idx="30">
                  <c:v>Opening Bank Balance</c:v>
                </c:pt>
                <c:pt idx="31">
                  <c:v>Closing Bank Balance</c:v>
                </c:pt>
              </c:strCache>
            </c:strRef>
          </c:cat>
          <c:val>
            <c:numRef>
              <c:f>Sheet1!$C$5:$C$36</c:f>
              <c:numCache>
                <c:formatCode>General</c:formatCode>
                <c:ptCount val="32"/>
                <c:pt idx="2" formatCode="&quot;£&quot;#,##0.00">
                  <c:v>400000</c:v>
                </c:pt>
                <c:pt idx="3" formatCode="&quot;£&quot;#,##0.00">
                  <c:v>0</c:v>
                </c:pt>
                <c:pt idx="5" formatCode="&quot;£&quot;#,##0.00">
                  <c:v>0</c:v>
                </c:pt>
                <c:pt idx="8" formatCode="&quot;£&quot;#,##0">
                  <c:v>400000</c:v>
                </c:pt>
                <c:pt idx="10" formatCode="&quot;£&quot;#,##0.00">
                  <c:v>81000</c:v>
                </c:pt>
                <c:pt idx="11" formatCode="&quot;£&quot;#,##0.00">
                  <c:v>19000</c:v>
                </c:pt>
                <c:pt idx="12" formatCode="&quot;£&quot;#,##0.00">
                  <c:v>24000</c:v>
                </c:pt>
                <c:pt idx="13" formatCode="&quot;£&quot;#,##0.00">
                  <c:v>14000</c:v>
                </c:pt>
                <c:pt idx="14" formatCode="&quot;£&quot;#,##0.00">
                  <c:v>28000</c:v>
                </c:pt>
                <c:pt idx="15" formatCode="&quot;£&quot;#,##0.00">
                  <c:v>660</c:v>
                </c:pt>
                <c:pt idx="16" formatCode="&quot;£&quot;#,##0.00">
                  <c:v>5000</c:v>
                </c:pt>
                <c:pt idx="17" formatCode="&quot;£&quot;#,##0.00">
                  <c:v>11000</c:v>
                </c:pt>
                <c:pt idx="18" formatCode="&quot;£&quot;#,##0.00">
                  <c:v>660</c:v>
                </c:pt>
                <c:pt idx="19" formatCode="&quot;£&quot;#,##0.00">
                  <c:v>4000</c:v>
                </c:pt>
                <c:pt idx="20" formatCode="&quot;£&quot;#,##0.00">
                  <c:v>50</c:v>
                </c:pt>
                <c:pt idx="21" formatCode="&quot;£&quot;#,##0.00">
                  <c:v>3900</c:v>
                </c:pt>
                <c:pt idx="27" formatCode="&quot;£&quot;#,##0">
                  <c:v>191270</c:v>
                </c:pt>
                <c:pt idx="29" formatCode="&quot;£&quot;#,##0">
                  <c:v>208730</c:v>
                </c:pt>
                <c:pt idx="30" formatCode="&quot;£&quot;#,##0">
                  <c:v>295880</c:v>
                </c:pt>
                <c:pt idx="31" formatCode="&quot;£&quot;#,##0">
                  <c:v>504610</c:v>
                </c:pt>
              </c:numCache>
            </c:numRef>
          </c:val>
          <c:extLst>
            <c:ext xmlns:c16="http://schemas.microsoft.com/office/drawing/2014/chart" uri="{C3380CC4-5D6E-409C-BE32-E72D297353CC}">
              <c16:uniqueId val="{00000001-0B8D-414F-8991-DE1CA5BFECC0}"/>
            </c:ext>
          </c:extLst>
        </c:ser>
        <c:ser>
          <c:idx val="2"/>
          <c:order val="2"/>
          <c:tx>
            <c:strRef>
              <c:f>Sheet1!$D$3:$D$4</c:f>
              <c:strCache>
                <c:ptCount val="2"/>
                <c:pt idx="0">
                  <c:v>Dec-25</c:v>
                </c:pt>
              </c:strCache>
            </c:strRef>
          </c:tx>
          <c:spPr>
            <a:solidFill>
              <a:schemeClr val="accent3">
                <a:alpha val="70000"/>
              </a:schemeClr>
            </a:solidFill>
            <a:ln>
              <a:noFill/>
            </a:ln>
            <a:effectLst/>
          </c:spPr>
          <c:invertIfNegative val="0"/>
          <c:cat>
            <c:strRef>
              <c:f>Sheet1!$A$5:$A$36</c:f>
              <c:strCache>
                <c:ptCount val="32"/>
                <c:pt idx="2">
                  <c:v>Sales Income </c:v>
                </c:pt>
                <c:pt idx="3">
                  <c:v>Grants</c:v>
                </c:pt>
                <c:pt idx="4">
                  <c:v>Bank Loan</c:v>
                </c:pt>
                <c:pt idx="5">
                  <c:v>Investment by Owner</c:v>
                </c:pt>
                <c:pt idx="6">
                  <c:v>Any Other Income</c:v>
                </c:pt>
                <c:pt idx="8">
                  <c:v>Total Incoming</c:v>
                </c:pt>
                <c:pt idx="10">
                  <c:v>Stock/ Materials</c:v>
                </c:pt>
                <c:pt idx="11">
                  <c:v>Rent &amp; Rates</c:v>
                </c:pt>
                <c:pt idx="12">
                  <c:v>Wages</c:v>
                </c:pt>
                <c:pt idx="13">
                  <c:v>Drawings and N.I.C</c:v>
                </c:pt>
                <c:pt idx="14">
                  <c:v>Utilities</c:v>
                </c:pt>
                <c:pt idx="15">
                  <c:v>Insurances</c:v>
                </c:pt>
                <c:pt idx="16">
                  <c:v>Repairs and Renewals</c:v>
                </c:pt>
                <c:pt idx="17">
                  <c:v>Motor Expenses</c:v>
                </c:pt>
                <c:pt idx="18">
                  <c:v>Phone/Internet</c:v>
                </c:pt>
                <c:pt idx="19">
                  <c:v>Advertising</c:v>
                </c:pt>
                <c:pt idx="20">
                  <c:v>Print/Stationery</c:v>
                </c:pt>
                <c:pt idx="21">
                  <c:v>Miscellaneous</c:v>
                </c:pt>
                <c:pt idx="22">
                  <c:v>Loan Repayments</c:v>
                </c:pt>
                <c:pt idx="23">
                  <c:v>Bank Charges</c:v>
                </c:pt>
                <c:pt idx="24">
                  <c:v>Accountancy Fees</c:v>
                </c:pt>
                <c:pt idx="27">
                  <c:v>Total Outgoing</c:v>
                </c:pt>
                <c:pt idx="29">
                  <c:v>Incoming less outgoing</c:v>
                </c:pt>
                <c:pt idx="30">
                  <c:v>Opening Bank Balance</c:v>
                </c:pt>
                <c:pt idx="31">
                  <c:v>Closing Bank Balance</c:v>
                </c:pt>
              </c:strCache>
            </c:strRef>
          </c:cat>
          <c:val>
            <c:numRef>
              <c:f>Sheet1!$D$5:$D$36</c:f>
              <c:numCache>
                <c:formatCode>General</c:formatCode>
                <c:ptCount val="32"/>
                <c:pt idx="2" formatCode="&quot;£&quot;#,##0.00">
                  <c:v>420000</c:v>
                </c:pt>
                <c:pt idx="3" formatCode="&quot;£&quot;#,##0.00">
                  <c:v>0</c:v>
                </c:pt>
                <c:pt idx="5" formatCode="&quot;£&quot;#,##0.00">
                  <c:v>0</c:v>
                </c:pt>
                <c:pt idx="8" formatCode="&quot;£&quot;#,##0">
                  <c:v>420000</c:v>
                </c:pt>
                <c:pt idx="10" formatCode="&quot;£&quot;#,##0.00">
                  <c:v>81000</c:v>
                </c:pt>
                <c:pt idx="11" formatCode="&quot;£&quot;#,##0.00">
                  <c:v>19000</c:v>
                </c:pt>
                <c:pt idx="12" formatCode="&quot;£&quot;#,##0.00">
                  <c:v>24000</c:v>
                </c:pt>
                <c:pt idx="13" formatCode="&quot;£&quot;#,##0.00">
                  <c:v>14000</c:v>
                </c:pt>
                <c:pt idx="14" formatCode="&quot;£&quot;#,##0.00">
                  <c:v>28000</c:v>
                </c:pt>
                <c:pt idx="15" formatCode="&quot;£&quot;#,##0.00">
                  <c:v>660</c:v>
                </c:pt>
                <c:pt idx="16" formatCode="&quot;£&quot;#,##0.00">
                  <c:v>8000</c:v>
                </c:pt>
                <c:pt idx="17" formatCode="&quot;£&quot;#,##0.00">
                  <c:v>11000</c:v>
                </c:pt>
                <c:pt idx="18" formatCode="&quot;£&quot;#,##0.00">
                  <c:v>660</c:v>
                </c:pt>
                <c:pt idx="19" formatCode="&quot;£&quot;#,##0.00">
                  <c:v>5000</c:v>
                </c:pt>
                <c:pt idx="20" formatCode="&quot;£&quot;#,##0.00">
                  <c:v>60</c:v>
                </c:pt>
                <c:pt idx="21" formatCode="&quot;£&quot;#,##0.00">
                  <c:v>3900</c:v>
                </c:pt>
                <c:pt idx="27" formatCode="&quot;£&quot;#,##0">
                  <c:v>195280</c:v>
                </c:pt>
                <c:pt idx="29" formatCode="&quot;£&quot;#,##0">
                  <c:v>224720</c:v>
                </c:pt>
                <c:pt idx="30" formatCode="&quot;£&quot;#,##0">
                  <c:v>504610</c:v>
                </c:pt>
                <c:pt idx="31" formatCode="&quot;£&quot;#,##0">
                  <c:v>729330</c:v>
                </c:pt>
              </c:numCache>
            </c:numRef>
          </c:val>
          <c:extLst>
            <c:ext xmlns:c16="http://schemas.microsoft.com/office/drawing/2014/chart" uri="{C3380CC4-5D6E-409C-BE32-E72D297353CC}">
              <c16:uniqueId val="{00000002-0B8D-414F-8991-DE1CA5BFECC0}"/>
            </c:ext>
          </c:extLst>
        </c:ser>
        <c:ser>
          <c:idx val="3"/>
          <c:order val="3"/>
          <c:tx>
            <c:strRef>
              <c:f>Sheet1!$E$3:$E$4</c:f>
              <c:strCache>
                <c:ptCount val="2"/>
                <c:pt idx="0">
                  <c:v>Dec-25</c:v>
                </c:pt>
                <c:pt idx="1">
                  <c:v>Totals</c:v>
                </c:pt>
              </c:strCache>
            </c:strRef>
          </c:tx>
          <c:spPr>
            <a:solidFill>
              <a:schemeClr val="accent4">
                <a:alpha val="70000"/>
              </a:schemeClr>
            </a:solidFill>
            <a:ln>
              <a:noFill/>
            </a:ln>
            <a:effectLst/>
          </c:spPr>
          <c:invertIfNegative val="0"/>
          <c:cat>
            <c:strRef>
              <c:f>Sheet1!$A$5:$A$36</c:f>
              <c:strCache>
                <c:ptCount val="32"/>
                <c:pt idx="2">
                  <c:v>Sales Income </c:v>
                </c:pt>
                <c:pt idx="3">
                  <c:v>Grants</c:v>
                </c:pt>
                <c:pt idx="4">
                  <c:v>Bank Loan</c:v>
                </c:pt>
                <c:pt idx="5">
                  <c:v>Investment by Owner</c:v>
                </c:pt>
                <c:pt idx="6">
                  <c:v>Any Other Income</c:v>
                </c:pt>
                <c:pt idx="8">
                  <c:v>Total Incoming</c:v>
                </c:pt>
                <c:pt idx="10">
                  <c:v>Stock/ Materials</c:v>
                </c:pt>
                <c:pt idx="11">
                  <c:v>Rent &amp; Rates</c:v>
                </c:pt>
                <c:pt idx="12">
                  <c:v>Wages</c:v>
                </c:pt>
                <c:pt idx="13">
                  <c:v>Drawings and N.I.C</c:v>
                </c:pt>
                <c:pt idx="14">
                  <c:v>Utilities</c:v>
                </c:pt>
                <c:pt idx="15">
                  <c:v>Insurances</c:v>
                </c:pt>
                <c:pt idx="16">
                  <c:v>Repairs and Renewals</c:v>
                </c:pt>
                <c:pt idx="17">
                  <c:v>Motor Expenses</c:v>
                </c:pt>
                <c:pt idx="18">
                  <c:v>Phone/Internet</c:v>
                </c:pt>
                <c:pt idx="19">
                  <c:v>Advertising</c:v>
                </c:pt>
                <c:pt idx="20">
                  <c:v>Print/Stationery</c:v>
                </c:pt>
                <c:pt idx="21">
                  <c:v>Miscellaneous</c:v>
                </c:pt>
                <c:pt idx="22">
                  <c:v>Loan Repayments</c:v>
                </c:pt>
                <c:pt idx="23">
                  <c:v>Bank Charges</c:v>
                </c:pt>
                <c:pt idx="24">
                  <c:v>Accountancy Fees</c:v>
                </c:pt>
                <c:pt idx="27">
                  <c:v>Total Outgoing</c:v>
                </c:pt>
                <c:pt idx="29">
                  <c:v>Incoming less outgoing</c:v>
                </c:pt>
                <c:pt idx="30">
                  <c:v>Opening Bank Balance</c:v>
                </c:pt>
                <c:pt idx="31">
                  <c:v>Closing Bank Balance</c:v>
                </c:pt>
              </c:strCache>
            </c:strRef>
          </c:cat>
          <c:val>
            <c:numRef>
              <c:f>Sheet1!$E$5:$E$36</c:f>
              <c:numCache>
                <c:formatCode>General</c:formatCode>
                <c:ptCount val="32"/>
                <c:pt idx="2" formatCode="&quot;£&quot;#,##0">
                  <c:v>1225000</c:v>
                </c:pt>
                <c:pt idx="3" formatCode="&quot;£&quot;#,##0">
                  <c:v>20000</c:v>
                </c:pt>
                <c:pt idx="4" formatCode="&quot;£&quot;#,##0">
                  <c:v>0</c:v>
                </c:pt>
                <c:pt idx="5" formatCode="&quot;£&quot;#,##0">
                  <c:v>20000</c:v>
                </c:pt>
                <c:pt idx="6" formatCode="&quot;£&quot;#,##0">
                  <c:v>0</c:v>
                </c:pt>
                <c:pt idx="8" formatCode="&quot;£&quot;#,##0">
                  <c:v>1265000</c:v>
                </c:pt>
                <c:pt idx="10" formatCode="&quot;£&quot;#,##0">
                  <c:v>226200</c:v>
                </c:pt>
                <c:pt idx="11" formatCode="&quot;£&quot;#,##0">
                  <c:v>51200</c:v>
                </c:pt>
                <c:pt idx="12" formatCode="&quot;£&quot;#,##0">
                  <c:v>70000</c:v>
                </c:pt>
                <c:pt idx="13" formatCode="&quot;£&quot;#,##0">
                  <c:v>40000</c:v>
                </c:pt>
                <c:pt idx="14" formatCode="&quot;£&quot;#,##0">
                  <c:v>76000</c:v>
                </c:pt>
                <c:pt idx="15" formatCode="&quot;£&quot;#,##0">
                  <c:v>1980</c:v>
                </c:pt>
                <c:pt idx="16" formatCode="&quot;£&quot;#,##0">
                  <c:v>13000</c:v>
                </c:pt>
                <c:pt idx="17" formatCode="&quot;£&quot;#,##0">
                  <c:v>31600</c:v>
                </c:pt>
                <c:pt idx="18" formatCode="&quot;£&quot;#,##0">
                  <c:v>1980</c:v>
                </c:pt>
                <c:pt idx="19" formatCode="&quot;£&quot;#,##0">
                  <c:v>11850</c:v>
                </c:pt>
                <c:pt idx="20" formatCode="&quot;£&quot;#,##0">
                  <c:v>160</c:v>
                </c:pt>
                <c:pt idx="21" formatCode="&quot;£&quot;#,##0">
                  <c:v>11700</c:v>
                </c:pt>
                <c:pt idx="22" formatCode="&quot;£&quot;#,##0">
                  <c:v>0</c:v>
                </c:pt>
                <c:pt idx="23" formatCode="&quot;£&quot;#,##0">
                  <c:v>0</c:v>
                </c:pt>
                <c:pt idx="24" formatCode="&quot;£&quot;#,##0">
                  <c:v>0</c:v>
                </c:pt>
                <c:pt idx="27" formatCode="&quot;£&quot;#,##0">
                  <c:v>535670</c:v>
                </c:pt>
                <c:pt idx="29" formatCode="&quot;£&quot;#,##0">
                  <c:v>729330</c:v>
                </c:pt>
              </c:numCache>
            </c:numRef>
          </c:val>
          <c:extLst>
            <c:ext xmlns:c16="http://schemas.microsoft.com/office/drawing/2014/chart" uri="{C3380CC4-5D6E-409C-BE32-E72D297353CC}">
              <c16:uniqueId val="{00000003-0B8D-414F-8991-DE1CA5BFECC0}"/>
            </c:ext>
          </c:extLst>
        </c:ser>
        <c:dLbls>
          <c:showLegendKey val="0"/>
          <c:showVal val="0"/>
          <c:showCatName val="0"/>
          <c:showSerName val="0"/>
          <c:showPercent val="0"/>
          <c:showBubbleSize val="0"/>
        </c:dLbls>
        <c:gapWidth val="50"/>
        <c:overlap val="100"/>
        <c:axId val="1594788464"/>
        <c:axId val="1"/>
      </c:barChart>
      <c:catAx>
        <c:axId val="1594788464"/>
        <c:scaling>
          <c:orientation val="minMax"/>
        </c:scaling>
        <c:delete val="0"/>
        <c:axPos val="l"/>
        <c:numFmt formatCode="General" sourceLinked="1"/>
        <c:majorTickMark val="none"/>
        <c:minorTickMark val="none"/>
        <c:tickLblPos val="nextTo"/>
        <c:spPr>
          <a:noFill/>
          <a:ln w="9525" cap="flat" cmpd="sng" algn="ctr">
            <a:solidFill>
              <a:schemeClr val="tx1">
                <a:lumMod val="25000"/>
                <a:lumOff val="75000"/>
              </a:schemeClr>
            </a:solidFill>
            <a:round/>
            <a:headEnd type="none" w="sm" len="sm"/>
            <a:tailEnd type="none" w="sm" len="sm"/>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
        <c:crosses val="autoZero"/>
        <c:auto val="1"/>
        <c:lblAlgn val="ctr"/>
        <c:lblOffset val="100"/>
        <c:noMultiLvlLbl val="0"/>
      </c:catAx>
      <c:valAx>
        <c:axId val="1"/>
        <c:scaling>
          <c:orientation val="minMax"/>
        </c:scaling>
        <c:delete val="0"/>
        <c:axPos val="b"/>
        <c:majorGridlines>
          <c:spPr>
            <a:ln w="9525" cap="flat" cmpd="sng" algn="ctr">
              <a:gradFill>
                <a:gsLst>
                  <a:gs pos="0">
                    <a:schemeClr val="tx1">
                      <a:lumMod val="5000"/>
                      <a:lumOff val="95000"/>
                    </a:schemeClr>
                  </a:gs>
                  <a:gs pos="100000">
                    <a:schemeClr val="tx1">
                      <a:lumMod val="15000"/>
                      <a:lumOff val="8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59478846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withinLinearReversed" id="26">
  <a:schemeClr val="accent6"/>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3">
  <cs:axisTitle>
    <cs:lnRef idx="0"/>
    <cs:fillRef idx="0"/>
    <cs:effectRef idx="0"/>
    <cs:fontRef idx="minor">
      <a:schemeClr val="lt1">
        <a:lumMod val="75000"/>
      </a:schemeClr>
    </cs:fontRef>
    <cs:defRPr sz="1197" b="1" kern="1200"/>
  </cs:axisTitle>
  <cs:categoryAxis>
    <cs:lnRef idx="0"/>
    <cs:fillRef idx="0"/>
    <cs:effectRef idx="0"/>
    <cs:fontRef idx="minor">
      <a:schemeClr val="lt1">
        <a:lumMod val="75000"/>
      </a:schemeClr>
    </cs:fontRef>
    <cs:defRPr sz="1197" kern="1200"/>
  </cs:categoryAxis>
  <cs:chartArea>
    <cs:lnRef idx="0"/>
    <cs:fillRef idx="0"/>
    <cs:effectRef idx="0"/>
    <cs:fontRef idx="minor">
      <a:schemeClr val="dk1"/>
    </cs:fontRef>
    <cs:spPr>
      <a:solidFill>
        <a:schemeClr val="dk1">
          <a:lumMod val="75000"/>
          <a:lumOff val="25000"/>
        </a:schemeClr>
      </a:solidFill>
      <a:ln w="9525" cap="flat" cmpd="sng" algn="ctr">
        <a:solidFill>
          <a:schemeClr val="dk1">
            <a:lumMod val="15000"/>
            <a:lumOff val="85000"/>
          </a:schemeClr>
        </a:solidFill>
        <a:round/>
      </a:ln>
    </cs:spPr>
    <cs:defRPr sz="1197" kern="1200"/>
  </cs:chartArea>
  <cs:dataLabel>
    <cs:lnRef idx="0"/>
    <cs:fillRef idx="0"/>
    <cs:effectRef idx="0"/>
    <cs:fontRef idx="minor">
      <a:schemeClr val="lt1">
        <a:lumMod val="75000"/>
      </a:schemeClr>
    </cs:fontRef>
    <cs:defRPr sz="1197" kern="1200"/>
  </cs:dataLabel>
  <cs:dataLabelCallout>
    <cs:lnRef idx="0"/>
    <cs:fillRef idx="0"/>
    <cs:effectRef idx="0"/>
    <cs:fontRef idx="minor">
      <a:schemeClr val="lt1">
        <a:lumMod val="15000"/>
        <a:lumOff val="85000"/>
      </a:schemeClr>
    </cs:fontRef>
    <cs:spPr>
      <a:solidFill>
        <a:schemeClr val="dk1">
          <a:lumMod val="65000"/>
          <a:lumOff val="35000"/>
        </a:schemeClr>
      </a:solidFill>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0"/>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
  <cs:dataPoint3D>
    <cs:lnRef idx="0">
      <cs:styleClr val="auto"/>
    </cs:lnRef>
    <cs:fillRef idx="0">
      <cs:styleClr val="auto"/>
    </cs:fillRef>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3D>
  <cs:dataPointLine>
    <cs:lnRef idx="0">
      <cs:styleClr val="auto"/>
    </cs:lnRef>
    <cs:fillRef idx="0">
      <cs:styleClr val="auto"/>
    </cs:fillRef>
    <cs:effectRef idx="0">
      <cs:styleClr val="auto"/>
    </cs:effectRef>
    <cs:fontRef idx="minor">
      <a:schemeClr val="dk1"/>
    </cs:fontRef>
    <cs:spPr>
      <a:ln w="22225" cap="rnd">
        <a:solidFill>
          <a:schemeClr val="phClr"/>
        </a:solidFill>
      </a:ln>
      <a:effectLst>
        <a:glow rad="139700">
          <a:schemeClr val="phClr">
            <a:satMod val="175000"/>
            <a:alpha val="14000"/>
          </a:schemeClr>
        </a:glow>
      </a:effectLst>
    </cs:spPr>
  </cs:dataPointLine>
  <cs:dataPointMarker>
    <cs:lnRef idx="0">
      <cs:styleClr val="auto"/>
    </cs:lnRef>
    <cs:fillRef idx="0">
      <cs:styleClr val="auto"/>
    </cs:fillRef>
    <cs:effectRef idx="0">
      <cs:styleClr val="auto"/>
    </cs:effectRef>
    <cs:fontRef idx="minor">
      <a:schemeClr val="dk1"/>
    </cs:fontRef>
    <cs:spPr>
      <a:solidFill>
        <a:schemeClr val="phClr">
          <a:lumMod val="60000"/>
          <a:lumOff val="40000"/>
        </a:schemeClr>
      </a:solidFill>
      <a:effectLst>
        <a:glow rad="63500">
          <a:schemeClr val="phClr">
            <a:satMod val="175000"/>
            <a:alpha val="25000"/>
          </a:schemeClr>
        </a:glow>
      </a:effectLst>
    </cs:spPr>
  </cs:dataPointMarker>
  <cs:dataPointMarkerLayout symbol="circle" size="4"/>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1197"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75000"/>
                <a:lumOff val="25000"/>
              </a:schemeClr>
            </a:gs>
            <a:gs pos="0">
              <a:schemeClr val="dk1">
                <a:lumMod val="65000"/>
                <a:lumOff val="3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dk1">
                <a:lumMod val="75000"/>
                <a:lumOff val="25000"/>
                <a:alpha val="25000"/>
              </a:schemeClr>
            </a:gs>
            <a:gs pos="0">
              <a:schemeClr val="dk1">
                <a:lumMod val="65000"/>
                <a:lumOff val="35000"/>
                <a:alpha val="25000"/>
              </a:schemeClr>
            </a:gs>
          </a:gsLst>
          <a:lin ang="5400000" scaled="0"/>
        </a:gradFill>
        <a:round/>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lt1">
        <a:lumMod val="75000"/>
      </a:schemeClr>
    </cs:fontRef>
    <cs:defRPr sz="1197"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a:lumMod val="85000"/>
      </a:schemeClr>
    </cs:fontRef>
    <cs:defRPr sz="1862" b="1" kern="1200" cap="none" baseline="0"/>
  </cs:title>
  <cs:trendline>
    <cs:lnRef idx="0">
      <cs:styleClr val="auto"/>
    </cs:lnRef>
    <cs:fillRef idx="0"/>
    <cs:effectRef idx="0"/>
    <cs:fontRef idx="minor">
      <a:schemeClr val="lt1"/>
    </cs:fontRef>
    <cs:spPr>
      <a:ln w="25400" cap="rnd">
        <a:solidFill>
          <a:schemeClr val="phClr">
            <a:alpha val="50000"/>
          </a:schemeClr>
        </a:solidFill>
      </a:ln>
    </cs:spPr>
  </cs:trendline>
  <cs:trendlineLabel>
    <cs:lnRef idx="0"/>
    <cs:fillRef idx="0"/>
    <cs:effectRef idx="0"/>
    <cs:fontRef idx="minor">
      <a:schemeClr val="lt1">
        <a:lumMod val="75000"/>
      </a:schemeClr>
    </cs:fontRef>
    <cs:defRPr sz="1197"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305">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headEnd type="none" w="sm" len="sm"/>
        <a:tailEnd type="none" w="sm" len="sm"/>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alpha val="70000"/>
        </a:schemeClr>
      </a:solidFill>
    </cs:spPr>
  </cs:dataPoint>
  <cs:dataPoint3D>
    <cs:lnRef idx="0"/>
    <cs:fillRef idx="0">
      <cs:styleClr val="auto"/>
    </cs:fillRef>
    <cs:effectRef idx="0"/>
    <cs:fontRef idx="minor">
      <a:schemeClr val="tx1"/>
    </cs:fontRef>
    <cs:spPr>
      <a:solidFill>
        <a:schemeClr val="phClr">
          <a:alpha val="70000"/>
        </a:schemeClr>
      </a:soli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a:gsLst>
          <a:gs pos="0">
            <a:schemeClr val="phClr"/>
          </a:gs>
          <a:gs pos="46000">
            <a:schemeClr val="phClr"/>
          </a:gs>
          <a:gs pos="100000">
            <a:schemeClr val="phClr">
              <a:lumMod val="20000"/>
              <a:lumOff val="80000"/>
              <a:alpha val="0"/>
            </a:schemeClr>
          </a:gs>
        </a:gsLst>
        <a:path path="circle">
          <a:fillToRect l="50000" t="-80000" r="50000" b="180000"/>
        </a:path>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0">
              <a:schemeClr val="tx1">
                <a:lumMod val="5000"/>
                <a:lumOff val="95000"/>
              </a:schemeClr>
            </a:gs>
            <a:gs pos="100000">
              <a:schemeClr val="tx1">
                <a:lumMod val="15000"/>
                <a:lumOff val="85000"/>
              </a:schemeClr>
            </a:gs>
          </a:gsLst>
          <a:lin ang="5400000" scaled="0"/>
        </a:gradFill>
        <a:round/>
      </a:ln>
    </cs:spPr>
  </cs:gridlineMajor>
  <cs:gridlineMinor>
    <cs:lnRef idx="0"/>
    <cs:fillRef idx="0"/>
    <cs:effectRef idx="0"/>
    <cs:fontRef idx="minor">
      <a:schemeClr val="dk1"/>
    </cs:fontRef>
    <cs:spPr>
      <a:ln w="9525" cap="flat" cmpd="sng" algn="ctr">
        <a:gradFill>
          <a:gsLst>
            <a:gs pos="0">
              <a:schemeClr val="tx1">
                <a:lumMod val="5000"/>
                <a:lumOff val="95000"/>
              </a:schemeClr>
            </a:gs>
            <a:gs pos="100000">
              <a:schemeClr val="tx1">
                <a:lumMod val="15000"/>
                <a:lumOff val="8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diagrams/_rels/data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ata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a:alpha val="0"/>
      </a:schemeClr>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a:alpha val="0"/>
      </a:schemeClr>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7A6ED3-799D-4E4C-9A24-45C034D367E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8F5C5BA-BFED-4832-88C2-F631713A3EF7}">
      <dgm:prSet/>
      <dgm:spPr/>
      <dgm:t>
        <a:bodyPr/>
        <a:lstStyle/>
        <a:p>
          <a:r>
            <a:rPr lang="en-GB" b="1" dirty="0"/>
            <a:t>Name			Student Number</a:t>
          </a:r>
          <a:endParaRPr lang="en-US" b="1" dirty="0"/>
        </a:p>
      </dgm:t>
    </dgm:pt>
    <dgm:pt modelId="{9B8FBE5D-4B3F-4C1E-A528-FEED275B918D}" type="parTrans" cxnId="{5BA7CFA3-8B1C-4D29-80F0-85D49EF28041}">
      <dgm:prSet/>
      <dgm:spPr/>
      <dgm:t>
        <a:bodyPr/>
        <a:lstStyle/>
        <a:p>
          <a:endParaRPr lang="en-US"/>
        </a:p>
      </dgm:t>
    </dgm:pt>
    <dgm:pt modelId="{A94B6FCA-B975-4AB1-BD57-C8D633D226ED}" type="sibTrans" cxnId="{5BA7CFA3-8B1C-4D29-80F0-85D49EF28041}">
      <dgm:prSet/>
      <dgm:spPr/>
      <dgm:t>
        <a:bodyPr/>
        <a:lstStyle/>
        <a:p>
          <a:endParaRPr lang="en-US"/>
        </a:p>
      </dgm:t>
    </dgm:pt>
    <dgm:pt modelId="{259D0AEF-EB02-4336-B604-87E819540E11}">
      <dgm:prSet/>
      <dgm:spPr/>
      <dgm:t>
        <a:bodyPr/>
        <a:lstStyle/>
        <a:p>
          <a:r>
            <a:rPr lang="en-GB"/>
            <a:t>Faisal Khalid			2123094</a:t>
          </a:r>
          <a:endParaRPr lang="en-US"/>
        </a:p>
      </dgm:t>
    </dgm:pt>
    <dgm:pt modelId="{555A06AC-FCBF-4303-9485-3799582B4347}" type="parTrans" cxnId="{69F25E4A-4640-4C9E-AD5B-6B3B7F72DCE4}">
      <dgm:prSet/>
      <dgm:spPr/>
      <dgm:t>
        <a:bodyPr/>
        <a:lstStyle/>
        <a:p>
          <a:endParaRPr lang="en-US"/>
        </a:p>
      </dgm:t>
    </dgm:pt>
    <dgm:pt modelId="{E39E0CA0-E191-4F3B-8507-4F5FC76B9089}" type="sibTrans" cxnId="{69F25E4A-4640-4C9E-AD5B-6B3B7F72DCE4}">
      <dgm:prSet/>
      <dgm:spPr/>
      <dgm:t>
        <a:bodyPr/>
        <a:lstStyle/>
        <a:p>
          <a:endParaRPr lang="en-US"/>
        </a:p>
      </dgm:t>
    </dgm:pt>
    <dgm:pt modelId="{5DD8814F-9A68-4038-ACF5-7CE69A5EC1B3}">
      <dgm:prSet/>
      <dgm:spPr/>
      <dgm:t>
        <a:bodyPr/>
        <a:lstStyle/>
        <a:p>
          <a:r>
            <a:rPr lang="en-GB"/>
            <a:t>Nicoleta Madalina Stanga	2118508</a:t>
          </a:r>
          <a:endParaRPr lang="en-US"/>
        </a:p>
      </dgm:t>
    </dgm:pt>
    <dgm:pt modelId="{09A66B3A-D2C8-46F6-A812-F74701F18FC1}" type="parTrans" cxnId="{6C86E190-7430-47EC-B322-4EDC9C19FD3D}">
      <dgm:prSet/>
      <dgm:spPr/>
      <dgm:t>
        <a:bodyPr/>
        <a:lstStyle/>
        <a:p>
          <a:endParaRPr lang="en-US"/>
        </a:p>
      </dgm:t>
    </dgm:pt>
    <dgm:pt modelId="{8E370F05-A1BD-4608-B6AB-80F4A72BCE6B}" type="sibTrans" cxnId="{6C86E190-7430-47EC-B322-4EDC9C19FD3D}">
      <dgm:prSet/>
      <dgm:spPr/>
      <dgm:t>
        <a:bodyPr/>
        <a:lstStyle/>
        <a:p>
          <a:endParaRPr lang="en-US"/>
        </a:p>
      </dgm:t>
    </dgm:pt>
    <dgm:pt modelId="{6F5B46B0-F579-41C9-AEE6-D10F8C20DBDE}">
      <dgm:prSet/>
      <dgm:spPr/>
      <dgm:t>
        <a:bodyPr/>
        <a:lstStyle/>
        <a:p>
          <a:r>
            <a:rPr lang="en-GB"/>
            <a:t>Cristian Fota			2118507</a:t>
          </a:r>
          <a:endParaRPr lang="en-US"/>
        </a:p>
      </dgm:t>
    </dgm:pt>
    <dgm:pt modelId="{F5950D79-2FA3-48C1-A0B8-441A6EAD6F5C}" type="parTrans" cxnId="{BD0DDDA1-784E-47AC-853B-7F8141E247F2}">
      <dgm:prSet/>
      <dgm:spPr/>
      <dgm:t>
        <a:bodyPr/>
        <a:lstStyle/>
        <a:p>
          <a:endParaRPr lang="en-US"/>
        </a:p>
      </dgm:t>
    </dgm:pt>
    <dgm:pt modelId="{B72DBC69-589F-4B3A-843B-444931EEEFEF}" type="sibTrans" cxnId="{BD0DDDA1-784E-47AC-853B-7F8141E247F2}">
      <dgm:prSet/>
      <dgm:spPr/>
      <dgm:t>
        <a:bodyPr/>
        <a:lstStyle/>
        <a:p>
          <a:endParaRPr lang="en-US"/>
        </a:p>
      </dgm:t>
    </dgm:pt>
    <dgm:pt modelId="{39C8A5C1-0CC4-40AE-8FDD-39A1B999F717}">
      <dgm:prSet/>
      <dgm:spPr/>
      <dgm:t>
        <a:bodyPr/>
        <a:lstStyle/>
        <a:p>
          <a:r>
            <a:rPr lang="en-GB"/>
            <a:t>Liviu Hadirca			2119291 			</a:t>
          </a:r>
          <a:endParaRPr lang="en-US"/>
        </a:p>
      </dgm:t>
    </dgm:pt>
    <dgm:pt modelId="{7B031200-E7D5-4129-A8A5-9F1D199B8082}" type="parTrans" cxnId="{51EC548B-6500-4028-AE35-D4974814DC4B}">
      <dgm:prSet/>
      <dgm:spPr/>
      <dgm:t>
        <a:bodyPr/>
        <a:lstStyle/>
        <a:p>
          <a:endParaRPr lang="en-US"/>
        </a:p>
      </dgm:t>
    </dgm:pt>
    <dgm:pt modelId="{D6766777-A557-4401-8E8E-4236F957DF4B}" type="sibTrans" cxnId="{51EC548B-6500-4028-AE35-D4974814DC4B}">
      <dgm:prSet/>
      <dgm:spPr/>
      <dgm:t>
        <a:bodyPr/>
        <a:lstStyle/>
        <a:p>
          <a:endParaRPr lang="en-US"/>
        </a:p>
      </dgm:t>
    </dgm:pt>
    <dgm:pt modelId="{3964123E-276E-4BFF-BE60-5E4E6227C8C4}">
      <dgm:prSet/>
      <dgm:spPr/>
      <dgm:t>
        <a:bodyPr/>
        <a:lstStyle/>
        <a:p>
          <a:r>
            <a:rPr lang="en-GB"/>
            <a:t>Lecturer: 	Samuel Ofori </a:t>
          </a:r>
          <a:endParaRPr lang="en-US"/>
        </a:p>
      </dgm:t>
    </dgm:pt>
    <dgm:pt modelId="{93E36344-DBD4-4CDC-878E-2B93F7586AA7}" type="parTrans" cxnId="{09506FE8-27F7-421B-AA69-823E6C14CA6F}">
      <dgm:prSet/>
      <dgm:spPr/>
      <dgm:t>
        <a:bodyPr/>
        <a:lstStyle/>
        <a:p>
          <a:endParaRPr lang="en-US"/>
        </a:p>
      </dgm:t>
    </dgm:pt>
    <dgm:pt modelId="{8020B70F-000F-4C1B-B3FB-51FFF6BAFD6A}" type="sibTrans" cxnId="{09506FE8-27F7-421B-AA69-823E6C14CA6F}">
      <dgm:prSet/>
      <dgm:spPr/>
      <dgm:t>
        <a:bodyPr/>
        <a:lstStyle/>
        <a:p>
          <a:endParaRPr lang="en-US"/>
        </a:p>
      </dgm:t>
    </dgm:pt>
    <dgm:pt modelId="{818EFEE2-06F4-49C2-96A7-C973DE481DE9}" type="pres">
      <dgm:prSet presAssocID="{4B7A6ED3-799D-4E4C-9A24-45C034D367E9}" presName="linear" presStyleCnt="0">
        <dgm:presLayoutVars>
          <dgm:animLvl val="lvl"/>
          <dgm:resizeHandles val="exact"/>
        </dgm:presLayoutVars>
      </dgm:prSet>
      <dgm:spPr/>
    </dgm:pt>
    <dgm:pt modelId="{74A0C922-BE4C-4E8E-8FE4-9E67DBCB03CC}" type="pres">
      <dgm:prSet presAssocID="{A8F5C5BA-BFED-4832-88C2-F631713A3EF7}" presName="parentText" presStyleLbl="node1" presStyleIdx="0" presStyleCnt="6">
        <dgm:presLayoutVars>
          <dgm:chMax val="0"/>
          <dgm:bulletEnabled val="1"/>
        </dgm:presLayoutVars>
      </dgm:prSet>
      <dgm:spPr/>
    </dgm:pt>
    <dgm:pt modelId="{600D5F8E-8001-4FD7-BB2E-3D64E890C250}" type="pres">
      <dgm:prSet presAssocID="{A94B6FCA-B975-4AB1-BD57-C8D633D226ED}" presName="spacer" presStyleCnt="0"/>
      <dgm:spPr/>
    </dgm:pt>
    <dgm:pt modelId="{D3ED81C6-19DC-4776-9A9D-7595AD8D3733}" type="pres">
      <dgm:prSet presAssocID="{259D0AEF-EB02-4336-B604-87E819540E11}" presName="parentText" presStyleLbl="node1" presStyleIdx="1" presStyleCnt="6">
        <dgm:presLayoutVars>
          <dgm:chMax val="0"/>
          <dgm:bulletEnabled val="1"/>
        </dgm:presLayoutVars>
      </dgm:prSet>
      <dgm:spPr/>
    </dgm:pt>
    <dgm:pt modelId="{32351808-5F54-4D03-B06D-D24608629430}" type="pres">
      <dgm:prSet presAssocID="{E39E0CA0-E191-4F3B-8507-4F5FC76B9089}" presName="spacer" presStyleCnt="0"/>
      <dgm:spPr/>
    </dgm:pt>
    <dgm:pt modelId="{390B31AA-4D0A-4A92-9A93-28976F2F5BC1}" type="pres">
      <dgm:prSet presAssocID="{5DD8814F-9A68-4038-ACF5-7CE69A5EC1B3}" presName="parentText" presStyleLbl="node1" presStyleIdx="2" presStyleCnt="6">
        <dgm:presLayoutVars>
          <dgm:chMax val="0"/>
          <dgm:bulletEnabled val="1"/>
        </dgm:presLayoutVars>
      </dgm:prSet>
      <dgm:spPr/>
    </dgm:pt>
    <dgm:pt modelId="{8AA24F4D-B64E-4993-9B80-4569B5D2DD03}" type="pres">
      <dgm:prSet presAssocID="{8E370F05-A1BD-4608-B6AB-80F4A72BCE6B}" presName="spacer" presStyleCnt="0"/>
      <dgm:spPr/>
    </dgm:pt>
    <dgm:pt modelId="{B7159880-F286-403E-9864-02AADB4C1E98}" type="pres">
      <dgm:prSet presAssocID="{6F5B46B0-F579-41C9-AEE6-D10F8C20DBDE}" presName="parentText" presStyleLbl="node1" presStyleIdx="3" presStyleCnt="6">
        <dgm:presLayoutVars>
          <dgm:chMax val="0"/>
          <dgm:bulletEnabled val="1"/>
        </dgm:presLayoutVars>
      </dgm:prSet>
      <dgm:spPr/>
    </dgm:pt>
    <dgm:pt modelId="{CCA534D7-AB0E-4CF9-AA91-B73DE56608B8}" type="pres">
      <dgm:prSet presAssocID="{B72DBC69-589F-4B3A-843B-444931EEEFEF}" presName="spacer" presStyleCnt="0"/>
      <dgm:spPr/>
    </dgm:pt>
    <dgm:pt modelId="{456437F1-2970-454D-85C7-048C5A200281}" type="pres">
      <dgm:prSet presAssocID="{39C8A5C1-0CC4-40AE-8FDD-39A1B999F717}" presName="parentText" presStyleLbl="node1" presStyleIdx="4" presStyleCnt="6">
        <dgm:presLayoutVars>
          <dgm:chMax val="0"/>
          <dgm:bulletEnabled val="1"/>
        </dgm:presLayoutVars>
      </dgm:prSet>
      <dgm:spPr/>
    </dgm:pt>
    <dgm:pt modelId="{0A4AA36E-56DA-4E00-9F13-177802E8DDB2}" type="pres">
      <dgm:prSet presAssocID="{D6766777-A557-4401-8E8E-4236F957DF4B}" presName="spacer" presStyleCnt="0"/>
      <dgm:spPr/>
    </dgm:pt>
    <dgm:pt modelId="{CF981382-FC18-45C6-81E3-4CC4F1F2C85F}" type="pres">
      <dgm:prSet presAssocID="{3964123E-276E-4BFF-BE60-5E4E6227C8C4}" presName="parentText" presStyleLbl="node1" presStyleIdx="5" presStyleCnt="6">
        <dgm:presLayoutVars>
          <dgm:chMax val="0"/>
          <dgm:bulletEnabled val="1"/>
        </dgm:presLayoutVars>
      </dgm:prSet>
      <dgm:spPr/>
    </dgm:pt>
  </dgm:ptLst>
  <dgm:cxnLst>
    <dgm:cxn modelId="{8C620E13-436B-43BE-B40B-0866D08EC126}" type="presOf" srcId="{5DD8814F-9A68-4038-ACF5-7CE69A5EC1B3}" destId="{390B31AA-4D0A-4A92-9A93-28976F2F5BC1}" srcOrd="0" destOrd="0" presId="urn:microsoft.com/office/officeart/2005/8/layout/vList2"/>
    <dgm:cxn modelId="{F3E89813-08D4-438F-9DD2-C1649DD6A008}" type="presOf" srcId="{3964123E-276E-4BFF-BE60-5E4E6227C8C4}" destId="{CF981382-FC18-45C6-81E3-4CC4F1F2C85F}" srcOrd="0" destOrd="0" presId="urn:microsoft.com/office/officeart/2005/8/layout/vList2"/>
    <dgm:cxn modelId="{BDB3DD28-1ED5-42B1-80EB-37461018E32E}" type="presOf" srcId="{6F5B46B0-F579-41C9-AEE6-D10F8C20DBDE}" destId="{B7159880-F286-403E-9864-02AADB4C1E98}" srcOrd="0" destOrd="0" presId="urn:microsoft.com/office/officeart/2005/8/layout/vList2"/>
    <dgm:cxn modelId="{843B1830-1A19-4975-9F37-64D12219C3C7}" type="presOf" srcId="{A8F5C5BA-BFED-4832-88C2-F631713A3EF7}" destId="{74A0C922-BE4C-4E8E-8FE4-9E67DBCB03CC}" srcOrd="0" destOrd="0" presId="urn:microsoft.com/office/officeart/2005/8/layout/vList2"/>
    <dgm:cxn modelId="{69F25E4A-4640-4C9E-AD5B-6B3B7F72DCE4}" srcId="{4B7A6ED3-799D-4E4C-9A24-45C034D367E9}" destId="{259D0AEF-EB02-4336-B604-87E819540E11}" srcOrd="1" destOrd="0" parTransId="{555A06AC-FCBF-4303-9485-3799582B4347}" sibTransId="{E39E0CA0-E191-4F3B-8507-4F5FC76B9089}"/>
    <dgm:cxn modelId="{255B7C4B-5E74-4543-8CE8-5EDEE25E424E}" type="presOf" srcId="{39C8A5C1-0CC4-40AE-8FDD-39A1B999F717}" destId="{456437F1-2970-454D-85C7-048C5A200281}" srcOrd="0" destOrd="0" presId="urn:microsoft.com/office/officeart/2005/8/layout/vList2"/>
    <dgm:cxn modelId="{18365254-0898-418A-B1DB-7563FC96B944}" type="presOf" srcId="{259D0AEF-EB02-4336-B604-87E819540E11}" destId="{D3ED81C6-19DC-4776-9A9D-7595AD8D3733}" srcOrd="0" destOrd="0" presId="urn:microsoft.com/office/officeart/2005/8/layout/vList2"/>
    <dgm:cxn modelId="{51EC548B-6500-4028-AE35-D4974814DC4B}" srcId="{4B7A6ED3-799D-4E4C-9A24-45C034D367E9}" destId="{39C8A5C1-0CC4-40AE-8FDD-39A1B999F717}" srcOrd="4" destOrd="0" parTransId="{7B031200-E7D5-4129-A8A5-9F1D199B8082}" sibTransId="{D6766777-A557-4401-8E8E-4236F957DF4B}"/>
    <dgm:cxn modelId="{6C86E190-7430-47EC-B322-4EDC9C19FD3D}" srcId="{4B7A6ED3-799D-4E4C-9A24-45C034D367E9}" destId="{5DD8814F-9A68-4038-ACF5-7CE69A5EC1B3}" srcOrd="2" destOrd="0" parTransId="{09A66B3A-D2C8-46F6-A812-F74701F18FC1}" sibTransId="{8E370F05-A1BD-4608-B6AB-80F4A72BCE6B}"/>
    <dgm:cxn modelId="{BD0DDDA1-784E-47AC-853B-7F8141E247F2}" srcId="{4B7A6ED3-799D-4E4C-9A24-45C034D367E9}" destId="{6F5B46B0-F579-41C9-AEE6-D10F8C20DBDE}" srcOrd="3" destOrd="0" parTransId="{F5950D79-2FA3-48C1-A0B8-441A6EAD6F5C}" sibTransId="{B72DBC69-589F-4B3A-843B-444931EEEFEF}"/>
    <dgm:cxn modelId="{5BA7CFA3-8B1C-4D29-80F0-85D49EF28041}" srcId="{4B7A6ED3-799D-4E4C-9A24-45C034D367E9}" destId="{A8F5C5BA-BFED-4832-88C2-F631713A3EF7}" srcOrd="0" destOrd="0" parTransId="{9B8FBE5D-4B3F-4C1E-A528-FEED275B918D}" sibTransId="{A94B6FCA-B975-4AB1-BD57-C8D633D226ED}"/>
    <dgm:cxn modelId="{09506FE8-27F7-421B-AA69-823E6C14CA6F}" srcId="{4B7A6ED3-799D-4E4C-9A24-45C034D367E9}" destId="{3964123E-276E-4BFF-BE60-5E4E6227C8C4}" srcOrd="5" destOrd="0" parTransId="{93E36344-DBD4-4CDC-878E-2B93F7586AA7}" sibTransId="{8020B70F-000F-4C1B-B3FB-51FFF6BAFD6A}"/>
    <dgm:cxn modelId="{936A35FF-57AB-4D50-9DC1-2334A489A84A}" type="presOf" srcId="{4B7A6ED3-799D-4E4C-9A24-45C034D367E9}" destId="{818EFEE2-06F4-49C2-96A7-C973DE481DE9}" srcOrd="0" destOrd="0" presId="urn:microsoft.com/office/officeart/2005/8/layout/vList2"/>
    <dgm:cxn modelId="{80C6A399-A85B-4F38-9B7C-6779206489E9}" type="presParOf" srcId="{818EFEE2-06F4-49C2-96A7-C973DE481DE9}" destId="{74A0C922-BE4C-4E8E-8FE4-9E67DBCB03CC}" srcOrd="0" destOrd="0" presId="urn:microsoft.com/office/officeart/2005/8/layout/vList2"/>
    <dgm:cxn modelId="{F601F2FC-66B0-4E03-83AF-252D9A516321}" type="presParOf" srcId="{818EFEE2-06F4-49C2-96A7-C973DE481DE9}" destId="{600D5F8E-8001-4FD7-BB2E-3D64E890C250}" srcOrd="1" destOrd="0" presId="urn:microsoft.com/office/officeart/2005/8/layout/vList2"/>
    <dgm:cxn modelId="{95CA7D32-2CD5-4334-A0A3-35AC90DDBE7A}" type="presParOf" srcId="{818EFEE2-06F4-49C2-96A7-C973DE481DE9}" destId="{D3ED81C6-19DC-4776-9A9D-7595AD8D3733}" srcOrd="2" destOrd="0" presId="urn:microsoft.com/office/officeart/2005/8/layout/vList2"/>
    <dgm:cxn modelId="{11F60F75-16C9-46BC-8346-520320F0A34A}" type="presParOf" srcId="{818EFEE2-06F4-49C2-96A7-C973DE481DE9}" destId="{32351808-5F54-4D03-B06D-D24608629430}" srcOrd="3" destOrd="0" presId="urn:microsoft.com/office/officeart/2005/8/layout/vList2"/>
    <dgm:cxn modelId="{58ABBBC5-AD8E-4184-BE94-236179FA94D8}" type="presParOf" srcId="{818EFEE2-06F4-49C2-96A7-C973DE481DE9}" destId="{390B31AA-4D0A-4A92-9A93-28976F2F5BC1}" srcOrd="4" destOrd="0" presId="urn:microsoft.com/office/officeart/2005/8/layout/vList2"/>
    <dgm:cxn modelId="{43A95FC7-AB0D-4E2D-9543-B1BC9D1CD7A7}" type="presParOf" srcId="{818EFEE2-06F4-49C2-96A7-C973DE481DE9}" destId="{8AA24F4D-B64E-4993-9B80-4569B5D2DD03}" srcOrd="5" destOrd="0" presId="urn:microsoft.com/office/officeart/2005/8/layout/vList2"/>
    <dgm:cxn modelId="{9FD5D70C-75A6-4897-BC00-BACD6C37AF7D}" type="presParOf" srcId="{818EFEE2-06F4-49C2-96A7-C973DE481DE9}" destId="{B7159880-F286-403E-9864-02AADB4C1E98}" srcOrd="6" destOrd="0" presId="urn:microsoft.com/office/officeart/2005/8/layout/vList2"/>
    <dgm:cxn modelId="{3AA64E0F-DC0E-4FE9-BB94-4B42BAF52143}" type="presParOf" srcId="{818EFEE2-06F4-49C2-96A7-C973DE481DE9}" destId="{CCA534D7-AB0E-4CF9-AA91-B73DE56608B8}" srcOrd="7" destOrd="0" presId="urn:microsoft.com/office/officeart/2005/8/layout/vList2"/>
    <dgm:cxn modelId="{CF435CB0-C170-42EB-9DE3-8945C53CCD46}" type="presParOf" srcId="{818EFEE2-06F4-49C2-96A7-C973DE481DE9}" destId="{456437F1-2970-454D-85C7-048C5A200281}" srcOrd="8" destOrd="0" presId="urn:microsoft.com/office/officeart/2005/8/layout/vList2"/>
    <dgm:cxn modelId="{A05E6F33-DBF0-4896-BB81-DF214451BD4A}" type="presParOf" srcId="{818EFEE2-06F4-49C2-96A7-C973DE481DE9}" destId="{0A4AA36E-56DA-4E00-9F13-177802E8DDB2}" srcOrd="9" destOrd="0" presId="urn:microsoft.com/office/officeart/2005/8/layout/vList2"/>
    <dgm:cxn modelId="{ECA6EC16-E3F8-4C70-9A26-862B880AA352}" type="presParOf" srcId="{818EFEE2-06F4-49C2-96A7-C973DE481DE9}" destId="{CF981382-FC18-45C6-81E3-4CC4F1F2C85F}"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B62DEA7-9DCD-4B2E-9DC5-BE121C266AFD}" type="doc">
      <dgm:prSet loTypeId="urn:microsoft.com/office/officeart/2018/5/layout/IconLeafLabelList" loCatId="icon" qsTypeId="urn:microsoft.com/office/officeart/2005/8/quickstyle/simple1" qsCatId="simple" csTypeId="urn:microsoft.com/office/officeart/2018/5/colors/Iconchunking_neutralbg_accent2_2" csCatId="accent2" phldr="1"/>
      <dgm:spPr/>
      <dgm:t>
        <a:bodyPr/>
        <a:lstStyle/>
        <a:p>
          <a:endParaRPr lang="en-US"/>
        </a:p>
      </dgm:t>
    </dgm:pt>
    <dgm:pt modelId="{41CDB9B8-E81E-41E7-AE89-8F6EDFC88D92}">
      <dgm:prSet/>
      <dgm:spPr>
        <a:solidFill>
          <a:schemeClr val="accent6"/>
        </a:solidFill>
      </dgm:spPr>
      <dgm:t>
        <a:bodyPr anchor="ctr"/>
        <a:lstStyle/>
        <a:p>
          <a:pPr>
            <a:lnSpc>
              <a:spcPct val="100000"/>
            </a:lnSpc>
            <a:defRPr cap="all"/>
          </a:pPr>
          <a:r>
            <a:rPr lang="en-US" dirty="0"/>
            <a:t>Directly from source</a:t>
          </a:r>
        </a:p>
      </dgm:t>
    </dgm:pt>
    <dgm:pt modelId="{5D2FF527-BA77-40BE-9414-16FAE46386BB}" type="parTrans" cxnId="{21EB7847-13AE-4881-9090-909F31360F4E}">
      <dgm:prSet/>
      <dgm:spPr/>
      <dgm:t>
        <a:bodyPr/>
        <a:lstStyle/>
        <a:p>
          <a:endParaRPr lang="en-US"/>
        </a:p>
      </dgm:t>
    </dgm:pt>
    <dgm:pt modelId="{BA791450-8D1E-4A6F-B71D-2984D9E245C4}" type="sibTrans" cxnId="{21EB7847-13AE-4881-9090-909F31360F4E}">
      <dgm:prSet/>
      <dgm:spPr/>
      <dgm:t>
        <a:bodyPr/>
        <a:lstStyle/>
        <a:p>
          <a:endParaRPr lang="en-US"/>
        </a:p>
      </dgm:t>
    </dgm:pt>
    <dgm:pt modelId="{4D7D34C7-9466-4514-BF51-7396C17436B5}">
      <dgm:prSet/>
      <dgm:spPr>
        <a:solidFill>
          <a:schemeClr val="accent6"/>
        </a:solidFill>
      </dgm:spPr>
      <dgm:t>
        <a:bodyPr anchor="ctr"/>
        <a:lstStyle/>
        <a:p>
          <a:pPr>
            <a:lnSpc>
              <a:spcPct val="100000"/>
            </a:lnSpc>
            <a:defRPr cap="all"/>
          </a:pPr>
          <a:r>
            <a:rPr lang="en-US" dirty="0"/>
            <a:t>Fresh cook</a:t>
          </a:r>
        </a:p>
      </dgm:t>
    </dgm:pt>
    <dgm:pt modelId="{37DD6CE0-C2AA-4EB6-9E7D-14AED2127C40}" type="parTrans" cxnId="{7EEBEB1B-497E-4365-84F9-FBB75D7759E5}">
      <dgm:prSet/>
      <dgm:spPr/>
      <dgm:t>
        <a:bodyPr/>
        <a:lstStyle/>
        <a:p>
          <a:endParaRPr lang="en-US"/>
        </a:p>
      </dgm:t>
    </dgm:pt>
    <dgm:pt modelId="{483498F9-A0C2-4668-85AB-D8E6E254F73B}" type="sibTrans" cxnId="{7EEBEB1B-497E-4365-84F9-FBB75D7759E5}">
      <dgm:prSet/>
      <dgm:spPr/>
      <dgm:t>
        <a:bodyPr/>
        <a:lstStyle/>
        <a:p>
          <a:endParaRPr lang="en-US"/>
        </a:p>
      </dgm:t>
    </dgm:pt>
    <dgm:pt modelId="{8E185869-F0D4-43E2-B08A-2F3E83EE98F3}">
      <dgm:prSet/>
      <dgm:spPr>
        <a:solidFill>
          <a:schemeClr val="accent6"/>
        </a:solidFill>
      </dgm:spPr>
      <dgm:t>
        <a:bodyPr anchor="ctr"/>
        <a:lstStyle/>
        <a:p>
          <a:pPr>
            <a:lnSpc>
              <a:spcPct val="100000"/>
            </a:lnSpc>
            <a:defRPr cap="all"/>
          </a:pPr>
          <a:r>
            <a:rPr lang="en-US" dirty="0"/>
            <a:t>tasty</a:t>
          </a:r>
        </a:p>
      </dgm:t>
    </dgm:pt>
    <dgm:pt modelId="{7EE27099-92EA-4EDF-B176-0E355876D272}" type="parTrans" cxnId="{7F970F62-30E3-4F5B-A242-825013BF84A8}">
      <dgm:prSet/>
      <dgm:spPr/>
      <dgm:t>
        <a:bodyPr/>
        <a:lstStyle/>
        <a:p>
          <a:endParaRPr lang="en-US"/>
        </a:p>
      </dgm:t>
    </dgm:pt>
    <dgm:pt modelId="{77D0876E-2BA2-4E28-ADB5-9885FCB7156A}" type="sibTrans" cxnId="{7F970F62-30E3-4F5B-A242-825013BF84A8}">
      <dgm:prSet/>
      <dgm:spPr/>
      <dgm:t>
        <a:bodyPr/>
        <a:lstStyle/>
        <a:p>
          <a:endParaRPr lang="en-US"/>
        </a:p>
      </dgm:t>
    </dgm:pt>
    <dgm:pt modelId="{93B867F8-E414-414A-BCDD-B7991ED7A951}" type="pres">
      <dgm:prSet presAssocID="{7B62DEA7-9DCD-4B2E-9DC5-BE121C266AFD}" presName="root" presStyleCnt="0">
        <dgm:presLayoutVars>
          <dgm:dir/>
          <dgm:resizeHandles val="exact"/>
        </dgm:presLayoutVars>
      </dgm:prSet>
      <dgm:spPr/>
    </dgm:pt>
    <dgm:pt modelId="{7A6A14A3-6D84-4986-B114-3D993FD12988}" type="pres">
      <dgm:prSet presAssocID="{41CDB9B8-E81E-41E7-AE89-8F6EDFC88D92}" presName="compNode" presStyleCnt="0"/>
      <dgm:spPr/>
    </dgm:pt>
    <dgm:pt modelId="{D855985A-9606-43AA-8138-2D327AB02668}" type="pres">
      <dgm:prSet presAssocID="{41CDB9B8-E81E-41E7-AE89-8F6EDFC88D92}" presName="iconBgRect" presStyleLbl="bgShp" presStyleIdx="0" presStyleCnt="3"/>
      <dgm:spPr>
        <a:prstGeom prst="round2DiagRect">
          <a:avLst>
            <a:gd name="adj1" fmla="val 29727"/>
            <a:gd name="adj2" fmla="val 0"/>
          </a:avLst>
        </a:prstGeom>
      </dgm:spPr>
    </dgm:pt>
    <dgm:pt modelId="{571CEDD4-E5C1-43A5-981B-D469441843FA}" type="pres">
      <dgm:prSet presAssocID="{41CDB9B8-E81E-41E7-AE89-8F6EDFC88D9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rker"/>
        </a:ext>
      </dgm:extLst>
    </dgm:pt>
    <dgm:pt modelId="{D1ECEA80-FBB0-414E-B65F-F0909C02CD47}" type="pres">
      <dgm:prSet presAssocID="{41CDB9B8-E81E-41E7-AE89-8F6EDFC88D92}" presName="spaceRect" presStyleCnt="0"/>
      <dgm:spPr/>
    </dgm:pt>
    <dgm:pt modelId="{67FE7435-4EFB-470B-981F-DF49CDB430CC}" type="pres">
      <dgm:prSet presAssocID="{41CDB9B8-E81E-41E7-AE89-8F6EDFC88D92}" presName="textRect" presStyleLbl="revTx" presStyleIdx="0" presStyleCnt="3">
        <dgm:presLayoutVars>
          <dgm:chMax val="1"/>
          <dgm:chPref val="1"/>
        </dgm:presLayoutVars>
      </dgm:prSet>
      <dgm:spPr/>
    </dgm:pt>
    <dgm:pt modelId="{DAA49342-FB9E-4457-84E7-D26D4DCFCC33}" type="pres">
      <dgm:prSet presAssocID="{BA791450-8D1E-4A6F-B71D-2984D9E245C4}" presName="sibTrans" presStyleCnt="0"/>
      <dgm:spPr/>
    </dgm:pt>
    <dgm:pt modelId="{CE32747E-BE81-4036-9009-313FF5E73F29}" type="pres">
      <dgm:prSet presAssocID="{4D7D34C7-9466-4514-BF51-7396C17436B5}" presName="compNode" presStyleCnt="0"/>
      <dgm:spPr/>
    </dgm:pt>
    <dgm:pt modelId="{511EB657-6FA3-4A85-B884-7A4A7FA33679}" type="pres">
      <dgm:prSet presAssocID="{4D7D34C7-9466-4514-BF51-7396C17436B5}" presName="iconBgRect" presStyleLbl="bgShp" presStyleIdx="1" presStyleCnt="3"/>
      <dgm:spPr>
        <a:prstGeom prst="round2DiagRect">
          <a:avLst>
            <a:gd name="adj1" fmla="val 29727"/>
            <a:gd name="adj2" fmla="val 0"/>
          </a:avLst>
        </a:prstGeom>
      </dgm:spPr>
    </dgm:pt>
    <dgm:pt modelId="{8CA8ADC7-C86A-4471-8AEB-EC455485E10E}" type="pres">
      <dgm:prSet presAssocID="{4D7D34C7-9466-4514-BF51-7396C17436B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pple"/>
        </a:ext>
      </dgm:extLst>
    </dgm:pt>
    <dgm:pt modelId="{1B260FA2-CCF9-4FE9-852A-6C4F3145E0DB}" type="pres">
      <dgm:prSet presAssocID="{4D7D34C7-9466-4514-BF51-7396C17436B5}" presName="spaceRect" presStyleCnt="0"/>
      <dgm:spPr/>
    </dgm:pt>
    <dgm:pt modelId="{0223179B-BAF0-4498-A018-F23FA450DCFB}" type="pres">
      <dgm:prSet presAssocID="{4D7D34C7-9466-4514-BF51-7396C17436B5}" presName="textRect" presStyleLbl="revTx" presStyleIdx="1" presStyleCnt="3">
        <dgm:presLayoutVars>
          <dgm:chMax val="1"/>
          <dgm:chPref val="1"/>
        </dgm:presLayoutVars>
      </dgm:prSet>
      <dgm:spPr/>
    </dgm:pt>
    <dgm:pt modelId="{FC3A77F8-D9D6-4DAF-B99D-184DCD8F93D2}" type="pres">
      <dgm:prSet presAssocID="{483498F9-A0C2-4668-85AB-D8E6E254F73B}" presName="sibTrans" presStyleCnt="0"/>
      <dgm:spPr/>
    </dgm:pt>
    <dgm:pt modelId="{F0140940-C0E8-49A1-976F-48717C8202D0}" type="pres">
      <dgm:prSet presAssocID="{8E185869-F0D4-43E2-B08A-2F3E83EE98F3}" presName="compNode" presStyleCnt="0"/>
      <dgm:spPr/>
    </dgm:pt>
    <dgm:pt modelId="{C32FBBF5-213C-421B-B8C0-BE7BBE2B72EA}" type="pres">
      <dgm:prSet presAssocID="{8E185869-F0D4-43E2-B08A-2F3E83EE98F3}" presName="iconBgRect" presStyleLbl="bgShp" presStyleIdx="2" presStyleCnt="3"/>
      <dgm:spPr>
        <a:prstGeom prst="round2DiagRect">
          <a:avLst>
            <a:gd name="adj1" fmla="val 29727"/>
            <a:gd name="adj2" fmla="val 0"/>
          </a:avLst>
        </a:prstGeom>
      </dgm:spPr>
    </dgm:pt>
    <dgm:pt modelId="{4E9B22D3-8B34-44BE-81C8-0C740EAC4B4C}" type="pres">
      <dgm:prSet presAssocID="{8E185869-F0D4-43E2-B08A-2F3E83EE98F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ork and knife"/>
        </a:ext>
      </dgm:extLst>
    </dgm:pt>
    <dgm:pt modelId="{4A9B6D23-193C-47D3-934A-99926963E2A4}" type="pres">
      <dgm:prSet presAssocID="{8E185869-F0D4-43E2-B08A-2F3E83EE98F3}" presName="spaceRect" presStyleCnt="0"/>
      <dgm:spPr/>
    </dgm:pt>
    <dgm:pt modelId="{0F11906B-5F98-4BB4-91AA-36CF9DA68DF5}" type="pres">
      <dgm:prSet presAssocID="{8E185869-F0D4-43E2-B08A-2F3E83EE98F3}" presName="textRect" presStyleLbl="revTx" presStyleIdx="2" presStyleCnt="3">
        <dgm:presLayoutVars>
          <dgm:chMax val="1"/>
          <dgm:chPref val="1"/>
        </dgm:presLayoutVars>
      </dgm:prSet>
      <dgm:spPr/>
    </dgm:pt>
  </dgm:ptLst>
  <dgm:cxnLst>
    <dgm:cxn modelId="{7EEBEB1B-497E-4365-84F9-FBB75D7759E5}" srcId="{7B62DEA7-9DCD-4B2E-9DC5-BE121C266AFD}" destId="{4D7D34C7-9466-4514-BF51-7396C17436B5}" srcOrd="1" destOrd="0" parTransId="{37DD6CE0-C2AA-4EB6-9E7D-14AED2127C40}" sibTransId="{483498F9-A0C2-4668-85AB-D8E6E254F73B}"/>
    <dgm:cxn modelId="{7F970F62-30E3-4F5B-A242-825013BF84A8}" srcId="{7B62DEA7-9DCD-4B2E-9DC5-BE121C266AFD}" destId="{8E185869-F0D4-43E2-B08A-2F3E83EE98F3}" srcOrd="2" destOrd="0" parTransId="{7EE27099-92EA-4EDF-B176-0E355876D272}" sibTransId="{77D0876E-2BA2-4E28-ADB5-9885FCB7156A}"/>
    <dgm:cxn modelId="{21EB7847-13AE-4881-9090-909F31360F4E}" srcId="{7B62DEA7-9DCD-4B2E-9DC5-BE121C266AFD}" destId="{41CDB9B8-E81E-41E7-AE89-8F6EDFC88D92}" srcOrd="0" destOrd="0" parTransId="{5D2FF527-BA77-40BE-9414-16FAE46386BB}" sibTransId="{BA791450-8D1E-4A6F-B71D-2984D9E245C4}"/>
    <dgm:cxn modelId="{F5D1E86C-6F7A-40FD-A6EE-C4E071DE2D39}" type="presOf" srcId="{7B62DEA7-9DCD-4B2E-9DC5-BE121C266AFD}" destId="{93B867F8-E414-414A-BCDD-B7991ED7A951}" srcOrd="0" destOrd="0" presId="urn:microsoft.com/office/officeart/2018/5/layout/IconLeafLabelList"/>
    <dgm:cxn modelId="{166B7089-E981-46FB-9346-D240C4593CE1}" type="presOf" srcId="{4D7D34C7-9466-4514-BF51-7396C17436B5}" destId="{0223179B-BAF0-4498-A018-F23FA450DCFB}" srcOrd="0" destOrd="0" presId="urn:microsoft.com/office/officeart/2018/5/layout/IconLeafLabelList"/>
    <dgm:cxn modelId="{987CF8B4-2AA6-4733-AC57-17C9A92DB11C}" type="presOf" srcId="{8E185869-F0D4-43E2-B08A-2F3E83EE98F3}" destId="{0F11906B-5F98-4BB4-91AA-36CF9DA68DF5}" srcOrd="0" destOrd="0" presId="urn:microsoft.com/office/officeart/2018/5/layout/IconLeafLabelList"/>
    <dgm:cxn modelId="{59454AFE-DCEA-434F-938E-194AADE12B17}" type="presOf" srcId="{41CDB9B8-E81E-41E7-AE89-8F6EDFC88D92}" destId="{67FE7435-4EFB-470B-981F-DF49CDB430CC}" srcOrd="0" destOrd="0" presId="urn:microsoft.com/office/officeart/2018/5/layout/IconLeafLabelList"/>
    <dgm:cxn modelId="{077A976B-1F38-441D-9228-E6BDA25014B4}" type="presParOf" srcId="{93B867F8-E414-414A-BCDD-B7991ED7A951}" destId="{7A6A14A3-6D84-4986-B114-3D993FD12988}" srcOrd="0" destOrd="0" presId="urn:microsoft.com/office/officeart/2018/5/layout/IconLeafLabelList"/>
    <dgm:cxn modelId="{0C0E534D-D1D8-4B26-9DCC-E0AA2556124D}" type="presParOf" srcId="{7A6A14A3-6D84-4986-B114-3D993FD12988}" destId="{D855985A-9606-43AA-8138-2D327AB02668}" srcOrd="0" destOrd="0" presId="urn:microsoft.com/office/officeart/2018/5/layout/IconLeafLabelList"/>
    <dgm:cxn modelId="{14444030-CEC4-46F9-9F70-4FAFD03176A5}" type="presParOf" srcId="{7A6A14A3-6D84-4986-B114-3D993FD12988}" destId="{571CEDD4-E5C1-43A5-981B-D469441843FA}" srcOrd="1" destOrd="0" presId="urn:microsoft.com/office/officeart/2018/5/layout/IconLeafLabelList"/>
    <dgm:cxn modelId="{E1F5343F-6D05-45C3-80F6-C24E94BDF4D2}" type="presParOf" srcId="{7A6A14A3-6D84-4986-B114-3D993FD12988}" destId="{D1ECEA80-FBB0-414E-B65F-F0909C02CD47}" srcOrd="2" destOrd="0" presId="urn:microsoft.com/office/officeart/2018/5/layout/IconLeafLabelList"/>
    <dgm:cxn modelId="{72DF4B85-CF84-4F36-95C5-417C19C4586F}" type="presParOf" srcId="{7A6A14A3-6D84-4986-B114-3D993FD12988}" destId="{67FE7435-4EFB-470B-981F-DF49CDB430CC}" srcOrd="3" destOrd="0" presId="urn:microsoft.com/office/officeart/2018/5/layout/IconLeafLabelList"/>
    <dgm:cxn modelId="{567C3216-7D00-4C20-8C81-A14370F0C45E}" type="presParOf" srcId="{93B867F8-E414-414A-BCDD-B7991ED7A951}" destId="{DAA49342-FB9E-4457-84E7-D26D4DCFCC33}" srcOrd="1" destOrd="0" presId="urn:microsoft.com/office/officeart/2018/5/layout/IconLeafLabelList"/>
    <dgm:cxn modelId="{487D7031-5F44-4B6D-8BFD-41C24AB86F47}" type="presParOf" srcId="{93B867F8-E414-414A-BCDD-B7991ED7A951}" destId="{CE32747E-BE81-4036-9009-313FF5E73F29}" srcOrd="2" destOrd="0" presId="urn:microsoft.com/office/officeart/2018/5/layout/IconLeafLabelList"/>
    <dgm:cxn modelId="{EC2B251A-1EA1-43F5-B26B-FAAC6374EF0A}" type="presParOf" srcId="{CE32747E-BE81-4036-9009-313FF5E73F29}" destId="{511EB657-6FA3-4A85-B884-7A4A7FA33679}" srcOrd="0" destOrd="0" presId="urn:microsoft.com/office/officeart/2018/5/layout/IconLeafLabelList"/>
    <dgm:cxn modelId="{A856A53E-2EE9-41E6-9794-19D2646A0A8E}" type="presParOf" srcId="{CE32747E-BE81-4036-9009-313FF5E73F29}" destId="{8CA8ADC7-C86A-4471-8AEB-EC455485E10E}" srcOrd="1" destOrd="0" presId="urn:microsoft.com/office/officeart/2018/5/layout/IconLeafLabelList"/>
    <dgm:cxn modelId="{77307FFF-693D-41AF-BAF9-66CA3BA036E7}" type="presParOf" srcId="{CE32747E-BE81-4036-9009-313FF5E73F29}" destId="{1B260FA2-CCF9-4FE9-852A-6C4F3145E0DB}" srcOrd="2" destOrd="0" presId="urn:microsoft.com/office/officeart/2018/5/layout/IconLeafLabelList"/>
    <dgm:cxn modelId="{03018AF2-5A81-472A-B258-4288BAB1659F}" type="presParOf" srcId="{CE32747E-BE81-4036-9009-313FF5E73F29}" destId="{0223179B-BAF0-4498-A018-F23FA450DCFB}" srcOrd="3" destOrd="0" presId="urn:microsoft.com/office/officeart/2018/5/layout/IconLeafLabelList"/>
    <dgm:cxn modelId="{AEEED067-67E4-43C4-9DE1-0A514F0CF237}" type="presParOf" srcId="{93B867F8-E414-414A-BCDD-B7991ED7A951}" destId="{FC3A77F8-D9D6-4DAF-B99D-184DCD8F93D2}" srcOrd="3" destOrd="0" presId="urn:microsoft.com/office/officeart/2018/5/layout/IconLeafLabelList"/>
    <dgm:cxn modelId="{6F152FC5-9077-4033-85FF-D16C967FF974}" type="presParOf" srcId="{93B867F8-E414-414A-BCDD-B7991ED7A951}" destId="{F0140940-C0E8-49A1-976F-48717C8202D0}" srcOrd="4" destOrd="0" presId="urn:microsoft.com/office/officeart/2018/5/layout/IconLeafLabelList"/>
    <dgm:cxn modelId="{D46532F0-E904-4A4F-83DC-EDEC2201EDF5}" type="presParOf" srcId="{F0140940-C0E8-49A1-976F-48717C8202D0}" destId="{C32FBBF5-213C-421B-B8C0-BE7BBE2B72EA}" srcOrd="0" destOrd="0" presId="urn:microsoft.com/office/officeart/2018/5/layout/IconLeafLabelList"/>
    <dgm:cxn modelId="{B83B21F0-427A-4ADC-9304-8D80E930B688}" type="presParOf" srcId="{F0140940-C0E8-49A1-976F-48717C8202D0}" destId="{4E9B22D3-8B34-44BE-81C8-0C740EAC4B4C}" srcOrd="1" destOrd="0" presId="urn:microsoft.com/office/officeart/2018/5/layout/IconLeafLabelList"/>
    <dgm:cxn modelId="{4A0A01FE-9611-4522-AD72-22FC2B598C6A}" type="presParOf" srcId="{F0140940-C0E8-49A1-976F-48717C8202D0}" destId="{4A9B6D23-193C-47D3-934A-99926963E2A4}" srcOrd="2" destOrd="0" presId="urn:microsoft.com/office/officeart/2018/5/layout/IconLeafLabelList"/>
    <dgm:cxn modelId="{26D8459E-D95C-4CED-A0C4-8390A397F2A1}" type="presParOf" srcId="{F0140940-C0E8-49A1-976F-48717C8202D0}" destId="{0F11906B-5F98-4BB4-91AA-36CF9DA68DF5}" srcOrd="3" destOrd="0" presId="urn:microsoft.com/office/officeart/2018/5/layout/IconLeaf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4503D04-C97E-4622-AE07-D0307CB3B4CA}" type="doc">
      <dgm:prSet loTypeId="urn:microsoft.com/office/officeart/2018/2/layout/IconVerticalSolidList" loCatId="icon" qsTypeId="urn:microsoft.com/office/officeart/2005/8/quickstyle/simple1" qsCatId="simple" csTypeId="urn:microsoft.com/office/officeart/2018/5/colors/Iconchunking_neutralbg_accent6_2" csCatId="accent6" phldr="1"/>
      <dgm:spPr/>
      <dgm:t>
        <a:bodyPr/>
        <a:lstStyle/>
        <a:p>
          <a:endParaRPr lang="en-US"/>
        </a:p>
      </dgm:t>
    </dgm:pt>
    <dgm:pt modelId="{AAC263CB-8256-4B03-92FE-1622698FB3E9}">
      <dgm:prSet/>
      <dgm:spPr/>
      <dgm:t>
        <a:bodyPr anchor="ctr"/>
        <a:lstStyle/>
        <a:p>
          <a:endParaRPr lang="en-US"/>
        </a:p>
      </dgm:t>
    </dgm:pt>
    <dgm:pt modelId="{0BEED663-FC38-4EAD-940F-4C475D2C87DB}" type="parTrans" cxnId="{C5E94186-9CB6-4C42-92B3-C546CC53A7B9}">
      <dgm:prSet/>
      <dgm:spPr/>
      <dgm:t>
        <a:bodyPr/>
        <a:lstStyle/>
        <a:p>
          <a:endParaRPr lang="en-US" sz="4000"/>
        </a:p>
      </dgm:t>
    </dgm:pt>
    <dgm:pt modelId="{808B76D0-8EC7-469A-93AC-7A6017188A9D}" type="sibTrans" cxnId="{C5E94186-9CB6-4C42-92B3-C546CC53A7B9}">
      <dgm:prSet phldrT="1" phldr="0"/>
      <dgm:spPr/>
      <dgm:t>
        <a:bodyPr/>
        <a:lstStyle/>
        <a:p>
          <a:endParaRPr lang="en-US"/>
        </a:p>
      </dgm:t>
    </dgm:pt>
    <dgm:pt modelId="{4E8D2E69-0173-4BD3-B96A-7A9C5DD12B47}">
      <dgm:prSet/>
      <dgm:spPr/>
      <dgm:t>
        <a:bodyPr anchor="ctr"/>
        <a:lstStyle/>
        <a:p>
          <a:r>
            <a:rPr lang="en-US" dirty="0"/>
            <a:t>Set the menu and cook</a:t>
          </a:r>
        </a:p>
      </dgm:t>
    </dgm:pt>
    <dgm:pt modelId="{B954BF22-E3B3-4A1C-802E-590228BE2D9C}" type="parTrans" cxnId="{0F866C41-EB5F-47BD-A2CD-A58671F15B67}">
      <dgm:prSet/>
      <dgm:spPr/>
      <dgm:t>
        <a:bodyPr/>
        <a:lstStyle/>
        <a:p>
          <a:endParaRPr lang="en-US" sz="4000"/>
        </a:p>
      </dgm:t>
    </dgm:pt>
    <dgm:pt modelId="{FEF1E80E-8A9E-4B0A-817C-2A4CFDCF3FB2}" type="sibTrans" cxnId="{0F866C41-EB5F-47BD-A2CD-A58671F15B67}">
      <dgm:prSet phldrT="2" phldr="0"/>
      <dgm:spPr/>
      <dgm:t>
        <a:bodyPr/>
        <a:lstStyle/>
        <a:p>
          <a:endParaRPr lang="en-US"/>
        </a:p>
      </dgm:t>
    </dgm:pt>
    <dgm:pt modelId="{93A6A030-ABAB-4EFA-B539-0FDB3E07C1EF}">
      <dgm:prSet/>
      <dgm:spPr/>
      <dgm:t>
        <a:bodyPr anchor="ctr"/>
        <a:lstStyle/>
        <a:p>
          <a:r>
            <a:rPr lang="en-US"/>
            <a:t>Deliver to customers</a:t>
          </a:r>
        </a:p>
      </dgm:t>
    </dgm:pt>
    <dgm:pt modelId="{3D674B97-6DC6-4A12-85BA-0976D3064237}" type="parTrans" cxnId="{4B40C8DC-6B57-4F5B-8440-7241C649700B}">
      <dgm:prSet/>
      <dgm:spPr/>
      <dgm:t>
        <a:bodyPr/>
        <a:lstStyle/>
        <a:p>
          <a:endParaRPr lang="en-US" sz="4000"/>
        </a:p>
      </dgm:t>
    </dgm:pt>
    <dgm:pt modelId="{BFE0749E-E343-4A6F-BD09-2810EE6B4BD7}" type="sibTrans" cxnId="{4B40C8DC-6B57-4F5B-8440-7241C649700B}">
      <dgm:prSet phldrT="3" phldr="0"/>
      <dgm:spPr/>
      <dgm:t>
        <a:bodyPr/>
        <a:lstStyle/>
        <a:p>
          <a:endParaRPr lang="en-US"/>
        </a:p>
      </dgm:t>
    </dgm:pt>
    <dgm:pt modelId="{5C75D25B-729C-4880-9D2E-0125BC8E10B6}" type="pres">
      <dgm:prSet presAssocID="{D4503D04-C97E-4622-AE07-D0307CB3B4CA}" presName="root" presStyleCnt="0">
        <dgm:presLayoutVars>
          <dgm:dir/>
          <dgm:resizeHandles val="exact"/>
        </dgm:presLayoutVars>
      </dgm:prSet>
      <dgm:spPr/>
    </dgm:pt>
    <dgm:pt modelId="{D306BA23-CBDB-4B76-9A00-F1BD2D0E3AB6}" type="pres">
      <dgm:prSet presAssocID="{AAC263CB-8256-4B03-92FE-1622698FB3E9}" presName="compNode" presStyleCnt="0"/>
      <dgm:spPr/>
    </dgm:pt>
    <dgm:pt modelId="{7BE66FA6-753F-4634-847C-3776E08D4B7E}" type="pres">
      <dgm:prSet presAssocID="{AAC263CB-8256-4B03-92FE-1622698FB3E9}" presName="bgRect" presStyleLbl="bgShp" presStyleIdx="0" presStyleCnt="3" custLinFactNeighborY="-43"/>
      <dgm:spPr/>
    </dgm:pt>
    <dgm:pt modelId="{D5B4F75B-F23E-458D-8503-2D17FB11A702}" type="pres">
      <dgm:prSet presAssocID="{AAC263CB-8256-4B03-92FE-1622698FB3E9}" presName="iconRect" presStyleLbl="node1" presStyleIdx="0" presStyleCnt="3" custScaleX="110996" custScaleY="10273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lower in pot"/>
        </a:ext>
      </dgm:extLst>
    </dgm:pt>
    <dgm:pt modelId="{3606B416-D160-4DEA-B617-D22C0FB8F203}" type="pres">
      <dgm:prSet presAssocID="{AAC263CB-8256-4B03-92FE-1622698FB3E9}" presName="spaceRect" presStyleCnt="0"/>
      <dgm:spPr/>
    </dgm:pt>
    <dgm:pt modelId="{8B3907AB-9FCD-4D59-B68F-4F73F035FE52}" type="pres">
      <dgm:prSet presAssocID="{AAC263CB-8256-4B03-92FE-1622698FB3E9}" presName="parTx" presStyleLbl="revTx" presStyleIdx="0" presStyleCnt="3">
        <dgm:presLayoutVars>
          <dgm:chMax val="0"/>
          <dgm:chPref val="0"/>
        </dgm:presLayoutVars>
      </dgm:prSet>
      <dgm:spPr/>
    </dgm:pt>
    <dgm:pt modelId="{7E777C8E-F91A-4641-B0A0-AB8F8C847C69}" type="pres">
      <dgm:prSet presAssocID="{808B76D0-8EC7-469A-93AC-7A6017188A9D}" presName="sibTrans" presStyleCnt="0"/>
      <dgm:spPr/>
    </dgm:pt>
    <dgm:pt modelId="{C97003FF-391E-467A-A738-C6497D580523}" type="pres">
      <dgm:prSet presAssocID="{4E8D2E69-0173-4BD3-B96A-7A9C5DD12B47}" presName="compNode" presStyleCnt="0"/>
      <dgm:spPr/>
    </dgm:pt>
    <dgm:pt modelId="{0F6BAAF8-CB60-4B3A-8B7F-F036077073E4}" type="pres">
      <dgm:prSet presAssocID="{4E8D2E69-0173-4BD3-B96A-7A9C5DD12B47}" presName="bgRect" presStyleLbl="bgShp" presStyleIdx="1" presStyleCnt="3"/>
      <dgm:spPr/>
    </dgm:pt>
    <dgm:pt modelId="{BF46F64E-08D3-4401-971A-A37980929B2F}" type="pres">
      <dgm:prSet presAssocID="{4E8D2E69-0173-4BD3-B96A-7A9C5DD12B4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eeds"/>
        </a:ext>
      </dgm:extLst>
    </dgm:pt>
    <dgm:pt modelId="{389F81C1-C561-4A25-83FE-46BB28BC5B3A}" type="pres">
      <dgm:prSet presAssocID="{4E8D2E69-0173-4BD3-B96A-7A9C5DD12B47}" presName="spaceRect" presStyleCnt="0"/>
      <dgm:spPr/>
    </dgm:pt>
    <dgm:pt modelId="{733FAF41-DF03-485F-8F06-C142970A5497}" type="pres">
      <dgm:prSet presAssocID="{4E8D2E69-0173-4BD3-B96A-7A9C5DD12B47}" presName="parTx" presStyleLbl="revTx" presStyleIdx="1" presStyleCnt="3">
        <dgm:presLayoutVars>
          <dgm:chMax val="0"/>
          <dgm:chPref val="0"/>
        </dgm:presLayoutVars>
      </dgm:prSet>
      <dgm:spPr/>
    </dgm:pt>
    <dgm:pt modelId="{D9C062C7-DE09-4BE5-9372-87D3C2DBB0FF}" type="pres">
      <dgm:prSet presAssocID="{FEF1E80E-8A9E-4B0A-817C-2A4CFDCF3FB2}" presName="sibTrans" presStyleCnt="0"/>
      <dgm:spPr/>
    </dgm:pt>
    <dgm:pt modelId="{2D358619-623B-4E64-8786-ED7DAFC11DC5}" type="pres">
      <dgm:prSet presAssocID="{93A6A030-ABAB-4EFA-B539-0FDB3E07C1EF}" presName="compNode" presStyleCnt="0"/>
      <dgm:spPr/>
    </dgm:pt>
    <dgm:pt modelId="{AFB2F689-BE38-4D4D-BBC2-8CA8AEAAD3B8}" type="pres">
      <dgm:prSet presAssocID="{93A6A030-ABAB-4EFA-B539-0FDB3E07C1EF}" presName="bgRect" presStyleLbl="bgShp" presStyleIdx="2" presStyleCnt="3"/>
      <dgm:spPr/>
    </dgm:pt>
    <dgm:pt modelId="{37FC968D-54D8-4E5B-AA68-7BB356A0611B}" type="pres">
      <dgm:prSet presAssocID="{93A6A030-ABAB-4EFA-B539-0FDB3E07C1E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ruck"/>
        </a:ext>
      </dgm:extLst>
    </dgm:pt>
    <dgm:pt modelId="{F02DB9CD-1B62-4E12-BB7D-3B0DBA05F346}" type="pres">
      <dgm:prSet presAssocID="{93A6A030-ABAB-4EFA-B539-0FDB3E07C1EF}" presName="spaceRect" presStyleCnt="0"/>
      <dgm:spPr/>
    </dgm:pt>
    <dgm:pt modelId="{73BA3BD0-B804-40ED-B730-B739330E1722}" type="pres">
      <dgm:prSet presAssocID="{93A6A030-ABAB-4EFA-B539-0FDB3E07C1EF}" presName="parTx" presStyleLbl="revTx" presStyleIdx="2" presStyleCnt="3">
        <dgm:presLayoutVars>
          <dgm:chMax val="0"/>
          <dgm:chPref val="0"/>
        </dgm:presLayoutVars>
      </dgm:prSet>
      <dgm:spPr/>
    </dgm:pt>
  </dgm:ptLst>
  <dgm:cxnLst>
    <dgm:cxn modelId="{7540662E-D116-4373-8557-BE60021FE4EE}" type="presOf" srcId="{AAC263CB-8256-4B03-92FE-1622698FB3E9}" destId="{8B3907AB-9FCD-4D59-B68F-4F73F035FE52}" srcOrd="0" destOrd="0" presId="urn:microsoft.com/office/officeart/2018/2/layout/IconVerticalSolidList"/>
    <dgm:cxn modelId="{0F866C41-EB5F-47BD-A2CD-A58671F15B67}" srcId="{D4503D04-C97E-4622-AE07-D0307CB3B4CA}" destId="{4E8D2E69-0173-4BD3-B96A-7A9C5DD12B47}" srcOrd="1" destOrd="0" parTransId="{B954BF22-E3B3-4A1C-802E-590228BE2D9C}" sibTransId="{FEF1E80E-8A9E-4B0A-817C-2A4CFDCF3FB2}"/>
    <dgm:cxn modelId="{80609053-FDEF-4334-8FBE-B3BA38CB8912}" type="presOf" srcId="{D4503D04-C97E-4622-AE07-D0307CB3B4CA}" destId="{5C75D25B-729C-4880-9D2E-0125BC8E10B6}" srcOrd="0" destOrd="0" presId="urn:microsoft.com/office/officeart/2018/2/layout/IconVerticalSolidList"/>
    <dgm:cxn modelId="{C5E94186-9CB6-4C42-92B3-C546CC53A7B9}" srcId="{D4503D04-C97E-4622-AE07-D0307CB3B4CA}" destId="{AAC263CB-8256-4B03-92FE-1622698FB3E9}" srcOrd="0" destOrd="0" parTransId="{0BEED663-FC38-4EAD-940F-4C475D2C87DB}" sibTransId="{808B76D0-8EC7-469A-93AC-7A6017188A9D}"/>
    <dgm:cxn modelId="{F3F2D191-B5EC-40C1-AE92-55705BD911BA}" type="presOf" srcId="{4E8D2E69-0173-4BD3-B96A-7A9C5DD12B47}" destId="{733FAF41-DF03-485F-8F06-C142970A5497}" srcOrd="0" destOrd="0" presId="urn:microsoft.com/office/officeart/2018/2/layout/IconVerticalSolidList"/>
    <dgm:cxn modelId="{8D594CBB-8E88-448B-B883-09FA83506CBA}" type="presOf" srcId="{93A6A030-ABAB-4EFA-B539-0FDB3E07C1EF}" destId="{73BA3BD0-B804-40ED-B730-B739330E1722}" srcOrd="0" destOrd="0" presId="urn:microsoft.com/office/officeart/2018/2/layout/IconVerticalSolidList"/>
    <dgm:cxn modelId="{4B40C8DC-6B57-4F5B-8440-7241C649700B}" srcId="{D4503D04-C97E-4622-AE07-D0307CB3B4CA}" destId="{93A6A030-ABAB-4EFA-B539-0FDB3E07C1EF}" srcOrd="2" destOrd="0" parTransId="{3D674B97-6DC6-4A12-85BA-0976D3064237}" sibTransId="{BFE0749E-E343-4A6F-BD09-2810EE6B4BD7}"/>
    <dgm:cxn modelId="{77174FFC-565E-4D2C-89FD-2AED42E179E6}" type="presParOf" srcId="{5C75D25B-729C-4880-9D2E-0125BC8E10B6}" destId="{D306BA23-CBDB-4B76-9A00-F1BD2D0E3AB6}" srcOrd="0" destOrd="0" presId="urn:microsoft.com/office/officeart/2018/2/layout/IconVerticalSolidList"/>
    <dgm:cxn modelId="{7549D3C1-C75B-4C36-B29F-1E0F23029184}" type="presParOf" srcId="{D306BA23-CBDB-4B76-9A00-F1BD2D0E3AB6}" destId="{7BE66FA6-753F-4634-847C-3776E08D4B7E}" srcOrd="0" destOrd="0" presId="urn:microsoft.com/office/officeart/2018/2/layout/IconVerticalSolidList"/>
    <dgm:cxn modelId="{5018B3FB-29D0-4E87-9EFB-0C0C0CAD84D9}" type="presParOf" srcId="{D306BA23-CBDB-4B76-9A00-F1BD2D0E3AB6}" destId="{D5B4F75B-F23E-458D-8503-2D17FB11A702}" srcOrd="1" destOrd="0" presId="urn:microsoft.com/office/officeart/2018/2/layout/IconVerticalSolidList"/>
    <dgm:cxn modelId="{DDFB7701-C74E-4A52-9B0B-7DC1D3C3577E}" type="presParOf" srcId="{D306BA23-CBDB-4B76-9A00-F1BD2D0E3AB6}" destId="{3606B416-D160-4DEA-B617-D22C0FB8F203}" srcOrd="2" destOrd="0" presId="urn:microsoft.com/office/officeart/2018/2/layout/IconVerticalSolidList"/>
    <dgm:cxn modelId="{687D608F-CAED-4075-A830-F635581B3BD6}" type="presParOf" srcId="{D306BA23-CBDB-4B76-9A00-F1BD2D0E3AB6}" destId="{8B3907AB-9FCD-4D59-B68F-4F73F035FE52}" srcOrd="3" destOrd="0" presId="urn:microsoft.com/office/officeart/2018/2/layout/IconVerticalSolidList"/>
    <dgm:cxn modelId="{6DED0859-FC05-4545-B578-0DF329D20AA1}" type="presParOf" srcId="{5C75D25B-729C-4880-9D2E-0125BC8E10B6}" destId="{7E777C8E-F91A-4641-B0A0-AB8F8C847C69}" srcOrd="1" destOrd="0" presId="urn:microsoft.com/office/officeart/2018/2/layout/IconVerticalSolidList"/>
    <dgm:cxn modelId="{F20F05DC-273B-43D2-9D74-673E7EDDC510}" type="presParOf" srcId="{5C75D25B-729C-4880-9D2E-0125BC8E10B6}" destId="{C97003FF-391E-467A-A738-C6497D580523}" srcOrd="2" destOrd="0" presId="urn:microsoft.com/office/officeart/2018/2/layout/IconVerticalSolidList"/>
    <dgm:cxn modelId="{7704DEC1-3D06-49F9-BB69-558AE8E6127F}" type="presParOf" srcId="{C97003FF-391E-467A-A738-C6497D580523}" destId="{0F6BAAF8-CB60-4B3A-8B7F-F036077073E4}" srcOrd="0" destOrd="0" presId="urn:microsoft.com/office/officeart/2018/2/layout/IconVerticalSolidList"/>
    <dgm:cxn modelId="{E7D5087A-A451-4BB5-A277-F2244B09EE05}" type="presParOf" srcId="{C97003FF-391E-467A-A738-C6497D580523}" destId="{BF46F64E-08D3-4401-971A-A37980929B2F}" srcOrd="1" destOrd="0" presId="urn:microsoft.com/office/officeart/2018/2/layout/IconVerticalSolidList"/>
    <dgm:cxn modelId="{1040220C-63BF-4CE2-BD48-13D10DA9FF15}" type="presParOf" srcId="{C97003FF-391E-467A-A738-C6497D580523}" destId="{389F81C1-C561-4A25-83FE-46BB28BC5B3A}" srcOrd="2" destOrd="0" presId="urn:microsoft.com/office/officeart/2018/2/layout/IconVerticalSolidList"/>
    <dgm:cxn modelId="{E5B26274-A31C-4CCC-979C-44A21C89FFEF}" type="presParOf" srcId="{C97003FF-391E-467A-A738-C6497D580523}" destId="{733FAF41-DF03-485F-8F06-C142970A5497}" srcOrd="3" destOrd="0" presId="urn:microsoft.com/office/officeart/2018/2/layout/IconVerticalSolidList"/>
    <dgm:cxn modelId="{9C5FC9A7-25F9-4AD0-A8EB-A5EECA41C85F}" type="presParOf" srcId="{5C75D25B-729C-4880-9D2E-0125BC8E10B6}" destId="{D9C062C7-DE09-4BE5-9372-87D3C2DBB0FF}" srcOrd="3" destOrd="0" presId="urn:microsoft.com/office/officeart/2018/2/layout/IconVerticalSolidList"/>
    <dgm:cxn modelId="{4634DE91-2234-4348-B1EC-7B8B567420AC}" type="presParOf" srcId="{5C75D25B-729C-4880-9D2E-0125BC8E10B6}" destId="{2D358619-623B-4E64-8786-ED7DAFC11DC5}" srcOrd="4" destOrd="0" presId="urn:microsoft.com/office/officeart/2018/2/layout/IconVerticalSolidList"/>
    <dgm:cxn modelId="{2395A12A-8748-45E6-9C28-28CB820A8A39}" type="presParOf" srcId="{2D358619-623B-4E64-8786-ED7DAFC11DC5}" destId="{AFB2F689-BE38-4D4D-BBC2-8CA8AEAAD3B8}" srcOrd="0" destOrd="0" presId="urn:microsoft.com/office/officeart/2018/2/layout/IconVerticalSolidList"/>
    <dgm:cxn modelId="{87BAECAA-A3D7-46BD-8287-CA89F53A243F}" type="presParOf" srcId="{2D358619-623B-4E64-8786-ED7DAFC11DC5}" destId="{37FC968D-54D8-4E5B-AA68-7BB356A0611B}" srcOrd="1" destOrd="0" presId="urn:microsoft.com/office/officeart/2018/2/layout/IconVerticalSolidList"/>
    <dgm:cxn modelId="{6FC48B28-F8ED-42E3-80EF-C9EE90CBA7D3}" type="presParOf" srcId="{2D358619-623B-4E64-8786-ED7DAFC11DC5}" destId="{F02DB9CD-1B62-4E12-BB7D-3B0DBA05F346}" srcOrd="2" destOrd="0" presId="urn:microsoft.com/office/officeart/2018/2/layout/IconVerticalSolidList"/>
    <dgm:cxn modelId="{D0DDCEB8-C95F-4C04-A9B2-D8A4F5D54EA1}" type="presParOf" srcId="{2D358619-623B-4E64-8786-ED7DAFC11DC5}" destId="{73BA3BD0-B804-40ED-B730-B739330E1722}" srcOrd="3" destOrd="0" presId="urn:microsoft.com/office/officeart/2018/2/layout/IconVerticalSolidList"/>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3F40F8F-F709-4999-B54B-0E933CB6EAAF}"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D987D477-40C6-442A-8E60-A78F862073CC}" type="pres">
      <dgm:prSet presAssocID="{63F40F8F-F709-4999-B54B-0E933CB6EAAF}" presName="diagram" presStyleCnt="0">
        <dgm:presLayoutVars>
          <dgm:chMax val="1"/>
          <dgm:dir/>
          <dgm:animLvl val="ctr"/>
          <dgm:resizeHandles val="exact"/>
        </dgm:presLayoutVars>
      </dgm:prSet>
      <dgm:spPr/>
    </dgm:pt>
  </dgm:ptLst>
  <dgm:cxnLst>
    <dgm:cxn modelId="{EE8A3291-B2B2-4080-AF35-850920047532}" type="presOf" srcId="{63F40F8F-F709-4999-B54B-0E933CB6EAAF}" destId="{D987D477-40C6-442A-8E60-A78F862073CC}" srcOrd="0"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A0C922-BE4C-4E8E-8FE4-9E67DBCB03CC}">
      <dsp:nvSpPr>
        <dsp:cNvPr id="0" name=""/>
        <dsp:cNvSpPr/>
      </dsp:nvSpPr>
      <dsp:spPr>
        <a:xfrm>
          <a:off x="0" y="540208"/>
          <a:ext cx="5641073" cy="351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1" kern="1200" dirty="0"/>
            <a:t>Name			Student Number</a:t>
          </a:r>
          <a:endParaRPr lang="en-US" sz="1500" b="1" kern="1200" dirty="0"/>
        </a:p>
      </dsp:txBody>
      <dsp:txXfrm>
        <a:off x="17134" y="557342"/>
        <a:ext cx="5606805" cy="316732"/>
      </dsp:txXfrm>
    </dsp:sp>
    <dsp:sp modelId="{D3ED81C6-19DC-4776-9A9D-7595AD8D3733}">
      <dsp:nvSpPr>
        <dsp:cNvPr id="0" name=""/>
        <dsp:cNvSpPr/>
      </dsp:nvSpPr>
      <dsp:spPr>
        <a:xfrm>
          <a:off x="0" y="934409"/>
          <a:ext cx="5641073" cy="351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Faisal Khalid			2123094</a:t>
          </a:r>
          <a:endParaRPr lang="en-US" sz="1500" kern="1200"/>
        </a:p>
      </dsp:txBody>
      <dsp:txXfrm>
        <a:off x="17134" y="951543"/>
        <a:ext cx="5606805" cy="316732"/>
      </dsp:txXfrm>
    </dsp:sp>
    <dsp:sp modelId="{390B31AA-4D0A-4A92-9A93-28976F2F5BC1}">
      <dsp:nvSpPr>
        <dsp:cNvPr id="0" name=""/>
        <dsp:cNvSpPr/>
      </dsp:nvSpPr>
      <dsp:spPr>
        <a:xfrm>
          <a:off x="0" y="1328608"/>
          <a:ext cx="5641073" cy="351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Nicoleta Madalina Stanga	2118508</a:t>
          </a:r>
          <a:endParaRPr lang="en-US" sz="1500" kern="1200"/>
        </a:p>
      </dsp:txBody>
      <dsp:txXfrm>
        <a:off x="17134" y="1345742"/>
        <a:ext cx="5606805" cy="316732"/>
      </dsp:txXfrm>
    </dsp:sp>
    <dsp:sp modelId="{B7159880-F286-403E-9864-02AADB4C1E98}">
      <dsp:nvSpPr>
        <dsp:cNvPr id="0" name=""/>
        <dsp:cNvSpPr/>
      </dsp:nvSpPr>
      <dsp:spPr>
        <a:xfrm>
          <a:off x="0" y="1722809"/>
          <a:ext cx="5641073" cy="351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Cristian Fota			2118507</a:t>
          </a:r>
          <a:endParaRPr lang="en-US" sz="1500" kern="1200"/>
        </a:p>
      </dsp:txBody>
      <dsp:txXfrm>
        <a:off x="17134" y="1739943"/>
        <a:ext cx="5606805" cy="316732"/>
      </dsp:txXfrm>
    </dsp:sp>
    <dsp:sp modelId="{456437F1-2970-454D-85C7-048C5A200281}">
      <dsp:nvSpPr>
        <dsp:cNvPr id="0" name=""/>
        <dsp:cNvSpPr/>
      </dsp:nvSpPr>
      <dsp:spPr>
        <a:xfrm>
          <a:off x="0" y="2117009"/>
          <a:ext cx="5641073" cy="351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Liviu Hadirca			2119291 			</a:t>
          </a:r>
          <a:endParaRPr lang="en-US" sz="1500" kern="1200"/>
        </a:p>
      </dsp:txBody>
      <dsp:txXfrm>
        <a:off x="17134" y="2134143"/>
        <a:ext cx="5606805" cy="316732"/>
      </dsp:txXfrm>
    </dsp:sp>
    <dsp:sp modelId="{CF981382-FC18-45C6-81E3-4CC4F1F2C85F}">
      <dsp:nvSpPr>
        <dsp:cNvPr id="0" name=""/>
        <dsp:cNvSpPr/>
      </dsp:nvSpPr>
      <dsp:spPr>
        <a:xfrm>
          <a:off x="0" y="2511209"/>
          <a:ext cx="5641073" cy="351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Lecturer: 	Samuel Ofori </a:t>
          </a:r>
          <a:endParaRPr lang="en-US" sz="1500" kern="1200"/>
        </a:p>
      </dsp:txBody>
      <dsp:txXfrm>
        <a:off x="17134" y="2528343"/>
        <a:ext cx="5606805" cy="3167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55985A-9606-43AA-8138-2D327AB02668}">
      <dsp:nvSpPr>
        <dsp:cNvPr id="0" name=""/>
        <dsp:cNvSpPr/>
      </dsp:nvSpPr>
      <dsp:spPr>
        <a:xfrm>
          <a:off x="616949" y="473149"/>
          <a:ext cx="1818562" cy="1818562"/>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1CEDD4-E5C1-43A5-981B-D469441843FA}">
      <dsp:nvSpPr>
        <dsp:cNvPr id="0" name=""/>
        <dsp:cNvSpPr/>
      </dsp:nvSpPr>
      <dsp:spPr>
        <a:xfrm>
          <a:off x="1004512" y="860712"/>
          <a:ext cx="1043437" cy="104343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7FE7435-4EFB-470B-981F-DF49CDB430CC}">
      <dsp:nvSpPr>
        <dsp:cNvPr id="0" name=""/>
        <dsp:cNvSpPr/>
      </dsp:nvSpPr>
      <dsp:spPr>
        <a:xfrm>
          <a:off x="35606" y="2858150"/>
          <a:ext cx="2981250" cy="720000"/>
        </a:xfrm>
        <a:prstGeom prst="rect">
          <a:avLst/>
        </a:prstGeom>
        <a:solidFill>
          <a:schemeClr val="accent6"/>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066800">
            <a:lnSpc>
              <a:spcPct val="100000"/>
            </a:lnSpc>
            <a:spcBef>
              <a:spcPct val="0"/>
            </a:spcBef>
            <a:spcAft>
              <a:spcPct val="35000"/>
            </a:spcAft>
            <a:buNone/>
            <a:defRPr cap="all"/>
          </a:pPr>
          <a:r>
            <a:rPr lang="en-US" sz="2400" kern="1200" dirty="0"/>
            <a:t>Directly from source</a:t>
          </a:r>
        </a:p>
      </dsp:txBody>
      <dsp:txXfrm>
        <a:off x="35606" y="2858150"/>
        <a:ext cx="2981250" cy="720000"/>
      </dsp:txXfrm>
    </dsp:sp>
    <dsp:sp modelId="{511EB657-6FA3-4A85-B884-7A4A7FA33679}">
      <dsp:nvSpPr>
        <dsp:cNvPr id="0" name=""/>
        <dsp:cNvSpPr/>
      </dsp:nvSpPr>
      <dsp:spPr>
        <a:xfrm>
          <a:off x="4119918" y="473149"/>
          <a:ext cx="1818562" cy="1818562"/>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A8ADC7-C86A-4471-8AEB-EC455485E10E}">
      <dsp:nvSpPr>
        <dsp:cNvPr id="0" name=""/>
        <dsp:cNvSpPr/>
      </dsp:nvSpPr>
      <dsp:spPr>
        <a:xfrm>
          <a:off x="4507481" y="860712"/>
          <a:ext cx="1043437" cy="10434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223179B-BAF0-4498-A018-F23FA450DCFB}">
      <dsp:nvSpPr>
        <dsp:cNvPr id="0" name=""/>
        <dsp:cNvSpPr/>
      </dsp:nvSpPr>
      <dsp:spPr>
        <a:xfrm>
          <a:off x="3538574" y="2858150"/>
          <a:ext cx="2981250" cy="720000"/>
        </a:xfrm>
        <a:prstGeom prst="rect">
          <a:avLst/>
        </a:prstGeom>
        <a:solidFill>
          <a:schemeClr val="accent6"/>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066800">
            <a:lnSpc>
              <a:spcPct val="100000"/>
            </a:lnSpc>
            <a:spcBef>
              <a:spcPct val="0"/>
            </a:spcBef>
            <a:spcAft>
              <a:spcPct val="35000"/>
            </a:spcAft>
            <a:buNone/>
            <a:defRPr cap="all"/>
          </a:pPr>
          <a:r>
            <a:rPr lang="en-US" sz="2400" kern="1200" dirty="0"/>
            <a:t>Fresh cook</a:t>
          </a:r>
        </a:p>
      </dsp:txBody>
      <dsp:txXfrm>
        <a:off x="3538574" y="2858150"/>
        <a:ext cx="2981250" cy="720000"/>
      </dsp:txXfrm>
    </dsp:sp>
    <dsp:sp modelId="{C32FBBF5-213C-421B-B8C0-BE7BBE2B72EA}">
      <dsp:nvSpPr>
        <dsp:cNvPr id="0" name=""/>
        <dsp:cNvSpPr/>
      </dsp:nvSpPr>
      <dsp:spPr>
        <a:xfrm>
          <a:off x="7622887" y="473149"/>
          <a:ext cx="1818562" cy="1818562"/>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9B22D3-8B34-44BE-81C8-0C740EAC4B4C}">
      <dsp:nvSpPr>
        <dsp:cNvPr id="0" name=""/>
        <dsp:cNvSpPr/>
      </dsp:nvSpPr>
      <dsp:spPr>
        <a:xfrm>
          <a:off x="8010450" y="860712"/>
          <a:ext cx="1043437" cy="104343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F11906B-5F98-4BB4-91AA-36CF9DA68DF5}">
      <dsp:nvSpPr>
        <dsp:cNvPr id="0" name=""/>
        <dsp:cNvSpPr/>
      </dsp:nvSpPr>
      <dsp:spPr>
        <a:xfrm>
          <a:off x="7041543" y="2858150"/>
          <a:ext cx="2981250" cy="720000"/>
        </a:xfrm>
        <a:prstGeom prst="rect">
          <a:avLst/>
        </a:prstGeom>
        <a:solidFill>
          <a:schemeClr val="accent6"/>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066800">
            <a:lnSpc>
              <a:spcPct val="100000"/>
            </a:lnSpc>
            <a:spcBef>
              <a:spcPct val="0"/>
            </a:spcBef>
            <a:spcAft>
              <a:spcPct val="35000"/>
            </a:spcAft>
            <a:buNone/>
            <a:defRPr cap="all"/>
          </a:pPr>
          <a:r>
            <a:rPr lang="en-US" sz="2400" kern="1200" dirty="0"/>
            <a:t>tasty</a:t>
          </a:r>
        </a:p>
      </dsp:txBody>
      <dsp:txXfrm>
        <a:off x="7041543" y="2858150"/>
        <a:ext cx="298125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E66FA6-753F-4634-847C-3776E08D4B7E}">
      <dsp:nvSpPr>
        <dsp:cNvPr id="0" name=""/>
        <dsp:cNvSpPr/>
      </dsp:nvSpPr>
      <dsp:spPr>
        <a:xfrm>
          <a:off x="0" y="0"/>
          <a:ext cx="4558309" cy="90883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B4F75B-F23E-458D-8503-2D17FB11A702}">
      <dsp:nvSpPr>
        <dsp:cNvPr id="0" name=""/>
        <dsp:cNvSpPr/>
      </dsp:nvSpPr>
      <dsp:spPr>
        <a:xfrm>
          <a:off x="247439" y="198044"/>
          <a:ext cx="554821" cy="51351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B3907AB-9FCD-4D59-B68F-4F73F035FE52}">
      <dsp:nvSpPr>
        <dsp:cNvPr id="0" name=""/>
        <dsp:cNvSpPr/>
      </dsp:nvSpPr>
      <dsp:spPr>
        <a:xfrm>
          <a:off x="1049699" y="388"/>
          <a:ext cx="3508609" cy="908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185" tIns="96185" rIns="96185" bIns="96185" numCol="1" spcCol="1270" anchor="ctr" anchorCtr="0">
          <a:noAutofit/>
        </a:bodyPr>
        <a:lstStyle/>
        <a:p>
          <a:pPr marL="0" lvl="0" indent="0" algn="l" defTabSz="1111250">
            <a:lnSpc>
              <a:spcPct val="90000"/>
            </a:lnSpc>
            <a:spcBef>
              <a:spcPct val="0"/>
            </a:spcBef>
            <a:spcAft>
              <a:spcPct val="35000"/>
            </a:spcAft>
            <a:buNone/>
          </a:pPr>
          <a:endParaRPr lang="en-US" sz="2500" kern="1200"/>
        </a:p>
      </dsp:txBody>
      <dsp:txXfrm>
        <a:off x="1049699" y="388"/>
        <a:ext cx="3508609" cy="908830"/>
      </dsp:txXfrm>
    </dsp:sp>
    <dsp:sp modelId="{0F6BAAF8-CB60-4B3A-8B7F-F036077073E4}">
      <dsp:nvSpPr>
        <dsp:cNvPr id="0" name=""/>
        <dsp:cNvSpPr/>
      </dsp:nvSpPr>
      <dsp:spPr>
        <a:xfrm>
          <a:off x="0" y="1136426"/>
          <a:ext cx="4558309" cy="90883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46F64E-08D3-4401-971A-A37980929B2F}">
      <dsp:nvSpPr>
        <dsp:cNvPr id="0" name=""/>
        <dsp:cNvSpPr/>
      </dsp:nvSpPr>
      <dsp:spPr>
        <a:xfrm>
          <a:off x="274921" y="1340913"/>
          <a:ext cx="499856" cy="4998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33FAF41-DF03-485F-8F06-C142970A5497}">
      <dsp:nvSpPr>
        <dsp:cNvPr id="0" name=""/>
        <dsp:cNvSpPr/>
      </dsp:nvSpPr>
      <dsp:spPr>
        <a:xfrm>
          <a:off x="1049699" y="1136426"/>
          <a:ext cx="3508609" cy="908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185" tIns="96185" rIns="96185" bIns="96185" numCol="1" spcCol="1270" anchor="ctr" anchorCtr="0">
          <a:noAutofit/>
        </a:bodyPr>
        <a:lstStyle/>
        <a:p>
          <a:pPr marL="0" lvl="0" indent="0" algn="l" defTabSz="1111250">
            <a:lnSpc>
              <a:spcPct val="90000"/>
            </a:lnSpc>
            <a:spcBef>
              <a:spcPct val="0"/>
            </a:spcBef>
            <a:spcAft>
              <a:spcPct val="35000"/>
            </a:spcAft>
            <a:buNone/>
          </a:pPr>
          <a:r>
            <a:rPr lang="en-US" sz="2500" kern="1200" dirty="0"/>
            <a:t>Set the menu and cook</a:t>
          </a:r>
        </a:p>
      </dsp:txBody>
      <dsp:txXfrm>
        <a:off x="1049699" y="1136426"/>
        <a:ext cx="3508609" cy="908830"/>
      </dsp:txXfrm>
    </dsp:sp>
    <dsp:sp modelId="{AFB2F689-BE38-4D4D-BBC2-8CA8AEAAD3B8}">
      <dsp:nvSpPr>
        <dsp:cNvPr id="0" name=""/>
        <dsp:cNvSpPr/>
      </dsp:nvSpPr>
      <dsp:spPr>
        <a:xfrm>
          <a:off x="0" y="2272464"/>
          <a:ext cx="4558309" cy="90883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FC968D-54D8-4E5B-AA68-7BB356A0611B}">
      <dsp:nvSpPr>
        <dsp:cNvPr id="0" name=""/>
        <dsp:cNvSpPr/>
      </dsp:nvSpPr>
      <dsp:spPr>
        <a:xfrm>
          <a:off x="274921" y="2476951"/>
          <a:ext cx="499856" cy="4998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3BA3BD0-B804-40ED-B730-B739330E1722}">
      <dsp:nvSpPr>
        <dsp:cNvPr id="0" name=""/>
        <dsp:cNvSpPr/>
      </dsp:nvSpPr>
      <dsp:spPr>
        <a:xfrm>
          <a:off x="1049699" y="2272464"/>
          <a:ext cx="3508609" cy="908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185" tIns="96185" rIns="96185" bIns="96185" numCol="1" spcCol="1270" anchor="ctr" anchorCtr="0">
          <a:noAutofit/>
        </a:bodyPr>
        <a:lstStyle/>
        <a:p>
          <a:pPr marL="0" lvl="0" indent="0" algn="l" defTabSz="1111250">
            <a:lnSpc>
              <a:spcPct val="90000"/>
            </a:lnSpc>
            <a:spcBef>
              <a:spcPct val="0"/>
            </a:spcBef>
            <a:spcAft>
              <a:spcPct val="35000"/>
            </a:spcAft>
            <a:buNone/>
          </a:pPr>
          <a:r>
            <a:rPr lang="en-US" sz="2500" kern="1200"/>
            <a:t>Deliver to customers</a:t>
          </a:r>
        </a:p>
      </dsp:txBody>
      <dsp:txXfrm>
        <a:off x="1049699" y="2272464"/>
        <a:ext cx="3508609" cy="9088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5EA663F-0F71-4941-839F-4D376A50B15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AC142CB8-EC67-47AC-810C-39EACC3AA53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A1F8F58-3262-4466-8DB1-B329F63F404F}" type="datetimeFigureOut">
              <a:rPr lang="en-US" smtClean="0"/>
              <a:t>11/8/2022</a:t>
            </a:fld>
            <a:endParaRPr lang="en-US" dirty="0"/>
          </a:p>
        </p:txBody>
      </p:sp>
      <p:sp>
        <p:nvSpPr>
          <p:cNvPr id="4" name="Footer Placeholder 3">
            <a:extLst>
              <a:ext uri="{FF2B5EF4-FFF2-40B4-BE49-F238E27FC236}">
                <a16:creationId xmlns:a16="http://schemas.microsoft.com/office/drawing/2014/main" id="{87EB2D2D-60E4-477E-84AF-48DE5C24FA0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05F6F142-CFE2-4AA2-8A1E-CADC565C241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FF595F6-1BED-4F30-933F-F0CD66CEE780}" type="slidenum">
              <a:rPr lang="en-US" smtClean="0"/>
              <a:t>‹#›</a:t>
            </a:fld>
            <a:endParaRPr lang="en-US" dirty="0"/>
          </a:p>
        </p:txBody>
      </p:sp>
    </p:spTree>
    <p:extLst>
      <p:ext uri="{BB962C8B-B14F-4D97-AF65-F5344CB8AC3E}">
        <p14:creationId xmlns:p14="http://schemas.microsoft.com/office/powerpoint/2010/main" val="35015411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BCF71C-E8D2-4E49-B04C-B160BC17D861}" type="datetimeFigureOut">
              <a:rPr lang="en-US" smtClean="0"/>
              <a:t>11/8/2022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D76E09-41B7-FE4E-B099-04DFD58B8CF1}" type="slidenum">
              <a:rPr lang="en-US" smtClean="0"/>
              <a:t>‹#›</a:t>
            </a:fld>
            <a:endParaRPr lang="en-US" dirty="0"/>
          </a:p>
        </p:txBody>
      </p:sp>
    </p:spTree>
    <p:extLst>
      <p:ext uri="{BB962C8B-B14F-4D97-AF65-F5344CB8AC3E}">
        <p14:creationId xmlns:p14="http://schemas.microsoft.com/office/powerpoint/2010/main" val="1629511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2</a:t>
            </a:fld>
            <a:endParaRPr lang="en-US" dirty="0"/>
          </a:p>
        </p:txBody>
      </p:sp>
    </p:spTree>
    <p:extLst>
      <p:ext uri="{BB962C8B-B14F-4D97-AF65-F5344CB8AC3E}">
        <p14:creationId xmlns:p14="http://schemas.microsoft.com/office/powerpoint/2010/main" val="2508422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7</a:t>
            </a:fld>
            <a:endParaRPr lang="en-US" dirty="0"/>
          </a:p>
        </p:txBody>
      </p:sp>
    </p:spTree>
    <p:extLst>
      <p:ext uri="{BB962C8B-B14F-4D97-AF65-F5344CB8AC3E}">
        <p14:creationId xmlns:p14="http://schemas.microsoft.com/office/powerpoint/2010/main" val="19336285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10</a:t>
            </a:fld>
            <a:endParaRPr lang="en-US" dirty="0"/>
          </a:p>
        </p:txBody>
      </p:sp>
    </p:spTree>
    <p:extLst>
      <p:ext uri="{BB962C8B-B14F-4D97-AF65-F5344CB8AC3E}">
        <p14:creationId xmlns:p14="http://schemas.microsoft.com/office/powerpoint/2010/main" val="38502808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21</a:t>
            </a:fld>
            <a:endParaRPr lang="en-US" dirty="0"/>
          </a:p>
        </p:txBody>
      </p:sp>
    </p:spTree>
    <p:extLst>
      <p:ext uri="{BB962C8B-B14F-4D97-AF65-F5344CB8AC3E}">
        <p14:creationId xmlns:p14="http://schemas.microsoft.com/office/powerpoint/2010/main" val="523322748"/>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5000"/>
              </a:lnSpc>
              <a:defRPr sz="7200" b="1" cap="none"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8AC51D5-3F8B-4890-8C40-A8B6EF678B3C}" type="datetime1">
              <a:rPr lang="en-US" smtClean="0"/>
              <a:t>11/8/2022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b="1"/>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9593099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61DAA0-E125-46DC-AFE9-9D461B9B8556}" type="datetime1">
              <a:rPr lang="en-US" smtClean="0"/>
              <a:t>11/8/2022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9473330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5000"/>
              </a:lnSpc>
              <a:defRPr sz="7200" b="1"/>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C3563460-6581-4BF9-AAFA-1495B7608335}" type="datetime1">
              <a:rPr lang="en-US" smtClean="0"/>
              <a:t>11/8/2022</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713397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FFD501-BB32-4112-8ACA-70DD50C73911}" type="datetime1">
              <a:rPr lang="en-US" smtClean="0"/>
              <a:t>11/8/2022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618110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D606F80-51C7-4A16-BC71-781F0D070C4C}" type="datetime1">
              <a:rPr lang="en-US" smtClean="0"/>
              <a:t>11/8/2022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319507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4BAD299-D952-4C9C-A7BD-39275A10EFFF}" type="datetime1">
              <a:rPr lang="en-US" smtClean="0"/>
              <a:t>11/8/2022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0765598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740354-604A-4C62-9C3F-C2BD63B245CB}" type="datetime1">
              <a:rPr lang="en-US" smtClean="0"/>
              <a:t>11/8/2022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0336609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42E799-8712-482E-A51D-27FC0E2BDB03}" type="datetime1">
              <a:rPr lang="en-US" smtClean="0"/>
              <a:t>11/8/2022</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133211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B7BBFD4-A63D-44D6-BB24-D8DE93784DA1}" type="datetime1">
              <a:rPr lang="en-US" smtClean="0"/>
              <a:t>11/8/2022</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793691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AEEA64-58D3-4C1B-A394-B5E40F23ED91}" type="datetime1">
              <a:rPr lang="en-US" smtClean="0"/>
              <a:t>11/8/2022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366187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C7C2BB-9E01-43DD-B729-A359515B8658}" type="datetime1">
              <a:rPr lang="en-US" smtClean="0"/>
              <a:t>11/8/2022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234852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D1217DAB-7D5D-43B4-B628-AC7C292FC08E}" type="datetime1">
              <a:rPr lang="en-US" smtClean="0"/>
              <a:t>11/8/2022</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n-lt"/>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057797071"/>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hf sldNum="0" hdr="0" ftr="0" dt="0"/>
  <p:txStyles>
    <p:titleStyle>
      <a:lvl1pPr algn="l" defTabSz="914400" rtl="0" eaLnBrk="1" latinLnBrk="0" hangingPunct="1">
        <a:lnSpc>
          <a:spcPct val="90000"/>
        </a:lnSpc>
        <a:spcBef>
          <a:spcPct val="0"/>
        </a:spcBef>
        <a:buNone/>
        <a:defRPr sz="4800" b="1" kern="1200" cap="none"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Layout" Target="../diagrams/layout1.xml"/><Relationship Id="rId7" Type="http://schemas.openxmlformats.org/officeDocument/2006/relationships/image" Target="../media/image5.jpeg"/><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7.svg"/></Relationships>
</file>

<file path=ppt/slides/_rels/slide2.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8.jpeg"/><Relationship Id="rId7" Type="http://schemas.openxmlformats.org/officeDocument/2006/relationships/diagramColors" Target="../diagrams/colors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20.jpg"/><Relationship Id="rId4" Type="http://schemas.openxmlformats.org/officeDocument/2006/relationships/image" Target="../media/image19.jpeg"/></Relationships>
</file>

<file path=ppt/slides/_rels/slide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7.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hyperlink" Target="https://www.maxpixel.net/A-Healthy-Diet-Healthy-Food-Proper-Nutrition-4235473" TargetMode="External"/><Relationship Id="rId5" Type="http://schemas.openxmlformats.org/officeDocument/2006/relationships/diagramQuickStyle" Target="../diagrams/quickStyle3.xml"/><Relationship Id="rId10" Type="http://schemas.openxmlformats.org/officeDocument/2006/relationships/image" Target="../media/image31.jpg"/><Relationship Id="rId4" Type="http://schemas.openxmlformats.org/officeDocument/2006/relationships/diagramLayout" Target="../diagrams/layout3.xml"/><Relationship Id="rId9" Type="http://schemas.openxmlformats.org/officeDocument/2006/relationships/image" Target="../media/image30.png"/></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slidehunter.com/powerpoint-templates/free-swot-powerpoint-template/" TargetMode="External"/><Relationship Id="rId2" Type="http://schemas.openxmlformats.org/officeDocument/2006/relationships/image" Target="../media/image32.jpg"/><Relationship Id="rId1" Type="http://schemas.openxmlformats.org/officeDocument/2006/relationships/slideLayout" Target="../slideLayouts/slideLayout5.xml"/><Relationship Id="rId4" Type="http://schemas.openxmlformats.org/officeDocument/2006/relationships/hyperlink" Target="https://creativecommons.org/licenses/by/3.0/" TargetMode="Externa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hyperlink" Target="https://creativecommons.org/licenses/by/3.0/" TargetMode="Externa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s://courses.lumenlearning.com/wmopen-principlesofmanagement/chapter/common-frameworks-for-evaluating-the-business-environment/" TargetMode="External"/><Relationship Id="rId4"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4.pn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s://www.publicdomainpictures.net/view-image.php?image=361731&amp;picture=teamarbetssamarbete" TargetMode="External"/><Relationship Id="rId4" Type="http://schemas.openxmlformats.org/officeDocument/2006/relationships/image" Target="../media/image36.jpg"/></Relationships>
</file>

<file path=ppt/slides/_rels/slide1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chart" Target="../charts/char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www.sciencedirect.com/science/article/pii/B9780080970868730261" TargetMode="External"/><Relationship Id="rId5" Type="http://schemas.openxmlformats.org/officeDocument/2006/relationships/hyperlink" Target="https://www.investopedia.com/terms/t/target-market.asp" TargetMode="External"/><Relationship Id="rId4" Type="http://schemas.openxmlformats.org/officeDocument/2006/relationships/hyperlink" Target="https://www.sciencedirect.com/science/article/pii/S187704281203491X#:~:text=Marketing%20audit%20is%20a%20tool,marketing%20efforts%20of%20the%20organization"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a:extLst>
              <a:ext uri="{FF2B5EF4-FFF2-40B4-BE49-F238E27FC236}">
                <a16:creationId xmlns:a16="http://schemas.microsoft.com/office/drawing/2014/main" id="{22058718-40BA-077B-D033-6A9126F76671}"/>
              </a:ext>
            </a:extLst>
          </p:cNvPr>
          <p:cNvSpPr txBox="1">
            <a:spLocks noGrp="1"/>
          </p:cNvSpPr>
          <p:nvPr>
            <p:ph type="body" idx="3"/>
          </p:nvPr>
        </p:nvSpPr>
        <p:spPr>
          <a:xfrm>
            <a:off x="6390220" y="3970846"/>
            <a:ext cx="5087035" cy="814382"/>
          </a:xfrm>
        </p:spPr>
        <p:txBody>
          <a:bodyPr>
            <a:normAutofit/>
          </a:bodyPr>
          <a:lstStyle/>
          <a:p>
            <a:pPr marL="342900" lvl="0" indent="-342900">
              <a:lnSpc>
                <a:spcPct val="80000"/>
              </a:lnSpc>
              <a:buChar char=""/>
            </a:pPr>
            <a:r>
              <a:rPr lang="en-GB" sz="2200" dirty="0">
                <a:latin typeface="Arial" pitchFamily="34"/>
                <a:cs typeface="Arial" pitchFamily="34"/>
              </a:rPr>
              <a:t>FEPO </a:t>
            </a:r>
          </a:p>
          <a:p>
            <a:pPr marL="342900" lvl="0" indent="-342900">
              <a:lnSpc>
                <a:spcPct val="80000"/>
              </a:lnSpc>
              <a:buChar char=""/>
            </a:pPr>
            <a:r>
              <a:rPr lang="en-GB" sz="2200" dirty="0">
                <a:latin typeface="Arial" pitchFamily="34"/>
                <a:cs typeface="Arial" pitchFamily="34"/>
              </a:rPr>
              <a:t>Beyond healthy diet meal Practice </a:t>
            </a:r>
          </a:p>
        </p:txBody>
      </p:sp>
      <p:graphicFrame>
        <p:nvGraphicFramePr>
          <p:cNvPr id="16" name="Content Placeholder 3">
            <a:extLst>
              <a:ext uri="{FF2B5EF4-FFF2-40B4-BE49-F238E27FC236}">
                <a16:creationId xmlns:a16="http://schemas.microsoft.com/office/drawing/2014/main" id="{2EF289C4-552A-39E7-9D0B-DC6E720E158F}"/>
              </a:ext>
            </a:extLst>
          </p:cNvPr>
          <p:cNvGraphicFramePr>
            <a:graphicFrameLocks noGrp="1"/>
          </p:cNvGraphicFramePr>
          <p:nvPr>
            <p:ph idx="2"/>
          </p:nvPr>
        </p:nvGraphicFramePr>
        <p:xfrm>
          <a:off x="627961" y="2642195"/>
          <a:ext cx="5641073" cy="34024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Content Placeholder 11" descr="Wedding long table">
            <a:extLst>
              <a:ext uri="{FF2B5EF4-FFF2-40B4-BE49-F238E27FC236}">
                <a16:creationId xmlns:a16="http://schemas.microsoft.com/office/drawing/2014/main" id="{7E00A248-084F-979F-9A4B-D894761C4018}"/>
              </a:ext>
            </a:extLst>
          </p:cNvPr>
          <p:cNvPicPr>
            <a:picLocks noGrp="1" noChangeAspect="1"/>
          </p:cNvPicPr>
          <p:nvPr>
            <p:ph idx="4"/>
          </p:nvPr>
        </p:nvPicPr>
        <p:blipFill>
          <a:blip r:embed="rId7"/>
          <a:stretch>
            <a:fillRect/>
          </a:stretch>
        </p:blipFill>
        <p:spPr>
          <a:xfrm>
            <a:off x="6309972" y="1804862"/>
            <a:ext cx="5086349" cy="1921016"/>
          </a:xfrm>
        </p:spPr>
      </p:pic>
      <p:sp>
        <p:nvSpPr>
          <p:cNvPr id="7" name="Rectangle: Rounded Corners 14">
            <a:extLst>
              <a:ext uri="{FF2B5EF4-FFF2-40B4-BE49-F238E27FC236}">
                <a16:creationId xmlns:a16="http://schemas.microsoft.com/office/drawing/2014/main" id="{0F2E025A-A400-DA3D-72F8-ED540892E416}"/>
              </a:ext>
            </a:extLst>
          </p:cNvPr>
          <p:cNvSpPr/>
          <p:nvPr/>
        </p:nvSpPr>
        <p:spPr>
          <a:xfrm>
            <a:off x="6309972" y="5030196"/>
            <a:ext cx="4933233" cy="814382"/>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FFFFFF"/>
          </a:solidFill>
          <a:ln w="12701" cap="flat">
            <a:solidFill>
              <a:srgbClr val="B13B6F"/>
            </a:solidFill>
            <a:prstDash val="solid"/>
            <a:miter/>
          </a:ln>
        </p:spPr>
        <p:txBody>
          <a:bodyPr vert="horz" wrap="squar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Arial" pitchFamily="34"/>
                <a:cs typeface="Arial" pitchFamily="34"/>
              </a:rPr>
              <a:t>Fresh  Food 		Diet </a:t>
            </a:r>
            <a:r>
              <a:rPr lang="en-GB" dirty="0">
                <a:solidFill>
                  <a:srgbClr val="000000"/>
                </a:solidFill>
                <a:latin typeface="Arial" pitchFamily="34"/>
                <a:cs typeface="Arial" pitchFamily="34"/>
              </a:rPr>
              <a:t>S</a:t>
            </a:r>
            <a:r>
              <a:rPr lang="en-GB" sz="1800" b="0" i="0" u="none" strike="noStrike" kern="1200" cap="none" spc="0" baseline="0" dirty="0">
                <a:solidFill>
                  <a:srgbClr val="000000"/>
                </a:solidFill>
                <a:uFillTx/>
                <a:latin typeface="Arial" pitchFamily="34"/>
                <a:cs typeface="Arial" pitchFamily="34"/>
              </a:rPr>
              <a:t>upplements</a:t>
            </a:r>
            <a:endParaRPr lang="en-GB" dirty="0">
              <a:solidFill>
                <a:srgbClr val="000000"/>
              </a:solidFill>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dirty="0">
                <a:solidFill>
                  <a:srgbClr val="000000"/>
                </a:solidFill>
                <a:latin typeface="Arial" pitchFamily="34"/>
                <a:cs typeface="Arial" pitchFamily="34"/>
              </a:rPr>
              <a:t>From E - Retail 		To Stationary </a:t>
            </a:r>
            <a:endParaRPr lang="en-GB" sz="1800" b="0" i="0" u="none" strike="noStrike" kern="1200" cap="none" spc="0" baseline="0" dirty="0">
              <a:solidFill>
                <a:srgbClr val="000000"/>
              </a:solidFill>
              <a:uFillTx/>
              <a:latin typeface="Arial" pitchFamily="34"/>
              <a:cs typeface="Arial" pitchFamily="34"/>
            </a:endParaRPr>
          </a:p>
        </p:txBody>
      </p:sp>
      <p:sp>
        <p:nvSpPr>
          <p:cNvPr id="9" name="Oval 20">
            <a:extLst>
              <a:ext uri="{FF2B5EF4-FFF2-40B4-BE49-F238E27FC236}">
                <a16:creationId xmlns:a16="http://schemas.microsoft.com/office/drawing/2014/main" id="{A12EEF51-A72C-CDBF-BC79-4AF3DDDE881E}"/>
              </a:ext>
            </a:extLst>
          </p:cNvPr>
          <p:cNvSpPr/>
          <p:nvPr/>
        </p:nvSpPr>
        <p:spPr>
          <a:xfrm>
            <a:off x="3906559" y="361149"/>
            <a:ext cx="4052922" cy="112287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00B050"/>
          </a:solidFill>
          <a:ln w="12701" cap="flat">
            <a:solidFill>
              <a:srgbClr val="3665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Arial" pitchFamily="34"/>
                <a:cs typeface="Arial" pitchFamily="34"/>
              </a:rPr>
              <a:t>FEPO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dirty="0">
                <a:solidFill>
                  <a:srgbClr val="FFFFFF"/>
                </a:solidFill>
                <a:latin typeface="Arial" pitchFamily="34"/>
                <a:cs typeface="Arial" pitchFamily="34"/>
              </a:rPr>
              <a:t>In the Collaborative process to success </a:t>
            </a:r>
            <a:r>
              <a:rPr lang="en-GB" sz="1800" b="0" i="0" u="none" strike="noStrike" kern="1200" cap="none" spc="0" baseline="0" dirty="0">
                <a:solidFill>
                  <a:srgbClr val="FFFFFF"/>
                </a:solidFill>
                <a:uFillTx/>
                <a:latin typeface="Arial" pitchFamily="34"/>
                <a:cs typeface="Arial" pitchFamily="34"/>
              </a:rPr>
              <a:t>    </a:t>
            </a:r>
          </a:p>
        </p:txBody>
      </p:sp>
      <p:pic>
        <p:nvPicPr>
          <p:cNvPr id="10" name="Graphic 20" descr="Chili Pepper with solid fill">
            <a:extLst>
              <a:ext uri="{FF2B5EF4-FFF2-40B4-BE49-F238E27FC236}">
                <a16:creationId xmlns:a16="http://schemas.microsoft.com/office/drawing/2014/main" id="{28C94A15-261D-C9CF-A176-00AC4006D21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811834" y="458056"/>
            <a:ext cx="914400" cy="446643"/>
          </a:xfrm>
          <a:prstGeom prst="rect">
            <a:avLst/>
          </a:prstGeom>
          <a:noFill/>
          <a:ln cap="rnd">
            <a:noFill/>
          </a:ln>
        </p:spPr>
      </p:pic>
      <p:sp>
        <p:nvSpPr>
          <p:cNvPr id="12" name="Oval 14">
            <a:extLst>
              <a:ext uri="{FF2B5EF4-FFF2-40B4-BE49-F238E27FC236}">
                <a16:creationId xmlns:a16="http://schemas.microsoft.com/office/drawing/2014/main" id="{69F9D145-042F-FE70-C961-487714C80037}"/>
              </a:ext>
            </a:extLst>
          </p:cNvPr>
          <p:cNvSpPr/>
          <p:nvPr/>
        </p:nvSpPr>
        <p:spPr>
          <a:xfrm>
            <a:off x="7760616" y="1729014"/>
            <a:ext cx="2185059" cy="480425"/>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00B050"/>
          </a:solidFill>
          <a:ln w="12701" cap="flat">
            <a:solidFill>
              <a:srgbClr val="507E32"/>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FFFFFF"/>
                </a:solidFill>
                <a:uFillTx/>
                <a:latin typeface="Calibri"/>
              </a:rPr>
              <a:t>FEPO</a:t>
            </a:r>
          </a:p>
        </p:txBody>
      </p:sp>
      <p:pic>
        <p:nvPicPr>
          <p:cNvPr id="13" name="Graphic 17" descr="Chili Pepper with solid fill">
            <a:extLst>
              <a:ext uri="{FF2B5EF4-FFF2-40B4-BE49-F238E27FC236}">
                <a16:creationId xmlns:a16="http://schemas.microsoft.com/office/drawing/2014/main" id="{77AF146D-5334-A49E-ED7B-36E5D9EC1BC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597723" y="1802248"/>
            <a:ext cx="914400" cy="407191"/>
          </a:xfrm>
          <a:prstGeom prst="rect">
            <a:avLst/>
          </a:prstGeom>
          <a:noFill/>
          <a:ln cap="rnd">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descr="Lettuce">
            <a:extLst>
              <a:ext uri="{FF2B5EF4-FFF2-40B4-BE49-F238E27FC236}">
                <a16:creationId xmlns:a16="http://schemas.microsoft.com/office/drawing/2014/main" id="{E993FA7A-9A61-804B-A5E4-16683DB6CC47}"/>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89"/>
          </a:xfrm>
          <a:prstGeom prst="rect">
            <a:avLst/>
          </a:prstGeom>
        </p:spPr>
      </p:pic>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p:txBody>
          <a:bodyPr anchor="ctr">
            <a:normAutofit/>
          </a:bodyPr>
          <a:lstStyle/>
          <a:p>
            <a:r>
              <a:rPr lang="en-US" dirty="0">
                <a:solidFill>
                  <a:schemeClr val="tx1"/>
                </a:solidFill>
              </a:rPr>
              <a:t>Our fresh produce promise</a:t>
            </a:r>
          </a:p>
        </p:txBody>
      </p:sp>
      <p:graphicFrame>
        <p:nvGraphicFramePr>
          <p:cNvPr id="21" name="Content Placeholder 2" descr="Icon SmartArt graphic">
            <a:extLst>
              <a:ext uri="{FF2B5EF4-FFF2-40B4-BE49-F238E27FC236}">
                <a16:creationId xmlns:a16="http://schemas.microsoft.com/office/drawing/2014/main" id="{A3D1C6A2-434F-413C-ACCC-99B0DBD24CFD}"/>
              </a:ext>
            </a:extLst>
          </p:cNvPr>
          <p:cNvGraphicFramePr>
            <a:graphicFrameLocks noGrp="1"/>
          </p:cNvGraphicFramePr>
          <p:nvPr>
            <p:ph idx="1"/>
            <p:extLst>
              <p:ext uri="{D42A27DB-BD31-4B8C-83A1-F6EECF244321}">
                <p14:modId xmlns:p14="http://schemas.microsoft.com/office/powerpoint/2010/main" val="3022835314"/>
              </p:ext>
            </p:extLst>
          </p:nvPr>
        </p:nvGraphicFramePr>
        <p:xfrm>
          <a:off x="1069975" y="2120900"/>
          <a:ext cx="10058400" cy="40513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15813368"/>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20B17-2B50-848F-CCE1-50D5CB5F0F8F}"/>
              </a:ext>
            </a:extLst>
          </p:cNvPr>
          <p:cNvSpPr>
            <a:spLocks noGrp="1"/>
          </p:cNvSpPr>
          <p:nvPr>
            <p:ph type="title"/>
          </p:nvPr>
        </p:nvSpPr>
        <p:spPr>
          <a:xfrm>
            <a:off x="838200" y="365125"/>
            <a:ext cx="5387502" cy="1325563"/>
          </a:xfrm>
        </p:spPr>
        <p:txBody>
          <a:bodyPr>
            <a:normAutofit fontScale="90000"/>
          </a:bodyPr>
          <a:lstStyle/>
          <a:p>
            <a:r>
              <a:rPr lang="en-GB">
                <a:latin typeface="Arial" panose="020B0604020202020204" pitchFamily="34" charset="0"/>
                <a:cs typeface="Arial" panose="020B0604020202020204" pitchFamily="34" charset="0"/>
              </a:rPr>
              <a:t>Executive Summary </a:t>
            </a:r>
          </a:p>
        </p:txBody>
      </p:sp>
      <p:sp>
        <p:nvSpPr>
          <p:cNvPr id="74" name="Content Placeholder 30">
            <a:extLst>
              <a:ext uri="{FF2B5EF4-FFF2-40B4-BE49-F238E27FC236}">
                <a16:creationId xmlns:a16="http://schemas.microsoft.com/office/drawing/2014/main" id="{DA82D1F9-A32B-AAF0-3376-EAB2C52CCFCC}"/>
              </a:ext>
            </a:extLst>
          </p:cNvPr>
          <p:cNvSpPr>
            <a:spLocks noGrp="1"/>
          </p:cNvSpPr>
          <p:nvPr>
            <p:ph idx="1"/>
          </p:nvPr>
        </p:nvSpPr>
        <p:spPr>
          <a:xfrm>
            <a:off x="838200" y="1825625"/>
            <a:ext cx="5387502" cy="4351338"/>
          </a:xfrm>
        </p:spPr>
        <p:txBody>
          <a:bodyPr>
            <a:normAutofit/>
          </a:bodyPr>
          <a:lstStyle/>
          <a:p>
            <a:pPr>
              <a:buFont typeface="Wingdings" panose="05000000000000000000" pitchFamily="2" charset="2"/>
              <a:buChar char="v"/>
            </a:pPr>
            <a:r>
              <a:rPr lang="en-GB" sz="1500" dirty="0"/>
              <a:t> </a:t>
            </a:r>
            <a:r>
              <a:rPr lang="en-GB" sz="1500" dirty="0">
                <a:latin typeface="Arial" panose="020B0604020202020204" pitchFamily="34" charset="0"/>
                <a:cs typeface="Arial" panose="020B0604020202020204" pitchFamily="34" charset="0"/>
              </a:rPr>
              <a:t>The presentation is about the start-up plan of FEPO company, a diet health food company, which was founded in a collaborative concept by the students of UWTSD, and will be discussed the products and services of the company as well as market audit and the target market, while using swot and pestle analysis, to find factors that have an impact in business.</a:t>
            </a:r>
          </a:p>
          <a:p>
            <a:pPr>
              <a:buFont typeface="Wingdings" panose="05000000000000000000" pitchFamily="2" charset="2"/>
              <a:buChar char="v"/>
            </a:pPr>
            <a:r>
              <a:rPr lang="en-GB" sz="1500" dirty="0">
                <a:latin typeface="Arial" panose="020B0604020202020204" pitchFamily="34" charset="0"/>
                <a:cs typeface="Arial" panose="020B0604020202020204" pitchFamily="34" charset="0"/>
              </a:rPr>
              <a:t>After analysing our competitors, it became obvious that our disadvantages are, not being as popular as our competitors yet in the market, and our products could be in limited supply, however, we have a variety of products which are all of organic origin and affordable prices delivered in convenient timing and location, with nutritionist advice and support to every customer, will build customer trust and attract to purchase our products while saving time and extra costs. </a:t>
            </a:r>
          </a:p>
        </p:txBody>
      </p:sp>
      <p:pic>
        <p:nvPicPr>
          <p:cNvPr id="77" name="Picture 32" descr="Assorted vegetables and fruits">
            <a:extLst>
              <a:ext uri="{FF2B5EF4-FFF2-40B4-BE49-F238E27FC236}">
                <a16:creationId xmlns:a16="http://schemas.microsoft.com/office/drawing/2014/main" id="{75247173-AA3C-8E0F-2AB2-07301F9CEA0C}"/>
              </a:ext>
            </a:extLst>
          </p:cNvPr>
          <p:cNvPicPr>
            <a:picLocks noChangeAspect="1"/>
          </p:cNvPicPr>
          <p:nvPr/>
        </p:nvPicPr>
        <p:blipFill rotWithShape="1">
          <a:blip r:embed="rId2"/>
          <a:srcRect l="22626" r="10528" b="2"/>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Tree>
    <p:extLst>
      <p:ext uri="{BB962C8B-B14F-4D97-AF65-F5344CB8AC3E}">
        <p14:creationId xmlns:p14="http://schemas.microsoft.com/office/powerpoint/2010/main" val="2392460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C3BD3-B6E0-7576-4AB1-B813301165DE}"/>
              </a:ext>
            </a:extLst>
          </p:cNvPr>
          <p:cNvSpPr txBox="1">
            <a:spLocks noGrp="1"/>
          </p:cNvSpPr>
          <p:nvPr>
            <p:ph type="title"/>
          </p:nvPr>
        </p:nvSpPr>
        <p:spPr>
          <a:xfrm>
            <a:off x="838201" y="345810"/>
            <a:ext cx="5120561" cy="1325563"/>
          </a:xfrm>
        </p:spPr>
        <p:txBody>
          <a:bodyPr>
            <a:normAutofit fontScale="90000"/>
          </a:bodyPr>
          <a:lstStyle/>
          <a:p>
            <a:pPr lvl="0"/>
            <a:r>
              <a:rPr lang="en-GB" dirty="0">
                <a:latin typeface="Arial" pitchFamily="34"/>
                <a:cs typeface="Arial" pitchFamily="34"/>
              </a:rPr>
              <a:t>1. Business / Company Overview </a:t>
            </a:r>
          </a:p>
        </p:txBody>
      </p:sp>
      <p:sp>
        <p:nvSpPr>
          <p:cNvPr id="41" name="Content Placeholder 2">
            <a:extLst>
              <a:ext uri="{FF2B5EF4-FFF2-40B4-BE49-F238E27FC236}">
                <a16:creationId xmlns:a16="http://schemas.microsoft.com/office/drawing/2014/main" id="{23A99221-1DBE-03FC-C0AD-A9A4E151813E}"/>
              </a:ext>
            </a:extLst>
          </p:cNvPr>
          <p:cNvSpPr txBox="1">
            <a:spLocks noGrp="1"/>
          </p:cNvSpPr>
          <p:nvPr>
            <p:ph idx="1"/>
          </p:nvPr>
        </p:nvSpPr>
        <p:spPr>
          <a:xfrm>
            <a:off x="838201" y="1825625"/>
            <a:ext cx="5092194" cy="4351338"/>
          </a:xfrm>
        </p:spPr>
        <p:txBody>
          <a:bodyPr>
            <a:normAutofit/>
          </a:bodyPr>
          <a:lstStyle/>
          <a:p>
            <a:r>
              <a:rPr lang="en-GB" sz="1100" b="1" dirty="0">
                <a:latin typeface="Arial" panose="020B0604020202020204" pitchFamily="34" charset="0"/>
                <a:cs typeface="Arial" panose="020B0604020202020204" pitchFamily="34" charset="0"/>
              </a:rPr>
              <a:t>Company: </a:t>
            </a:r>
            <a:r>
              <a:rPr lang="en-GB" sz="1100" dirty="0">
                <a:latin typeface="Arial" panose="020B0604020202020204" pitchFamily="34" charset="0"/>
                <a:cs typeface="Arial" panose="020B0604020202020204" pitchFamily="34" charset="0"/>
              </a:rPr>
              <a:t>FEPO Diet Food </a:t>
            </a:r>
          </a:p>
          <a:p>
            <a:r>
              <a:rPr lang="en-GB" sz="1100" dirty="0">
                <a:latin typeface="Arial" panose="020B0604020202020204" pitchFamily="34" charset="0"/>
                <a:cs typeface="Arial" panose="020B0604020202020204" pitchFamily="34" charset="0"/>
              </a:rPr>
              <a:t>FEPO is Healthy diet food, advocating healthy food practices and well-being in our society, to provide professional, reliable, and convenient services, which are affordable, with a vision of becoming a leader of worldwide health food distribution</a:t>
            </a:r>
          </a:p>
          <a:p>
            <a:r>
              <a:rPr lang="en-GB" sz="1100" b="1" dirty="0">
                <a:latin typeface="Arial" panose="020B0604020202020204" pitchFamily="34" charset="0"/>
                <a:cs typeface="Arial" panose="020B0604020202020204" pitchFamily="34" charset="0"/>
              </a:rPr>
              <a:t>Label</a:t>
            </a:r>
            <a:r>
              <a:rPr lang="en-GB" sz="1100" dirty="0">
                <a:latin typeface="Arial" panose="020B0604020202020204" pitchFamily="34" charset="0"/>
                <a:cs typeface="Arial" panose="020B0604020202020204" pitchFamily="34" charset="0"/>
              </a:rPr>
              <a:t>: In collaborative process to success </a:t>
            </a:r>
          </a:p>
          <a:p>
            <a:r>
              <a:rPr lang="en-GB" sz="1100" b="1" dirty="0">
                <a:latin typeface="Arial" panose="020B0604020202020204" pitchFamily="34" charset="0"/>
                <a:cs typeface="Arial" panose="020B0604020202020204" pitchFamily="34" charset="0"/>
              </a:rPr>
              <a:t>Legal Structure</a:t>
            </a:r>
            <a:r>
              <a:rPr lang="en-GB" sz="1100" dirty="0">
                <a:latin typeface="Arial" panose="020B0604020202020204" pitchFamily="34" charset="0"/>
                <a:cs typeface="Arial" panose="020B0604020202020204" pitchFamily="34" charset="0"/>
              </a:rPr>
              <a:t>: Partnership </a:t>
            </a:r>
          </a:p>
          <a:p>
            <a:r>
              <a:rPr lang="en-GB" sz="1100" b="1" dirty="0">
                <a:latin typeface="Arial" panose="020B0604020202020204" pitchFamily="34" charset="0"/>
                <a:cs typeface="Arial" panose="020B0604020202020204" pitchFamily="34" charset="0"/>
              </a:rPr>
              <a:t>Location</a:t>
            </a:r>
            <a:r>
              <a:rPr lang="en-GB" sz="1100" dirty="0">
                <a:latin typeface="Arial" panose="020B0604020202020204" pitchFamily="34" charset="0"/>
                <a:cs typeface="Arial" panose="020B0604020202020204" pitchFamily="34" charset="0"/>
              </a:rPr>
              <a:t>: Birmingham </a:t>
            </a:r>
          </a:p>
          <a:p>
            <a:r>
              <a:rPr lang="en-GB" sz="1100" dirty="0">
                <a:latin typeface="Arial" panose="020B0604020202020204" pitchFamily="34" charset="0"/>
                <a:cs typeface="Arial" panose="020B0604020202020204" pitchFamily="34" charset="0"/>
              </a:rPr>
              <a:t>Start off: February 2023</a:t>
            </a:r>
          </a:p>
          <a:p>
            <a:r>
              <a:rPr lang="en-GB" sz="1100" b="1" dirty="0">
                <a:latin typeface="Arial" panose="020B0604020202020204" pitchFamily="34" charset="0"/>
                <a:cs typeface="Arial" panose="020B0604020202020204" pitchFamily="34" charset="0"/>
              </a:rPr>
              <a:t>Service</a:t>
            </a:r>
            <a:r>
              <a:rPr lang="en-GB" sz="1100" dirty="0">
                <a:latin typeface="Arial" panose="020B0604020202020204" pitchFamily="34" charset="0"/>
                <a:cs typeface="Arial" panose="020B0604020202020204" pitchFamily="34" charset="0"/>
              </a:rPr>
              <a:t>: Supplementary diet food, to provide healthy food for the community </a:t>
            </a:r>
          </a:p>
          <a:p>
            <a:r>
              <a:rPr lang="en-GB" sz="1100" b="1" dirty="0">
                <a:latin typeface="Arial" panose="020B0604020202020204" pitchFamily="34" charset="0"/>
                <a:cs typeface="Arial" panose="020B0604020202020204" pitchFamily="34" charset="0"/>
              </a:rPr>
              <a:t>Mission</a:t>
            </a:r>
            <a:r>
              <a:rPr lang="en-GB" sz="1100" dirty="0">
                <a:latin typeface="Arial" panose="020B0604020202020204" pitchFamily="34" charset="0"/>
                <a:cs typeface="Arial" panose="020B0604020202020204" pitchFamily="34" charset="0"/>
              </a:rPr>
              <a:t>: To be considered the most reliable, trusted, and convenient ready-food supplier in the UK. </a:t>
            </a:r>
          </a:p>
          <a:p>
            <a:r>
              <a:rPr lang="en-GB" sz="1100" b="1" dirty="0">
                <a:latin typeface="Arial" panose="020B0604020202020204" pitchFamily="34" charset="0"/>
                <a:cs typeface="Arial" panose="020B0604020202020204" pitchFamily="34" charset="0"/>
              </a:rPr>
              <a:t>Vision</a:t>
            </a:r>
            <a:r>
              <a:rPr lang="en-GB" sz="1100" dirty="0">
                <a:latin typeface="Arial" panose="020B0604020202020204" pitchFamily="34" charset="0"/>
                <a:cs typeface="Arial" panose="020B0604020202020204" pitchFamily="34" charset="0"/>
              </a:rPr>
              <a:t>: Substitute fast food consumption for healthy diet meals, in consumer satisfaction by empowering people to create their own choice and taste in food at affordable prices, from E-retail to stationary retail globally. </a:t>
            </a:r>
          </a:p>
          <a:p>
            <a:r>
              <a:rPr lang="en-GB" sz="1100" dirty="0">
                <a:latin typeface="Arial" panose="020B0604020202020204" pitchFamily="34" charset="0"/>
                <a:cs typeface="Arial" panose="020B0604020202020204" pitchFamily="34" charset="0"/>
              </a:rPr>
              <a:t>FEPO is prospering business, our estimated first-year net profit would be £236,000, determined by our marketing strategy and knowledge which  will be discussed in the next slides</a:t>
            </a:r>
          </a:p>
        </p:txBody>
      </p:sp>
      <p:pic>
        <p:nvPicPr>
          <p:cNvPr id="4" name="Content Placeholder 7" descr="Green peas with one open pea with seeds">
            <a:extLst>
              <a:ext uri="{FF2B5EF4-FFF2-40B4-BE49-F238E27FC236}">
                <a16:creationId xmlns:a16="http://schemas.microsoft.com/office/drawing/2014/main" id="{FB18A0DC-F035-59AE-6EFA-A17AD6D67A85}"/>
              </a:ext>
            </a:extLst>
          </p:cNvPr>
          <p:cNvPicPr>
            <a:picLocks noChangeAspect="1"/>
          </p:cNvPicPr>
          <p:nvPr/>
        </p:nvPicPr>
        <p:blipFill rotWithShape="1">
          <a:blip r:embed="rId2">
            <a:extLst>
              <a:ext uri="{28A0092B-C50C-407E-A947-70E740481C1C}">
                <a14:useLocalDpi xmlns:a14="http://schemas.microsoft.com/office/drawing/2010/main" val="0"/>
              </a:ext>
            </a:extLst>
          </a:blip>
          <a:srcRect l="17937" r="15057" b="1"/>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pic>
        <p:nvPicPr>
          <p:cNvPr id="6" name="Content Placeholder 11" descr="Wedding long table">
            <a:extLst>
              <a:ext uri="{FF2B5EF4-FFF2-40B4-BE49-F238E27FC236}">
                <a16:creationId xmlns:a16="http://schemas.microsoft.com/office/drawing/2014/main" id="{46268563-CB5E-7341-7A40-31EE9F183EB4}"/>
              </a:ext>
            </a:extLst>
          </p:cNvPr>
          <p:cNvPicPr>
            <a:picLocks noChangeAspect="1"/>
          </p:cNvPicPr>
          <p:nvPr/>
        </p:nvPicPr>
        <p:blipFill rotWithShape="1">
          <a:blip r:embed="rId3"/>
          <a:srcRect l="15177" r="17253" b="-2"/>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CAE82-AC66-2282-C6A5-41E43319FA0A}"/>
              </a:ext>
            </a:extLst>
          </p:cNvPr>
          <p:cNvSpPr>
            <a:spLocks noGrp="1"/>
          </p:cNvSpPr>
          <p:nvPr>
            <p:ph type="title"/>
          </p:nvPr>
        </p:nvSpPr>
        <p:spPr>
          <a:xfrm>
            <a:off x="838201" y="345810"/>
            <a:ext cx="4795164" cy="1325563"/>
          </a:xfrm>
        </p:spPr>
        <p:txBody>
          <a:bodyPr>
            <a:normAutofit fontScale="90000"/>
          </a:bodyPr>
          <a:lstStyle/>
          <a:p>
            <a:r>
              <a:rPr lang="en-GB" b="1" dirty="0">
                <a:latin typeface="Arial" panose="020B0604020202020204" pitchFamily="34" charset="0"/>
                <a:cs typeface="Arial" panose="020B0604020202020204" pitchFamily="34" charset="0"/>
              </a:rPr>
              <a:t>2. Products and Services </a:t>
            </a:r>
          </a:p>
        </p:txBody>
      </p:sp>
      <p:sp>
        <p:nvSpPr>
          <p:cNvPr id="3" name="Content Placeholder 2">
            <a:extLst>
              <a:ext uri="{FF2B5EF4-FFF2-40B4-BE49-F238E27FC236}">
                <a16:creationId xmlns:a16="http://schemas.microsoft.com/office/drawing/2014/main" id="{AC721535-28AB-1BA5-92EF-E74AEDCEAD5B}"/>
              </a:ext>
            </a:extLst>
          </p:cNvPr>
          <p:cNvSpPr>
            <a:spLocks noGrp="1"/>
          </p:cNvSpPr>
          <p:nvPr>
            <p:ph idx="1"/>
          </p:nvPr>
        </p:nvSpPr>
        <p:spPr>
          <a:xfrm>
            <a:off x="838201" y="1825625"/>
            <a:ext cx="4795165" cy="4351338"/>
          </a:xfrm>
        </p:spPr>
        <p:txBody>
          <a:bodyPr>
            <a:normAutofit/>
          </a:bodyPr>
          <a:lstStyle/>
          <a:p>
            <a:r>
              <a:rPr lang="en-GB" sz="1300" b="1">
                <a:latin typeface="Arial" panose="020B0604020202020204" pitchFamily="34" charset="0"/>
                <a:cs typeface="Arial" panose="020B0604020202020204" pitchFamily="34" charset="0"/>
              </a:rPr>
              <a:t>Product:</a:t>
            </a:r>
          </a:p>
          <a:p>
            <a:pPr marL="0" indent="0">
              <a:buNone/>
            </a:pPr>
            <a:r>
              <a:rPr lang="en-GB" sz="1300">
                <a:latin typeface="Arial" panose="020B0604020202020204" pitchFamily="34" charset="0"/>
                <a:cs typeface="Arial" panose="020B0604020202020204" pitchFamily="34" charset="0"/>
              </a:rPr>
              <a:t>Healthy diet food for individuals who want to gain or lose weight, or practice healthy food consumption, organic food from the source freshly cooked, with natural ingredients, and delivered to your preferred location.</a:t>
            </a:r>
          </a:p>
          <a:p>
            <a:r>
              <a:rPr lang="en-GB" sz="1300" b="1">
                <a:latin typeface="Arial" panose="020B0604020202020204" pitchFamily="34" charset="0"/>
                <a:cs typeface="Arial" panose="020B0604020202020204" pitchFamily="34" charset="0"/>
              </a:rPr>
              <a:t>Services:</a:t>
            </a:r>
          </a:p>
          <a:p>
            <a:r>
              <a:rPr lang="en-GB" sz="1300">
                <a:latin typeface="Arial" panose="020B0604020202020204" pitchFamily="34" charset="0"/>
                <a:cs typeface="Arial" panose="020B0604020202020204" pitchFamily="34" charset="0"/>
              </a:rPr>
              <a:t>Standard diet calories. </a:t>
            </a:r>
          </a:p>
          <a:p>
            <a:r>
              <a:rPr lang="en-GB" sz="1300">
                <a:latin typeface="Arial" panose="020B0604020202020204" pitchFamily="34" charset="0"/>
                <a:cs typeface="Arial" panose="020B0604020202020204" pitchFamily="34" charset="0"/>
              </a:rPr>
              <a:t>Low GI Diet: </a:t>
            </a:r>
          </a:p>
          <a:p>
            <a:r>
              <a:rPr lang="en-GB" sz="1300">
                <a:latin typeface="Arial" panose="020B0604020202020204" pitchFamily="34" charset="0"/>
                <a:cs typeface="Arial" panose="020B0604020202020204" pitchFamily="34" charset="0"/>
              </a:rPr>
              <a:t>Detox diet. </a:t>
            </a:r>
          </a:p>
          <a:p>
            <a:r>
              <a:rPr lang="en-GB" sz="1300">
                <a:latin typeface="Arial" panose="020B0604020202020204" pitchFamily="34" charset="0"/>
                <a:cs typeface="Arial" panose="020B0604020202020204" pitchFamily="34" charset="0"/>
              </a:rPr>
              <a:t>Sports Diet.</a:t>
            </a:r>
          </a:p>
          <a:p>
            <a:r>
              <a:rPr lang="en-GB" sz="1300">
                <a:latin typeface="Arial" panose="020B0604020202020204" pitchFamily="34" charset="0"/>
                <a:cs typeface="Arial" panose="020B0604020202020204" pitchFamily="34" charset="0"/>
              </a:rPr>
              <a:t>Select, create and plan your meal. </a:t>
            </a:r>
          </a:p>
          <a:p>
            <a:r>
              <a:rPr lang="en-GB" sz="1300">
                <a:latin typeface="Arial" panose="020B0604020202020204" pitchFamily="34" charset="0"/>
                <a:cs typeface="Arial" panose="020B0604020202020204" pitchFamily="34" charset="0"/>
              </a:rPr>
              <a:t>Each Diet Plan has its specific features of nutrition, which can be selected on our website (www.fephealthfood.co.uk) where you can find more detailed information about the product and advice from a nutritionist. </a:t>
            </a:r>
          </a:p>
          <a:p>
            <a:pPr marL="0" indent="0">
              <a:buNone/>
            </a:pPr>
            <a:endParaRPr lang="en-GB" sz="1300">
              <a:latin typeface="Arial" panose="020B0604020202020204" pitchFamily="34" charset="0"/>
              <a:cs typeface="Arial" panose="020B0604020202020204" pitchFamily="34" charset="0"/>
            </a:endParaRPr>
          </a:p>
          <a:p>
            <a:pPr marL="0" indent="0">
              <a:buNone/>
            </a:pPr>
            <a:endParaRPr lang="en-GB" sz="1300">
              <a:latin typeface="Arial" panose="020B0604020202020204" pitchFamily="34" charset="0"/>
              <a:cs typeface="Arial" panose="020B0604020202020204" pitchFamily="34" charset="0"/>
            </a:endParaRPr>
          </a:p>
          <a:p>
            <a:endParaRPr lang="en-GB" sz="1300">
              <a:latin typeface="Arial" panose="020B0604020202020204" pitchFamily="34" charset="0"/>
              <a:cs typeface="Arial" panose="020B0604020202020204" pitchFamily="34" charset="0"/>
            </a:endParaRPr>
          </a:p>
          <a:p>
            <a:pPr marL="0" indent="0">
              <a:buNone/>
            </a:pPr>
            <a:endParaRPr lang="en-GB" sz="1300">
              <a:latin typeface="Arial" panose="020B0604020202020204" pitchFamily="34" charset="0"/>
              <a:cs typeface="Arial" panose="020B0604020202020204" pitchFamily="34" charset="0"/>
            </a:endParaRPr>
          </a:p>
          <a:p>
            <a:pPr marL="0" indent="0">
              <a:buNone/>
            </a:pPr>
            <a:endParaRPr lang="en-GB" sz="1300">
              <a:latin typeface="Arial" panose="020B0604020202020204" pitchFamily="34" charset="0"/>
              <a:cs typeface="Arial" panose="020B0604020202020204" pitchFamily="34" charset="0"/>
            </a:endParaRPr>
          </a:p>
          <a:p>
            <a:endParaRPr lang="en-GB" sz="1300">
              <a:latin typeface="Arial" panose="020B0604020202020204" pitchFamily="34" charset="0"/>
              <a:cs typeface="Arial" panose="020B0604020202020204" pitchFamily="34" charset="0"/>
            </a:endParaRPr>
          </a:p>
          <a:p>
            <a:pPr marL="0" indent="0">
              <a:buNone/>
            </a:pPr>
            <a:endParaRPr lang="en-GB" sz="1300">
              <a:latin typeface="Arial" panose="020B0604020202020204" pitchFamily="34" charset="0"/>
              <a:cs typeface="Arial" panose="020B0604020202020204" pitchFamily="34" charset="0"/>
            </a:endParaRPr>
          </a:p>
          <a:p>
            <a:pPr marL="0" indent="0">
              <a:buNone/>
            </a:pPr>
            <a:endParaRPr lang="en-GB" sz="1300">
              <a:latin typeface="Arial" panose="020B0604020202020204" pitchFamily="34" charset="0"/>
              <a:cs typeface="Arial" panose="020B0604020202020204" pitchFamily="34" charset="0"/>
            </a:endParaRPr>
          </a:p>
          <a:p>
            <a:pPr marL="0" indent="0">
              <a:buNone/>
            </a:pPr>
            <a:endParaRPr lang="en-GB" sz="1300">
              <a:latin typeface="Arial" panose="020B0604020202020204" pitchFamily="34" charset="0"/>
              <a:cs typeface="Arial" panose="020B0604020202020204" pitchFamily="34" charset="0"/>
            </a:endParaRPr>
          </a:p>
        </p:txBody>
      </p:sp>
      <p:pic>
        <p:nvPicPr>
          <p:cNvPr id="34" name="Content Placeholder 24" descr="Fresh carrots laid on a wooden floor">
            <a:extLst>
              <a:ext uri="{FF2B5EF4-FFF2-40B4-BE49-F238E27FC236}">
                <a16:creationId xmlns:a16="http://schemas.microsoft.com/office/drawing/2014/main" id="{E9BDC256-1189-13BB-58AF-35FC7E3AEEE7}"/>
              </a:ext>
            </a:extLst>
          </p:cNvPr>
          <p:cNvPicPr>
            <a:picLocks noChangeAspect="1"/>
          </p:cNvPicPr>
          <p:nvPr/>
        </p:nvPicPr>
        <p:blipFill rotWithShape="1">
          <a:blip r:embed="rId2">
            <a:extLst>
              <a:ext uri="{28A0092B-C50C-407E-A947-70E740481C1C}">
                <a14:useLocalDpi xmlns:a14="http://schemas.microsoft.com/office/drawing/2010/main" val="0"/>
              </a:ext>
            </a:extLst>
          </a:blip>
          <a:srcRect l="10791" r="12409" b="4"/>
          <a:stretch/>
        </p:blipFill>
        <p:spPr>
          <a:xfrm>
            <a:off x="6045200" y="10"/>
            <a:ext cx="3343282" cy="2905636"/>
          </a:xfrm>
          <a:custGeom>
            <a:avLst/>
            <a:gdLst/>
            <a:ahLst/>
            <a:cxnLst/>
            <a:rect l="l" t="t" r="r" b="b"/>
            <a:pathLst>
              <a:path w="3343282" h="2905646">
                <a:moveTo>
                  <a:pt x="546801" y="0"/>
                </a:moveTo>
                <a:lnTo>
                  <a:pt x="2796481" y="0"/>
                </a:lnTo>
                <a:lnTo>
                  <a:pt x="2853670" y="51976"/>
                </a:lnTo>
                <a:cubicBezTo>
                  <a:pt x="3156177" y="354484"/>
                  <a:pt x="3343282" y="772394"/>
                  <a:pt x="3343282" y="1234005"/>
                </a:cubicBezTo>
                <a:cubicBezTo>
                  <a:pt x="3343282" y="2157227"/>
                  <a:pt x="2594863" y="2905646"/>
                  <a:pt x="1671641" y="2905646"/>
                </a:cubicBezTo>
                <a:cubicBezTo>
                  <a:pt x="748420" y="2905646"/>
                  <a:pt x="0" y="2157227"/>
                  <a:pt x="0" y="1234005"/>
                </a:cubicBezTo>
                <a:cubicBezTo>
                  <a:pt x="0" y="772394"/>
                  <a:pt x="187105" y="354484"/>
                  <a:pt x="489613" y="51976"/>
                </a:cubicBezTo>
                <a:close/>
              </a:path>
            </a:pathLst>
          </a:custGeom>
        </p:spPr>
      </p:pic>
      <p:pic>
        <p:nvPicPr>
          <p:cNvPr id="4" name="Content Placeholder 16" descr="Lunch box with food in it">
            <a:extLst>
              <a:ext uri="{FF2B5EF4-FFF2-40B4-BE49-F238E27FC236}">
                <a16:creationId xmlns:a16="http://schemas.microsoft.com/office/drawing/2014/main" id="{0E12FE58-E8E0-FE73-810D-933279221B5A}"/>
              </a:ext>
            </a:extLst>
          </p:cNvPr>
          <p:cNvPicPr>
            <a:picLocks noChangeAspect="1"/>
          </p:cNvPicPr>
          <p:nvPr/>
        </p:nvPicPr>
        <p:blipFill rotWithShape="1">
          <a:blip r:embed="rId3">
            <a:extLst>
              <a:ext uri="{28A0092B-C50C-407E-A947-70E740481C1C}">
                <a14:useLocalDpi xmlns:a14="http://schemas.microsoft.com/office/drawing/2010/main" val="0"/>
              </a:ext>
            </a:extLst>
          </a:blip>
          <a:srcRect t="33812" r="1" b="4862"/>
          <a:stretch/>
        </p:blipFill>
        <p:spPr>
          <a:xfrm>
            <a:off x="6172241" y="3154859"/>
            <a:ext cx="4030579" cy="3703141"/>
          </a:xfrm>
          <a:custGeom>
            <a:avLst/>
            <a:gdLst/>
            <a:ahLst/>
            <a:cxnLst/>
            <a:rect l="l" t="t" r="r" b="b"/>
            <a:pathLst>
              <a:path w="4030579" h="3703141">
                <a:moveTo>
                  <a:pt x="2015289" y="0"/>
                </a:moveTo>
                <a:cubicBezTo>
                  <a:pt x="3128303" y="0"/>
                  <a:pt x="4030579" y="902277"/>
                  <a:pt x="4030579" y="2015290"/>
                </a:cubicBezTo>
                <a:cubicBezTo>
                  <a:pt x="4030579" y="2710923"/>
                  <a:pt x="3678127" y="3324237"/>
                  <a:pt x="3142057" y="3686399"/>
                </a:cubicBezTo>
                <a:lnTo>
                  <a:pt x="3114499" y="3703141"/>
                </a:lnTo>
                <a:lnTo>
                  <a:pt x="916080" y="3703141"/>
                </a:lnTo>
                <a:lnTo>
                  <a:pt x="888522" y="3686399"/>
                </a:lnTo>
                <a:cubicBezTo>
                  <a:pt x="352452" y="3324237"/>
                  <a:pt x="0" y="2710923"/>
                  <a:pt x="0" y="2015290"/>
                </a:cubicBezTo>
                <a:cubicBezTo>
                  <a:pt x="0" y="902277"/>
                  <a:pt x="902277" y="0"/>
                  <a:pt x="2015289" y="0"/>
                </a:cubicBezTo>
                <a:close/>
              </a:path>
            </a:pathLst>
          </a:custGeom>
        </p:spPr>
      </p:pic>
      <p:pic>
        <p:nvPicPr>
          <p:cNvPr id="35" name="Content Placeholder 28" descr="Four mackerel fish on a barbecue grill">
            <a:extLst>
              <a:ext uri="{FF2B5EF4-FFF2-40B4-BE49-F238E27FC236}">
                <a16:creationId xmlns:a16="http://schemas.microsoft.com/office/drawing/2014/main" id="{8ECFCB50-75F0-0BD0-5341-A112D3D9817D}"/>
              </a:ext>
            </a:extLst>
          </p:cNvPr>
          <p:cNvPicPr>
            <a:picLocks noChangeAspect="1"/>
          </p:cNvPicPr>
          <p:nvPr/>
        </p:nvPicPr>
        <p:blipFill rotWithShape="1">
          <a:blip r:embed="rId4">
            <a:extLst>
              <a:ext uri="{28A0092B-C50C-407E-A947-70E740481C1C}">
                <a14:useLocalDpi xmlns:a14="http://schemas.microsoft.com/office/drawing/2010/main" val="0"/>
              </a:ext>
            </a:extLst>
          </a:blip>
          <a:srcRect l="19424" r="11516" b="1"/>
          <a:stretch/>
        </p:blipFill>
        <p:spPr>
          <a:xfrm>
            <a:off x="9523005" y="10"/>
            <a:ext cx="2668994" cy="3864758"/>
          </a:xfrm>
          <a:custGeom>
            <a:avLst/>
            <a:gdLst/>
            <a:ahLst/>
            <a:cxnLst/>
            <a:rect l="l" t="t" r="r" b="b"/>
            <a:pathLst>
              <a:path w="2668994" h="3864768">
                <a:moveTo>
                  <a:pt x="1215406" y="0"/>
                </a:moveTo>
                <a:lnTo>
                  <a:pt x="2668994" y="0"/>
                </a:lnTo>
                <a:lnTo>
                  <a:pt x="2668994" y="3754247"/>
                </a:lnTo>
                <a:lnTo>
                  <a:pt x="2614574" y="3774165"/>
                </a:lnTo>
                <a:cubicBezTo>
                  <a:pt x="2425260" y="3833048"/>
                  <a:pt x="2223979" y="3864768"/>
                  <a:pt x="2015289" y="3864768"/>
                </a:cubicBezTo>
                <a:cubicBezTo>
                  <a:pt x="902276" y="3864768"/>
                  <a:pt x="0" y="2962492"/>
                  <a:pt x="0" y="1849479"/>
                </a:cubicBezTo>
                <a:cubicBezTo>
                  <a:pt x="0" y="1084283"/>
                  <a:pt x="426467" y="418692"/>
                  <a:pt x="1054683" y="77425"/>
                </a:cubicBezTo>
                <a:close/>
              </a:path>
            </a:pathLst>
          </a:custGeom>
        </p:spPr>
      </p:pic>
      <p:pic>
        <p:nvPicPr>
          <p:cNvPr id="33" name="Content Placeholder 20" descr="Detail of a slice of lemon with soda water in glass">
            <a:extLst>
              <a:ext uri="{FF2B5EF4-FFF2-40B4-BE49-F238E27FC236}">
                <a16:creationId xmlns:a16="http://schemas.microsoft.com/office/drawing/2014/main" id="{CB199892-4F8B-6D1F-EFAF-BA38ED009226}"/>
              </a:ext>
            </a:extLst>
          </p:cNvPr>
          <p:cNvPicPr>
            <a:picLocks noChangeAspect="1"/>
          </p:cNvPicPr>
          <p:nvPr/>
        </p:nvPicPr>
        <p:blipFill rotWithShape="1">
          <a:blip r:embed="rId5">
            <a:extLst>
              <a:ext uri="{28A0092B-C50C-407E-A947-70E740481C1C}">
                <a14:useLocalDpi xmlns:a14="http://schemas.microsoft.com/office/drawing/2010/main" val="0"/>
              </a:ext>
            </a:extLst>
          </a:blip>
          <a:srcRect l="64800" r="-4" b="-4"/>
          <a:stretch/>
        </p:blipFill>
        <p:spPr>
          <a:xfrm>
            <a:off x="10404210" y="4001294"/>
            <a:ext cx="1787791" cy="2856706"/>
          </a:xfrm>
          <a:custGeom>
            <a:avLst/>
            <a:gdLst/>
            <a:ahLst/>
            <a:cxnLst/>
            <a:rect l="l" t="t" r="r" b="b"/>
            <a:pathLst>
              <a:path w="1787791" h="2856706">
                <a:moveTo>
                  <a:pt x="1531941" y="0"/>
                </a:moveTo>
                <a:cubicBezTo>
                  <a:pt x="1584820" y="0"/>
                  <a:pt x="1637074" y="2679"/>
                  <a:pt x="1688573" y="7909"/>
                </a:cubicBezTo>
                <a:lnTo>
                  <a:pt x="1787791" y="23052"/>
                </a:lnTo>
                <a:lnTo>
                  <a:pt x="1787791" y="2856706"/>
                </a:lnTo>
                <a:lnTo>
                  <a:pt x="765053" y="2856706"/>
                </a:lnTo>
                <a:lnTo>
                  <a:pt x="675418" y="2802252"/>
                </a:lnTo>
                <a:cubicBezTo>
                  <a:pt x="267919" y="2526951"/>
                  <a:pt x="0" y="2060735"/>
                  <a:pt x="0" y="1531942"/>
                </a:cubicBezTo>
                <a:cubicBezTo>
                  <a:pt x="0" y="685873"/>
                  <a:pt x="685873" y="0"/>
                  <a:pt x="1531941" y="0"/>
                </a:cubicBezTo>
                <a:close/>
              </a:path>
            </a:pathLst>
          </a:custGeom>
        </p:spPr>
      </p:pic>
    </p:spTree>
    <p:extLst>
      <p:ext uri="{BB962C8B-B14F-4D97-AF65-F5344CB8AC3E}">
        <p14:creationId xmlns:p14="http://schemas.microsoft.com/office/powerpoint/2010/main" val="445365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5DB2C-3759-BDD6-3B8B-C6B7D8D4B7B0}"/>
              </a:ext>
            </a:extLst>
          </p:cNvPr>
          <p:cNvSpPr>
            <a:spLocks noGrp="1"/>
          </p:cNvSpPr>
          <p:nvPr>
            <p:ph type="title"/>
          </p:nvPr>
        </p:nvSpPr>
        <p:spPr>
          <a:xfrm>
            <a:off x="643467" y="321734"/>
            <a:ext cx="4970877" cy="1135737"/>
          </a:xfrm>
        </p:spPr>
        <p:txBody>
          <a:bodyPr>
            <a:normAutofit/>
          </a:bodyPr>
          <a:lstStyle/>
          <a:p>
            <a:r>
              <a:rPr lang="en-GB" sz="3600" dirty="0">
                <a:latin typeface="Arial" panose="020B0604020202020204" pitchFamily="34" charset="0"/>
                <a:cs typeface="Arial" panose="020B0604020202020204" pitchFamily="34" charset="0"/>
              </a:rPr>
              <a:t>What makes us different </a:t>
            </a:r>
          </a:p>
        </p:txBody>
      </p:sp>
      <p:sp>
        <p:nvSpPr>
          <p:cNvPr id="136" name="Content Placeholder 2">
            <a:extLst>
              <a:ext uri="{FF2B5EF4-FFF2-40B4-BE49-F238E27FC236}">
                <a16:creationId xmlns:a16="http://schemas.microsoft.com/office/drawing/2014/main" id="{B675BB5A-24D6-B829-A292-71C0B4C39915}"/>
              </a:ext>
            </a:extLst>
          </p:cNvPr>
          <p:cNvSpPr>
            <a:spLocks noGrp="1"/>
          </p:cNvSpPr>
          <p:nvPr>
            <p:ph idx="1"/>
          </p:nvPr>
        </p:nvSpPr>
        <p:spPr>
          <a:xfrm>
            <a:off x="643468" y="1782981"/>
            <a:ext cx="4970877" cy="4393982"/>
          </a:xfrm>
        </p:spPr>
        <p:txBody>
          <a:bodyPr>
            <a:normAutofit lnSpcReduction="10000"/>
          </a:bodyPr>
          <a:lstStyle/>
          <a:p>
            <a:endParaRPr lang="en-GB" sz="17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Affordable and attractive Prices. </a:t>
            </a:r>
          </a:p>
          <a:p>
            <a:pPr marL="0" indent="0">
              <a:buNone/>
            </a:pPr>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Ecco friendly:  all our products come in biodegradable packaging.  </a:t>
            </a:r>
          </a:p>
          <a:p>
            <a:pPr marL="0" indent="0">
              <a:buNone/>
            </a:pPr>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All our products are organic food</a:t>
            </a:r>
          </a:p>
          <a:p>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Two weeks trial, Money back guarantee </a:t>
            </a:r>
          </a:p>
          <a:p>
            <a:pPr marL="0" indent="0">
              <a:buNone/>
            </a:pPr>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For further information on diet plans and other details about the company please visit on our website  (www.fepohealthfood.co.uk)</a:t>
            </a:r>
          </a:p>
          <a:p>
            <a:pPr marL="0" indent="0">
              <a:buNone/>
            </a:pPr>
            <a:endParaRPr lang="en-GB" sz="1700" dirty="0">
              <a:latin typeface="Arial" panose="020B0604020202020204" pitchFamily="34" charset="0"/>
              <a:cs typeface="Arial" panose="020B0604020202020204" pitchFamily="34" charset="0"/>
            </a:endParaRPr>
          </a:p>
        </p:txBody>
      </p:sp>
      <p:pic>
        <p:nvPicPr>
          <p:cNvPr id="4" name="Content Placeholder 4" descr="Stacks of gold coins">
            <a:extLst>
              <a:ext uri="{FF2B5EF4-FFF2-40B4-BE49-F238E27FC236}">
                <a16:creationId xmlns:a16="http://schemas.microsoft.com/office/drawing/2014/main" id="{72E18279-2CE7-690C-C08F-17C20562592F}"/>
              </a:ext>
            </a:extLst>
          </p:cNvPr>
          <p:cNvPicPr>
            <a:picLocks noChangeAspect="1"/>
          </p:cNvPicPr>
          <p:nvPr/>
        </p:nvPicPr>
        <p:blipFill rotWithShape="1">
          <a:blip r:embed="rId2">
            <a:extLst>
              <a:ext uri="{28A0092B-C50C-407E-A947-70E740481C1C}">
                <a14:useLocalDpi xmlns:a14="http://schemas.microsoft.com/office/drawing/2010/main" val="0"/>
              </a:ext>
            </a:extLst>
          </a:blip>
          <a:srcRect l="7911" r="687" b="3"/>
          <a:stretch/>
        </p:blipFill>
        <p:spPr>
          <a:xfrm>
            <a:off x="6095999" y="1001730"/>
            <a:ext cx="2709334" cy="1978538"/>
          </a:xfrm>
          <a:prstGeom prst="rect">
            <a:avLst/>
          </a:prstGeom>
        </p:spPr>
      </p:pic>
      <p:pic>
        <p:nvPicPr>
          <p:cNvPr id="7" name="Content Placeholder 12" descr="Recycling arrows chat icon">
            <a:extLst>
              <a:ext uri="{FF2B5EF4-FFF2-40B4-BE49-F238E27FC236}">
                <a16:creationId xmlns:a16="http://schemas.microsoft.com/office/drawing/2014/main" id="{5738C3D7-D2E9-5449-3231-18AE1958FB09}"/>
              </a:ext>
            </a:extLst>
          </p:cNvPr>
          <p:cNvPicPr>
            <a:picLocks noChangeAspect="1"/>
          </p:cNvPicPr>
          <p:nvPr/>
        </p:nvPicPr>
        <p:blipFill rotWithShape="1">
          <a:blip r:embed="rId3">
            <a:extLst>
              <a:ext uri="{28A0092B-C50C-407E-A947-70E740481C1C}">
                <a14:useLocalDpi xmlns:a14="http://schemas.microsoft.com/office/drawing/2010/main" val="0"/>
              </a:ext>
            </a:extLst>
          </a:blip>
          <a:srcRect l="11985" r="22089" b="-2"/>
          <a:stretch/>
        </p:blipFill>
        <p:spPr>
          <a:xfrm>
            <a:off x="6095999" y="3582706"/>
            <a:ext cx="2709334" cy="2568588"/>
          </a:xfrm>
          <a:prstGeom prst="rect">
            <a:avLst/>
          </a:prstGeom>
        </p:spPr>
      </p:pic>
      <p:pic>
        <p:nvPicPr>
          <p:cNvPr id="8" name="Content Placeholder 16" descr="Lunch box with food in it">
            <a:extLst>
              <a:ext uri="{FF2B5EF4-FFF2-40B4-BE49-F238E27FC236}">
                <a16:creationId xmlns:a16="http://schemas.microsoft.com/office/drawing/2014/main" id="{80FFB40B-9667-E486-E2F3-C908DC618522}"/>
              </a:ext>
            </a:extLst>
          </p:cNvPr>
          <p:cNvPicPr>
            <a:picLocks noChangeAspect="1"/>
          </p:cNvPicPr>
          <p:nvPr/>
        </p:nvPicPr>
        <p:blipFill rotWithShape="1">
          <a:blip r:embed="rId4">
            <a:extLst>
              <a:ext uri="{28A0092B-C50C-407E-A947-70E740481C1C}">
                <a14:useLocalDpi xmlns:a14="http://schemas.microsoft.com/office/drawing/2010/main" val="0"/>
              </a:ext>
            </a:extLst>
          </a:blip>
          <a:srcRect t="32835" r="-1" b="3882"/>
          <a:stretch/>
        </p:blipFill>
        <p:spPr>
          <a:xfrm>
            <a:off x="8966200" y="3302037"/>
            <a:ext cx="2590053" cy="2455501"/>
          </a:xfrm>
          <a:prstGeom prst="rect">
            <a:avLst/>
          </a:prstGeom>
        </p:spPr>
      </p:pic>
    </p:spTree>
    <p:extLst>
      <p:ext uri="{BB962C8B-B14F-4D97-AF65-F5344CB8AC3E}">
        <p14:creationId xmlns:p14="http://schemas.microsoft.com/office/powerpoint/2010/main" val="32716978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F6C66-D6D7-4A72-9928-967AEA400766}"/>
              </a:ext>
            </a:extLst>
          </p:cNvPr>
          <p:cNvSpPr>
            <a:spLocks noGrp="1"/>
          </p:cNvSpPr>
          <p:nvPr>
            <p:ph type="title"/>
          </p:nvPr>
        </p:nvSpPr>
        <p:spPr>
          <a:xfrm>
            <a:off x="801098" y="804335"/>
            <a:ext cx="5712824" cy="1917518"/>
          </a:xfrm>
        </p:spPr>
        <p:txBody>
          <a:bodyPr>
            <a:normAutofit/>
          </a:bodyPr>
          <a:lstStyle/>
          <a:p>
            <a:r>
              <a:rPr lang="en-US"/>
              <a:t>Our process</a:t>
            </a:r>
          </a:p>
        </p:txBody>
      </p:sp>
      <p:graphicFrame>
        <p:nvGraphicFramePr>
          <p:cNvPr id="76" name="Content Placeholder 2" descr="Icon Smart Art graphic">
            <a:extLst>
              <a:ext uri="{FF2B5EF4-FFF2-40B4-BE49-F238E27FC236}">
                <a16:creationId xmlns:a16="http://schemas.microsoft.com/office/drawing/2014/main" id="{F6689467-90E9-3D40-8EC6-DF4B0D9B384A}"/>
              </a:ext>
            </a:extLst>
          </p:cNvPr>
          <p:cNvGraphicFramePr>
            <a:graphicFrameLocks noGrp="1" noChangeAspect="1"/>
          </p:cNvGraphicFramePr>
          <p:nvPr>
            <p:ph idx="1"/>
            <p:extLst>
              <p:ext uri="{D42A27DB-BD31-4B8C-83A1-F6EECF244321}">
                <p14:modId xmlns:p14="http://schemas.microsoft.com/office/powerpoint/2010/main" val="70935642"/>
              </p:ext>
            </p:extLst>
          </p:nvPr>
        </p:nvGraphicFramePr>
        <p:xfrm>
          <a:off x="805543" y="2871982"/>
          <a:ext cx="4558309" cy="31816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11">
            <a:extLst>
              <a:ext uri="{FF2B5EF4-FFF2-40B4-BE49-F238E27FC236}">
                <a16:creationId xmlns:a16="http://schemas.microsoft.com/office/drawing/2014/main" id="{125DEDD5-30B7-4040-BAD5-B964E0635F9B}"/>
              </a:ext>
            </a:extLst>
          </p:cNvPr>
          <p:cNvPicPr>
            <a:picLocks noChangeAspect="1"/>
          </p:cNvPicPr>
          <p:nvPr/>
        </p:nvPicPr>
        <p:blipFill rotWithShape="1">
          <a:blip r:embed="rId8"/>
          <a:srcRect l="23215" r="1732" b="-2"/>
          <a:stretch/>
        </p:blipFill>
        <p:spPr>
          <a:xfrm>
            <a:off x="7853983" y="-2"/>
            <a:ext cx="4329965" cy="3793338"/>
          </a:xfrm>
          <a:custGeom>
            <a:avLst/>
            <a:gdLst/>
            <a:ahLst/>
            <a:cxnLst/>
            <a:rect l="l" t="t" r="r" b="b"/>
            <a:pathLst>
              <a:path w="4329965" h="3793338">
                <a:moveTo>
                  <a:pt x="620085" y="0"/>
                </a:moveTo>
                <a:lnTo>
                  <a:pt x="4329965" y="0"/>
                </a:lnTo>
                <a:lnTo>
                  <a:pt x="4329965" y="2733720"/>
                </a:lnTo>
                <a:lnTo>
                  <a:pt x="4251051" y="2820548"/>
                </a:lnTo>
                <a:cubicBezTo>
                  <a:pt x="3831561" y="3240037"/>
                  <a:pt x="3252041" y="3499497"/>
                  <a:pt x="2611921" y="3499497"/>
                </a:cubicBezTo>
                <a:cubicBezTo>
                  <a:pt x="1331680" y="3499497"/>
                  <a:pt x="293841" y="2461658"/>
                  <a:pt x="293841" y="1181418"/>
                </a:cubicBezTo>
                <a:cubicBezTo>
                  <a:pt x="293841" y="781342"/>
                  <a:pt x="395193" y="404939"/>
                  <a:pt x="573621" y="76483"/>
                </a:cubicBezTo>
                <a:close/>
                <a:moveTo>
                  <a:pt x="284617" y="0"/>
                </a:moveTo>
                <a:lnTo>
                  <a:pt x="543760" y="0"/>
                </a:lnTo>
                <a:lnTo>
                  <a:pt x="516204" y="45359"/>
                </a:lnTo>
                <a:cubicBezTo>
                  <a:pt x="332750" y="383067"/>
                  <a:pt x="228543" y="770073"/>
                  <a:pt x="228543" y="1181418"/>
                </a:cubicBezTo>
                <a:cubicBezTo>
                  <a:pt x="228543" y="2497720"/>
                  <a:pt x="1295618" y="3564795"/>
                  <a:pt x="2611921" y="3564795"/>
                </a:cubicBezTo>
                <a:cubicBezTo>
                  <a:pt x="3270072" y="3564795"/>
                  <a:pt x="3865916" y="3298026"/>
                  <a:pt x="4297223" y="2866720"/>
                </a:cubicBezTo>
                <a:lnTo>
                  <a:pt x="4329965" y="2830694"/>
                </a:lnTo>
                <a:lnTo>
                  <a:pt x="4329965" y="3145443"/>
                </a:lnTo>
                <a:lnTo>
                  <a:pt x="4273345" y="3196903"/>
                </a:lnTo>
                <a:cubicBezTo>
                  <a:pt x="3821851" y="3569508"/>
                  <a:pt x="3243025" y="3793338"/>
                  <a:pt x="2611921" y="3793338"/>
                </a:cubicBezTo>
                <a:cubicBezTo>
                  <a:pt x="1169396" y="3793338"/>
                  <a:pt x="0" y="2623942"/>
                  <a:pt x="0" y="1181418"/>
                </a:cubicBezTo>
                <a:cubicBezTo>
                  <a:pt x="0" y="820786"/>
                  <a:pt x="73088" y="477226"/>
                  <a:pt x="205258" y="164740"/>
                </a:cubicBezTo>
                <a:close/>
              </a:path>
            </a:pathLst>
          </a:custGeom>
        </p:spPr>
      </p:pic>
      <p:pic>
        <p:nvPicPr>
          <p:cNvPr id="14" name="Picture 13">
            <a:extLst>
              <a:ext uri="{FF2B5EF4-FFF2-40B4-BE49-F238E27FC236}">
                <a16:creationId xmlns:a16="http://schemas.microsoft.com/office/drawing/2014/main" id="{D97B32EE-3A4B-2F49-A7F1-929098AB011B}"/>
              </a:ext>
            </a:extLst>
          </p:cNvPr>
          <p:cNvPicPr>
            <a:picLocks noChangeAspect="1"/>
          </p:cNvPicPr>
          <p:nvPr/>
        </p:nvPicPr>
        <p:blipFill rotWithShape="1">
          <a:blip r:embed="rId9"/>
          <a:srcRect l="8941" r="17813" b="5"/>
          <a:stretch/>
        </p:blipFill>
        <p:spPr>
          <a:xfrm>
            <a:off x="5629270" y="2627141"/>
            <a:ext cx="3197072" cy="3197072"/>
          </a:xfrm>
          <a:custGeom>
            <a:avLst/>
            <a:gdLst/>
            <a:ahLst/>
            <a:cxnLst/>
            <a:rect l="l" t="t" r="r" b="b"/>
            <a:pathLst>
              <a:path w="3197072" h="3197072">
                <a:moveTo>
                  <a:pt x="1598536" y="179835"/>
                </a:moveTo>
                <a:cubicBezTo>
                  <a:pt x="2382063" y="179835"/>
                  <a:pt x="3017237" y="815009"/>
                  <a:pt x="3017237" y="1598536"/>
                </a:cubicBezTo>
                <a:cubicBezTo>
                  <a:pt x="3017237" y="2382063"/>
                  <a:pt x="2382063" y="3017237"/>
                  <a:pt x="1598536" y="3017237"/>
                </a:cubicBezTo>
                <a:cubicBezTo>
                  <a:pt x="815009" y="3017237"/>
                  <a:pt x="179836" y="2382063"/>
                  <a:pt x="179836" y="1598536"/>
                </a:cubicBezTo>
                <a:cubicBezTo>
                  <a:pt x="179836" y="815009"/>
                  <a:pt x="815009" y="179835"/>
                  <a:pt x="1598536" y="179835"/>
                </a:cubicBezTo>
                <a:close/>
                <a:moveTo>
                  <a:pt x="1598536" y="139872"/>
                </a:moveTo>
                <a:cubicBezTo>
                  <a:pt x="792938" y="139872"/>
                  <a:pt x="139872" y="792939"/>
                  <a:pt x="139872" y="1598536"/>
                </a:cubicBezTo>
                <a:cubicBezTo>
                  <a:pt x="139872" y="2404134"/>
                  <a:pt x="792938" y="3057200"/>
                  <a:pt x="1598536" y="3057200"/>
                </a:cubicBezTo>
                <a:cubicBezTo>
                  <a:pt x="2404134" y="3057200"/>
                  <a:pt x="3057200" y="2404134"/>
                  <a:pt x="3057200" y="1598536"/>
                </a:cubicBezTo>
                <a:cubicBezTo>
                  <a:pt x="3057200" y="792939"/>
                  <a:pt x="2404134" y="139872"/>
                  <a:pt x="1598536" y="139872"/>
                </a:cubicBezTo>
                <a:close/>
                <a:moveTo>
                  <a:pt x="1598536" y="0"/>
                </a:moveTo>
                <a:cubicBezTo>
                  <a:pt x="2481383" y="0"/>
                  <a:pt x="3197072" y="715689"/>
                  <a:pt x="3197072" y="1598536"/>
                </a:cubicBezTo>
                <a:cubicBezTo>
                  <a:pt x="3197072" y="2481383"/>
                  <a:pt x="2481383" y="3197072"/>
                  <a:pt x="1598536" y="3197072"/>
                </a:cubicBezTo>
                <a:cubicBezTo>
                  <a:pt x="715689" y="3197072"/>
                  <a:pt x="0" y="2481383"/>
                  <a:pt x="0" y="1598536"/>
                </a:cubicBezTo>
                <a:cubicBezTo>
                  <a:pt x="0" y="715689"/>
                  <a:pt x="715689" y="0"/>
                  <a:pt x="1598536" y="0"/>
                </a:cubicBezTo>
                <a:close/>
              </a:path>
            </a:pathLst>
          </a:custGeom>
        </p:spPr>
      </p:pic>
      <p:pic>
        <p:nvPicPr>
          <p:cNvPr id="10" name="Picture 9">
            <a:extLst>
              <a:ext uri="{FF2B5EF4-FFF2-40B4-BE49-F238E27FC236}">
                <a16:creationId xmlns:a16="http://schemas.microsoft.com/office/drawing/2014/main" id="{BF2128BA-4DEB-F44E-AEEA-6551A932B9B6}"/>
              </a:ext>
            </a:extLst>
          </p:cNvPr>
          <p:cNvPicPr>
            <a:picLocks noChangeAspect="1"/>
          </p:cNvPicPr>
          <p:nvPr/>
        </p:nvPicPr>
        <p:blipFill rotWithShape="1">
          <a:blip r:embed="rId10">
            <a:extLst>
              <a:ext uri="{837473B0-CC2E-450A-ABE3-18F120FF3D39}">
                <a1611:picAttrSrcUrl xmlns:a1611="http://schemas.microsoft.com/office/drawing/2016/11/main" r:id="rId11"/>
              </a:ext>
            </a:extLst>
          </a:blip>
          <a:srcRect l="11420" r="10664" b="2"/>
          <a:stretch/>
        </p:blipFill>
        <p:spPr>
          <a:xfrm>
            <a:off x="8775850" y="3931477"/>
            <a:ext cx="3416150" cy="2926525"/>
          </a:xfrm>
          <a:custGeom>
            <a:avLst/>
            <a:gdLst/>
            <a:ahLst/>
            <a:cxnLst/>
            <a:rect l="l" t="t" r="r" b="b"/>
            <a:pathLst>
              <a:path w="3416150" h="2926525">
                <a:moveTo>
                  <a:pt x="2001856" y="225209"/>
                </a:moveTo>
                <a:cubicBezTo>
                  <a:pt x="2553790" y="225209"/>
                  <a:pt x="3046941" y="476889"/>
                  <a:pt x="3372804" y="871744"/>
                </a:cubicBezTo>
                <a:lnTo>
                  <a:pt x="3416150" y="929710"/>
                </a:lnTo>
                <a:lnTo>
                  <a:pt x="3416150" y="2926525"/>
                </a:lnTo>
                <a:lnTo>
                  <a:pt x="486913" y="2926525"/>
                </a:lnTo>
                <a:lnTo>
                  <a:pt x="439641" y="2848713"/>
                </a:lnTo>
                <a:cubicBezTo>
                  <a:pt x="302888" y="2596974"/>
                  <a:pt x="225209" y="2308487"/>
                  <a:pt x="225209" y="2001857"/>
                </a:cubicBezTo>
                <a:cubicBezTo>
                  <a:pt x="225209" y="1020641"/>
                  <a:pt x="1020641" y="225209"/>
                  <a:pt x="2001856" y="225209"/>
                </a:cubicBezTo>
                <a:close/>
                <a:moveTo>
                  <a:pt x="2001856" y="0"/>
                </a:moveTo>
                <a:cubicBezTo>
                  <a:pt x="2485554" y="0"/>
                  <a:pt x="2929185" y="171550"/>
                  <a:pt x="3275223" y="457127"/>
                </a:cubicBezTo>
                <a:lnTo>
                  <a:pt x="3416150" y="585210"/>
                </a:lnTo>
                <a:lnTo>
                  <a:pt x="3416150" y="846232"/>
                </a:lnTo>
                <a:lnTo>
                  <a:pt x="3411422" y="839910"/>
                </a:lnTo>
                <a:cubicBezTo>
                  <a:pt x="3076380" y="433932"/>
                  <a:pt x="2569338" y="175163"/>
                  <a:pt x="2001856" y="175163"/>
                </a:cubicBezTo>
                <a:cubicBezTo>
                  <a:pt x="993002" y="175163"/>
                  <a:pt x="175162" y="993002"/>
                  <a:pt x="175162" y="2001857"/>
                </a:cubicBezTo>
                <a:cubicBezTo>
                  <a:pt x="175162" y="2317124"/>
                  <a:pt x="255029" y="2613738"/>
                  <a:pt x="395634" y="2872568"/>
                </a:cubicBezTo>
                <a:lnTo>
                  <a:pt x="428414" y="2926525"/>
                </a:lnTo>
                <a:lnTo>
                  <a:pt x="227385" y="2926525"/>
                </a:lnTo>
                <a:lnTo>
                  <a:pt x="157316" y="2781070"/>
                </a:lnTo>
                <a:cubicBezTo>
                  <a:pt x="56016" y="2541571"/>
                  <a:pt x="0" y="2278256"/>
                  <a:pt x="0" y="2001857"/>
                </a:cubicBezTo>
                <a:cubicBezTo>
                  <a:pt x="0" y="896262"/>
                  <a:pt x="896262" y="0"/>
                  <a:pt x="2001856" y="0"/>
                </a:cubicBezTo>
                <a:close/>
              </a:path>
            </a:pathLst>
          </a:custGeom>
        </p:spPr>
      </p:pic>
      <p:sp>
        <p:nvSpPr>
          <p:cNvPr id="4" name="TextBox 3">
            <a:extLst>
              <a:ext uri="{FF2B5EF4-FFF2-40B4-BE49-F238E27FC236}">
                <a16:creationId xmlns:a16="http://schemas.microsoft.com/office/drawing/2014/main" id="{FDFF3FC9-876F-7F99-0A23-9EA509E37E9D}"/>
              </a:ext>
            </a:extLst>
          </p:cNvPr>
          <p:cNvSpPr txBox="1"/>
          <p:nvPr/>
        </p:nvSpPr>
        <p:spPr>
          <a:xfrm>
            <a:off x="1887359" y="2962341"/>
            <a:ext cx="2655651" cy="830997"/>
          </a:xfrm>
          <a:prstGeom prst="rect">
            <a:avLst/>
          </a:prstGeom>
          <a:noFill/>
        </p:spPr>
        <p:txBody>
          <a:bodyPr wrap="square" rtlCol="0">
            <a:spAutoFit/>
          </a:bodyPr>
          <a:lstStyle/>
          <a:p>
            <a:r>
              <a:rPr lang="en-GB" sz="2400" dirty="0"/>
              <a:t>Pick the best ingredients</a:t>
            </a:r>
          </a:p>
        </p:txBody>
      </p:sp>
    </p:spTree>
    <p:extLst>
      <p:ext uri="{BB962C8B-B14F-4D97-AF65-F5344CB8AC3E}">
        <p14:creationId xmlns:p14="http://schemas.microsoft.com/office/powerpoint/2010/main" val="42338145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FCA88C2-C73C-4062-A097-8FBCE3090B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3981C21-E132-4402-B31B-D725C1CE77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604" y="653241"/>
            <a:ext cx="109087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A685C77-4E84-486A-9AE5-F3635BE98E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602" y="822324"/>
            <a:ext cx="5149596" cy="5228279"/>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BA781F-50B5-5EB1-584F-C7CCC0D85DD4}"/>
              </a:ext>
            </a:extLst>
          </p:cNvPr>
          <p:cNvSpPr>
            <a:spLocks noGrp="1"/>
          </p:cNvSpPr>
          <p:nvPr>
            <p:ph type="title"/>
          </p:nvPr>
        </p:nvSpPr>
        <p:spPr>
          <a:xfrm>
            <a:off x="1286934" y="1465790"/>
            <a:ext cx="3860798" cy="3941345"/>
          </a:xfrm>
        </p:spPr>
        <p:txBody>
          <a:bodyPr>
            <a:normAutofit/>
          </a:bodyPr>
          <a:lstStyle/>
          <a:p>
            <a:r>
              <a:rPr lang="en-GB" sz="4200"/>
              <a:t>3.1 Market Audit</a:t>
            </a:r>
            <a:br>
              <a:rPr lang="en-GB" sz="4200"/>
            </a:br>
            <a:r>
              <a:rPr lang="en-GB" sz="4200"/>
              <a:t>Competitor’s Analysis</a:t>
            </a:r>
          </a:p>
        </p:txBody>
      </p:sp>
      <p:sp>
        <p:nvSpPr>
          <p:cNvPr id="3" name="Content Placeholder 2">
            <a:extLst>
              <a:ext uri="{FF2B5EF4-FFF2-40B4-BE49-F238E27FC236}">
                <a16:creationId xmlns:a16="http://schemas.microsoft.com/office/drawing/2014/main" id="{3E4C2EA8-3E83-A739-9DAB-353B2B10AD68}"/>
              </a:ext>
            </a:extLst>
          </p:cNvPr>
          <p:cNvSpPr>
            <a:spLocks noGrp="1"/>
          </p:cNvSpPr>
          <p:nvPr>
            <p:ph idx="1"/>
          </p:nvPr>
        </p:nvSpPr>
        <p:spPr>
          <a:xfrm>
            <a:off x="6417733" y="1359090"/>
            <a:ext cx="5132665" cy="4048046"/>
          </a:xfrm>
        </p:spPr>
        <p:txBody>
          <a:bodyPr anchor="ctr">
            <a:normAutofit/>
          </a:bodyPr>
          <a:lstStyle/>
          <a:p>
            <a:endParaRPr lang="en-GB" sz="1300">
              <a:latin typeface="Arial" panose="020B0604020202020204" pitchFamily="34" charset="0"/>
              <a:cs typeface="Arial" panose="020B0604020202020204" pitchFamily="34" charset="0"/>
            </a:endParaRPr>
          </a:p>
          <a:p>
            <a:r>
              <a:rPr lang="en-GB" sz="1300">
                <a:latin typeface="Arial" panose="020B0604020202020204" pitchFamily="34" charset="0"/>
                <a:cs typeface="Arial" panose="020B0604020202020204" pitchFamily="34" charset="0"/>
              </a:rPr>
              <a:t>Companies can use marketing audits to identify areas in which they underperform and improve their marketing strategies. Marketing audits begin by </a:t>
            </a:r>
            <a:r>
              <a:rPr lang="en-GB" sz="1300" err="1">
                <a:latin typeface="Arial" panose="020B0604020202020204" pitchFamily="34" charset="0"/>
                <a:cs typeface="Arial" panose="020B0604020202020204" pitchFamily="34" charset="0"/>
              </a:rPr>
              <a:t>analyzing</a:t>
            </a:r>
            <a:r>
              <a:rPr lang="en-GB" sz="1300">
                <a:latin typeface="Arial" panose="020B0604020202020204" pitchFamily="34" charset="0"/>
                <a:cs typeface="Arial" panose="020B0604020202020204" pitchFamily="34" charset="0"/>
              </a:rPr>
              <a:t> the market in which the company operates and identifying opportunities or threats within that market. As the most important player in the market, the consumer is considered for its value to the organization as well as its value for the consumer. (</a:t>
            </a:r>
            <a:r>
              <a:rPr lang="en-GB" sz="1300" err="1">
                <a:latin typeface="Arial" panose="020B0604020202020204" pitchFamily="34" charset="0"/>
                <a:cs typeface="Arial" panose="020B0604020202020204" pitchFamily="34" charset="0"/>
              </a:rPr>
              <a:t>Radulescu</a:t>
            </a:r>
            <a:r>
              <a:rPr lang="en-GB" sz="1300">
                <a:latin typeface="Arial" panose="020B0604020202020204" pitchFamily="34" charset="0"/>
                <a:cs typeface="Arial" panose="020B0604020202020204" pitchFamily="34" charset="0"/>
              </a:rPr>
              <a:t>, </a:t>
            </a:r>
            <a:r>
              <a:rPr lang="en-GB" sz="1300" err="1">
                <a:latin typeface="Arial" panose="020B0604020202020204" pitchFamily="34" charset="0"/>
                <a:cs typeface="Arial" panose="020B0604020202020204" pitchFamily="34" charset="0"/>
              </a:rPr>
              <a:t>Cetina</a:t>
            </a:r>
            <a:r>
              <a:rPr lang="en-GB" sz="1300">
                <a:latin typeface="Arial" panose="020B0604020202020204" pitchFamily="34" charset="0"/>
                <a:cs typeface="Arial" panose="020B0604020202020204" pitchFamily="34" charset="0"/>
              </a:rPr>
              <a:t>, 2012)</a:t>
            </a:r>
          </a:p>
          <a:p>
            <a:endParaRPr lang="en-GB" sz="1300">
              <a:latin typeface="Arial" panose="020B0604020202020204" pitchFamily="34" charset="0"/>
              <a:cs typeface="Arial" panose="020B0604020202020204" pitchFamily="34" charset="0"/>
            </a:endParaRPr>
          </a:p>
          <a:p>
            <a:pPr marL="0" indent="0">
              <a:buNone/>
            </a:pPr>
            <a:r>
              <a:rPr lang="en-GB" sz="1300">
                <a:latin typeface="Arial" panose="020B0604020202020204" pitchFamily="34" charset="0"/>
                <a:cs typeface="Arial" panose="020B0604020202020204" pitchFamily="34" charset="0"/>
              </a:rPr>
              <a:t>Top three healthy restaurants/take-away and online health diet foods in Birmingham, based on five stars Google review given by customers:</a:t>
            </a:r>
          </a:p>
          <a:p>
            <a:r>
              <a:rPr lang="en-GB" sz="1300">
                <a:latin typeface="Arial" panose="020B0604020202020204" pitchFamily="34" charset="0"/>
                <a:cs typeface="Arial" panose="020B0604020202020204" pitchFamily="34" charset="0"/>
              </a:rPr>
              <a:t>Jane.com ( online) since 2010.</a:t>
            </a:r>
          </a:p>
          <a:p>
            <a:r>
              <a:rPr lang="en-GB" sz="1300" err="1">
                <a:latin typeface="Arial" panose="020B0604020202020204" pitchFamily="34" charset="0"/>
                <a:cs typeface="Arial" panose="020B0604020202020204" pitchFamily="34" charset="0"/>
              </a:rPr>
              <a:t>Bcdiets.Uk</a:t>
            </a:r>
            <a:r>
              <a:rPr lang="en-GB" sz="1300">
                <a:latin typeface="Arial" panose="020B0604020202020204" pitchFamily="34" charset="0"/>
                <a:cs typeface="Arial" panose="020B0604020202020204" pitchFamily="34" charset="0"/>
              </a:rPr>
              <a:t> (online) </a:t>
            </a:r>
          </a:p>
          <a:p>
            <a:r>
              <a:rPr lang="en-GB" sz="1300">
                <a:latin typeface="Arial" panose="020B0604020202020204" pitchFamily="34" charset="0"/>
                <a:cs typeface="Arial" panose="020B0604020202020204" pitchFamily="34" charset="0"/>
              </a:rPr>
              <a:t>Mealpro.net (online) </a:t>
            </a:r>
          </a:p>
          <a:p>
            <a:endParaRPr lang="en-GB" sz="1300"/>
          </a:p>
          <a:p>
            <a:endParaRPr lang="en-GB" sz="1300"/>
          </a:p>
        </p:txBody>
      </p:sp>
      <p:sp>
        <p:nvSpPr>
          <p:cNvPr id="14" name="Rectangle 13">
            <a:extLst>
              <a:ext uri="{FF2B5EF4-FFF2-40B4-BE49-F238E27FC236}">
                <a16:creationId xmlns:a16="http://schemas.microsoft.com/office/drawing/2014/main" id="{E55C1C3E-5158-47F3-8FD9-14B22C3E6E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604" y="6121662"/>
            <a:ext cx="109087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630824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8919D-9840-D556-7505-82621D7B32E5}"/>
              </a:ext>
            </a:extLst>
          </p:cNvPr>
          <p:cNvSpPr>
            <a:spLocks noGrp="1"/>
          </p:cNvSpPr>
          <p:nvPr>
            <p:ph type="title"/>
          </p:nvPr>
        </p:nvSpPr>
        <p:spPr/>
        <p:txBody>
          <a:bodyPr/>
          <a:lstStyle/>
          <a:p>
            <a:br>
              <a:rPr lang="en-GB" dirty="0"/>
            </a:br>
            <a:r>
              <a:rPr lang="en-GB" dirty="0"/>
              <a:t>3.2 SWOT Analysis</a:t>
            </a:r>
          </a:p>
        </p:txBody>
      </p:sp>
      <p:sp>
        <p:nvSpPr>
          <p:cNvPr id="4" name="Content Placeholder 3">
            <a:extLst>
              <a:ext uri="{FF2B5EF4-FFF2-40B4-BE49-F238E27FC236}">
                <a16:creationId xmlns:a16="http://schemas.microsoft.com/office/drawing/2014/main" id="{C7AEB709-0AF3-5E27-B3C9-B16F63EFFCE5}"/>
              </a:ext>
            </a:extLst>
          </p:cNvPr>
          <p:cNvSpPr>
            <a:spLocks noGrp="1"/>
          </p:cNvSpPr>
          <p:nvPr>
            <p:ph sz="half" idx="2"/>
          </p:nvPr>
        </p:nvSpPr>
        <p:spPr>
          <a:xfrm>
            <a:off x="1058484" y="2439416"/>
            <a:ext cx="4763196" cy="4418584"/>
          </a:xfrm>
        </p:spPr>
        <p:txBody>
          <a:bodyPr>
            <a:normAutofit/>
          </a:bodyPr>
          <a:lstStyle/>
          <a:p>
            <a:pPr marL="0" indent="0">
              <a:buNone/>
            </a:pPr>
            <a:r>
              <a:rPr lang="en-GB" dirty="0"/>
              <a:t>SWOT Matrixes have become widely recognized as a useful tool for differentiating and establishing niches.</a:t>
            </a:r>
          </a:p>
          <a:p>
            <a:pPr marL="0" indent="0">
              <a:buNone/>
            </a:pPr>
            <a:r>
              <a:rPr lang="en-GB" dirty="0"/>
              <a:t> Outside of the business world, a SWOT analysis can also be applied on an individual level to further assess a person's position in relation to their competitors. Internal and external considerations are built into the tool. "Strengths" and "weaknesses" are internally linked and “opportunities” and “threats” are the external factors.(</a:t>
            </a:r>
            <a:r>
              <a:rPr lang="fr-FR" dirty="0" err="1"/>
              <a:t>Teoli</a:t>
            </a:r>
            <a:r>
              <a:rPr lang="fr-FR" dirty="0"/>
              <a:t>, </a:t>
            </a:r>
            <a:r>
              <a:rPr lang="fr-FR" dirty="0" err="1"/>
              <a:t>Sanvictores</a:t>
            </a:r>
            <a:r>
              <a:rPr lang="fr-FR" dirty="0"/>
              <a:t>, An J, 2022)</a:t>
            </a:r>
            <a:endParaRPr lang="en-GB" dirty="0"/>
          </a:p>
          <a:p>
            <a:endParaRPr lang="en-GB" dirty="0"/>
          </a:p>
        </p:txBody>
      </p:sp>
      <p:sp>
        <p:nvSpPr>
          <p:cNvPr id="5" name="Text Placeholder 4">
            <a:extLst>
              <a:ext uri="{FF2B5EF4-FFF2-40B4-BE49-F238E27FC236}">
                <a16:creationId xmlns:a16="http://schemas.microsoft.com/office/drawing/2014/main" id="{108F5C94-EE28-6096-744E-2C2423A13352}"/>
              </a:ext>
            </a:extLst>
          </p:cNvPr>
          <p:cNvSpPr>
            <a:spLocks noGrp="1"/>
          </p:cNvSpPr>
          <p:nvPr>
            <p:ph type="body" sz="quarter" idx="3"/>
          </p:nvPr>
        </p:nvSpPr>
        <p:spPr/>
        <p:txBody>
          <a:bodyPr/>
          <a:lstStyle/>
          <a:p>
            <a:endParaRPr lang="en-GB"/>
          </a:p>
        </p:txBody>
      </p:sp>
      <p:pic>
        <p:nvPicPr>
          <p:cNvPr id="9" name="Content Placeholder 8">
            <a:extLst>
              <a:ext uri="{FF2B5EF4-FFF2-40B4-BE49-F238E27FC236}">
                <a16:creationId xmlns:a16="http://schemas.microsoft.com/office/drawing/2014/main" id="{EE9AC02B-345C-6FA5-8168-021DABF915CB}"/>
              </a:ext>
            </a:extLst>
          </p:cNvPr>
          <p:cNvPicPr>
            <a:picLocks noGrp="1" noChangeAspect="1"/>
          </p:cNvPicPr>
          <p:nvPr>
            <p:ph sz="quarter" idx="4"/>
          </p:nvPr>
        </p:nvPicPr>
        <p:blipFill>
          <a:blip r:embed="rId2">
            <a:extLst>
              <a:ext uri="{837473B0-CC2E-450A-ABE3-18F120FF3D39}">
                <a1611:picAttrSrcUrl xmlns:a1611="http://schemas.microsoft.com/office/drawing/2016/11/main" r:id="rId3"/>
              </a:ext>
            </a:extLst>
          </a:blip>
          <a:stretch>
            <a:fillRect/>
          </a:stretch>
        </p:blipFill>
        <p:spPr>
          <a:xfrm>
            <a:off x="6355080" y="2047241"/>
            <a:ext cx="4763197" cy="3969331"/>
          </a:xfrm>
        </p:spPr>
      </p:pic>
      <p:sp>
        <p:nvSpPr>
          <p:cNvPr id="10" name="TextBox 9">
            <a:extLst>
              <a:ext uri="{FF2B5EF4-FFF2-40B4-BE49-F238E27FC236}">
                <a16:creationId xmlns:a16="http://schemas.microsoft.com/office/drawing/2014/main" id="{E4624E22-684A-84E6-9453-95D3E77A0D89}"/>
              </a:ext>
            </a:extLst>
          </p:cNvPr>
          <p:cNvSpPr txBox="1"/>
          <p:nvPr/>
        </p:nvSpPr>
        <p:spPr>
          <a:xfrm>
            <a:off x="6355081" y="5197849"/>
            <a:ext cx="2676285" cy="369332"/>
          </a:xfrm>
          <a:prstGeom prst="rect">
            <a:avLst/>
          </a:prstGeom>
          <a:noFill/>
        </p:spPr>
        <p:txBody>
          <a:bodyPr wrap="square" rtlCol="0">
            <a:spAutoFit/>
          </a:bodyPr>
          <a:lstStyle/>
          <a:p>
            <a:r>
              <a:rPr lang="en-GB" sz="900">
                <a:hlinkClick r:id="rId3" tooltip="https://slidehunter.com/powerpoint-templates/free-swot-powerpoint-template/"/>
              </a:rPr>
              <a:t>This Photo</a:t>
            </a:r>
            <a:r>
              <a:rPr lang="en-GB" sz="900"/>
              <a:t> by Unknown Author is licensed under </a:t>
            </a:r>
            <a:r>
              <a:rPr lang="en-GB" sz="900">
                <a:hlinkClick r:id="rId4" tooltip="https://creativecommons.org/licenses/by/3.0/"/>
              </a:rPr>
              <a:t>CC BY</a:t>
            </a:r>
            <a:endParaRPr lang="en-GB" sz="900"/>
          </a:p>
        </p:txBody>
      </p:sp>
    </p:spTree>
    <p:extLst>
      <p:ext uri="{BB962C8B-B14F-4D97-AF65-F5344CB8AC3E}">
        <p14:creationId xmlns:p14="http://schemas.microsoft.com/office/powerpoint/2010/main" val="13375058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a:xfrm>
            <a:off x="1069848" y="465176"/>
            <a:ext cx="10058400" cy="1609344"/>
          </a:xfrm>
        </p:spPr>
        <p:txBody>
          <a:bodyPr>
            <a:normAutofit/>
          </a:bodyPr>
          <a:lstStyle/>
          <a:p>
            <a:r>
              <a:rPr lang="en-US" dirty="0"/>
              <a:t>3.2 SWOT Analysis</a:t>
            </a:r>
          </a:p>
        </p:txBody>
      </p:sp>
      <p:graphicFrame>
        <p:nvGraphicFramePr>
          <p:cNvPr id="9" name="Content Placeholder 8">
            <a:extLst>
              <a:ext uri="{FF2B5EF4-FFF2-40B4-BE49-F238E27FC236}">
                <a16:creationId xmlns:a16="http://schemas.microsoft.com/office/drawing/2014/main" id="{57CE54CD-71FF-AFF5-2D72-00194D2244A6}"/>
              </a:ext>
            </a:extLst>
          </p:cNvPr>
          <p:cNvGraphicFramePr>
            <a:graphicFrameLocks noGrp="1"/>
          </p:cNvGraphicFramePr>
          <p:nvPr>
            <p:ph idx="1"/>
            <p:extLst>
              <p:ext uri="{D42A27DB-BD31-4B8C-83A1-F6EECF244321}">
                <p14:modId xmlns:p14="http://schemas.microsoft.com/office/powerpoint/2010/main" val="2644238770"/>
              </p:ext>
            </p:extLst>
          </p:nvPr>
        </p:nvGraphicFramePr>
        <p:xfrm>
          <a:off x="465954" y="1674608"/>
          <a:ext cx="11252281" cy="4703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00B5C866-B5DC-C6F2-9A6C-85D5D44EE5A2}"/>
              </a:ext>
            </a:extLst>
          </p:cNvPr>
          <p:cNvSpPr txBox="1"/>
          <p:nvPr/>
        </p:nvSpPr>
        <p:spPr>
          <a:xfrm>
            <a:off x="6974732" y="1859241"/>
            <a:ext cx="2548647" cy="369332"/>
          </a:xfrm>
          <a:prstGeom prst="rect">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p:spPr>
        <p:txBody>
          <a:bodyPr wrap="square" rtlCol="0">
            <a:spAutoFit/>
          </a:bodyPr>
          <a:lstStyle/>
          <a:p>
            <a:r>
              <a:rPr lang="en-GB" dirty="0"/>
              <a:t>Weaknesses</a:t>
            </a:r>
          </a:p>
        </p:txBody>
      </p:sp>
      <p:sp>
        <p:nvSpPr>
          <p:cNvPr id="12" name="TextBox 11">
            <a:extLst>
              <a:ext uri="{FF2B5EF4-FFF2-40B4-BE49-F238E27FC236}">
                <a16:creationId xmlns:a16="http://schemas.microsoft.com/office/drawing/2014/main" id="{C6316DBF-615B-F41D-B6FF-BE429E97DBFA}"/>
              </a:ext>
            </a:extLst>
          </p:cNvPr>
          <p:cNvSpPr txBox="1"/>
          <p:nvPr/>
        </p:nvSpPr>
        <p:spPr>
          <a:xfrm>
            <a:off x="1400429" y="3933210"/>
            <a:ext cx="2580749" cy="369332"/>
          </a:xfrm>
          <a:prstGeom prst="rect">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p:spPr>
        <p:txBody>
          <a:bodyPr wrap="square" rtlCol="0">
            <a:spAutoFit/>
          </a:bodyPr>
          <a:lstStyle/>
          <a:p>
            <a:r>
              <a:rPr lang="en-GB" dirty="0"/>
              <a:t>Opportunities</a:t>
            </a:r>
          </a:p>
        </p:txBody>
      </p:sp>
      <p:sp>
        <p:nvSpPr>
          <p:cNvPr id="14" name="TextBox 13">
            <a:extLst>
              <a:ext uri="{FF2B5EF4-FFF2-40B4-BE49-F238E27FC236}">
                <a16:creationId xmlns:a16="http://schemas.microsoft.com/office/drawing/2014/main" id="{29B5B53A-F2D6-4611-F9EB-41862BF7E1EB}"/>
              </a:ext>
            </a:extLst>
          </p:cNvPr>
          <p:cNvSpPr txBox="1"/>
          <p:nvPr/>
        </p:nvSpPr>
        <p:spPr>
          <a:xfrm flipH="1">
            <a:off x="7104595" y="3921508"/>
            <a:ext cx="2288920" cy="369331"/>
          </a:xfrm>
          <a:prstGeom prst="rect">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p:spPr>
        <p:txBody>
          <a:bodyPr wrap="square" rtlCol="0">
            <a:spAutoFit/>
          </a:bodyPr>
          <a:lstStyle/>
          <a:p>
            <a:r>
              <a:rPr lang="en-GB" dirty="0"/>
              <a:t>Threats</a:t>
            </a:r>
          </a:p>
        </p:txBody>
      </p:sp>
      <p:sp>
        <p:nvSpPr>
          <p:cNvPr id="20" name="TextBox 19">
            <a:extLst>
              <a:ext uri="{FF2B5EF4-FFF2-40B4-BE49-F238E27FC236}">
                <a16:creationId xmlns:a16="http://schemas.microsoft.com/office/drawing/2014/main" id="{915F9846-52CC-D0D3-395D-244362ACF0B1}"/>
              </a:ext>
            </a:extLst>
          </p:cNvPr>
          <p:cNvSpPr txBox="1"/>
          <p:nvPr/>
        </p:nvSpPr>
        <p:spPr>
          <a:xfrm>
            <a:off x="6193276" y="2382625"/>
            <a:ext cx="4675762" cy="1538883"/>
          </a:xfrm>
          <a:prstGeom prst="rect">
            <a:avLst/>
          </a:prstGeom>
          <a:noFill/>
        </p:spPr>
        <p:txBody>
          <a:bodyPr wrap="square" rtlCol="0">
            <a:spAutoFit/>
          </a:bodyPr>
          <a:lstStyle/>
          <a:p>
            <a:pPr marL="285750" indent="-285750" rtl="0">
              <a:spcBef>
                <a:spcPts val="1200"/>
              </a:spcBef>
              <a:spcAft>
                <a:spcPts val="1200"/>
              </a:spcAft>
              <a:buFont typeface="Arial" panose="020B0604020202020204" pitchFamily="34" charset="0"/>
              <a:buChar char="•"/>
            </a:pPr>
            <a:r>
              <a:rPr lang="en-GB" sz="1800" b="0" i="0" u="none" strike="noStrike" dirty="0">
                <a:solidFill>
                  <a:srgbClr val="333333"/>
                </a:solidFill>
                <a:effectLst/>
                <a:latin typeface="Arial" panose="020B0604020202020204" pitchFamily="34" charset="0"/>
              </a:rPr>
              <a:t>Generally unrecognized by the market</a:t>
            </a:r>
          </a:p>
          <a:p>
            <a:pPr marL="285750" indent="-285750" rtl="0">
              <a:spcBef>
                <a:spcPts val="1200"/>
              </a:spcBef>
              <a:spcAft>
                <a:spcPts val="1200"/>
              </a:spcAft>
              <a:buFont typeface="Arial" panose="020B0604020202020204" pitchFamily="34" charset="0"/>
              <a:buChar char="•"/>
            </a:pPr>
            <a:r>
              <a:rPr lang="en-GB" dirty="0">
                <a:solidFill>
                  <a:srgbClr val="333333"/>
                </a:solidFill>
                <a:latin typeface="Arial" panose="020B0604020202020204" pitchFamily="34" charset="0"/>
              </a:rPr>
              <a:t>Higher prices compare with fast-foods</a:t>
            </a:r>
          </a:p>
          <a:p>
            <a:pPr marL="285750" indent="-285750" rtl="0">
              <a:spcBef>
                <a:spcPts val="1200"/>
              </a:spcBef>
              <a:spcAft>
                <a:spcPts val="1200"/>
              </a:spcAft>
              <a:buFont typeface="Arial" panose="020B0604020202020204" pitchFamily="34" charset="0"/>
              <a:buChar char="•"/>
            </a:pPr>
            <a:r>
              <a:rPr lang="en-GB" sz="1800" b="0" i="0" u="none" strike="noStrike" dirty="0">
                <a:solidFill>
                  <a:srgbClr val="333333"/>
                </a:solidFill>
                <a:effectLst/>
                <a:latin typeface="Arial" panose="020B0604020202020204" pitchFamily="34" charset="0"/>
              </a:rPr>
              <a:t>Products that are limited in range</a:t>
            </a:r>
            <a:endParaRPr lang="en-GB" b="0" dirty="0">
              <a:effectLst/>
            </a:endParaRPr>
          </a:p>
        </p:txBody>
      </p:sp>
      <p:sp>
        <p:nvSpPr>
          <p:cNvPr id="21" name="TextBox 20">
            <a:extLst>
              <a:ext uri="{FF2B5EF4-FFF2-40B4-BE49-F238E27FC236}">
                <a16:creationId xmlns:a16="http://schemas.microsoft.com/office/drawing/2014/main" id="{54DCE294-C7A8-E963-EB8B-111EE9FC7C94}"/>
              </a:ext>
            </a:extLst>
          </p:cNvPr>
          <p:cNvSpPr txBox="1"/>
          <p:nvPr/>
        </p:nvSpPr>
        <p:spPr>
          <a:xfrm>
            <a:off x="6293795" y="4673549"/>
            <a:ext cx="4105073" cy="1477328"/>
          </a:xfrm>
          <a:prstGeom prst="rect">
            <a:avLst/>
          </a:prstGeom>
          <a:noFill/>
        </p:spPr>
        <p:txBody>
          <a:bodyPr wrap="square" rtlCol="0">
            <a:spAutoFit/>
          </a:bodyPr>
          <a:lstStyle/>
          <a:p>
            <a:pPr marL="285750" indent="-285750">
              <a:buFont typeface="Arial" panose="020B0604020202020204" pitchFamily="34" charset="0"/>
              <a:buChar char="•"/>
            </a:pPr>
            <a:r>
              <a:rPr lang="en-GB" sz="1800" b="0" i="0" u="none" strike="noStrike" dirty="0">
                <a:solidFill>
                  <a:srgbClr val="333333"/>
                </a:solidFill>
                <a:effectLst/>
                <a:latin typeface="Arial" panose="020B0604020202020204" pitchFamily="34" charset="0"/>
              </a:rPr>
              <a:t>There are other competitors on the market</a:t>
            </a:r>
          </a:p>
          <a:p>
            <a:pPr marL="285750" indent="-285750">
              <a:buFont typeface="Arial" panose="020B0604020202020204" pitchFamily="34" charset="0"/>
              <a:buChar char="•"/>
            </a:pPr>
            <a:r>
              <a:rPr lang="en-GB" dirty="0">
                <a:solidFill>
                  <a:srgbClr val="333333"/>
                </a:solidFill>
                <a:latin typeface="Arial" panose="020B0604020202020204" pitchFamily="34" charset="0"/>
              </a:rPr>
              <a:t>Changing customer’s needs and mindset</a:t>
            </a:r>
          </a:p>
          <a:p>
            <a:endParaRPr lang="en-GB" dirty="0"/>
          </a:p>
        </p:txBody>
      </p:sp>
      <p:sp>
        <p:nvSpPr>
          <p:cNvPr id="22" name="TextBox 21">
            <a:extLst>
              <a:ext uri="{FF2B5EF4-FFF2-40B4-BE49-F238E27FC236}">
                <a16:creationId xmlns:a16="http://schemas.microsoft.com/office/drawing/2014/main" id="{A0E60B55-0FFC-C24B-EA79-8710BAD2D598}"/>
              </a:ext>
            </a:extLst>
          </p:cNvPr>
          <p:cNvSpPr txBox="1"/>
          <p:nvPr/>
        </p:nvSpPr>
        <p:spPr>
          <a:xfrm>
            <a:off x="575553" y="4636089"/>
            <a:ext cx="5048655" cy="2185214"/>
          </a:xfrm>
          <a:prstGeom prst="rect">
            <a:avLst/>
          </a:prstGeom>
          <a:noFill/>
        </p:spPr>
        <p:txBody>
          <a:bodyPr wrap="square" rtlCol="0">
            <a:spAutoFit/>
          </a:bodyPr>
          <a:lstStyle/>
          <a:p>
            <a:pPr marL="285750" indent="-285750" rtl="0">
              <a:spcBef>
                <a:spcPts val="1200"/>
              </a:spcBef>
              <a:spcAft>
                <a:spcPts val="0"/>
              </a:spcAft>
              <a:buFont typeface="Arial" panose="020B0604020202020204" pitchFamily="34" charset="0"/>
              <a:buChar char="•"/>
            </a:pPr>
            <a:r>
              <a:rPr lang="en-GB" sz="1800" b="0" i="0" u="none" strike="noStrike" dirty="0">
                <a:solidFill>
                  <a:srgbClr val="333333"/>
                </a:solidFill>
                <a:effectLst/>
                <a:latin typeface="Arial" panose="020B0604020202020204" pitchFamily="34" charset="0"/>
              </a:rPr>
              <a:t>The social media can be used to promote healthy eating and increase customers' </a:t>
            </a:r>
            <a:r>
              <a:rPr lang="en-GB" sz="1800" b="0" i="0" u="none" strike="noStrike" dirty="0" err="1">
                <a:solidFill>
                  <a:srgbClr val="333333"/>
                </a:solidFill>
                <a:effectLst/>
                <a:latin typeface="Arial" panose="020B0604020202020204" pitchFamily="34" charset="0"/>
              </a:rPr>
              <a:t>favors</a:t>
            </a:r>
            <a:r>
              <a:rPr lang="en-GB" sz="1800" b="0" i="0" u="none" strike="noStrike" dirty="0">
                <a:solidFill>
                  <a:srgbClr val="333333"/>
                </a:solidFill>
                <a:effectLst/>
                <a:latin typeface="Arial" panose="020B0604020202020204" pitchFamily="34" charset="0"/>
              </a:rPr>
              <a:t>.</a:t>
            </a:r>
            <a:endParaRPr lang="en-GB" b="0" dirty="0">
              <a:effectLst/>
            </a:endParaRPr>
          </a:p>
          <a:p>
            <a:pPr marL="285750" indent="-285750" rtl="0">
              <a:spcBef>
                <a:spcPts val="0"/>
              </a:spcBef>
              <a:spcAft>
                <a:spcPts val="1200"/>
              </a:spcAft>
              <a:buFont typeface="Arial" panose="020B0604020202020204" pitchFamily="34" charset="0"/>
              <a:buChar char="•"/>
            </a:pPr>
            <a:r>
              <a:rPr lang="en-GB" sz="1800" b="0" i="0" u="none" strike="noStrike" dirty="0">
                <a:solidFill>
                  <a:srgbClr val="333333"/>
                </a:solidFill>
                <a:effectLst/>
                <a:latin typeface="Arial" panose="020B0604020202020204" pitchFamily="34" charset="0"/>
              </a:rPr>
              <a:t> Finding and attracting new suppliers</a:t>
            </a:r>
          </a:p>
          <a:p>
            <a:pPr marL="342900" indent="-342900">
              <a:buFont typeface="Arial" panose="020B0604020202020204" pitchFamily="34" charset="0"/>
              <a:buChar char="•"/>
            </a:pPr>
            <a:r>
              <a:rPr lang="en-GB" dirty="0"/>
              <a:t>Request governmental support for small businesses.</a:t>
            </a:r>
            <a:br>
              <a:rPr lang="en-GB" dirty="0"/>
            </a:br>
            <a:endParaRPr lang="en-GB" dirty="0"/>
          </a:p>
        </p:txBody>
      </p:sp>
      <p:sp>
        <p:nvSpPr>
          <p:cNvPr id="23" name="TextBox 22">
            <a:extLst>
              <a:ext uri="{FF2B5EF4-FFF2-40B4-BE49-F238E27FC236}">
                <a16:creationId xmlns:a16="http://schemas.microsoft.com/office/drawing/2014/main" id="{3472C5E9-716F-D912-C2B6-D97BFD1DD786}"/>
              </a:ext>
            </a:extLst>
          </p:cNvPr>
          <p:cNvSpPr txBox="1"/>
          <p:nvPr/>
        </p:nvSpPr>
        <p:spPr>
          <a:xfrm>
            <a:off x="690664" y="2601388"/>
            <a:ext cx="4941651" cy="1200329"/>
          </a:xfrm>
          <a:prstGeom prst="rect">
            <a:avLst/>
          </a:prstGeom>
          <a:noFill/>
        </p:spPr>
        <p:txBody>
          <a:bodyPr wrap="square" rtlCol="0">
            <a:spAutoFit/>
          </a:bodyPr>
          <a:lstStyle/>
          <a:p>
            <a:pPr marL="285750" indent="-285750">
              <a:buFont typeface="Arial" panose="020B0604020202020204" pitchFamily="34" charset="0"/>
              <a:buChar char="•"/>
            </a:pPr>
            <a:r>
              <a:rPr lang="en-GB" sz="1800" b="0" i="0" u="none" strike="noStrike" dirty="0">
                <a:solidFill>
                  <a:srgbClr val="333333"/>
                </a:solidFill>
                <a:effectLst/>
                <a:latin typeface="Arial" panose="020B0604020202020204" pitchFamily="34" charset="0"/>
              </a:rPr>
              <a:t>The services provided are high quality</a:t>
            </a:r>
          </a:p>
          <a:p>
            <a:pPr marL="285750" indent="-285750">
              <a:buFont typeface="Arial" panose="020B0604020202020204" pitchFamily="34" charset="0"/>
              <a:buChar char="•"/>
            </a:pPr>
            <a:r>
              <a:rPr lang="en-GB" dirty="0">
                <a:solidFill>
                  <a:srgbClr val="333333"/>
                </a:solidFill>
                <a:latin typeface="Arial" panose="020B0604020202020204" pitchFamily="34" charset="0"/>
              </a:rPr>
              <a:t>Fast service</a:t>
            </a:r>
          </a:p>
          <a:p>
            <a:pPr marL="285750" indent="-285750">
              <a:buFont typeface="Arial" panose="020B0604020202020204" pitchFamily="34" charset="0"/>
              <a:buChar char="•"/>
            </a:pPr>
            <a:r>
              <a:rPr lang="en-GB" dirty="0">
                <a:solidFill>
                  <a:srgbClr val="333333"/>
                </a:solidFill>
                <a:latin typeface="Arial" panose="020B0604020202020204" pitchFamily="34" charset="0"/>
              </a:rPr>
              <a:t>Using ingredients provided by local farmers, which is an advantage in taste and quality</a:t>
            </a:r>
            <a:endParaRPr lang="en-GB" dirty="0"/>
          </a:p>
        </p:txBody>
      </p:sp>
      <p:sp>
        <p:nvSpPr>
          <p:cNvPr id="24" name="TextBox 23">
            <a:extLst>
              <a:ext uri="{FF2B5EF4-FFF2-40B4-BE49-F238E27FC236}">
                <a16:creationId xmlns:a16="http://schemas.microsoft.com/office/drawing/2014/main" id="{C11149AB-C869-28FA-6460-FAE8E360BFE6}"/>
              </a:ext>
            </a:extLst>
          </p:cNvPr>
          <p:cNvSpPr txBox="1"/>
          <p:nvPr/>
        </p:nvSpPr>
        <p:spPr>
          <a:xfrm>
            <a:off x="1459149" y="2043907"/>
            <a:ext cx="3210128" cy="369332"/>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p:spPr>
        <p:txBody>
          <a:bodyPr wrap="square" rtlCol="0">
            <a:spAutoFit/>
          </a:bodyPr>
          <a:lstStyle/>
          <a:p>
            <a:r>
              <a:rPr lang="en-GB" dirty="0"/>
              <a:t>Strength</a:t>
            </a:r>
          </a:p>
        </p:txBody>
      </p:sp>
      <p:cxnSp>
        <p:nvCxnSpPr>
          <p:cNvPr id="26" name="Straight Connector 25">
            <a:extLst>
              <a:ext uri="{FF2B5EF4-FFF2-40B4-BE49-F238E27FC236}">
                <a16:creationId xmlns:a16="http://schemas.microsoft.com/office/drawing/2014/main" id="{028B5C41-C64A-00A0-3740-4DF3683D9C77}"/>
              </a:ext>
            </a:extLst>
          </p:cNvPr>
          <p:cNvCxnSpPr>
            <a:cxnSpLocks/>
          </p:cNvCxnSpPr>
          <p:nvPr/>
        </p:nvCxnSpPr>
        <p:spPr>
          <a:xfrm>
            <a:off x="5932193" y="1867427"/>
            <a:ext cx="54134" cy="4705777"/>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23B726B-18D6-9909-498B-7C1069C896A9}"/>
              </a:ext>
            </a:extLst>
          </p:cNvPr>
          <p:cNvCxnSpPr>
            <a:cxnSpLocks/>
          </p:cNvCxnSpPr>
          <p:nvPr/>
        </p:nvCxnSpPr>
        <p:spPr>
          <a:xfrm flipV="1">
            <a:off x="436576" y="3902596"/>
            <a:ext cx="11327559" cy="17438"/>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348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 name="Rectangle 33">
            <a:extLst>
              <a:ext uri="{FF2B5EF4-FFF2-40B4-BE49-F238E27FC236}">
                <a16:creationId xmlns:a16="http://schemas.microsoft.com/office/drawing/2014/main" id="{52D7B7EA-B235-4664-A3CC-3670637C7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1672" y="0"/>
            <a:ext cx="7540328"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6B4E94-E386-942C-8448-AE70A720365C}"/>
              </a:ext>
            </a:extLst>
          </p:cNvPr>
          <p:cNvSpPr>
            <a:spLocks noGrp="1"/>
          </p:cNvSpPr>
          <p:nvPr>
            <p:ph type="title"/>
          </p:nvPr>
        </p:nvSpPr>
        <p:spPr>
          <a:xfrm>
            <a:off x="4970109" y="484632"/>
            <a:ext cx="6730277" cy="1609344"/>
          </a:xfrm>
          <a:ln>
            <a:noFill/>
          </a:ln>
        </p:spPr>
        <p:txBody>
          <a:bodyPr>
            <a:normAutofit/>
          </a:bodyPr>
          <a:lstStyle/>
          <a:p>
            <a:r>
              <a:rPr lang="en-GB" sz="4400" dirty="0"/>
              <a:t>3.3 PESTLE Analysis</a:t>
            </a:r>
          </a:p>
        </p:txBody>
      </p:sp>
      <p:pic>
        <p:nvPicPr>
          <p:cNvPr id="19" name="Picture 18" descr="Graphical user interface, application&#10;&#10;Description automatically generated">
            <a:extLst>
              <a:ext uri="{FF2B5EF4-FFF2-40B4-BE49-F238E27FC236}">
                <a16:creationId xmlns:a16="http://schemas.microsoft.com/office/drawing/2014/main" id="{A4BE505F-A5F7-8668-1A82-2446D65EE14A}"/>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633999" y="642555"/>
            <a:ext cx="3722101" cy="5583151"/>
          </a:xfrm>
          <a:prstGeom prst="rect">
            <a:avLst/>
          </a:prstGeom>
        </p:spPr>
      </p:pic>
      <p:sp>
        <p:nvSpPr>
          <p:cNvPr id="52" name="Content Placeholder 2">
            <a:extLst>
              <a:ext uri="{FF2B5EF4-FFF2-40B4-BE49-F238E27FC236}">
                <a16:creationId xmlns:a16="http://schemas.microsoft.com/office/drawing/2014/main" id="{3C5942F9-7450-85DA-3E89-1AF1EA9F35EA}"/>
              </a:ext>
            </a:extLst>
          </p:cNvPr>
          <p:cNvSpPr>
            <a:spLocks noGrp="1"/>
          </p:cNvSpPr>
          <p:nvPr>
            <p:ph idx="1"/>
          </p:nvPr>
        </p:nvSpPr>
        <p:spPr>
          <a:xfrm>
            <a:off x="4805464" y="1712068"/>
            <a:ext cx="7217923" cy="4955034"/>
          </a:xfrm>
        </p:spPr>
        <p:txBody>
          <a:bodyPr>
            <a:noAutofit/>
          </a:bodyPr>
          <a:lstStyle/>
          <a:p>
            <a:pPr marL="0" indent="0">
              <a:buNone/>
            </a:pPr>
            <a:r>
              <a:rPr lang="en-GB" sz="1800" dirty="0">
                <a:latin typeface="Arial" panose="020B0604020202020204" pitchFamily="34" charset="0"/>
                <a:cs typeface="Arial" panose="020B0604020202020204" pitchFamily="34" charset="0"/>
              </a:rPr>
              <a:t>Compared to SWOT, PESTLE </a:t>
            </a:r>
            <a:r>
              <a:rPr lang="en-GB" sz="1800" dirty="0" err="1">
                <a:latin typeface="Arial" panose="020B0604020202020204" pitchFamily="34" charset="0"/>
                <a:cs typeface="Arial" panose="020B0604020202020204" pitchFamily="34" charset="0"/>
              </a:rPr>
              <a:t>analyzes</a:t>
            </a:r>
            <a:r>
              <a:rPr lang="en-GB" sz="1800" dirty="0">
                <a:latin typeface="Arial" panose="020B0604020202020204" pitchFamily="34" charset="0"/>
                <a:cs typeface="Arial" panose="020B0604020202020204" pitchFamily="34" charset="0"/>
              </a:rPr>
              <a:t> a broader range and more in-depth factors affecting businesses, as described by </a:t>
            </a:r>
            <a:r>
              <a:rPr lang="en-GB" sz="1800" dirty="0" err="1">
                <a:latin typeface="Arial" panose="020B0604020202020204" pitchFamily="34" charset="0"/>
                <a:cs typeface="Arial" panose="020B0604020202020204" pitchFamily="34" charset="0"/>
              </a:rPr>
              <a:t>Zalengera</a:t>
            </a:r>
            <a:r>
              <a:rPr lang="en-GB" sz="1800" dirty="0">
                <a:latin typeface="Arial" panose="020B0604020202020204" pitchFamily="34" charset="0"/>
                <a:cs typeface="Arial" panose="020B0604020202020204" pitchFamily="34" charset="0"/>
              </a:rPr>
              <a:t> et al, (2014).</a:t>
            </a:r>
          </a:p>
          <a:p>
            <a:r>
              <a:rPr lang="en-GB" sz="1800" dirty="0">
                <a:latin typeface="Arial" panose="020B0604020202020204" pitchFamily="34" charset="0"/>
                <a:cs typeface="Arial" panose="020B0604020202020204" pitchFamily="34" charset="0"/>
              </a:rPr>
              <a:t>Political- businesses might be burdened by numerous taxes and tariffs imposed by the government;</a:t>
            </a:r>
          </a:p>
          <a:p>
            <a:r>
              <a:rPr lang="en-GB" sz="1800" dirty="0">
                <a:latin typeface="Arial" panose="020B0604020202020204" pitchFamily="34" charset="0"/>
                <a:cs typeface="Arial" panose="020B0604020202020204" pitchFamily="34" charset="0"/>
              </a:rPr>
              <a:t>Economical- high inflation rate, competitor pricing, COVID-19;</a:t>
            </a:r>
          </a:p>
          <a:p>
            <a:r>
              <a:rPr lang="en-GB" sz="1800" dirty="0">
                <a:latin typeface="Arial" panose="020B0604020202020204" pitchFamily="34" charset="0"/>
                <a:cs typeface="Arial" panose="020B0604020202020204" pitchFamily="34" charset="0"/>
              </a:rPr>
              <a:t>Social- by bringing together as many individuals as possible to be partners in this business, this business contributes to a richer society by promoting communication and wealth;</a:t>
            </a:r>
          </a:p>
          <a:p>
            <a:r>
              <a:rPr lang="en-GB" sz="1800" dirty="0">
                <a:latin typeface="Arial" panose="020B0604020202020204" pitchFamily="34" charset="0"/>
                <a:cs typeface="Arial" panose="020B0604020202020204" pitchFamily="34" charset="0"/>
              </a:rPr>
              <a:t>Technological- using new technologies is the key to our business since we operate using apps and online communications with partners and customers;</a:t>
            </a:r>
          </a:p>
          <a:p>
            <a:r>
              <a:rPr lang="en-GB" sz="1800" dirty="0">
                <a:latin typeface="Arial" panose="020B0604020202020204" pitchFamily="34" charset="0"/>
                <a:cs typeface="Arial" panose="020B0604020202020204" pitchFamily="34" charset="0"/>
              </a:rPr>
              <a:t>Legal- health and safety, consumer rights and law;</a:t>
            </a:r>
          </a:p>
          <a:p>
            <a:r>
              <a:rPr lang="en-GB" sz="1800" dirty="0">
                <a:latin typeface="Arial" panose="020B0604020202020204" pitchFamily="34" charset="0"/>
                <a:cs typeface="Arial" panose="020B0604020202020204" pitchFamily="34" charset="0"/>
              </a:rPr>
              <a:t>Environmental- agriculture that utilizes sustainable approaches, shortening supply chains, reducing food waste, packaging, save water and energy consumption and recycling </a:t>
            </a:r>
          </a:p>
        </p:txBody>
      </p:sp>
      <p:grpSp>
        <p:nvGrpSpPr>
          <p:cNvPr id="53" name="Group 35">
            <a:extLst>
              <a:ext uri="{FF2B5EF4-FFF2-40B4-BE49-F238E27FC236}">
                <a16:creationId xmlns:a16="http://schemas.microsoft.com/office/drawing/2014/main" id="{2E294CAC-35CA-441F-B151-F4CB2FC3A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37" name="Oval 36">
              <a:extLst>
                <a:ext uri="{FF2B5EF4-FFF2-40B4-BE49-F238E27FC236}">
                  <a16:creationId xmlns:a16="http://schemas.microsoft.com/office/drawing/2014/main" id="{EE7A93FA-692C-4722-9FF8-93558F5193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6">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38" name="Oval 37">
              <a:extLst>
                <a:ext uri="{FF2B5EF4-FFF2-40B4-BE49-F238E27FC236}">
                  <a16:creationId xmlns:a16="http://schemas.microsoft.com/office/drawing/2014/main" id="{39CE3E14-4DB8-422C-B234-F4E1EDF8C4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0" name="TextBox 19">
            <a:extLst>
              <a:ext uri="{FF2B5EF4-FFF2-40B4-BE49-F238E27FC236}">
                <a16:creationId xmlns:a16="http://schemas.microsoft.com/office/drawing/2014/main" id="{47A7B614-2B2E-F585-3128-9B169C89721B}"/>
              </a:ext>
            </a:extLst>
          </p:cNvPr>
          <p:cNvSpPr txBox="1"/>
          <p:nvPr/>
        </p:nvSpPr>
        <p:spPr>
          <a:xfrm>
            <a:off x="1959289" y="6025651"/>
            <a:ext cx="239681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s://courses.lumenlearning.com/wmopen-principlesofmanagement/chapter/common-frameworks-for-evaluating-the-business-environment/">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7"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5314873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118BA95-03E7-41B7-B442-0AF8C0A7F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048"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10" name="Group 9">
            <a:extLst>
              <a:ext uri="{FF2B5EF4-FFF2-40B4-BE49-F238E27FC236}">
                <a16:creationId xmlns:a16="http://schemas.microsoft.com/office/drawing/2014/main" id="{E799C3D5-7D55-4046-808C-F290F456D6E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61035" y="1679569"/>
            <a:ext cx="3498864" cy="3498858"/>
            <a:chOff x="1061035" y="1679569"/>
            <a:chExt cx="3498864" cy="3498858"/>
          </a:xfrm>
        </p:grpSpPr>
        <p:sp>
          <p:nvSpPr>
            <p:cNvPr id="11" name="Oval 10">
              <a:extLst>
                <a:ext uri="{FF2B5EF4-FFF2-40B4-BE49-F238E27FC236}">
                  <a16:creationId xmlns:a16="http://schemas.microsoft.com/office/drawing/2014/main" id="{059D8741-EAD6-41B1-A882-70D70FC358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61035" y="1679569"/>
              <a:ext cx="3498864" cy="3498858"/>
            </a:xfrm>
            <a:prstGeom prst="ellipse">
              <a:avLst/>
            </a:prstGeom>
            <a:blipFill dpi="0"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2" name="Oval 11">
              <a:extLst>
                <a:ext uri="{FF2B5EF4-FFF2-40B4-BE49-F238E27FC236}">
                  <a16:creationId xmlns:a16="http://schemas.microsoft.com/office/drawing/2014/main" id="{45444F36-3103-4D11-A25F-C054D4606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46134" y="1864667"/>
              <a:ext cx="3128666" cy="312866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 name="Title 1">
            <a:extLst>
              <a:ext uri="{FF2B5EF4-FFF2-40B4-BE49-F238E27FC236}">
                <a16:creationId xmlns:a16="http://schemas.microsoft.com/office/drawing/2014/main" id="{B4D59C93-0395-D4E6-A365-8172685BA9F9}"/>
              </a:ext>
            </a:extLst>
          </p:cNvPr>
          <p:cNvSpPr>
            <a:spLocks noGrp="1"/>
          </p:cNvSpPr>
          <p:nvPr>
            <p:ph type="title"/>
          </p:nvPr>
        </p:nvSpPr>
        <p:spPr>
          <a:xfrm>
            <a:off x="1490145" y="2376862"/>
            <a:ext cx="2640646" cy="2104273"/>
          </a:xfrm>
          <a:noFill/>
        </p:spPr>
        <p:txBody>
          <a:bodyPr>
            <a:normAutofit/>
          </a:bodyPr>
          <a:lstStyle/>
          <a:p>
            <a:pPr algn="ctr"/>
            <a:r>
              <a:rPr lang="en-GB" sz="3000">
                <a:solidFill>
                  <a:srgbClr val="FFFFFF"/>
                </a:solidFill>
                <a:latin typeface="Arial" panose="020B0604020202020204" pitchFamily="34" charset="0"/>
                <a:cs typeface="Arial" panose="020B0604020202020204" pitchFamily="34" charset="0"/>
              </a:rPr>
              <a:t>4.1 Target Market </a:t>
            </a:r>
          </a:p>
        </p:txBody>
      </p:sp>
      <p:sp>
        <p:nvSpPr>
          <p:cNvPr id="14" name="Rectangle 13">
            <a:extLst>
              <a:ext uri="{FF2B5EF4-FFF2-40B4-BE49-F238E27FC236}">
                <a16:creationId xmlns:a16="http://schemas.microsoft.com/office/drawing/2014/main" id="{AD9B3EAD-A2B3-42C4-927C-3455E3E69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02277" y="3388659"/>
            <a:ext cx="3657600" cy="80683"/>
          </a:xfrm>
          <a:prstGeom prst="rect">
            <a:avLst/>
          </a:prstGeom>
          <a:blipFill dpi="0" rotWithShape="1">
            <a:blip r:embed="rId4">
              <a:alphaModFix amt="85000"/>
              <a:lum bright="70000" contrast="-70000"/>
              <a:extLst>
                <a:ext uri="{BEBA8EAE-BF5A-486C-A8C5-ECC9F3942E4B}">
                  <a14:imgProps xmlns:a14="http://schemas.microsoft.com/office/drawing/2010/main">
                    <a14:imgLayer r:embed="rId5">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10207D00-FDE7-1FA6-76D2-A6C562A04E8D}"/>
              </a:ext>
            </a:extLst>
          </p:cNvPr>
          <p:cNvSpPr>
            <a:spLocks noGrp="1"/>
          </p:cNvSpPr>
          <p:nvPr>
            <p:ph idx="1"/>
          </p:nvPr>
        </p:nvSpPr>
        <p:spPr>
          <a:xfrm>
            <a:off x="6081089" y="725394"/>
            <a:ext cx="5142658" cy="5407212"/>
          </a:xfrm>
        </p:spPr>
        <p:txBody>
          <a:bodyPr anchor="ctr">
            <a:normAutofit fontScale="92500" lnSpcReduction="10000"/>
          </a:bodyPr>
          <a:lstStyle/>
          <a:p>
            <a:pPr marL="0" indent="0">
              <a:buNone/>
            </a:pPr>
            <a:endParaRPr lang="en-US" sz="1700" i="0" dirty="0">
              <a:effectLst/>
              <a:latin typeface="Arial" panose="020B0604020202020204" pitchFamily="34" charset="0"/>
              <a:cs typeface="Arial" panose="020B0604020202020204" pitchFamily="34" charset="0"/>
            </a:endParaRPr>
          </a:p>
          <a:p>
            <a:pPr marL="0" indent="0">
              <a:buNone/>
            </a:pPr>
            <a:endParaRPr lang="en" sz="1700" dirty="0">
              <a:latin typeface="Consolas"/>
              <a:cs typeface="Arial"/>
            </a:endParaRPr>
          </a:p>
          <a:p>
            <a:pPr marL="0" indent="0">
              <a:buNone/>
            </a:pPr>
            <a:r>
              <a:rPr lang="en" sz="1700" dirty="0">
                <a:latin typeface="Arial"/>
                <a:cs typeface="Arial"/>
              </a:rPr>
              <a:t> </a:t>
            </a:r>
            <a:r>
              <a:rPr lang="en" sz="1800" dirty="0">
                <a:latin typeface="Arial"/>
                <a:cs typeface="Arial"/>
              </a:rPr>
              <a:t>The target market is that group of recipients to whom a particular product or service is addressed. Initially, target markets were groups of people who were grouped by age, gender or social profile.</a:t>
            </a:r>
            <a:r>
              <a:rPr lang="en" sz="1800" dirty="0">
                <a:ea typeface="+mn-lt"/>
                <a:cs typeface="+mn-lt"/>
              </a:rPr>
              <a:t>(Team, 2022)</a:t>
            </a:r>
          </a:p>
          <a:p>
            <a:pPr marL="0" indent="0">
              <a:buNone/>
            </a:pPr>
            <a:r>
              <a:rPr lang="en-US" sz="1800" dirty="0">
                <a:latin typeface="Arial"/>
                <a:cs typeface="Arial"/>
              </a:rPr>
              <a:t> Based on our research we have come to the conclusion that the following groups of people are predisposed to use our production:</a:t>
            </a:r>
            <a:endParaRPr lang="en-GB" sz="1800">
              <a:latin typeface="Arial"/>
              <a:cs typeface="Arial"/>
            </a:endParaRPr>
          </a:p>
          <a:p>
            <a:r>
              <a:rPr lang="en-GB" sz="1800" dirty="0">
                <a:latin typeface="Arial"/>
                <a:cs typeface="Arial"/>
              </a:rPr>
              <a:t>People who work in offices or big corporations; </a:t>
            </a:r>
          </a:p>
          <a:p>
            <a:r>
              <a:rPr lang="en-GB" sz="1800" dirty="0">
                <a:latin typeface="Arial"/>
                <a:cs typeface="Arial"/>
              </a:rPr>
              <a:t>Those who earn enough to afford to set up a diet plan daily (middle class); </a:t>
            </a:r>
            <a:endParaRPr lang="en-GB" sz="1800" dirty="0">
              <a:latin typeface="Arial" panose="020B0604020202020204" pitchFamily="34" charset="0"/>
              <a:cs typeface="Arial" panose="020B0604020202020204" pitchFamily="34" charset="0"/>
            </a:endParaRPr>
          </a:p>
          <a:p>
            <a:r>
              <a:rPr lang="en-GB" sz="1800" dirty="0">
                <a:latin typeface="Arial"/>
                <a:cs typeface="Arial"/>
              </a:rPr>
              <a:t> Those who want to practice a healthy lifestyle;</a:t>
            </a:r>
          </a:p>
          <a:p>
            <a:r>
              <a:rPr lang="en-GB" sz="1800" dirty="0">
                <a:latin typeface="Arial"/>
                <a:cs typeface="Arial"/>
              </a:rPr>
              <a:t>Those who don't have time to cook and prefer a healthy meal ;</a:t>
            </a:r>
          </a:p>
          <a:p>
            <a:r>
              <a:rPr lang="en-GB" sz="1800" dirty="0">
                <a:latin typeface="Arial"/>
                <a:cs typeface="Arial"/>
              </a:rPr>
              <a:t>People between the ages of 25 to 45; </a:t>
            </a:r>
            <a:endParaRPr lang="en-GB" sz="1800" dirty="0">
              <a:latin typeface="Arial" panose="020B0604020202020204" pitchFamily="34" charset="0"/>
              <a:cs typeface="Arial" panose="020B0604020202020204" pitchFamily="34" charset="0"/>
            </a:endParaRPr>
          </a:p>
          <a:p>
            <a:r>
              <a:rPr lang="en-GB" sz="1800" dirty="0">
                <a:latin typeface="Arial"/>
                <a:cs typeface="Arial"/>
              </a:rPr>
              <a:t>Athletics.</a:t>
            </a:r>
          </a:p>
          <a:p>
            <a:endParaRPr lang="en-GB" sz="1800" dirty="0">
              <a:latin typeface="Arial"/>
              <a:cs typeface="Arial"/>
            </a:endParaRPr>
          </a:p>
          <a:p>
            <a:endParaRPr lang="en-GB" sz="1800" dirty="0">
              <a:latin typeface="Arial"/>
              <a:cs typeface="Arial"/>
            </a:endParaRPr>
          </a:p>
          <a:p>
            <a:endParaRPr lang="en-GB" sz="1800" dirty="0">
              <a:latin typeface="Arial"/>
              <a:cs typeface="Arial"/>
            </a:endParaRPr>
          </a:p>
        </p:txBody>
      </p:sp>
    </p:spTree>
    <p:extLst>
      <p:ext uri="{BB962C8B-B14F-4D97-AF65-F5344CB8AC3E}">
        <p14:creationId xmlns:p14="http://schemas.microsoft.com/office/powerpoint/2010/main" val="19275472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52D7B7EA-B235-4664-A3CC-3670637C7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1672" y="0"/>
            <a:ext cx="7540328"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4B58BB-65D4-A02F-158E-EB21A6B1D26A}"/>
              </a:ext>
            </a:extLst>
          </p:cNvPr>
          <p:cNvSpPr>
            <a:spLocks noGrp="1"/>
          </p:cNvSpPr>
          <p:nvPr>
            <p:ph type="title"/>
          </p:nvPr>
        </p:nvSpPr>
        <p:spPr>
          <a:xfrm>
            <a:off x="4970109" y="484632"/>
            <a:ext cx="6730277" cy="1609344"/>
          </a:xfrm>
          <a:ln>
            <a:noFill/>
          </a:ln>
        </p:spPr>
        <p:txBody>
          <a:bodyPr>
            <a:normAutofit/>
          </a:bodyPr>
          <a:lstStyle/>
          <a:p>
            <a:r>
              <a:rPr lang="en-US" sz="4400" b="0" i="0" dirty="0">
                <a:effectLst/>
                <a:latin typeface="YS Text"/>
              </a:rPr>
              <a:t>4.2 Marketing and Sales Plan</a:t>
            </a:r>
            <a:endParaRPr lang="en-GB" sz="4400" dirty="0"/>
          </a:p>
        </p:txBody>
      </p:sp>
      <p:pic>
        <p:nvPicPr>
          <p:cNvPr id="6" name="Рисунок 5">
            <a:extLst>
              <a:ext uri="{FF2B5EF4-FFF2-40B4-BE49-F238E27FC236}">
                <a16:creationId xmlns:a16="http://schemas.microsoft.com/office/drawing/2014/main" id="{5783B754-0A47-6396-44DC-C52362AAAB58}"/>
              </a:ext>
            </a:extLst>
          </p:cNvPr>
          <p:cNvPicPr>
            <a:picLocks noChangeAspect="1"/>
          </p:cNvPicPr>
          <p:nvPr/>
        </p:nvPicPr>
        <p:blipFill>
          <a:blip r:embed="rId4"/>
          <a:stretch>
            <a:fillRect/>
          </a:stretch>
        </p:blipFill>
        <p:spPr>
          <a:xfrm>
            <a:off x="1195816" y="640080"/>
            <a:ext cx="2598466" cy="5588101"/>
          </a:xfrm>
          <a:prstGeom prst="rect">
            <a:avLst/>
          </a:prstGeom>
        </p:spPr>
      </p:pic>
      <p:sp>
        <p:nvSpPr>
          <p:cNvPr id="3" name="Content Placeholder 2">
            <a:extLst>
              <a:ext uri="{FF2B5EF4-FFF2-40B4-BE49-F238E27FC236}">
                <a16:creationId xmlns:a16="http://schemas.microsoft.com/office/drawing/2014/main" id="{58F83DD7-D75C-C750-BE4D-29C6FB469032}"/>
              </a:ext>
            </a:extLst>
          </p:cNvPr>
          <p:cNvSpPr>
            <a:spLocks noGrp="1"/>
          </p:cNvSpPr>
          <p:nvPr>
            <p:ph idx="1"/>
          </p:nvPr>
        </p:nvSpPr>
        <p:spPr>
          <a:xfrm>
            <a:off x="4970109" y="2121408"/>
            <a:ext cx="6730276" cy="4050792"/>
          </a:xfrm>
        </p:spPr>
        <p:txBody>
          <a:bodyPr>
            <a:normAutofit/>
          </a:bodyPr>
          <a:lstStyle/>
          <a:p>
            <a:pPr marL="0" indent="0">
              <a:buNone/>
            </a:pPr>
            <a:r>
              <a:rPr lang="en-GB" sz="1600" dirty="0">
                <a:latin typeface="Arial" panose="020B0604020202020204" pitchFamily="34" charset="0"/>
                <a:cs typeface="Arial" panose="020B0604020202020204" pitchFamily="34" charset="0"/>
              </a:rPr>
              <a:t>A marketing plan is a document that is the most important component of an enterprise's strategic plan, which establishes the company's market goals and suggests methods for achieving them. (</a:t>
            </a:r>
            <a:r>
              <a:rPr lang="en-GB" sz="1600" dirty="0" err="1">
                <a:latin typeface="Arial" panose="020B0604020202020204" pitchFamily="34" charset="0"/>
                <a:cs typeface="Arial" panose="020B0604020202020204" pitchFamily="34" charset="0"/>
              </a:rPr>
              <a:t>Valdani</a:t>
            </a:r>
            <a:r>
              <a:rPr lang="en-GB" sz="1600" dirty="0">
                <a:latin typeface="Arial" panose="020B0604020202020204" pitchFamily="34" charset="0"/>
                <a:cs typeface="Arial" panose="020B0604020202020204" pitchFamily="34" charset="0"/>
              </a:rPr>
              <a:t> &amp; Arbore, 2015)</a:t>
            </a:r>
            <a:endParaRPr lang="en-US" sz="1600" b="0" i="0" dirty="0">
              <a:effectLst/>
              <a:latin typeface="Arial" panose="020B0604020202020204" pitchFamily="34" charset="0"/>
              <a:cs typeface="Arial" panose="020B0604020202020204" pitchFamily="34" charset="0"/>
            </a:endParaRPr>
          </a:p>
          <a:p>
            <a:pPr marL="0" indent="0">
              <a:buNone/>
            </a:pPr>
            <a:r>
              <a:rPr lang="en-US" sz="1600" dirty="0">
                <a:latin typeface="Arial" panose="020B0604020202020204" pitchFamily="34" charset="0"/>
                <a:cs typeface="Arial" panose="020B0604020202020204" pitchFamily="34" charset="0"/>
              </a:rPr>
              <a:t>FEPO </a:t>
            </a:r>
            <a:r>
              <a:rPr lang="en-GB" sz="1600" dirty="0">
                <a:latin typeface="Arial" panose="020B0604020202020204" pitchFamily="34" charset="0"/>
                <a:cs typeface="Arial" panose="020B0604020202020204" pitchFamily="34" charset="0"/>
              </a:rPr>
              <a:t>is an expert in diet health solutions and t</a:t>
            </a:r>
            <a:r>
              <a:rPr lang="en-US" sz="1600" dirty="0">
                <a:latin typeface="Arial" panose="020B0604020202020204" pitchFamily="34" charset="0"/>
                <a:cs typeface="Arial" panose="020B0604020202020204" pitchFamily="34" charset="0"/>
              </a:rPr>
              <a:t>he way in which we would market  is by advertising on social media sites like Instagram , Facebook and Twitter .Then we would also advertise on billboards , back of buses which will allow for more diverse people to see.</a:t>
            </a:r>
          </a:p>
          <a:p>
            <a:r>
              <a:rPr lang="en-US" sz="1600" b="1" dirty="0">
                <a:latin typeface="Arial" panose="020B0604020202020204" pitchFamily="34" charset="0"/>
                <a:cs typeface="Arial" panose="020B0604020202020204" pitchFamily="34" charset="0"/>
              </a:rPr>
              <a:t>Instagram: </a:t>
            </a:r>
            <a:r>
              <a:rPr lang="en-US" sz="1600" dirty="0">
                <a:latin typeface="Arial" panose="020B0604020202020204" pitchFamily="34" charset="0"/>
                <a:cs typeface="Arial" panose="020B0604020202020204" pitchFamily="34" charset="0"/>
              </a:rPr>
              <a:t>Would be used to promote the company to other Instagram users.</a:t>
            </a:r>
          </a:p>
          <a:p>
            <a:r>
              <a:rPr lang="en-US" sz="1600" b="1" dirty="0">
                <a:latin typeface="Arial" panose="020B0604020202020204" pitchFamily="34" charset="0"/>
                <a:cs typeface="Arial" panose="020B0604020202020204" pitchFamily="34" charset="0"/>
              </a:rPr>
              <a:t>Facebook: </a:t>
            </a:r>
            <a:r>
              <a:rPr lang="en-US" sz="1600" dirty="0">
                <a:latin typeface="Arial" panose="020B0604020202020204" pitchFamily="34" charset="0"/>
                <a:cs typeface="Arial" panose="020B0604020202020204" pitchFamily="34" charset="0"/>
              </a:rPr>
              <a:t>Would be used to advertise that we are a new</a:t>
            </a:r>
            <a:r>
              <a:rPr lang="en-GB" sz="1600" dirty="0">
                <a:latin typeface="Arial" panose="020B0604020202020204" pitchFamily="34" charset="0"/>
                <a:cs typeface="Arial" panose="020B0604020202020204" pitchFamily="34" charset="0"/>
              </a:rPr>
              <a:t> expert in diet health solutions</a:t>
            </a:r>
            <a:r>
              <a:rPr lang="en-US" sz="1600" dirty="0">
                <a:latin typeface="Arial" panose="020B0604020202020204" pitchFamily="34" charset="0"/>
                <a:cs typeface="Arial" panose="020B0604020202020204" pitchFamily="34" charset="0"/>
              </a:rPr>
              <a:t> to other Facebook users/businesses within the local area and national.</a:t>
            </a:r>
          </a:p>
          <a:p>
            <a:r>
              <a:rPr lang="en-US" sz="1600" b="1" dirty="0">
                <a:latin typeface="Arial" panose="020B0604020202020204" pitchFamily="34" charset="0"/>
                <a:cs typeface="Arial" panose="020B0604020202020204" pitchFamily="34" charset="0"/>
              </a:rPr>
              <a:t>Twitter: </a:t>
            </a:r>
            <a:r>
              <a:rPr lang="en-US" sz="1600" dirty="0">
                <a:latin typeface="Arial" panose="020B0604020202020204" pitchFamily="34" charset="0"/>
                <a:cs typeface="Arial" panose="020B0604020202020204" pitchFamily="34" charset="0"/>
              </a:rPr>
              <a:t>Would be used to promote</a:t>
            </a:r>
            <a:r>
              <a:rPr lang="en-US" sz="1600" dirty="0"/>
              <a:t> company to other twitter users. </a:t>
            </a:r>
            <a:endParaRPr lang="en-US" sz="1600" dirty="0">
              <a:latin typeface="Arial" panose="020B0604020202020204" pitchFamily="34" charset="0"/>
              <a:cs typeface="Arial" panose="020B0604020202020204" pitchFamily="34" charset="0"/>
            </a:endParaRPr>
          </a:p>
          <a:p>
            <a:pPr marL="0" indent="0">
              <a:buNone/>
            </a:pPr>
            <a:endParaRPr lang="en-US"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p:txBody>
      </p:sp>
      <p:grpSp>
        <p:nvGrpSpPr>
          <p:cNvPr id="22" name="Group 21">
            <a:extLst>
              <a:ext uri="{FF2B5EF4-FFF2-40B4-BE49-F238E27FC236}">
                <a16:creationId xmlns:a16="http://schemas.microsoft.com/office/drawing/2014/main" id="{2E294CAC-35CA-441F-B151-F4CB2FC3A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23" name="Oval 22">
              <a:extLst>
                <a:ext uri="{FF2B5EF4-FFF2-40B4-BE49-F238E27FC236}">
                  <a16:creationId xmlns:a16="http://schemas.microsoft.com/office/drawing/2014/main" id="{EE7A93FA-692C-4722-9FF8-93558F5193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5">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4" name="Oval 23">
              <a:extLst>
                <a:ext uri="{FF2B5EF4-FFF2-40B4-BE49-F238E27FC236}">
                  <a16:creationId xmlns:a16="http://schemas.microsoft.com/office/drawing/2014/main" id="{39CE3E14-4DB8-422C-B234-F4E1EDF8C4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39805227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47F26634-9FA8-4679-B619-B9DFA21E0D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36310" y="0"/>
            <a:ext cx="435568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248602-4F98-AB49-9652-7212BD714D57}"/>
              </a:ext>
            </a:extLst>
          </p:cNvPr>
          <p:cNvSpPr>
            <a:spLocks noGrp="1"/>
          </p:cNvSpPr>
          <p:nvPr>
            <p:ph type="title"/>
          </p:nvPr>
        </p:nvSpPr>
        <p:spPr>
          <a:xfrm>
            <a:off x="8156350" y="484632"/>
            <a:ext cx="3544035" cy="1609344"/>
          </a:xfrm>
          <a:ln>
            <a:noFill/>
          </a:ln>
        </p:spPr>
        <p:txBody>
          <a:bodyPr>
            <a:normAutofit/>
          </a:bodyPr>
          <a:lstStyle/>
          <a:p>
            <a:r>
              <a:rPr lang="en-GB" sz="3200" dirty="0"/>
              <a:t>5.  Management team</a:t>
            </a:r>
            <a:br>
              <a:rPr lang="en-GB" sz="3200" dirty="0"/>
            </a:br>
            <a:endParaRPr lang="en-GB" sz="3200" dirty="0"/>
          </a:p>
        </p:txBody>
      </p:sp>
      <p:pic>
        <p:nvPicPr>
          <p:cNvPr id="7" name="Content Placeholder 6">
            <a:extLst>
              <a:ext uri="{FF2B5EF4-FFF2-40B4-BE49-F238E27FC236}">
                <a16:creationId xmlns:a16="http://schemas.microsoft.com/office/drawing/2014/main" id="{138D6BC0-EA22-B58B-28B2-E402451797ED}"/>
              </a:ext>
            </a:extLst>
          </p:cNvPr>
          <p:cNvPicPr>
            <a:picLocks noGrp="1" noChangeAspect="1"/>
          </p:cNvPicPr>
          <p:nvPr>
            <p:ph idx="1"/>
          </p:nvPr>
        </p:nvPicPr>
        <p:blipFill>
          <a:blip r:embed="rId4">
            <a:extLst>
              <a:ext uri="{837473B0-CC2E-450A-ABE3-18F120FF3D39}">
                <a1611:picAttrSrcUrl xmlns:a1611="http://schemas.microsoft.com/office/drawing/2016/11/main" r:id="rId5"/>
              </a:ext>
            </a:extLst>
          </a:blip>
          <a:srcRect/>
          <a:stretch/>
        </p:blipFill>
        <p:spPr>
          <a:xfrm>
            <a:off x="7987558" y="2428197"/>
            <a:ext cx="4053194" cy="2750684"/>
          </a:xfrm>
        </p:spPr>
      </p:pic>
      <p:grpSp>
        <p:nvGrpSpPr>
          <p:cNvPr id="51" name="Group 50">
            <a:extLst>
              <a:ext uri="{FF2B5EF4-FFF2-40B4-BE49-F238E27FC236}">
                <a16:creationId xmlns:a16="http://schemas.microsoft.com/office/drawing/2014/main" id="{79456847-F660-4ED4-9541-E8AB51FCAF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52" name="Oval 51">
              <a:extLst>
                <a:ext uri="{FF2B5EF4-FFF2-40B4-BE49-F238E27FC236}">
                  <a16:creationId xmlns:a16="http://schemas.microsoft.com/office/drawing/2014/main" id="{CBA548B4-3D52-4409-99DD-B2A24D2015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6">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53" name="Oval 52">
              <a:extLst>
                <a:ext uri="{FF2B5EF4-FFF2-40B4-BE49-F238E27FC236}">
                  <a16:creationId xmlns:a16="http://schemas.microsoft.com/office/drawing/2014/main" id="{3AE84337-22C7-4E22-AAE5-97E3848BCE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graphicFrame>
        <p:nvGraphicFramePr>
          <p:cNvPr id="54" name="Table 5">
            <a:extLst>
              <a:ext uri="{FF2B5EF4-FFF2-40B4-BE49-F238E27FC236}">
                <a16:creationId xmlns:a16="http://schemas.microsoft.com/office/drawing/2014/main" id="{F32DC035-8DE0-7C5C-9EC6-2A514F59E13E}"/>
              </a:ext>
            </a:extLst>
          </p:cNvPr>
          <p:cNvGraphicFramePr>
            <a:graphicFrameLocks/>
          </p:cNvGraphicFramePr>
          <p:nvPr>
            <p:extLst>
              <p:ext uri="{D42A27DB-BD31-4B8C-83A1-F6EECF244321}">
                <p14:modId xmlns:p14="http://schemas.microsoft.com/office/powerpoint/2010/main" val="445735622"/>
              </p:ext>
            </p:extLst>
          </p:nvPr>
        </p:nvGraphicFramePr>
        <p:xfrm>
          <a:off x="1" y="1"/>
          <a:ext cx="7836310" cy="7167089"/>
        </p:xfrm>
        <a:graphic>
          <a:graphicData uri="http://schemas.openxmlformats.org/drawingml/2006/table">
            <a:tbl>
              <a:tblPr firstRow="1" bandRow="1">
                <a:solidFill>
                  <a:schemeClr val="bg1">
                    <a:lumMod val="95000"/>
                  </a:schemeClr>
                </a:solidFill>
                <a:tableStyleId>{8799B23B-EC83-4686-B30A-512413B5E67A}</a:tableStyleId>
              </a:tblPr>
              <a:tblGrid>
                <a:gridCol w="752582">
                  <a:extLst>
                    <a:ext uri="{9D8B030D-6E8A-4147-A177-3AD203B41FA5}">
                      <a16:colId xmlns:a16="http://schemas.microsoft.com/office/drawing/2014/main" val="1073961339"/>
                    </a:ext>
                  </a:extLst>
                </a:gridCol>
                <a:gridCol w="1058129">
                  <a:extLst>
                    <a:ext uri="{9D8B030D-6E8A-4147-A177-3AD203B41FA5}">
                      <a16:colId xmlns:a16="http://schemas.microsoft.com/office/drawing/2014/main" val="486284683"/>
                    </a:ext>
                  </a:extLst>
                </a:gridCol>
                <a:gridCol w="3256962">
                  <a:extLst>
                    <a:ext uri="{9D8B030D-6E8A-4147-A177-3AD203B41FA5}">
                      <a16:colId xmlns:a16="http://schemas.microsoft.com/office/drawing/2014/main" val="279067848"/>
                    </a:ext>
                  </a:extLst>
                </a:gridCol>
                <a:gridCol w="2768637">
                  <a:extLst>
                    <a:ext uri="{9D8B030D-6E8A-4147-A177-3AD203B41FA5}">
                      <a16:colId xmlns:a16="http://schemas.microsoft.com/office/drawing/2014/main" val="172064152"/>
                    </a:ext>
                  </a:extLst>
                </a:gridCol>
              </a:tblGrid>
              <a:tr h="745374">
                <a:tc>
                  <a:txBody>
                    <a:bodyPr/>
                    <a:lstStyle/>
                    <a:p>
                      <a:r>
                        <a:rPr lang="en-GB" sz="1200" b="1" cap="none" spc="0">
                          <a:solidFill>
                            <a:schemeClr val="tx1"/>
                          </a:solidFill>
                          <a:latin typeface="+mj-lt"/>
                        </a:rPr>
                        <a:t>Name</a:t>
                      </a:r>
                    </a:p>
                  </a:txBody>
                  <a:tcPr marL="48302" marR="64943" marT="13801" marB="103505" anchor="b">
                    <a:lnL w="12700" cap="flat" cmpd="sng" algn="ctr">
                      <a:solidFill>
                        <a:schemeClr val="accent1"/>
                      </a:solid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r>
                        <a:rPr lang="en-GB" sz="1200" b="1" cap="none" spc="0">
                          <a:solidFill>
                            <a:schemeClr val="tx1"/>
                          </a:solidFill>
                          <a:latin typeface="+mj-lt"/>
                        </a:rPr>
                        <a:t>Job position</a:t>
                      </a:r>
                    </a:p>
                  </a:txBody>
                  <a:tcPr marL="48302" marR="64943" marT="13801" marB="103505" anchor="b">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r>
                        <a:rPr lang="en-GB" sz="1200" b="1" cap="none" spc="0">
                          <a:solidFill>
                            <a:schemeClr val="tx1"/>
                          </a:solidFill>
                          <a:latin typeface="+mj-lt"/>
                        </a:rPr>
                        <a:t>Job task</a:t>
                      </a:r>
                    </a:p>
                  </a:txBody>
                  <a:tcPr marL="48302" marR="64943" marT="13801" marB="103505" anchor="b">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r>
                        <a:rPr lang="en-GB" sz="1200" b="1" cap="none" spc="0">
                          <a:solidFill>
                            <a:schemeClr val="tx1"/>
                          </a:solidFill>
                          <a:latin typeface="+mj-lt"/>
                        </a:rPr>
                        <a:t>Necessary skills</a:t>
                      </a:r>
                    </a:p>
                  </a:txBody>
                  <a:tcPr marL="48302" marR="64943" marT="13801" marB="103505" anchor="b">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526286083"/>
                  </a:ext>
                </a:extLst>
              </a:tr>
              <a:tr h="2462631">
                <a:tc>
                  <a:txBody>
                    <a:bodyPr/>
                    <a:lstStyle/>
                    <a:p>
                      <a:r>
                        <a:rPr lang="en-GB" sz="1200" cap="none" spc="0">
                          <a:solidFill>
                            <a:schemeClr val="tx1"/>
                          </a:solidFill>
                          <a:latin typeface="+mj-lt"/>
                        </a:rPr>
                        <a:t>Faisal</a:t>
                      </a:r>
                    </a:p>
                  </a:txBody>
                  <a:tcPr marL="48302" marR="64943" marT="13801" marB="103505">
                    <a:lnL w="12700" cap="flat" cmpd="sng" algn="ctr">
                      <a:solidFill>
                        <a:schemeClr val="accent1"/>
                      </a:solidFill>
                      <a:prstDash val="solid"/>
                    </a:lnL>
                    <a:lnR w="12700" cmpd="sng">
                      <a:noFill/>
                      <a:prstDash val="solid"/>
                    </a:lnR>
                    <a:lnT w="12700" cmpd="sng">
                      <a:noFill/>
                      <a:prstDash val="solid"/>
                    </a:lnT>
                    <a:lnB w="9525" cap="flat" cmpd="sng" algn="ctr">
                      <a:noFill/>
                      <a:prstDash val="solid"/>
                    </a:lnB>
                    <a:solidFill>
                      <a:schemeClr val="bg1">
                        <a:lumMod val="95000"/>
                      </a:schemeClr>
                    </a:solidFill>
                  </a:tcPr>
                </a:tc>
                <a:tc>
                  <a:txBody>
                    <a:bodyPr/>
                    <a:lstStyle/>
                    <a:p>
                      <a:r>
                        <a:rPr lang="en-GB" sz="1200" cap="none" spc="0">
                          <a:solidFill>
                            <a:schemeClr val="tx1"/>
                          </a:solidFill>
                          <a:latin typeface="+mj-lt"/>
                        </a:rPr>
                        <a:t>Director</a:t>
                      </a:r>
                    </a:p>
                  </a:txBody>
                  <a:tcPr marL="48302" marR="64943" marT="13801" marB="103505">
                    <a:lnL w="12700" cmpd="sng">
                      <a:noFill/>
                      <a:prstDash val="solid"/>
                    </a:lnL>
                    <a:lnR w="12700" cmpd="sng">
                      <a:noFill/>
                      <a:prstDash val="solid"/>
                    </a:lnR>
                    <a:lnT w="12700" cmpd="sng">
                      <a:noFill/>
                      <a:prstDash val="solid"/>
                    </a:lnT>
                    <a:lnB w="9525" cap="flat" cmpd="sng" algn="ctr">
                      <a:noFill/>
                      <a:prstDash val="solid"/>
                    </a:lnB>
                    <a:solidFill>
                      <a:schemeClr val="bg1">
                        <a:lumMod val="95000"/>
                      </a:schemeClr>
                    </a:solidFill>
                  </a:tcPr>
                </a:tc>
                <a:tc>
                  <a:txBody>
                    <a:bodyPr/>
                    <a:lstStyle/>
                    <a:p>
                      <a:pPr rtl="0" fontAlgn="base">
                        <a:spcBef>
                          <a:spcPts val="0"/>
                        </a:spcBef>
                        <a:spcAft>
                          <a:spcPts val="0"/>
                        </a:spcAft>
                        <a:buFont typeface="Arial" panose="020B0604020202020204" pitchFamily="34" charset="0"/>
                        <a:buChar char="•"/>
                      </a:pPr>
                      <a:r>
                        <a:rPr lang="en-GB" sz="1200" b="0" i="0" u="none" strike="noStrike" cap="none" spc="0" dirty="0">
                          <a:solidFill>
                            <a:schemeClr val="tx1"/>
                          </a:solidFill>
                          <a:effectLst/>
                          <a:latin typeface="+mj-lt"/>
                        </a:rPr>
                        <a:t>Training and recruiting of employees</a:t>
                      </a:r>
                    </a:p>
                    <a:p>
                      <a:pPr rtl="0" fontAlgn="base">
                        <a:spcBef>
                          <a:spcPts val="0"/>
                        </a:spcBef>
                        <a:spcAft>
                          <a:spcPts val="0"/>
                        </a:spcAft>
                        <a:buFont typeface="Arial" panose="020B0604020202020204" pitchFamily="34" charset="0"/>
                        <a:buChar char="•"/>
                      </a:pPr>
                      <a:r>
                        <a:rPr lang="en-GB" sz="1200" b="0" i="0" u="none" strike="noStrike" cap="none" spc="0" dirty="0">
                          <a:solidFill>
                            <a:schemeClr val="tx1"/>
                          </a:solidFill>
                          <a:effectLst/>
                          <a:latin typeface="+mj-lt"/>
                        </a:rPr>
                        <a:t>Budget agreement and management.</a:t>
                      </a:r>
                    </a:p>
                    <a:p>
                      <a:pPr rtl="0" fontAlgn="base">
                        <a:spcBef>
                          <a:spcPts val="0"/>
                        </a:spcBef>
                        <a:spcAft>
                          <a:spcPts val="0"/>
                        </a:spcAft>
                        <a:buFont typeface="Arial" panose="020B0604020202020204" pitchFamily="34" charset="0"/>
                        <a:buChar char="•"/>
                      </a:pPr>
                      <a:r>
                        <a:rPr lang="en-GB" sz="1200" b="0" i="0" u="none" strike="noStrike" cap="none" spc="0" dirty="0">
                          <a:solidFill>
                            <a:schemeClr val="tx1"/>
                          </a:solidFill>
                          <a:effectLst/>
                          <a:latin typeface="+mj-lt"/>
                        </a:rPr>
                        <a:t>Maintaining compliance with legislation related to licensing, hygiene, and safety.</a:t>
                      </a:r>
                    </a:p>
                    <a:p>
                      <a:pPr rtl="0" fontAlgn="base">
                        <a:spcBef>
                          <a:spcPts val="0"/>
                        </a:spcBef>
                        <a:spcAft>
                          <a:spcPts val="0"/>
                        </a:spcAft>
                        <a:buFont typeface="Arial" panose="020B0604020202020204" pitchFamily="34" charset="0"/>
                        <a:buChar char="•"/>
                      </a:pPr>
                      <a:r>
                        <a:rPr lang="en-GB" sz="1200" b="0" i="0" u="none" strike="noStrike" cap="none" spc="0" dirty="0">
                          <a:solidFill>
                            <a:schemeClr val="tx1"/>
                          </a:solidFill>
                          <a:effectLst/>
                          <a:latin typeface="+mj-lt"/>
                        </a:rPr>
                        <a:t>Business promotion and marketing.</a:t>
                      </a:r>
                    </a:p>
                    <a:p>
                      <a:pPr rtl="0" fontAlgn="base">
                        <a:spcBef>
                          <a:spcPts val="0"/>
                        </a:spcBef>
                        <a:spcAft>
                          <a:spcPts val="300"/>
                        </a:spcAft>
                        <a:buFont typeface="Arial" panose="020B0604020202020204" pitchFamily="34" charset="0"/>
                        <a:buChar char="•"/>
                      </a:pPr>
                      <a:r>
                        <a:rPr lang="en-GB" sz="1200" b="0" i="0" u="none" strike="noStrike" cap="none" spc="0" dirty="0">
                          <a:solidFill>
                            <a:schemeClr val="tx1"/>
                          </a:solidFill>
                          <a:effectLst/>
                          <a:latin typeface="+mj-lt"/>
                        </a:rPr>
                        <a:t>Ordering supplies and monitoring stock levels.</a:t>
                      </a:r>
                    </a:p>
                    <a:p>
                      <a:pPr rtl="0">
                        <a:spcBef>
                          <a:spcPts val="1200"/>
                        </a:spcBef>
                        <a:spcAft>
                          <a:spcPts val="1200"/>
                        </a:spcAft>
                      </a:pPr>
                      <a:r>
                        <a:rPr lang="en-GB" sz="1200" b="0" cap="none" spc="0" dirty="0">
                          <a:solidFill>
                            <a:schemeClr val="tx1"/>
                          </a:solidFill>
                          <a:effectLst/>
                          <a:latin typeface="+mj-lt"/>
                        </a:rPr>
                        <a:t> </a:t>
                      </a:r>
                    </a:p>
                    <a:p>
                      <a:br>
                        <a:rPr lang="en-GB" sz="1200" cap="none" spc="0" dirty="0">
                          <a:solidFill>
                            <a:schemeClr val="tx1"/>
                          </a:solidFill>
                          <a:latin typeface="+mj-lt"/>
                        </a:rPr>
                      </a:br>
                      <a:endParaRPr lang="en-GB" sz="1200" cap="none" spc="0" dirty="0">
                        <a:solidFill>
                          <a:schemeClr val="tx1"/>
                        </a:solidFill>
                        <a:latin typeface="+mj-lt"/>
                      </a:endParaRPr>
                    </a:p>
                  </a:txBody>
                  <a:tcPr marL="48302" marR="64943" marT="13801" marB="103505">
                    <a:lnL w="12700" cmpd="sng">
                      <a:noFill/>
                      <a:prstDash val="solid"/>
                    </a:lnL>
                    <a:lnR w="12700" cmpd="sng">
                      <a:noFill/>
                      <a:prstDash val="solid"/>
                    </a:lnR>
                    <a:lnT w="12700" cmpd="sng">
                      <a:noFill/>
                      <a:prstDash val="solid"/>
                    </a:lnT>
                    <a:lnB w="9525" cap="flat" cmpd="sng" algn="ctr">
                      <a:noFill/>
                      <a:prstDash val="solid"/>
                    </a:lnB>
                    <a:solidFill>
                      <a:schemeClr val="bg1">
                        <a:lumMod val="95000"/>
                      </a:schemeClr>
                    </a:solidFill>
                  </a:tcPr>
                </a:tc>
                <a:tc>
                  <a:txBody>
                    <a:bodyPr/>
                    <a:lstStyle/>
                    <a:p>
                      <a:pPr algn="l">
                        <a:buFont typeface="Arial" panose="020B0604020202020204" pitchFamily="34" charset="0"/>
                        <a:buChar char="•"/>
                      </a:pPr>
                      <a:r>
                        <a:rPr lang="en-GB" sz="1200" b="0" i="0" dirty="0">
                          <a:solidFill>
                            <a:srgbClr val="202124"/>
                          </a:solidFill>
                          <a:effectLst/>
                          <a:latin typeface="+mj-lt"/>
                        </a:rPr>
                        <a:t>  Problem-solving and decision-making skills</a:t>
                      </a:r>
                    </a:p>
                    <a:p>
                      <a:pPr marL="171450" indent="-171450">
                        <a:buFont typeface="Arial" panose="020B0604020202020204" pitchFamily="34" charset="0"/>
                        <a:buChar char="•"/>
                      </a:pPr>
                      <a:r>
                        <a:rPr lang="en-GB" sz="1200" b="0" i="0" dirty="0">
                          <a:solidFill>
                            <a:srgbClr val="202124"/>
                          </a:solidFill>
                          <a:effectLst/>
                          <a:latin typeface="+mj-lt"/>
                        </a:rPr>
                        <a:t>Multitasking skills</a:t>
                      </a:r>
                    </a:p>
                    <a:p>
                      <a:pPr marL="171450" indent="-171450">
                        <a:buFont typeface="Arial" panose="020B0604020202020204" pitchFamily="34" charset="0"/>
                        <a:buChar char="•"/>
                      </a:pPr>
                      <a:r>
                        <a:rPr lang="en-GB" sz="1200" b="0" i="0" dirty="0">
                          <a:solidFill>
                            <a:srgbClr val="202124"/>
                          </a:solidFill>
                          <a:effectLst/>
                          <a:latin typeface="+mj-lt"/>
                        </a:rPr>
                        <a:t>Marketing skills</a:t>
                      </a:r>
                    </a:p>
                    <a:p>
                      <a:pPr marL="171450" indent="-171450">
                        <a:buFont typeface="Arial" panose="020B0604020202020204" pitchFamily="34" charset="0"/>
                        <a:buChar char="•"/>
                      </a:pPr>
                      <a:r>
                        <a:rPr lang="en-GB" sz="1200" b="0" i="0" dirty="0">
                          <a:solidFill>
                            <a:srgbClr val="202124"/>
                          </a:solidFill>
                          <a:effectLst/>
                          <a:latin typeface="+mj-lt"/>
                        </a:rPr>
                        <a:t>Excellent communication skills</a:t>
                      </a:r>
                    </a:p>
                    <a:p>
                      <a:endParaRPr lang="en-GB" sz="900" cap="none" spc="0" dirty="0">
                        <a:solidFill>
                          <a:schemeClr val="tx1"/>
                        </a:solidFill>
                        <a:latin typeface="+mj-lt"/>
                      </a:endParaRPr>
                    </a:p>
                  </a:txBody>
                  <a:tcPr marL="48302" marR="64943" marT="13801" marB="103505">
                    <a:lnL w="12700" cmpd="sng">
                      <a:noFill/>
                      <a:prstDash val="solid"/>
                    </a:lnL>
                    <a:lnR w="12700" cmpd="sng">
                      <a:noFill/>
                      <a:prstDash val="solid"/>
                    </a:lnR>
                    <a:lnT w="12700" cmpd="sng">
                      <a:noFill/>
                      <a:prstDash val="solid"/>
                    </a:lnT>
                    <a:lnB w="9525" cap="flat" cmpd="sng" algn="ctr">
                      <a:noFill/>
                      <a:prstDash val="solid"/>
                    </a:lnB>
                    <a:solidFill>
                      <a:schemeClr val="bg1">
                        <a:lumMod val="95000"/>
                      </a:schemeClr>
                    </a:solidFill>
                  </a:tcPr>
                </a:tc>
                <a:extLst>
                  <a:ext uri="{0D108BD9-81ED-4DB2-BD59-A6C34878D82A}">
                    <a16:rowId xmlns:a16="http://schemas.microsoft.com/office/drawing/2014/main" val="1864137593"/>
                  </a:ext>
                </a:extLst>
              </a:tr>
              <a:tr h="411125">
                <a:tc>
                  <a:txBody>
                    <a:bodyPr/>
                    <a:lstStyle/>
                    <a:p>
                      <a:r>
                        <a:rPr lang="en-GB" sz="1200" cap="none" spc="0" dirty="0">
                          <a:solidFill>
                            <a:schemeClr val="tx1"/>
                          </a:solidFill>
                          <a:latin typeface="+mj-lt"/>
                        </a:rPr>
                        <a:t>     ?</a:t>
                      </a:r>
                    </a:p>
                  </a:txBody>
                  <a:tcPr marL="48302" marR="64943" marT="13801" marB="103505">
                    <a:lnL w="12700" cap="flat" cmpd="sng" algn="ctr">
                      <a:solidFill>
                        <a:schemeClr val="accent1"/>
                      </a:solidFill>
                      <a:prstDash val="solid"/>
                    </a:lnL>
                    <a:lnR w="12700" cmpd="sng">
                      <a:noFill/>
                      <a:prstDash val="solid"/>
                    </a:lnR>
                    <a:lnT w="9525" cap="flat" cmpd="sng" algn="ctr">
                      <a:noFill/>
                      <a:prstDash val="solid"/>
                    </a:lnT>
                    <a:lnB w="12700" cmpd="sng">
                      <a:noFill/>
                      <a:prstDash val="solid"/>
                    </a:lnB>
                    <a:solidFill>
                      <a:schemeClr val="bg1">
                        <a:lumMod val="85000"/>
                      </a:schemeClr>
                    </a:solidFill>
                  </a:tcPr>
                </a:tc>
                <a:tc>
                  <a:txBody>
                    <a:bodyPr/>
                    <a:lstStyle/>
                    <a:p>
                      <a:r>
                        <a:rPr lang="en-GB" sz="1200" cap="none" spc="0">
                          <a:solidFill>
                            <a:schemeClr val="tx1"/>
                          </a:solidFill>
                          <a:latin typeface="+mj-lt"/>
                        </a:rPr>
                        <a:t>Nutritionist</a:t>
                      </a:r>
                    </a:p>
                  </a:txBody>
                  <a:tcPr marL="48302" marR="64943" marT="13801" marB="103505">
                    <a:lnL w="12700" cmpd="sng">
                      <a:noFill/>
                      <a:prstDash val="solid"/>
                    </a:lnL>
                    <a:lnR w="12700" cmpd="sng">
                      <a:noFill/>
                      <a:prstDash val="solid"/>
                    </a:lnR>
                    <a:lnT w="9525" cap="flat" cmpd="sng" algn="ctr">
                      <a:noFill/>
                      <a:prstDash val="solid"/>
                    </a:lnT>
                    <a:lnB w="12700" cmpd="sng">
                      <a:noFill/>
                      <a:prstDash val="solid"/>
                    </a:lnB>
                    <a:solidFill>
                      <a:schemeClr val="bg1">
                        <a:lumMod val="85000"/>
                      </a:schemeClr>
                    </a:solidFill>
                  </a:tcPr>
                </a:tc>
                <a:tc>
                  <a:txBody>
                    <a:bodyPr/>
                    <a:lstStyle/>
                    <a:p>
                      <a:r>
                        <a:rPr lang="en-GB" sz="1200" cap="none" spc="0" dirty="0">
                          <a:solidFill>
                            <a:schemeClr val="tx1"/>
                          </a:solidFill>
                          <a:latin typeface="+mj-lt"/>
                        </a:rPr>
                        <a:t>Set the menu according to customers needs</a:t>
                      </a:r>
                    </a:p>
                  </a:txBody>
                  <a:tcPr marL="48302" marR="64943" marT="13801" marB="103505">
                    <a:lnL w="12700" cmpd="sng">
                      <a:noFill/>
                      <a:prstDash val="solid"/>
                    </a:lnL>
                    <a:lnR w="12700" cmpd="sng">
                      <a:noFill/>
                      <a:prstDash val="solid"/>
                    </a:lnR>
                    <a:lnT w="9525" cap="flat" cmpd="sng" algn="ctr">
                      <a:noFill/>
                      <a:prstDash val="solid"/>
                    </a:lnT>
                    <a:lnB w="12700" cmpd="sng">
                      <a:noFill/>
                      <a:prstDash val="solid"/>
                    </a:lnB>
                    <a:solidFill>
                      <a:schemeClr val="bg1">
                        <a:lumMod val="85000"/>
                      </a:schemeClr>
                    </a:solidFill>
                  </a:tcPr>
                </a:tc>
                <a:tc>
                  <a:txBody>
                    <a:bodyPr/>
                    <a:lstStyle/>
                    <a:p>
                      <a:pPr algn="l">
                        <a:buFont typeface="Arial" panose="020B0604020202020204" pitchFamily="34" charset="0"/>
                        <a:buChar char="•"/>
                      </a:pPr>
                      <a:r>
                        <a:rPr lang="en-GB" sz="1200" b="0" i="0" dirty="0">
                          <a:solidFill>
                            <a:srgbClr val="202124"/>
                          </a:solidFill>
                          <a:effectLst/>
                          <a:latin typeface="+mj-lt"/>
                        </a:rPr>
                        <a:t> Keen interest in the impact of diet on health.</a:t>
                      </a:r>
                    </a:p>
                    <a:p>
                      <a:pPr algn="l">
                        <a:buFont typeface="Arial" panose="020B0604020202020204" pitchFamily="34" charset="0"/>
                        <a:buChar char="•"/>
                      </a:pPr>
                      <a:r>
                        <a:rPr lang="en-GB" sz="1200" b="0" i="0" dirty="0">
                          <a:solidFill>
                            <a:srgbClr val="202124"/>
                          </a:solidFill>
                          <a:effectLst/>
                          <a:latin typeface="+mj-lt"/>
                        </a:rPr>
                        <a:t> Dietary and interpersonal skills</a:t>
                      </a:r>
                    </a:p>
                  </a:txBody>
                  <a:tcPr marL="48302" marR="64943" marT="13801" marB="103505">
                    <a:lnL w="12700" cmpd="sng">
                      <a:noFill/>
                      <a:prstDash val="solid"/>
                    </a:lnL>
                    <a:lnR w="12700" cmpd="sng">
                      <a:noFill/>
                      <a:prstDash val="solid"/>
                    </a:lnR>
                    <a:lnT w="9525" cap="flat" cmpd="sng" algn="ctr">
                      <a:noFill/>
                      <a:prstDash val="solid"/>
                    </a:lnT>
                    <a:lnB w="12700" cmpd="sng">
                      <a:noFill/>
                      <a:prstDash val="solid"/>
                    </a:lnB>
                    <a:solidFill>
                      <a:schemeClr val="bg1">
                        <a:lumMod val="85000"/>
                      </a:schemeClr>
                    </a:solidFill>
                  </a:tcPr>
                </a:tc>
                <a:extLst>
                  <a:ext uri="{0D108BD9-81ED-4DB2-BD59-A6C34878D82A}">
                    <a16:rowId xmlns:a16="http://schemas.microsoft.com/office/drawing/2014/main" val="3554358351"/>
                  </a:ext>
                </a:extLst>
              </a:tr>
              <a:tr h="611675">
                <a:tc>
                  <a:txBody>
                    <a:bodyPr/>
                    <a:lstStyle/>
                    <a:p>
                      <a:r>
                        <a:rPr lang="en-GB" sz="1200" cap="none" spc="0">
                          <a:solidFill>
                            <a:schemeClr val="tx1"/>
                          </a:solidFill>
                          <a:latin typeface="+mj-lt"/>
                        </a:rPr>
                        <a:t>Madalina</a:t>
                      </a:r>
                    </a:p>
                  </a:txBody>
                  <a:tcPr marL="48302" marR="64943" marT="13801" marB="103505">
                    <a:lnL w="12700" cap="flat" cmpd="sng" algn="ctr">
                      <a:solidFill>
                        <a:schemeClr val="accent1"/>
                      </a:solidFill>
                      <a:prstDash val="solid"/>
                    </a:lnL>
                    <a:lnR w="12700" cmpd="sng">
                      <a:noFill/>
                      <a:prstDash val="solid"/>
                    </a:lnR>
                    <a:lnT w="12700" cmpd="sng">
                      <a:noFill/>
                      <a:prstDash val="solid"/>
                    </a:lnT>
                    <a:lnB w="9525" cap="flat" cmpd="sng" algn="ctr">
                      <a:noFill/>
                      <a:prstDash val="solid"/>
                    </a:lnB>
                    <a:solidFill>
                      <a:schemeClr val="bg1">
                        <a:lumMod val="95000"/>
                      </a:schemeClr>
                    </a:solidFill>
                  </a:tcPr>
                </a:tc>
                <a:tc>
                  <a:txBody>
                    <a:bodyPr/>
                    <a:lstStyle/>
                    <a:p>
                      <a:r>
                        <a:rPr lang="en-GB" sz="1200" cap="none" spc="0">
                          <a:solidFill>
                            <a:schemeClr val="tx1"/>
                          </a:solidFill>
                          <a:latin typeface="+mj-lt"/>
                        </a:rPr>
                        <a:t>Chef</a:t>
                      </a:r>
                    </a:p>
                  </a:txBody>
                  <a:tcPr marL="48302" marR="64943" marT="13801" marB="103505">
                    <a:lnL w="12700" cmpd="sng">
                      <a:noFill/>
                      <a:prstDash val="solid"/>
                    </a:lnL>
                    <a:lnR w="12700" cmpd="sng">
                      <a:noFill/>
                      <a:prstDash val="solid"/>
                    </a:lnR>
                    <a:lnT w="12700" cmpd="sng">
                      <a:noFill/>
                      <a:prstDash val="solid"/>
                    </a:lnT>
                    <a:lnB w="9525" cap="flat" cmpd="sng" algn="ctr">
                      <a:noFill/>
                      <a:prstDash val="solid"/>
                    </a:lnB>
                    <a:solidFill>
                      <a:schemeClr val="bg1">
                        <a:lumMod val="95000"/>
                      </a:schemeClr>
                    </a:solidFill>
                  </a:tcPr>
                </a:tc>
                <a:tc>
                  <a:txBody>
                    <a:bodyPr/>
                    <a:lstStyle/>
                    <a:p>
                      <a:r>
                        <a:rPr lang="en-GB" sz="1200" cap="none" spc="0" dirty="0">
                          <a:solidFill>
                            <a:schemeClr val="tx1"/>
                          </a:solidFill>
                          <a:latin typeface="+mj-lt"/>
                        </a:rPr>
                        <a:t>Cook the food according to dietary requirements, monitoring stock levels and supplies</a:t>
                      </a:r>
                    </a:p>
                  </a:txBody>
                  <a:tcPr marL="48302" marR="64943" marT="13801" marB="103505">
                    <a:lnL w="12700" cmpd="sng">
                      <a:noFill/>
                      <a:prstDash val="solid"/>
                    </a:lnL>
                    <a:lnR w="12700" cmpd="sng">
                      <a:noFill/>
                      <a:prstDash val="solid"/>
                    </a:lnR>
                    <a:lnT w="12700" cmpd="sng">
                      <a:noFill/>
                      <a:prstDash val="solid"/>
                    </a:lnT>
                    <a:lnB w="9525" cap="flat" cmpd="sng" algn="ctr">
                      <a:noFill/>
                      <a:prstDash val="solid"/>
                    </a:lnB>
                    <a:solidFill>
                      <a:schemeClr val="bg1">
                        <a:lumMod val="95000"/>
                      </a:schemeClr>
                    </a:solidFill>
                  </a:tcPr>
                </a:tc>
                <a:tc>
                  <a:txBody>
                    <a:bodyPr/>
                    <a:lstStyle/>
                    <a:p>
                      <a:pPr marL="171450" indent="-171450">
                        <a:buFont typeface="Arial" panose="020B0604020202020204" pitchFamily="34" charset="0"/>
                        <a:buChar char="•"/>
                      </a:pPr>
                      <a:r>
                        <a:rPr lang="en-GB" sz="1200" cap="none" spc="0" dirty="0">
                          <a:solidFill>
                            <a:schemeClr val="tx1"/>
                          </a:solidFill>
                          <a:latin typeface="+mj-lt"/>
                        </a:rPr>
                        <a:t>Cooking skills, ability to work under pressure, to respect the recipes set by the nutritionist </a:t>
                      </a:r>
                    </a:p>
                  </a:txBody>
                  <a:tcPr marL="48302" marR="64943" marT="13801" marB="103505">
                    <a:lnL w="12700" cmpd="sng">
                      <a:noFill/>
                      <a:prstDash val="solid"/>
                    </a:lnL>
                    <a:lnR w="12700" cmpd="sng">
                      <a:noFill/>
                      <a:prstDash val="solid"/>
                    </a:lnR>
                    <a:lnT w="12700" cmpd="sng">
                      <a:noFill/>
                      <a:prstDash val="solid"/>
                    </a:lnT>
                    <a:lnB w="9525" cap="flat" cmpd="sng" algn="ctr">
                      <a:noFill/>
                      <a:prstDash val="solid"/>
                    </a:lnB>
                    <a:solidFill>
                      <a:schemeClr val="bg1">
                        <a:lumMod val="95000"/>
                      </a:schemeClr>
                    </a:solidFill>
                  </a:tcPr>
                </a:tc>
                <a:extLst>
                  <a:ext uri="{0D108BD9-81ED-4DB2-BD59-A6C34878D82A}">
                    <a16:rowId xmlns:a16="http://schemas.microsoft.com/office/drawing/2014/main" val="3053413249"/>
                  </a:ext>
                </a:extLst>
              </a:tr>
              <a:tr h="1614420">
                <a:tc>
                  <a:txBody>
                    <a:bodyPr/>
                    <a:lstStyle/>
                    <a:p>
                      <a:r>
                        <a:rPr lang="en-GB" sz="1200" cap="none" spc="0">
                          <a:solidFill>
                            <a:schemeClr val="tx1"/>
                          </a:solidFill>
                          <a:latin typeface="+mj-lt"/>
                        </a:rPr>
                        <a:t>Cristian</a:t>
                      </a:r>
                    </a:p>
                  </a:txBody>
                  <a:tcPr marL="48302" marR="64943" marT="13801" marB="103505">
                    <a:lnL w="12700" cap="flat" cmpd="sng" algn="ctr">
                      <a:solidFill>
                        <a:schemeClr val="accent1"/>
                      </a:solidFill>
                      <a:prstDash val="solid"/>
                    </a:lnL>
                    <a:lnR w="12700" cmpd="sng">
                      <a:noFill/>
                      <a:prstDash val="solid"/>
                    </a:lnR>
                    <a:lnT w="9525" cap="flat" cmpd="sng" algn="ctr">
                      <a:noFill/>
                      <a:prstDash val="solid"/>
                    </a:lnT>
                    <a:lnB w="12700" cmpd="sng">
                      <a:noFill/>
                      <a:prstDash val="solid"/>
                    </a:lnB>
                    <a:solidFill>
                      <a:schemeClr val="bg1">
                        <a:lumMod val="85000"/>
                      </a:schemeClr>
                    </a:solidFill>
                  </a:tcPr>
                </a:tc>
                <a:tc>
                  <a:txBody>
                    <a:bodyPr/>
                    <a:lstStyle/>
                    <a:p>
                      <a:r>
                        <a:rPr lang="en-GB" sz="1200" cap="none" spc="0">
                          <a:solidFill>
                            <a:schemeClr val="tx1"/>
                          </a:solidFill>
                          <a:latin typeface="+mj-lt"/>
                        </a:rPr>
                        <a:t>Delivery driver</a:t>
                      </a:r>
                    </a:p>
                  </a:txBody>
                  <a:tcPr marL="48302" marR="64943" marT="13801" marB="103505">
                    <a:lnL w="12700" cmpd="sng">
                      <a:noFill/>
                      <a:prstDash val="solid"/>
                    </a:lnL>
                    <a:lnR w="12700" cmpd="sng">
                      <a:noFill/>
                      <a:prstDash val="solid"/>
                    </a:lnR>
                    <a:lnT w="9525" cap="flat" cmpd="sng" algn="ctr">
                      <a:noFill/>
                      <a:prstDash val="solid"/>
                    </a:lnT>
                    <a:lnB w="12700" cmpd="sng">
                      <a:noFill/>
                      <a:prstDash val="solid"/>
                    </a:lnB>
                    <a:solidFill>
                      <a:schemeClr val="bg1">
                        <a:lumMod val="85000"/>
                      </a:schemeClr>
                    </a:solidFill>
                  </a:tcPr>
                </a:tc>
                <a:tc>
                  <a:txBody>
                    <a:bodyPr/>
                    <a:lstStyle/>
                    <a:p>
                      <a:r>
                        <a:rPr lang="en-GB" sz="1200" b="0" i="0" kern="1200" cap="none" spc="0" dirty="0">
                          <a:solidFill>
                            <a:schemeClr val="tx1"/>
                          </a:solidFill>
                          <a:effectLst/>
                          <a:latin typeface="+mj-lt"/>
                          <a:ea typeface="+mn-ea"/>
                          <a:cs typeface="+mn-cs"/>
                        </a:rPr>
                        <a:t>Picking up and delivering orders from restaurant and deliver to the customers in local area.</a:t>
                      </a:r>
                      <a:endParaRPr lang="en-GB" sz="1200" b="0" cap="none" spc="0" dirty="0">
                        <a:solidFill>
                          <a:schemeClr val="tx1"/>
                        </a:solidFill>
                        <a:latin typeface="+mj-lt"/>
                      </a:endParaRPr>
                    </a:p>
                  </a:txBody>
                  <a:tcPr marL="48302" marR="64943" marT="13801" marB="103505">
                    <a:lnL w="12700" cmpd="sng">
                      <a:noFill/>
                      <a:prstDash val="solid"/>
                    </a:lnL>
                    <a:lnR w="12700" cmpd="sng">
                      <a:noFill/>
                      <a:prstDash val="solid"/>
                    </a:lnR>
                    <a:lnT w="9525" cap="flat" cmpd="sng" algn="ctr">
                      <a:noFill/>
                      <a:prstDash val="solid"/>
                    </a:lnT>
                    <a:lnB w="12700" cmpd="sng">
                      <a:noFill/>
                      <a:prstDash val="solid"/>
                    </a:lnB>
                    <a:solidFill>
                      <a:schemeClr val="bg1">
                        <a:lumMod val="85000"/>
                      </a:schemeClr>
                    </a:solidFill>
                  </a:tcPr>
                </a:tc>
                <a:tc>
                  <a:txBody>
                    <a:bodyPr/>
                    <a:lstStyle/>
                    <a:p>
                      <a:pPr algn="l">
                        <a:buFont typeface="Arial" panose="020B0604020202020204" pitchFamily="34" charset="0"/>
                        <a:buNone/>
                      </a:pPr>
                      <a:endParaRPr lang="en-GB" sz="1200" b="0" i="0" cap="none" spc="0" dirty="0">
                        <a:solidFill>
                          <a:schemeClr val="tx1"/>
                        </a:solidFill>
                        <a:effectLst/>
                        <a:latin typeface="+mj-lt"/>
                      </a:endParaRPr>
                    </a:p>
                    <a:p>
                      <a:pPr algn="l">
                        <a:buFont typeface="Arial" panose="020B0604020202020204" pitchFamily="34" charset="0"/>
                        <a:buChar char="•"/>
                      </a:pPr>
                      <a:r>
                        <a:rPr lang="en-GB" sz="1200" b="0" i="0" cap="none" spc="0" dirty="0">
                          <a:solidFill>
                            <a:schemeClr val="tx1"/>
                          </a:solidFill>
                          <a:effectLst/>
                          <a:latin typeface="+mj-lt"/>
                        </a:rPr>
                        <a:t> Pick up orders, inspect and operate a delivery vehicle.</a:t>
                      </a:r>
                    </a:p>
                    <a:p>
                      <a:pPr algn="l">
                        <a:buFont typeface="Arial" panose="020B0604020202020204" pitchFamily="34" charset="0"/>
                        <a:buChar char="•"/>
                      </a:pPr>
                      <a:r>
                        <a:rPr lang="en-GB" sz="1200" b="0" i="0" cap="none" spc="0" dirty="0">
                          <a:solidFill>
                            <a:schemeClr val="tx1"/>
                          </a:solidFill>
                          <a:effectLst/>
                          <a:latin typeface="+mj-lt"/>
                        </a:rPr>
                        <a:t> Ask for feedback on provided services and meet clients’ expectations</a:t>
                      </a:r>
                    </a:p>
                    <a:p>
                      <a:pPr algn="l">
                        <a:buFont typeface="Arial" panose="020B0604020202020204" pitchFamily="34" charset="0"/>
                        <a:buChar char="•"/>
                      </a:pPr>
                      <a:r>
                        <a:rPr lang="en-GB" sz="1200" b="0" i="0" cap="none" spc="0" dirty="0">
                          <a:solidFill>
                            <a:schemeClr val="tx1"/>
                          </a:solidFill>
                          <a:effectLst/>
                          <a:latin typeface="+mj-lt"/>
                        </a:rPr>
                        <a:t> Collect payments.</a:t>
                      </a:r>
                    </a:p>
                    <a:p>
                      <a:endParaRPr lang="en-GB" sz="1200" cap="none" spc="0" dirty="0">
                        <a:solidFill>
                          <a:schemeClr val="tx1"/>
                        </a:solidFill>
                        <a:latin typeface="+mj-lt"/>
                      </a:endParaRPr>
                    </a:p>
                  </a:txBody>
                  <a:tcPr marL="48302" marR="64943" marT="13801" marB="103505">
                    <a:lnL w="12700" cmpd="sng">
                      <a:noFill/>
                      <a:prstDash val="solid"/>
                    </a:lnL>
                    <a:lnR w="12700" cmpd="sng">
                      <a:noFill/>
                      <a:prstDash val="solid"/>
                    </a:lnR>
                    <a:lnT w="9525" cap="flat" cmpd="sng" algn="ctr">
                      <a:noFill/>
                      <a:prstDash val="solid"/>
                    </a:lnT>
                    <a:lnB w="12700" cmpd="sng">
                      <a:noFill/>
                      <a:prstDash val="solid"/>
                    </a:lnB>
                    <a:solidFill>
                      <a:schemeClr val="bg1">
                        <a:lumMod val="85000"/>
                      </a:schemeClr>
                    </a:solidFill>
                  </a:tcPr>
                </a:tc>
                <a:extLst>
                  <a:ext uri="{0D108BD9-81ED-4DB2-BD59-A6C34878D82A}">
                    <a16:rowId xmlns:a16="http://schemas.microsoft.com/office/drawing/2014/main" val="3001016869"/>
                  </a:ext>
                </a:extLst>
              </a:tr>
              <a:tr h="1012772">
                <a:tc>
                  <a:txBody>
                    <a:bodyPr/>
                    <a:lstStyle/>
                    <a:p>
                      <a:r>
                        <a:rPr lang="en-GB" sz="1200" cap="none" spc="0" dirty="0" err="1">
                          <a:solidFill>
                            <a:schemeClr val="tx1"/>
                          </a:solidFill>
                          <a:latin typeface="+mj-lt"/>
                        </a:rPr>
                        <a:t>Liviu</a:t>
                      </a:r>
                      <a:endParaRPr lang="en-GB" sz="1200" cap="none" spc="0" dirty="0">
                        <a:solidFill>
                          <a:schemeClr val="tx1"/>
                        </a:solidFill>
                        <a:latin typeface="+mj-lt"/>
                      </a:endParaRPr>
                    </a:p>
                  </a:txBody>
                  <a:tcPr marL="48302" marR="64943" marT="13801" marB="103505">
                    <a:lnL w="12700" cap="flat" cmpd="sng" algn="ctr">
                      <a:solidFill>
                        <a:schemeClr val="accent1"/>
                      </a:solid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r>
                        <a:rPr lang="en-GB" sz="1200" cap="none" spc="0">
                          <a:solidFill>
                            <a:schemeClr val="tx1"/>
                          </a:solidFill>
                          <a:latin typeface="+mj-lt"/>
                        </a:rPr>
                        <a:t>Accountant</a:t>
                      </a:r>
                    </a:p>
                  </a:txBody>
                  <a:tcPr marL="48302" marR="64943" marT="13801" marB="103505">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r>
                        <a:rPr lang="en-GB" sz="1200" b="0" i="0" u="none" strike="noStrike" kern="1200" cap="none" spc="0" dirty="0">
                          <a:solidFill>
                            <a:schemeClr val="tx1"/>
                          </a:solidFill>
                          <a:effectLst/>
                          <a:latin typeface="+mj-lt"/>
                          <a:ea typeface="+mn-ea"/>
                          <a:cs typeface="+mn-cs"/>
                        </a:rPr>
                        <a:t>Manage inventory counts and transactions, plan menus, produce sales reports, and process payments.</a:t>
                      </a:r>
                      <a:endParaRPr lang="en-GB" sz="1200" b="0" cap="none" spc="0" dirty="0">
                        <a:solidFill>
                          <a:schemeClr val="tx1"/>
                        </a:solidFill>
                        <a:latin typeface="+mj-lt"/>
                      </a:endParaRPr>
                    </a:p>
                  </a:txBody>
                  <a:tcPr marL="48302" marR="64943" marT="13801" marB="103505">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marL="171450" indent="-171450">
                        <a:buFont typeface="Arial" panose="020B0604020202020204" pitchFamily="34" charset="0"/>
                        <a:buChar char="•"/>
                      </a:pPr>
                      <a:r>
                        <a:rPr lang="en-GB" sz="1200" cap="none" spc="0" dirty="0">
                          <a:solidFill>
                            <a:schemeClr val="tx1"/>
                          </a:solidFill>
                          <a:latin typeface="+mj-lt"/>
                        </a:rPr>
                        <a:t>Ability to </a:t>
                      </a:r>
                      <a:r>
                        <a:rPr lang="en-GB" sz="1200" cap="none" spc="0" dirty="0" err="1">
                          <a:solidFill>
                            <a:schemeClr val="tx1"/>
                          </a:solidFill>
                          <a:latin typeface="+mj-lt"/>
                        </a:rPr>
                        <a:t>analise</a:t>
                      </a:r>
                      <a:r>
                        <a:rPr lang="en-GB" sz="1200" cap="none" spc="0" dirty="0">
                          <a:solidFill>
                            <a:schemeClr val="tx1"/>
                          </a:solidFill>
                          <a:latin typeface="+mj-lt"/>
                        </a:rPr>
                        <a:t> data. </a:t>
                      </a:r>
                    </a:p>
                    <a:p>
                      <a:pPr marL="171450" indent="-171450">
                        <a:buFont typeface="Arial" panose="020B0604020202020204" pitchFamily="34" charset="0"/>
                        <a:buChar char="•"/>
                      </a:pPr>
                      <a:r>
                        <a:rPr lang="en-GB" sz="1200" cap="none" spc="0" dirty="0">
                          <a:solidFill>
                            <a:schemeClr val="tx1"/>
                          </a:solidFill>
                          <a:latin typeface="+mj-lt"/>
                        </a:rPr>
                        <a:t>Critical thinking skills. </a:t>
                      </a:r>
                    </a:p>
                    <a:p>
                      <a:pPr marL="171450" indent="-171450">
                        <a:buFont typeface="Arial" panose="020B0604020202020204" pitchFamily="34" charset="0"/>
                        <a:buChar char="•"/>
                      </a:pPr>
                      <a:r>
                        <a:rPr lang="en-GB" sz="1200" cap="none" spc="0" dirty="0">
                          <a:solidFill>
                            <a:schemeClr val="tx1"/>
                          </a:solidFill>
                          <a:latin typeface="+mj-lt"/>
                        </a:rPr>
                        <a:t>Accounting, organizational skills</a:t>
                      </a:r>
                    </a:p>
                    <a:p>
                      <a:pPr marL="171450" indent="-171450">
                        <a:buFont typeface="Arial" panose="020B0604020202020204" pitchFamily="34" charset="0"/>
                        <a:buChar char="•"/>
                      </a:pPr>
                      <a:r>
                        <a:rPr lang="en-GB" sz="1200" cap="none" spc="0" dirty="0">
                          <a:solidFill>
                            <a:schemeClr val="tx1"/>
                          </a:solidFill>
                          <a:latin typeface="+mj-lt"/>
                        </a:rPr>
                        <a:t>Proficiency in IT.</a:t>
                      </a:r>
                    </a:p>
                  </a:txBody>
                  <a:tcPr marL="48302" marR="64943" marT="13801" marB="103505">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64855267"/>
                  </a:ext>
                </a:extLst>
              </a:tr>
            </a:tbl>
          </a:graphicData>
        </a:graphic>
      </p:graphicFrame>
    </p:spTree>
    <p:extLst>
      <p:ext uri="{BB962C8B-B14F-4D97-AF65-F5344CB8AC3E}">
        <p14:creationId xmlns:p14="http://schemas.microsoft.com/office/powerpoint/2010/main" val="16857233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F06D8-C63B-FA66-FD89-BE1AA4A44913}"/>
              </a:ext>
            </a:extLst>
          </p:cNvPr>
          <p:cNvSpPr>
            <a:spLocks noGrp="1"/>
          </p:cNvSpPr>
          <p:nvPr>
            <p:ph type="title"/>
          </p:nvPr>
        </p:nvSpPr>
        <p:spPr>
          <a:xfrm>
            <a:off x="136187" y="76069"/>
            <a:ext cx="10058400" cy="1609344"/>
          </a:xfrm>
        </p:spPr>
        <p:txBody>
          <a:bodyPr/>
          <a:lstStyle/>
          <a:p>
            <a:r>
              <a:rPr lang="en-GB" dirty="0"/>
              <a:t>6. Capital investment</a:t>
            </a:r>
          </a:p>
        </p:txBody>
      </p:sp>
      <p:graphicFrame>
        <p:nvGraphicFramePr>
          <p:cNvPr id="8" name="Content Placeholder 7">
            <a:extLst>
              <a:ext uri="{FF2B5EF4-FFF2-40B4-BE49-F238E27FC236}">
                <a16:creationId xmlns:a16="http://schemas.microsoft.com/office/drawing/2014/main" id="{4DDC0AB5-1D87-AE21-305E-EAC46CA5F2B2}"/>
              </a:ext>
            </a:extLst>
          </p:cNvPr>
          <p:cNvGraphicFramePr>
            <a:graphicFrameLocks noGrp="1"/>
          </p:cNvGraphicFramePr>
          <p:nvPr>
            <p:ph idx="1"/>
            <p:extLst>
              <p:ext uri="{D42A27DB-BD31-4B8C-83A1-F6EECF244321}">
                <p14:modId xmlns:p14="http://schemas.microsoft.com/office/powerpoint/2010/main" val="3286250882"/>
              </p:ext>
            </p:extLst>
          </p:nvPr>
        </p:nvGraphicFramePr>
        <p:xfrm>
          <a:off x="136187" y="1643974"/>
          <a:ext cx="8385243" cy="455254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Table 8">
            <a:extLst>
              <a:ext uri="{FF2B5EF4-FFF2-40B4-BE49-F238E27FC236}">
                <a16:creationId xmlns:a16="http://schemas.microsoft.com/office/drawing/2014/main" id="{50B191DA-184B-E0AB-91A9-7479AD8680AE}"/>
              </a:ext>
            </a:extLst>
          </p:cNvPr>
          <p:cNvGraphicFramePr>
            <a:graphicFrameLocks noGrp="1"/>
          </p:cNvGraphicFramePr>
          <p:nvPr>
            <p:extLst>
              <p:ext uri="{D42A27DB-BD31-4B8C-83A1-F6EECF244321}">
                <p14:modId xmlns:p14="http://schemas.microsoft.com/office/powerpoint/2010/main" val="3359257291"/>
              </p:ext>
            </p:extLst>
          </p:nvPr>
        </p:nvGraphicFramePr>
        <p:xfrm>
          <a:off x="8521430" y="1678356"/>
          <a:ext cx="3149490" cy="4552544"/>
        </p:xfrm>
        <a:graphic>
          <a:graphicData uri="http://schemas.openxmlformats.org/drawingml/2006/table">
            <a:tbl>
              <a:tblPr>
                <a:tableStyleId>{5C22544A-7EE6-4342-B048-85BDC9FD1C3A}</a:tableStyleId>
              </a:tblPr>
              <a:tblGrid>
                <a:gridCol w="1179318">
                  <a:extLst>
                    <a:ext uri="{9D8B030D-6E8A-4147-A177-3AD203B41FA5}">
                      <a16:colId xmlns:a16="http://schemas.microsoft.com/office/drawing/2014/main" val="2627921009"/>
                    </a:ext>
                  </a:extLst>
                </a:gridCol>
                <a:gridCol w="1970172">
                  <a:extLst>
                    <a:ext uri="{9D8B030D-6E8A-4147-A177-3AD203B41FA5}">
                      <a16:colId xmlns:a16="http://schemas.microsoft.com/office/drawing/2014/main" val="1473469183"/>
                    </a:ext>
                  </a:extLst>
                </a:gridCol>
              </a:tblGrid>
              <a:tr h="479214">
                <a:tc>
                  <a:txBody>
                    <a:bodyPr/>
                    <a:lstStyle/>
                    <a:p>
                      <a:pPr algn="l" fontAlgn="b"/>
                      <a:endParaRPr lang="en-GB"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GB"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358809776"/>
                  </a:ext>
                </a:extLst>
              </a:tr>
              <a:tr h="479214">
                <a:tc>
                  <a:txBody>
                    <a:bodyPr/>
                    <a:lstStyle/>
                    <a:p>
                      <a:pPr algn="l" fontAlgn="b"/>
                      <a:r>
                        <a:rPr lang="en-GB" sz="1400" b="1" u="none" strike="noStrike" dirty="0">
                          <a:effectLst/>
                        </a:rPr>
                        <a:t>Investors</a:t>
                      </a:r>
                      <a:endParaRPr lang="en-GB" sz="1400" b="1" i="0" u="none" strike="noStrike" dirty="0">
                        <a:solidFill>
                          <a:srgbClr val="FFFFFF"/>
                        </a:solidFill>
                        <a:effectLst/>
                        <a:latin typeface="Calibri" panose="020F0502020204030204" pitchFamily="34" charset="0"/>
                      </a:endParaRPr>
                    </a:p>
                  </a:txBody>
                  <a:tcPr marL="7620" marR="7620" marT="7620" marB="0" anchor="b"/>
                </a:tc>
                <a:tc>
                  <a:txBody>
                    <a:bodyPr/>
                    <a:lstStyle/>
                    <a:p>
                      <a:pPr algn="l" fontAlgn="b"/>
                      <a:r>
                        <a:rPr lang="en-GB" sz="1400" b="1" u="none" strike="noStrike" dirty="0">
                          <a:effectLst/>
                        </a:rPr>
                        <a:t>Amount of investment</a:t>
                      </a:r>
                      <a:endParaRPr lang="en-GB" sz="1400" b="1" i="0" u="none" strike="noStrike" dirty="0">
                        <a:solidFill>
                          <a:srgbClr val="FFFFFF"/>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456969335"/>
                  </a:ext>
                </a:extLst>
              </a:tr>
              <a:tr h="898529">
                <a:tc>
                  <a:txBody>
                    <a:bodyPr/>
                    <a:lstStyle/>
                    <a:p>
                      <a:pPr algn="l" fontAlgn="b"/>
                      <a:r>
                        <a:rPr lang="en-GB" sz="1200" u="none" strike="noStrike" dirty="0">
                          <a:effectLst/>
                        </a:rPr>
                        <a:t>Faisal Khalid</a:t>
                      </a:r>
                      <a:endParaRPr lang="en-GB" sz="12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GB" sz="1200" u="none" strike="noStrike" dirty="0">
                          <a:effectLst/>
                        </a:rPr>
                        <a:t>£5,000</a:t>
                      </a:r>
                      <a:endParaRPr lang="en-GB" sz="12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717746011"/>
                  </a:ext>
                </a:extLst>
              </a:tr>
              <a:tr h="898529">
                <a:tc>
                  <a:txBody>
                    <a:bodyPr/>
                    <a:lstStyle/>
                    <a:p>
                      <a:pPr algn="l" fontAlgn="b"/>
                      <a:r>
                        <a:rPr lang="en-GB" sz="1200" u="none" strike="noStrike" dirty="0" err="1">
                          <a:effectLst/>
                        </a:rPr>
                        <a:t>Liviu</a:t>
                      </a:r>
                      <a:r>
                        <a:rPr lang="en-GB" sz="1200" u="none" strike="noStrike" dirty="0">
                          <a:effectLst/>
                        </a:rPr>
                        <a:t> </a:t>
                      </a:r>
                      <a:r>
                        <a:rPr lang="en-GB" sz="1200" u="none" strike="noStrike" dirty="0" err="1">
                          <a:effectLst/>
                        </a:rPr>
                        <a:t>Hadirca</a:t>
                      </a:r>
                      <a:endParaRPr lang="en-GB" sz="12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GB" sz="1200" u="none" strike="noStrike" dirty="0">
                          <a:effectLst/>
                        </a:rPr>
                        <a:t>£5,000</a:t>
                      </a:r>
                      <a:endParaRPr lang="en-GB" sz="12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923006515"/>
                  </a:ext>
                </a:extLst>
              </a:tr>
              <a:tr h="898529">
                <a:tc>
                  <a:txBody>
                    <a:bodyPr/>
                    <a:lstStyle/>
                    <a:p>
                      <a:pPr algn="l" fontAlgn="b"/>
                      <a:r>
                        <a:rPr lang="en-GB" sz="1200" u="none" strike="noStrike" dirty="0">
                          <a:effectLst/>
                        </a:rPr>
                        <a:t>Cristian </a:t>
                      </a:r>
                      <a:r>
                        <a:rPr lang="en-GB" sz="1200" u="none" strike="noStrike" dirty="0" err="1">
                          <a:effectLst/>
                        </a:rPr>
                        <a:t>Fota</a:t>
                      </a:r>
                      <a:endParaRPr lang="en-GB" sz="12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GB" sz="1200" u="none" strike="noStrike" dirty="0">
                          <a:effectLst/>
                        </a:rPr>
                        <a:t>£5,000</a:t>
                      </a:r>
                      <a:endParaRPr lang="en-GB" sz="12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681177387"/>
                  </a:ext>
                </a:extLst>
              </a:tr>
              <a:tr h="898529">
                <a:tc>
                  <a:txBody>
                    <a:bodyPr/>
                    <a:lstStyle/>
                    <a:p>
                      <a:pPr algn="l" fontAlgn="b"/>
                      <a:r>
                        <a:rPr lang="en-GB" sz="1200" u="none" strike="noStrike" dirty="0">
                          <a:effectLst/>
                        </a:rPr>
                        <a:t>Madalina Stanga</a:t>
                      </a:r>
                      <a:endParaRPr lang="en-GB" sz="12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n-GB" sz="1200" u="none" strike="noStrike" dirty="0">
                          <a:effectLst/>
                        </a:rPr>
                        <a:t>£5,000</a:t>
                      </a:r>
                      <a:endParaRPr lang="en-GB" sz="12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9357117"/>
                  </a:ext>
                </a:extLst>
              </a:tr>
            </a:tbl>
          </a:graphicData>
        </a:graphic>
      </p:graphicFrame>
    </p:spTree>
    <p:extLst>
      <p:ext uri="{BB962C8B-B14F-4D97-AF65-F5344CB8AC3E}">
        <p14:creationId xmlns:p14="http://schemas.microsoft.com/office/powerpoint/2010/main" val="10163128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 name="Rectangle 50">
            <a:extLst>
              <a:ext uri="{FF2B5EF4-FFF2-40B4-BE49-F238E27FC236}">
                <a16:creationId xmlns:a16="http://schemas.microsoft.com/office/drawing/2014/main" id="{DB7A51A1-84E3-4D44-A07A-5C7CCCE6A0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66502" y="0"/>
            <a:ext cx="6125497"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88C384-485E-A3E3-A63C-6690D48277FC}"/>
              </a:ext>
            </a:extLst>
          </p:cNvPr>
          <p:cNvSpPr>
            <a:spLocks noGrp="1"/>
          </p:cNvSpPr>
          <p:nvPr>
            <p:ph type="title"/>
          </p:nvPr>
        </p:nvSpPr>
        <p:spPr>
          <a:xfrm>
            <a:off x="6400800" y="484632"/>
            <a:ext cx="5299586" cy="1609344"/>
          </a:xfrm>
          <a:ln>
            <a:noFill/>
          </a:ln>
        </p:spPr>
        <p:txBody>
          <a:bodyPr vert="horz" lIns="91440" tIns="45720" rIns="91440" bIns="45720" rtlCol="0" anchor="ctr">
            <a:normAutofit/>
          </a:bodyPr>
          <a:lstStyle/>
          <a:p>
            <a:r>
              <a:rPr lang="en-US" sz="4000" dirty="0"/>
              <a:t>7. Profit and loss</a:t>
            </a:r>
          </a:p>
        </p:txBody>
      </p:sp>
      <p:sp>
        <p:nvSpPr>
          <p:cNvPr id="11" name="TextBox 10">
            <a:extLst>
              <a:ext uri="{FF2B5EF4-FFF2-40B4-BE49-F238E27FC236}">
                <a16:creationId xmlns:a16="http://schemas.microsoft.com/office/drawing/2014/main" id="{51DDC1A2-C346-554D-B1B4-6294BC4DCEC1}"/>
              </a:ext>
            </a:extLst>
          </p:cNvPr>
          <p:cNvSpPr txBox="1"/>
          <p:nvPr/>
        </p:nvSpPr>
        <p:spPr>
          <a:xfrm>
            <a:off x="6400799" y="2121408"/>
            <a:ext cx="5299585" cy="4050792"/>
          </a:xfrm>
          <a:prstGeom prst="rect">
            <a:avLst/>
          </a:prstGeom>
        </p:spPr>
        <p:txBody>
          <a:bodyPr vert="horz" lIns="91440" tIns="45720" rIns="91440" bIns="45720" rtlCol="0">
            <a:normAutofit/>
          </a:bodyPr>
          <a:lstStyle/>
          <a:p>
            <a:pPr indent="-182880" defTabSz="914400">
              <a:lnSpc>
                <a:spcPct val="90000"/>
              </a:lnSpc>
              <a:spcAft>
                <a:spcPts val="600"/>
              </a:spcAft>
              <a:buClr>
                <a:schemeClr val="accent1">
                  <a:lumMod val="75000"/>
                </a:schemeClr>
              </a:buClr>
              <a:buSzPct val="85000"/>
              <a:buFont typeface="Wingdings" pitchFamily="2" charset="2"/>
              <a:buChar char="§"/>
            </a:pPr>
            <a:endParaRPr lang="en-US" dirty="0"/>
          </a:p>
          <a:p>
            <a:pPr indent="-182880" defTabSz="914400">
              <a:lnSpc>
                <a:spcPct val="90000"/>
              </a:lnSpc>
              <a:spcAft>
                <a:spcPts val="600"/>
              </a:spcAft>
              <a:buClr>
                <a:schemeClr val="accent1">
                  <a:lumMod val="75000"/>
                </a:schemeClr>
              </a:buClr>
              <a:buSzPct val="85000"/>
              <a:buFont typeface="Wingdings" pitchFamily="2" charset="2"/>
              <a:buChar char="§"/>
            </a:pPr>
            <a:r>
              <a:rPr lang="en-US" dirty="0"/>
              <a:t>Sales income: £405,000</a:t>
            </a:r>
          </a:p>
          <a:p>
            <a:pPr indent="-182880" defTabSz="914400">
              <a:lnSpc>
                <a:spcPct val="90000"/>
              </a:lnSpc>
              <a:spcAft>
                <a:spcPts val="600"/>
              </a:spcAft>
              <a:buClr>
                <a:schemeClr val="accent1">
                  <a:lumMod val="75000"/>
                </a:schemeClr>
              </a:buClr>
              <a:buSzPct val="85000"/>
              <a:buFont typeface="Wingdings" pitchFamily="2" charset="2"/>
              <a:buChar char="§"/>
            </a:pPr>
            <a:r>
              <a:rPr lang="en-US" dirty="0"/>
              <a:t>Total expenses: £149,120.00</a:t>
            </a:r>
          </a:p>
          <a:p>
            <a:pPr indent="-182880" defTabSz="914400">
              <a:lnSpc>
                <a:spcPct val="90000"/>
              </a:lnSpc>
              <a:spcAft>
                <a:spcPts val="600"/>
              </a:spcAft>
              <a:buClr>
                <a:schemeClr val="accent1">
                  <a:lumMod val="75000"/>
                </a:schemeClr>
              </a:buClr>
              <a:buSzPct val="85000"/>
              <a:buFont typeface="Wingdings" pitchFamily="2" charset="2"/>
              <a:buChar char="§"/>
            </a:pPr>
            <a:r>
              <a:rPr lang="en-US" dirty="0"/>
              <a:t>Sales less expenses: £295,880.00</a:t>
            </a:r>
          </a:p>
          <a:p>
            <a:pPr indent="-182880" defTabSz="914400">
              <a:lnSpc>
                <a:spcPct val="90000"/>
              </a:lnSpc>
              <a:spcAft>
                <a:spcPts val="600"/>
              </a:spcAft>
              <a:buClr>
                <a:schemeClr val="accent1">
                  <a:lumMod val="75000"/>
                </a:schemeClr>
              </a:buClr>
              <a:buSzPct val="85000"/>
              <a:buFont typeface="Wingdings" pitchFamily="2" charset="2"/>
              <a:buChar char="§"/>
            </a:pPr>
            <a:r>
              <a:rPr lang="en-US" dirty="0"/>
              <a:t>Tax income (20%): £59,176.00</a:t>
            </a:r>
          </a:p>
          <a:p>
            <a:pPr indent="-182880" defTabSz="914400">
              <a:lnSpc>
                <a:spcPct val="90000"/>
              </a:lnSpc>
              <a:spcAft>
                <a:spcPts val="600"/>
              </a:spcAft>
              <a:buClr>
                <a:schemeClr val="accent1">
                  <a:lumMod val="75000"/>
                </a:schemeClr>
              </a:buClr>
              <a:buSzPct val="85000"/>
              <a:buFont typeface="Wingdings" pitchFamily="2" charset="2"/>
              <a:buChar char="§"/>
            </a:pPr>
            <a:r>
              <a:rPr lang="en-US" dirty="0"/>
              <a:t>Net profit: £236,704.00</a:t>
            </a:r>
          </a:p>
          <a:p>
            <a:pPr indent="-182880" defTabSz="914400">
              <a:lnSpc>
                <a:spcPct val="90000"/>
              </a:lnSpc>
              <a:spcAft>
                <a:spcPts val="600"/>
              </a:spcAft>
              <a:buClr>
                <a:schemeClr val="accent1">
                  <a:lumMod val="75000"/>
                </a:schemeClr>
              </a:buClr>
              <a:buSzPct val="85000"/>
              <a:buFont typeface="Wingdings" pitchFamily="2" charset="2"/>
              <a:buChar char="§"/>
            </a:pPr>
            <a:r>
              <a:rPr lang="en-US" dirty="0"/>
              <a:t>Total profit (divide 4 partners): £59,175.00</a:t>
            </a:r>
          </a:p>
        </p:txBody>
      </p:sp>
      <p:grpSp>
        <p:nvGrpSpPr>
          <p:cNvPr id="60" name="Group 52">
            <a:extLst>
              <a:ext uri="{FF2B5EF4-FFF2-40B4-BE49-F238E27FC236}">
                <a16:creationId xmlns:a16="http://schemas.microsoft.com/office/drawing/2014/main" id="{E402651C-E31B-4C7D-B593-1FD6014C1B5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61" name="Oval 53">
              <a:extLst>
                <a:ext uri="{FF2B5EF4-FFF2-40B4-BE49-F238E27FC236}">
                  <a16:creationId xmlns:a16="http://schemas.microsoft.com/office/drawing/2014/main" id="{EB108D3D-35F4-426D-8E38-237B102BAD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62" name="Oval 54">
              <a:extLst>
                <a:ext uri="{FF2B5EF4-FFF2-40B4-BE49-F238E27FC236}">
                  <a16:creationId xmlns:a16="http://schemas.microsoft.com/office/drawing/2014/main" id="{F016D075-E366-4413-8A8A-989D81B16B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graphicFrame>
        <p:nvGraphicFramePr>
          <p:cNvPr id="8" name="Content Placeholder 7">
            <a:extLst>
              <a:ext uri="{FF2B5EF4-FFF2-40B4-BE49-F238E27FC236}">
                <a16:creationId xmlns:a16="http://schemas.microsoft.com/office/drawing/2014/main" id="{65509CC3-F839-035B-FA22-BBE91B2CCBC1}"/>
              </a:ext>
            </a:extLst>
          </p:cNvPr>
          <p:cNvGraphicFramePr>
            <a:graphicFrameLocks noGrp="1"/>
          </p:cNvGraphicFramePr>
          <p:nvPr>
            <p:ph idx="1"/>
            <p:extLst>
              <p:ext uri="{D42A27DB-BD31-4B8C-83A1-F6EECF244321}">
                <p14:modId xmlns:p14="http://schemas.microsoft.com/office/powerpoint/2010/main" val="3966685022"/>
              </p:ext>
            </p:extLst>
          </p:nvPr>
        </p:nvGraphicFramePr>
        <p:xfrm>
          <a:off x="144933" y="640080"/>
          <a:ext cx="5892375" cy="5997829"/>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3572953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aphical user interface, application, table, Excel">
            <a:extLst>
              <a:ext uri="{FF2B5EF4-FFF2-40B4-BE49-F238E27FC236}">
                <a16:creationId xmlns:a16="http://schemas.microsoft.com/office/drawing/2014/main" id="{70C0A377-DFB5-6064-95F0-40CF04B79F90}"/>
              </a:ext>
            </a:extLst>
          </p:cNvPr>
          <p:cNvPicPr>
            <a:picLocks noChangeAspect="1"/>
          </p:cNvPicPr>
          <p:nvPr/>
        </p:nvPicPr>
        <p:blipFill>
          <a:blip r:embed="rId2"/>
          <a:stretch>
            <a:fillRect/>
          </a:stretch>
        </p:blipFill>
        <p:spPr>
          <a:xfrm>
            <a:off x="805071" y="1199191"/>
            <a:ext cx="10416208" cy="5559410"/>
          </a:xfrm>
          <a:prstGeom prst="rect">
            <a:avLst/>
          </a:prstGeom>
        </p:spPr>
      </p:pic>
      <p:sp>
        <p:nvSpPr>
          <p:cNvPr id="6" name="TextBox 5">
            <a:extLst>
              <a:ext uri="{FF2B5EF4-FFF2-40B4-BE49-F238E27FC236}">
                <a16:creationId xmlns:a16="http://schemas.microsoft.com/office/drawing/2014/main" id="{EAD33949-FCF6-B861-CFF3-BAA43B4532E5}"/>
              </a:ext>
            </a:extLst>
          </p:cNvPr>
          <p:cNvSpPr txBox="1"/>
          <p:nvPr/>
        </p:nvSpPr>
        <p:spPr>
          <a:xfrm>
            <a:off x="4494179" y="390769"/>
            <a:ext cx="6313251" cy="584775"/>
          </a:xfrm>
          <a:prstGeom prst="rect">
            <a:avLst/>
          </a:prstGeom>
          <a:noFill/>
        </p:spPr>
        <p:txBody>
          <a:bodyPr wrap="square" rtlCol="0">
            <a:spAutoFit/>
          </a:bodyPr>
          <a:lstStyle/>
          <a:p>
            <a:r>
              <a:rPr lang="en-GB" sz="3200" dirty="0">
                <a:latin typeface="+mj-lt"/>
              </a:rPr>
              <a:t>8. Monthly cash-flow</a:t>
            </a:r>
          </a:p>
        </p:txBody>
      </p:sp>
    </p:spTree>
    <p:extLst>
      <p:ext uri="{BB962C8B-B14F-4D97-AF65-F5344CB8AC3E}">
        <p14:creationId xmlns:p14="http://schemas.microsoft.com/office/powerpoint/2010/main" val="22411500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C39EA-FA35-5725-92ED-43B42B2B99D9}"/>
              </a:ext>
            </a:extLst>
          </p:cNvPr>
          <p:cNvSpPr>
            <a:spLocks noGrp="1"/>
          </p:cNvSpPr>
          <p:nvPr>
            <p:ph type="title"/>
          </p:nvPr>
        </p:nvSpPr>
        <p:spPr/>
        <p:txBody>
          <a:bodyPr/>
          <a:lstStyle/>
          <a:p>
            <a:r>
              <a:rPr lang="en-GB" dirty="0"/>
              <a:t>9. Key performance indicator</a:t>
            </a:r>
          </a:p>
        </p:txBody>
      </p:sp>
      <p:graphicFrame>
        <p:nvGraphicFramePr>
          <p:cNvPr id="7" name="Content Placeholder 6">
            <a:extLst>
              <a:ext uri="{FF2B5EF4-FFF2-40B4-BE49-F238E27FC236}">
                <a16:creationId xmlns:a16="http://schemas.microsoft.com/office/drawing/2014/main" id="{032C3125-2A33-2185-E5AE-1F77CDC02AF0}"/>
              </a:ext>
            </a:extLst>
          </p:cNvPr>
          <p:cNvGraphicFramePr>
            <a:graphicFrameLocks noGrp="1"/>
          </p:cNvGraphicFramePr>
          <p:nvPr>
            <p:ph idx="1"/>
            <p:extLst>
              <p:ext uri="{D42A27DB-BD31-4B8C-83A1-F6EECF244321}">
                <p14:modId xmlns:p14="http://schemas.microsoft.com/office/powerpoint/2010/main" val="2631021525"/>
              </p:ext>
            </p:extLst>
          </p:nvPr>
        </p:nvGraphicFramePr>
        <p:xfrm>
          <a:off x="1069975" y="2120900"/>
          <a:ext cx="10058400" cy="40513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4613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47F26634-9FA8-4679-B619-B9DFA21E0D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36310" y="0"/>
            <a:ext cx="435568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1F9436-2743-CDE4-AABC-0B9B265CCDBF}"/>
              </a:ext>
            </a:extLst>
          </p:cNvPr>
          <p:cNvSpPr>
            <a:spLocks noGrp="1"/>
          </p:cNvSpPr>
          <p:nvPr>
            <p:ph type="title"/>
          </p:nvPr>
        </p:nvSpPr>
        <p:spPr>
          <a:xfrm>
            <a:off x="8314890" y="2379518"/>
            <a:ext cx="3544035" cy="1609344"/>
          </a:xfrm>
          <a:ln>
            <a:noFill/>
          </a:ln>
        </p:spPr>
        <p:txBody>
          <a:bodyPr>
            <a:noAutofit/>
          </a:bodyPr>
          <a:lstStyle/>
          <a:p>
            <a:r>
              <a:rPr lang="en-GB" sz="6600" dirty="0"/>
              <a:t>9.1 KPI- 2023-2026</a:t>
            </a:r>
          </a:p>
        </p:txBody>
      </p:sp>
      <p:grpSp>
        <p:nvGrpSpPr>
          <p:cNvPr id="27" name="Group 26">
            <a:extLst>
              <a:ext uri="{FF2B5EF4-FFF2-40B4-BE49-F238E27FC236}">
                <a16:creationId xmlns:a16="http://schemas.microsoft.com/office/drawing/2014/main" id="{79456847-F660-4ED4-9541-E8AB51FCAF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28" name="Oval 27">
              <a:extLst>
                <a:ext uri="{FF2B5EF4-FFF2-40B4-BE49-F238E27FC236}">
                  <a16:creationId xmlns:a16="http://schemas.microsoft.com/office/drawing/2014/main" id="{CBA548B4-3D52-4409-99DD-B2A24D2015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9" name="Oval 28">
              <a:extLst>
                <a:ext uri="{FF2B5EF4-FFF2-40B4-BE49-F238E27FC236}">
                  <a16:creationId xmlns:a16="http://schemas.microsoft.com/office/drawing/2014/main" id="{3AE84337-22C7-4E22-AAE5-97E3848BCE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graphicFrame>
        <p:nvGraphicFramePr>
          <p:cNvPr id="20" name="Content Placeholder 7">
            <a:extLst>
              <a:ext uri="{FF2B5EF4-FFF2-40B4-BE49-F238E27FC236}">
                <a16:creationId xmlns:a16="http://schemas.microsoft.com/office/drawing/2014/main" id="{8BF26DC5-DAF2-0BF2-B7DC-A043EB65521D}"/>
              </a:ext>
            </a:extLst>
          </p:cNvPr>
          <p:cNvGraphicFramePr>
            <a:graphicFrameLocks/>
          </p:cNvGraphicFramePr>
          <p:nvPr>
            <p:extLst>
              <p:ext uri="{D42A27DB-BD31-4B8C-83A1-F6EECF244321}">
                <p14:modId xmlns:p14="http://schemas.microsoft.com/office/powerpoint/2010/main" val="4114475154"/>
              </p:ext>
            </p:extLst>
          </p:nvPr>
        </p:nvGraphicFramePr>
        <p:xfrm>
          <a:off x="240791" y="415635"/>
          <a:ext cx="7427700" cy="6222276"/>
        </p:xfrm>
        <a:graphic>
          <a:graphicData uri="http://schemas.openxmlformats.org/drawingml/2006/table">
            <a:tbl>
              <a:tblPr>
                <a:tableStyleId>{5C22544A-7EE6-4342-B048-85BDC9FD1C3A}</a:tableStyleId>
              </a:tblPr>
              <a:tblGrid>
                <a:gridCol w="2284830">
                  <a:extLst>
                    <a:ext uri="{9D8B030D-6E8A-4147-A177-3AD203B41FA5}">
                      <a16:colId xmlns:a16="http://schemas.microsoft.com/office/drawing/2014/main" val="4108165095"/>
                    </a:ext>
                  </a:extLst>
                </a:gridCol>
                <a:gridCol w="1312930">
                  <a:extLst>
                    <a:ext uri="{9D8B030D-6E8A-4147-A177-3AD203B41FA5}">
                      <a16:colId xmlns:a16="http://schemas.microsoft.com/office/drawing/2014/main" val="3598497317"/>
                    </a:ext>
                  </a:extLst>
                </a:gridCol>
                <a:gridCol w="1312930">
                  <a:extLst>
                    <a:ext uri="{9D8B030D-6E8A-4147-A177-3AD203B41FA5}">
                      <a16:colId xmlns:a16="http://schemas.microsoft.com/office/drawing/2014/main" val="1812011446"/>
                    </a:ext>
                  </a:extLst>
                </a:gridCol>
                <a:gridCol w="1312930">
                  <a:extLst>
                    <a:ext uri="{9D8B030D-6E8A-4147-A177-3AD203B41FA5}">
                      <a16:colId xmlns:a16="http://schemas.microsoft.com/office/drawing/2014/main" val="2773177412"/>
                    </a:ext>
                  </a:extLst>
                </a:gridCol>
                <a:gridCol w="1204080">
                  <a:extLst>
                    <a:ext uri="{9D8B030D-6E8A-4147-A177-3AD203B41FA5}">
                      <a16:colId xmlns:a16="http://schemas.microsoft.com/office/drawing/2014/main" val="2888633648"/>
                    </a:ext>
                  </a:extLst>
                </a:gridCol>
              </a:tblGrid>
              <a:tr h="167847">
                <a:tc>
                  <a:txBody>
                    <a:bodyPr/>
                    <a:lstStyle/>
                    <a:p>
                      <a:pPr algn="ctr" fontAlgn="ctr"/>
                      <a:r>
                        <a:rPr lang="en-GB" sz="800" u="none" strike="noStrike">
                          <a:effectLst/>
                        </a:rPr>
                        <a:t>Column1</a:t>
                      </a:r>
                      <a:endParaRPr lang="en-GB" sz="800" b="1"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Column2</a:t>
                      </a:r>
                      <a:endParaRPr lang="en-GB" sz="800" b="1"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Column3</a:t>
                      </a:r>
                      <a:endParaRPr lang="en-GB" sz="800" b="1"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Column4</a:t>
                      </a:r>
                      <a:endParaRPr lang="en-GB" sz="800" b="1"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Column5</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1613870608"/>
                  </a:ext>
                </a:extLst>
              </a:tr>
              <a:tr h="167847">
                <a:tc>
                  <a:txBody>
                    <a:bodyPr/>
                    <a:lstStyle/>
                    <a:p>
                      <a:pPr algn="ctr" fontAlgn="ctr"/>
                      <a:endParaRPr lang="en-GB" sz="800" b="1"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Dec-23</a:t>
                      </a:r>
                      <a:endParaRPr lang="en-GB" sz="800" b="1"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Dec-24</a:t>
                      </a:r>
                      <a:endParaRPr lang="en-GB" sz="800" b="1"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Dec-25</a:t>
                      </a:r>
                      <a:endParaRPr lang="en-GB" sz="800" b="1"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1965077793"/>
                  </a:ext>
                </a:extLst>
              </a:tr>
              <a:tr h="167847">
                <a:tc>
                  <a:txBody>
                    <a:bodyPr/>
                    <a:lstStyle/>
                    <a:p>
                      <a:pPr algn="ctr" fontAlgn="ct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Totals</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130350342"/>
                  </a:ext>
                </a:extLst>
              </a:tr>
              <a:tr h="136665">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endParaRPr lang="en-GB" sz="800" b="0"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1568023377"/>
                  </a:ext>
                </a:extLst>
              </a:tr>
              <a:tr h="136665">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endParaRPr lang="en-GB" sz="800" b="0"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2732424598"/>
                  </a:ext>
                </a:extLst>
              </a:tr>
              <a:tr h="167847">
                <a:tc>
                  <a:txBody>
                    <a:bodyPr/>
                    <a:lstStyle/>
                    <a:p>
                      <a:pPr algn="l" fontAlgn="b"/>
                      <a:r>
                        <a:rPr lang="en-GB" sz="800" u="none" strike="noStrike">
                          <a:effectLst/>
                        </a:rPr>
                        <a:t>Sales Income </a:t>
                      </a:r>
                      <a:endParaRPr lang="en-GB" sz="800" b="0" i="0" u="none" strike="noStrike">
                        <a:solidFill>
                          <a:srgbClr val="006411"/>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£405,000.00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£400,000.00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£420,000.00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£1,225,000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1535273994"/>
                  </a:ext>
                </a:extLst>
              </a:tr>
              <a:tr h="167847">
                <a:tc>
                  <a:txBody>
                    <a:bodyPr/>
                    <a:lstStyle/>
                    <a:p>
                      <a:pPr algn="l" fontAlgn="b"/>
                      <a:r>
                        <a:rPr lang="en-GB" sz="800" u="none" strike="noStrike">
                          <a:effectLst/>
                        </a:rPr>
                        <a:t>Grants</a:t>
                      </a:r>
                      <a:endParaRPr lang="en-GB" sz="800" b="0" i="0" u="none" strike="noStrike">
                        <a:solidFill>
                          <a:srgbClr val="006411"/>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£20,000.00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£20,000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1147637510"/>
                  </a:ext>
                </a:extLst>
              </a:tr>
              <a:tr h="167847">
                <a:tc>
                  <a:txBody>
                    <a:bodyPr/>
                    <a:lstStyle/>
                    <a:p>
                      <a:pPr algn="l" fontAlgn="b"/>
                      <a:r>
                        <a:rPr lang="en-GB" sz="800" u="none" strike="noStrike">
                          <a:effectLst/>
                        </a:rPr>
                        <a:t>Bank Loan</a:t>
                      </a:r>
                      <a:endParaRPr lang="en-GB" sz="800" b="0" i="0" u="none" strike="noStrike">
                        <a:solidFill>
                          <a:srgbClr val="006411"/>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3478692048"/>
                  </a:ext>
                </a:extLst>
              </a:tr>
              <a:tr h="167847">
                <a:tc>
                  <a:txBody>
                    <a:bodyPr/>
                    <a:lstStyle/>
                    <a:p>
                      <a:pPr algn="l" fontAlgn="b"/>
                      <a:r>
                        <a:rPr lang="en-GB" sz="800" u="none" strike="noStrike">
                          <a:effectLst/>
                        </a:rPr>
                        <a:t>Investment by Owner</a:t>
                      </a:r>
                      <a:endParaRPr lang="en-GB" sz="800" b="0" i="0" u="none" strike="noStrike">
                        <a:solidFill>
                          <a:srgbClr val="006411"/>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£20,000.00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£20,000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2406773020"/>
                  </a:ext>
                </a:extLst>
              </a:tr>
              <a:tr h="167847">
                <a:tc>
                  <a:txBody>
                    <a:bodyPr/>
                    <a:lstStyle/>
                    <a:p>
                      <a:pPr algn="l" fontAlgn="b"/>
                      <a:r>
                        <a:rPr lang="en-GB" sz="800" u="none" strike="noStrike">
                          <a:effectLst/>
                        </a:rPr>
                        <a:t>Any Other Income</a:t>
                      </a:r>
                      <a:endParaRPr lang="en-GB" sz="800" b="0" i="0" u="none" strike="noStrike">
                        <a:solidFill>
                          <a:srgbClr val="006411"/>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2236724021"/>
                  </a:ext>
                </a:extLst>
              </a:tr>
              <a:tr h="167847">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3607122132"/>
                  </a:ext>
                </a:extLst>
              </a:tr>
              <a:tr h="167847">
                <a:tc>
                  <a:txBody>
                    <a:bodyPr/>
                    <a:lstStyle/>
                    <a:p>
                      <a:pPr algn="l" fontAlgn="b"/>
                      <a:r>
                        <a:rPr lang="en-GB" sz="800" u="none" strike="noStrike">
                          <a:effectLst/>
                        </a:rPr>
                        <a:t>Total Incoming</a:t>
                      </a:r>
                      <a:endParaRPr lang="en-GB" sz="800" b="1" i="0" u="none" strike="noStrike">
                        <a:solidFill>
                          <a:srgbClr val="006411"/>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£445,000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£400,000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£420,000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£1,265,000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2775514068"/>
                  </a:ext>
                </a:extLst>
              </a:tr>
              <a:tr h="167847">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4142585412"/>
                  </a:ext>
                </a:extLst>
              </a:tr>
              <a:tr h="167847">
                <a:tc>
                  <a:txBody>
                    <a:bodyPr/>
                    <a:lstStyle/>
                    <a:p>
                      <a:pPr algn="l" fontAlgn="b"/>
                      <a:r>
                        <a:rPr lang="en-GB" sz="800" u="none" strike="noStrike">
                          <a:effectLst/>
                        </a:rPr>
                        <a:t>Stock/ Materials</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£64,200.00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£81,000.00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£81,000.00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£226,200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2506059971"/>
                  </a:ext>
                </a:extLst>
              </a:tr>
              <a:tr h="167847">
                <a:tc>
                  <a:txBody>
                    <a:bodyPr/>
                    <a:lstStyle/>
                    <a:p>
                      <a:pPr algn="l" fontAlgn="b"/>
                      <a:r>
                        <a:rPr lang="en-GB" sz="800" u="none" strike="noStrike">
                          <a:effectLst/>
                        </a:rPr>
                        <a:t>Rent &amp; Rates</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£13,200.00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£19,000.00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£19,000.00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£51,200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2679260492"/>
                  </a:ext>
                </a:extLst>
              </a:tr>
              <a:tr h="167847">
                <a:tc>
                  <a:txBody>
                    <a:bodyPr/>
                    <a:lstStyle/>
                    <a:p>
                      <a:pPr algn="l" fontAlgn="b"/>
                      <a:r>
                        <a:rPr lang="en-GB" sz="800" u="none" strike="noStrike">
                          <a:effectLst/>
                        </a:rPr>
                        <a:t>Wages</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£22,000.00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£24,000.00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£24,000.00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£70,000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199046231"/>
                  </a:ext>
                </a:extLst>
              </a:tr>
              <a:tr h="167847">
                <a:tc>
                  <a:txBody>
                    <a:bodyPr/>
                    <a:lstStyle/>
                    <a:p>
                      <a:pPr algn="l" fontAlgn="b"/>
                      <a:r>
                        <a:rPr lang="en-GB" sz="800" u="none" strike="noStrike">
                          <a:effectLst/>
                        </a:rPr>
                        <a:t>Drawings and N.I.C</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£12,000.00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£14,000.00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£14,000.00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£40,000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2668175947"/>
                  </a:ext>
                </a:extLst>
              </a:tr>
              <a:tr h="167847">
                <a:tc>
                  <a:txBody>
                    <a:bodyPr/>
                    <a:lstStyle/>
                    <a:p>
                      <a:pPr algn="l" fontAlgn="b"/>
                      <a:r>
                        <a:rPr lang="en-GB" sz="800" u="none" strike="noStrike">
                          <a:effectLst/>
                        </a:rPr>
                        <a:t>Utilities</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£20,000.00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£28,000.00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£28,000.00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£76,000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4057590137"/>
                  </a:ext>
                </a:extLst>
              </a:tr>
              <a:tr h="167847">
                <a:tc>
                  <a:txBody>
                    <a:bodyPr/>
                    <a:lstStyle/>
                    <a:p>
                      <a:pPr algn="l" fontAlgn="b"/>
                      <a:r>
                        <a:rPr lang="en-GB" sz="800" u="none" strike="noStrike">
                          <a:effectLst/>
                        </a:rPr>
                        <a:t>Insurances</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£660.00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£660.00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£660.00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£1,980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1885491320"/>
                  </a:ext>
                </a:extLst>
              </a:tr>
              <a:tr h="167847">
                <a:tc>
                  <a:txBody>
                    <a:bodyPr/>
                    <a:lstStyle/>
                    <a:p>
                      <a:pPr algn="l" fontAlgn="b"/>
                      <a:r>
                        <a:rPr lang="en-GB" sz="800" u="none" strike="noStrike">
                          <a:effectLst/>
                        </a:rPr>
                        <a:t>Repairs and Renewals</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£5,000.00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£8,000.00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£13,000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3722986330"/>
                  </a:ext>
                </a:extLst>
              </a:tr>
              <a:tr h="167847">
                <a:tc>
                  <a:txBody>
                    <a:bodyPr/>
                    <a:lstStyle/>
                    <a:p>
                      <a:pPr algn="l" fontAlgn="b"/>
                      <a:r>
                        <a:rPr lang="en-GB" sz="800" u="none" strike="noStrike">
                          <a:effectLst/>
                        </a:rPr>
                        <a:t>Motor Expenses</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£9,600.00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£11,000.00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£11,000.00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£31,600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814813662"/>
                  </a:ext>
                </a:extLst>
              </a:tr>
              <a:tr h="167847">
                <a:tc>
                  <a:txBody>
                    <a:bodyPr/>
                    <a:lstStyle/>
                    <a:p>
                      <a:pPr algn="l" fontAlgn="b"/>
                      <a:r>
                        <a:rPr lang="en-GB" sz="800" u="none" strike="noStrike">
                          <a:effectLst/>
                        </a:rPr>
                        <a:t>Phone/Internet</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£660.00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£660.00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£660.00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£1,980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4134268638"/>
                  </a:ext>
                </a:extLst>
              </a:tr>
              <a:tr h="167847">
                <a:tc>
                  <a:txBody>
                    <a:bodyPr/>
                    <a:lstStyle/>
                    <a:p>
                      <a:pPr algn="l" fontAlgn="b"/>
                      <a:r>
                        <a:rPr lang="en-GB" sz="800" u="none" strike="noStrike">
                          <a:effectLst/>
                        </a:rPr>
                        <a:t>Advertising</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£2,850.00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£4,000.00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£5,000.00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£11,850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621887897"/>
                  </a:ext>
                </a:extLst>
              </a:tr>
              <a:tr h="167847">
                <a:tc>
                  <a:txBody>
                    <a:bodyPr/>
                    <a:lstStyle/>
                    <a:p>
                      <a:pPr algn="l" fontAlgn="b"/>
                      <a:r>
                        <a:rPr lang="en-GB" sz="800" u="none" strike="noStrike">
                          <a:effectLst/>
                        </a:rPr>
                        <a:t>Print/Stationery</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£50.00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£50.00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£60.00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£160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1880558031"/>
                  </a:ext>
                </a:extLst>
              </a:tr>
              <a:tr h="167847">
                <a:tc>
                  <a:txBody>
                    <a:bodyPr/>
                    <a:lstStyle/>
                    <a:p>
                      <a:pPr algn="l" fontAlgn="b"/>
                      <a:r>
                        <a:rPr lang="en-GB" sz="800" u="none" strike="noStrike">
                          <a:effectLst/>
                        </a:rPr>
                        <a:t>Miscellaneous</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£3,900.00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£3,900.00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£3,900.00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£11,700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834798815"/>
                  </a:ext>
                </a:extLst>
              </a:tr>
              <a:tr h="167847">
                <a:tc>
                  <a:txBody>
                    <a:bodyPr/>
                    <a:lstStyle/>
                    <a:p>
                      <a:pPr algn="l" fontAlgn="b"/>
                      <a:r>
                        <a:rPr lang="en-GB" sz="800" u="none" strike="noStrike">
                          <a:effectLst/>
                        </a:rPr>
                        <a:t>Loan Repayments</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2300367240"/>
                  </a:ext>
                </a:extLst>
              </a:tr>
              <a:tr h="167847">
                <a:tc>
                  <a:txBody>
                    <a:bodyPr/>
                    <a:lstStyle/>
                    <a:p>
                      <a:pPr algn="l" fontAlgn="b"/>
                      <a:r>
                        <a:rPr lang="en-GB" sz="800" u="none" strike="noStrike">
                          <a:effectLst/>
                        </a:rPr>
                        <a:t>Bank Charges</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1948078558"/>
                  </a:ext>
                </a:extLst>
              </a:tr>
              <a:tr h="167847">
                <a:tc>
                  <a:txBody>
                    <a:bodyPr/>
                    <a:lstStyle/>
                    <a:p>
                      <a:pPr algn="l" fontAlgn="b"/>
                      <a:r>
                        <a:rPr lang="en-GB" sz="800" u="none" strike="noStrike">
                          <a:effectLst/>
                        </a:rPr>
                        <a:t>Accountancy Fees</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2006170420"/>
                  </a:ext>
                </a:extLst>
              </a:tr>
              <a:tr h="167847">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978385221"/>
                  </a:ext>
                </a:extLst>
              </a:tr>
              <a:tr h="167847">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457289223"/>
                  </a:ext>
                </a:extLst>
              </a:tr>
              <a:tr h="167847">
                <a:tc>
                  <a:txBody>
                    <a:bodyPr/>
                    <a:lstStyle/>
                    <a:p>
                      <a:pPr algn="l" fontAlgn="b"/>
                      <a:r>
                        <a:rPr lang="en-GB" sz="800" u="none" strike="noStrike">
                          <a:effectLst/>
                        </a:rPr>
                        <a:t>Total Outgoing</a:t>
                      </a:r>
                      <a:endParaRPr lang="en-GB" sz="800" b="1"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£149,120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£191,270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£195,280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£535,670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451847853"/>
                  </a:ext>
                </a:extLst>
              </a:tr>
              <a:tr h="167847">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537952464"/>
                  </a:ext>
                </a:extLst>
              </a:tr>
              <a:tr h="167847">
                <a:tc>
                  <a:txBody>
                    <a:bodyPr/>
                    <a:lstStyle/>
                    <a:p>
                      <a:pPr algn="l" fontAlgn="b"/>
                      <a:r>
                        <a:rPr lang="en-GB" sz="800" u="none" strike="noStrike">
                          <a:effectLst/>
                        </a:rPr>
                        <a:t>Incoming less outgoing</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£295,880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£208,730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£224,720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£729,330</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744151946"/>
                  </a:ext>
                </a:extLst>
              </a:tr>
              <a:tr h="167847">
                <a:tc>
                  <a:txBody>
                    <a:bodyPr/>
                    <a:lstStyle/>
                    <a:p>
                      <a:pPr algn="l" fontAlgn="b"/>
                      <a:r>
                        <a:rPr lang="en-GB" sz="800" u="none" strike="noStrike">
                          <a:effectLst/>
                        </a:rPr>
                        <a:t>Opening Bank Balance</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£295,880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£504,610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2096137082"/>
                  </a:ext>
                </a:extLst>
              </a:tr>
              <a:tr h="167847">
                <a:tc>
                  <a:txBody>
                    <a:bodyPr/>
                    <a:lstStyle/>
                    <a:p>
                      <a:pPr algn="l" fontAlgn="b"/>
                      <a:r>
                        <a:rPr lang="en-GB" sz="800" u="none" strike="noStrike">
                          <a:effectLst/>
                        </a:rPr>
                        <a:t>Closing Bank Balance</a:t>
                      </a:r>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ctr" fontAlgn="ctr"/>
                      <a:r>
                        <a:rPr lang="en-GB" sz="800" u="none" strike="noStrike">
                          <a:effectLst/>
                        </a:rPr>
                        <a:t>£295,880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£504,610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£729,330</a:t>
                      </a:r>
                      <a:endParaRPr lang="en-GB" sz="800" b="0" i="0" u="none" strike="noStrike">
                        <a:solidFill>
                          <a:srgbClr val="000000"/>
                        </a:solidFill>
                        <a:effectLst/>
                        <a:latin typeface="Calibri" panose="020F0502020204030204" pitchFamily="34" charset="0"/>
                      </a:endParaRPr>
                    </a:p>
                  </a:txBody>
                  <a:tcPr marL="3539" marR="3539" marT="3539" marB="0" anchor="ctr"/>
                </a:tc>
                <a:tc>
                  <a:txBody>
                    <a:bodyPr/>
                    <a:lstStyle/>
                    <a:p>
                      <a:pPr algn="ctr" fontAlgn="ctr"/>
                      <a:r>
                        <a:rPr lang="en-GB" sz="800" u="none" strike="noStrike">
                          <a:effectLst/>
                        </a:rPr>
                        <a:t> </a:t>
                      </a:r>
                      <a:endParaRPr lang="en-GB" sz="800" b="1" i="0" u="none" strike="noStrike">
                        <a:solidFill>
                          <a:srgbClr val="000000"/>
                        </a:solidFill>
                        <a:effectLst/>
                        <a:latin typeface="Calibri" panose="020F0502020204030204" pitchFamily="34" charset="0"/>
                      </a:endParaRPr>
                    </a:p>
                  </a:txBody>
                  <a:tcPr marL="3539" marR="3539" marT="3539" marB="0" anchor="ctr"/>
                </a:tc>
                <a:extLst>
                  <a:ext uri="{0D108BD9-81ED-4DB2-BD59-A6C34878D82A}">
                    <a16:rowId xmlns:a16="http://schemas.microsoft.com/office/drawing/2014/main" val="2114940723"/>
                  </a:ext>
                </a:extLst>
              </a:tr>
              <a:tr h="136665">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extLst>
                  <a:ext uri="{0D108BD9-81ED-4DB2-BD59-A6C34878D82A}">
                    <a16:rowId xmlns:a16="http://schemas.microsoft.com/office/drawing/2014/main" val="3172477988"/>
                  </a:ext>
                </a:extLst>
              </a:tr>
              <a:tr h="136665">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extLst>
                  <a:ext uri="{0D108BD9-81ED-4DB2-BD59-A6C34878D82A}">
                    <a16:rowId xmlns:a16="http://schemas.microsoft.com/office/drawing/2014/main" val="3282465369"/>
                  </a:ext>
                </a:extLst>
              </a:tr>
              <a:tr h="136665">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3539" marR="3539" marT="3539" marB="0" anchor="b"/>
                </a:tc>
                <a:extLst>
                  <a:ext uri="{0D108BD9-81ED-4DB2-BD59-A6C34878D82A}">
                    <a16:rowId xmlns:a16="http://schemas.microsoft.com/office/drawing/2014/main" val="3816040137"/>
                  </a:ext>
                </a:extLst>
              </a:tr>
            </a:tbl>
          </a:graphicData>
        </a:graphic>
      </p:graphicFrame>
    </p:spTree>
    <p:extLst>
      <p:ext uri="{BB962C8B-B14F-4D97-AF65-F5344CB8AC3E}">
        <p14:creationId xmlns:p14="http://schemas.microsoft.com/office/powerpoint/2010/main" val="42023762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8">
            <a:extLst>
              <a:ext uri="{FF2B5EF4-FFF2-40B4-BE49-F238E27FC236}">
                <a16:creationId xmlns:a16="http://schemas.microsoft.com/office/drawing/2014/main" id="{56B66E70-9451-4286-A0C2-6CF108FE81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10">
            <a:extLst>
              <a:ext uri="{FF2B5EF4-FFF2-40B4-BE49-F238E27FC236}">
                <a16:creationId xmlns:a16="http://schemas.microsoft.com/office/drawing/2014/main" id="{2A4B0696-68E2-40ED-B597-4B87387544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tx2"/>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48" name="Rectangle 12">
            <a:extLst>
              <a:ext uri="{FF2B5EF4-FFF2-40B4-BE49-F238E27FC236}">
                <a16:creationId xmlns:a16="http://schemas.microsoft.com/office/drawing/2014/main" id="{A19EF1B4-0F49-44D2-AE21-263819BFBC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38656" y="0"/>
            <a:ext cx="4653776" cy="6858000"/>
          </a:xfrm>
          <a:prstGeom prst="rect">
            <a:avLst/>
          </a:prstGeom>
          <a:blipFill dpi="0" rotWithShape="1">
            <a:blip r:embed="rId2">
              <a:alphaModFix amt="4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D5F2DD-0065-AD13-EF27-BB64D24EC152}"/>
              </a:ext>
            </a:extLst>
          </p:cNvPr>
          <p:cNvSpPr>
            <a:spLocks noGrp="1"/>
          </p:cNvSpPr>
          <p:nvPr>
            <p:ph type="title"/>
          </p:nvPr>
        </p:nvSpPr>
        <p:spPr>
          <a:xfrm>
            <a:off x="2082119" y="643466"/>
            <a:ext cx="3348017" cy="5571067"/>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10. References </a:t>
            </a:r>
          </a:p>
        </p:txBody>
      </p:sp>
      <p:sp>
        <p:nvSpPr>
          <p:cNvPr id="3" name="Content Placeholder 2">
            <a:extLst>
              <a:ext uri="{FF2B5EF4-FFF2-40B4-BE49-F238E27FC236}">
                <a16:creationId xmlns:a16="http://schemas.microsoft.com/office/drawing/2014/main" id="{C2DAE434-8FE1-2B51-7F39-2D856050FB23}"/>
              </a:ext>
            </a:extLst>
          </p:cNvPr>
          <p:cNvSpPr>
            <a:spLocks noGrp="1"/>
          </p:cNvSpPr>
          <p:nvPr>
            <p:ph idx="1"/>
          </p:nvPr>
        </p:nvSpPr>
        <p:spPr>
          <a:xfrm>
            <a:off x="6772315" y="643467"/>
            <a:ext cx="4534781" cy="5571066"/>
          </a:xfrm>
        </p:spPr>
        <p:txBody>
          <a:bodyPr anchor="ctr">
            <a:normAutofit/>
          </a:bodyPr>
          <a:lstStyle/>
          <a:p>
            <a:pPr marL="457200" indent="-457200">
              <a:buFont typeface="+mj-lt"/>
              <a:buAutoNum type="arabicParenR"/>
            </a:pPr>
            <a:r>
              <a:rPr lang="en-GB" sz="900" dirty="0">
                <a:latin typeface="Arial" panose="020B0604020202020204" pitchFamily="34" charset="0"/>
                <a:cs typeface="Arial" panose="020B0604020202020204" pitchFamily="34" charset="0"/>
              </a:rPr>
              <a:t>National Health Service (2019) </a:t>
            </a:r>
            <a:r>
              <a:rPr lang="en-GB" sz="900" i="1" dirty="0">
                <a:latin typeface="Arial" panose="020B0604020202020204" pitchFamily="34" charset="0"/>
                <a:cs typeface="Arial" panose="020B0604020202020204" pitchFamily="34" charset="0"/>
              </a:rPr>
              <a:t>What should My daily intake of calories be</a:t>
            </a:r>
            <a:r>
              <a:rPr lang="en-GB" sz="900" dirty="0">
                <a:latin typeface="Arial" panose="020B0604020202020204" pitchFamily="34" charset="0"/>
                <a:cs typeface="Arial" panose="020B0604020202020204" pitchFamily="34" charset="0"/>
              </a:rPr>
              <a:t>? Available at: https://www.nhs.uk/common-health-questions/food-and-diet/what-should-my-daily-intake-of-calories-be/#:~:text=Generally%2C%20the%20recommended%20daily%20calorie,women%20and%202%2C500%20for%20men. (Accessed 30 October 2022) </a:t>
            </a:r>
          </a:p>
          <a:p>
            <a:pPr marL="457200" indent="-457200">
              <a:buFont typeface="+mj-lt"/>
              <a:buAutoNum type="arabicParenR"/>
            </a:pPr>
            <a:r>
              <a:rPr lang="en-GB" sz="900" dirty="0">
                <a:latin typeface="Arial" panose="020B0604020202020204" pitchFamily="34" charset="0"/>
                <a:cs typeface="Arial" panose="020B0604020202020204" pitchFamily="34" charset="0"/>
              </a:rPr>
              <a:t>Puri R. (2022) </a:t>
            </a:r>
            <a:r>
              <a:rPr lang="en-GB" sz="900" i="1" dirty="0">
                <a:latin typeface="Arial" panose="020B0604020202020204" pitchFamily="34" charset="0"/>
                <a:cs typeface="Arial" panose="020B0604020202020204" pitchFamily="34" charset="0"/>
              </a:rPr>
              <a:t>The Ultimate Guide to Detox Diet Plan</a:t>
            </a:r>
            <a:r>
              <a:rPr lang="en-GB" sz="900" dirty="0">
                <a:latin typeface="Arial" panose="020B0604020202020204" pitchFamily="34" charset="0"/>
                <a:cs typeface="Arial" panose="020B0604020202020204" pitchFamily="34" charset="0"/>
              </a:rPr>
              <a:t>. Available at: https://www.healthifyme.com/blog/detox-diet-plan-benefits-recipes/ </a:t>
            </a:r>
          </a:p>
          <a:p>
            <a:pPr marL="457200" indent="-457200">
              <a:buFont typeface="+mj-lt"/>
              <a:buAutoNum type="arabicParenR"/>
            </a:pPr>
            <a:r>
              <a:rPr lang="en-GB" sz="900" kern="1200" dirty="0" err="1">
                <a:effectLst/>
                <a:latin typeface="Calibri" panose="020F0502020204030204" pitchFamily="34" charset="0"/>
                <a:ea typeface="Times New Roman" panose="02020603050405020304" pitchFamily="18" charset="0"/>
                <a:cs typeface="Times New Roman" panose="02020603050405020304" pitchFamily="18" charset="0"/>
              </a:rPr>
              <a:t>Radulescu</a:t>
            </a:r>
            <a:r>
              <a:rPr lang="en-GB" sz="900" kern="1200" dirty="0">
                <a:effectLst/>
                <a:latin typeface="Calibri" panose="020F0502020204030204" pitchFamily="34" charset="0"/>
                <a:ea typeface="Times New Roman" panose="02020603050405020304" pitchFamily="18" charset="0"/>
                <a:cs typeface="Times New Roman" panose="02020603050405020304" pitchFamily="18" charset="0"/>
              </a:rPr>
              <a:t>, </a:t>
            </a:r>
            <a:r>
              <a:rPr lang="en-GB" sz="900" dirty="0">
                <a:effectLst/>
              </a:rPr>
              <a:t>V. and </a:t>
            </a:r>
            <a:r>
              <a:rPr lang="en-GB" sz="900" dirty="0" err="1">
                <a:effectLst/>
              </a:rPr>
              <a:t>Cetina</a:t>
            </a:r>
            <a:r>
              <a:rPr lang="en-GB" sz="900" dirty="0">
                <a:effectLst/>
              </a:rPr>
              <a:t>, I. (2012) Customer analysis, defining component of Marketing Audit,    Procedia - Social and </a:t>
            </a:r>
            <a:r>
              <a:rPr lang="en-GB" sz="900" dirty="0" err="1">
                <a:effectLst/>
              </a:rPr>
              <a:t>Behavioral</a:t>
            </a:r>
            <a:r>
              <a:rPr lang="en-GB" sz="900" dirty="0">
                <a:effectLst/>
              </a:rPr>
              <a:t> Sciences. Elsevier. Available at: </a:t>
            </a:r>
            <a:r>
              <a:rPr lang="en-GB" sz="900" u="sng" dirty="0">
                <a:effectLst/>
                <a:hlinkClick r:id="rId4"/>
              </a:rPr>
              <a:t>https://www.sciencedirect.com/science/article/pii/S187704281203491X#:~:text=Marketing%20audit%20is%20a%20tool,marketing%20efforts%20of%20the%20organization</a:t>
            </a:r>
            <a:r>
              <a:rPr lang="en-GB" sz="900" dirty="0">
                <a:effectLst/>
              </a:rPr>
              <a:t>. (Accessed: November 8, 2022). </a:t>
            </a:r>
          </a:p>
          <a:p>
            <a:pPr marL="457200" indent="-457200">
              <a:buFont typeface="+mj-lt"/>
              <a:buAutoNum type="arabicParenR"/>
            </a:pPr>
            <a:r>
              <a:rPr lang="en-GB" sz="900" dirty="0" err="1"/>
              <a:t>Teoli</a:t>
            </a:r>
            <a:r>
              <a:rPr lang="en-GB" sz="900" dirty="0"/>
              <a:t> D, </a:t>
            </a:r>
            <a:r>
              <a:rPr lang="en-GB" sz="900" dirty="0" err="1"/>
              <a:t>Sanvictores</a:t>
            </a:r>
            <a:r>
              <a:rPr lang="en-GB" sz="900" dirty="0"/>
              <a:t> T, An J, 2022.SWOT Analysis. In: </a:t>
            </a:r>
            <a:r>
              <a:rPr lang="en-GB" sz="900" dirty="0" err="1"/>
              <a:t>StatPearls</a:t>
            </a:r>
            <a:r>
              <a:rPr lang="en-GB" sz="900" dirty="0"/>
              <a:t>. </a:t>
            </a:r>
            <a:r>
              <a:rPr lang="en-GB" sz="900" dirty="0" err="1"/>
              <a:t>StatPearls</a:t>
            </a:r>
            <a:r>
              <a:rPr lang="en-GB" sz="900" dirty="0"/>
              <a:t> Publishing, Treasure Island (FL).</a:t>
            </a:r>
          </a:p>
          <a:p>
            <a:pPr marL="457200" indent="-457200">
              <a:buFont typeface="+mj-lt"/>
              <a:buAutoNum type="arabicParenR"/>
            </a:pPr>
            <a:r>
              <a:rPr lang="en-GB" sz="900" dirty="0">
                <a:ea typeface="+mn-lt"/>
                <a:cs typeface="+mn-lt"/>
              </a:rPr>
              <a:t>Team, T.I. (2022) </a:t>
            </a:r>
            <a:r>
              <a:rPr lang="en-GB" sz="900" i="1" dirty="0">
                <a:ea typeface="+mn-lt"/>
                <a:cs typeface="+mn-lt"/>
              </a:rPr>
              <a:t>Target market: Definition, purpose, examples, market segments</a:t>
            </a:r>
            <a:r>
              <a:rPr lang="en-GB" sz="900" dirty="0">
                <a:ea typeface="+mn-lt"/>
                <a:cs typeface="+mn-lt"/>
              </a:rPr>
              <a:t>, </a:t>
            </a:r>
            <a:r>
              <a:rPr lang="en-GB" sz="900" i="1" dirty="0">
                <a:ea typeface="+mn-lt"/>
                <a:cs typeface="+mn-lt"/>
              </a:rPr>
              <a:t>Investopedia</a:t>
            </a:r>
            <a:r>
              <a:rPr lang="en-GB" sz="900" dirty="0">
                <a:ea typeface="+mn-lt"/>
                <a:cs typeface="+mn-lt"/>
              </a:rPr>
              <a:t>. Investopedia. Available at: </a:t>
            </a:r>
            <a:r>
              <a:rPr lang="en-GB" sz="900" dirty="0">
                <a:ea typeface="+mn-lt"/>
                <a:cs typeface="+mn-lt"/>
                <a:hlinkClick r:id="rId5"/>
              </a:rPr>
              <a:t>https://www.investopedia.com/terms/t/target-market.asp</a:t>
            </a:r>
            <a:r>
              <a:rPr lang="en-GB" sz="900" dirty="0">
                <a:ea typeface="+mn-lt"/>
                <a:cs typeface="+mn-lt"/>
              </a:rPr>
              <a:t> (Accessed: November 8, 2022). </a:t>
            </a:r>
            <a:endParaRPr lang="en-GB" sz="900" dirty="0"/>
          </a:p>
          <a:p>
            <a:pPr marL="457200" indent="-457200">
              <a:buFont typeface="+mj-lt"/>
              <a:buAutoNum type="arabicParenR"/>
            </a:pPr>
            <a:r>
              <a:rPr lang="en-GB" sz="900" kern="1200" dirty="0" err="1">
                <a:effectLst/>
                <a:latin typeface="Calibri" panose="020F0502020204030204" pitchFamily="34" charset="0"/>
                <a:ea typeface="Times New Roman" panose="02020603050405020304" pitchFamily="18" charset="0"/>
                <a:cs typeface="Times New Roman" panose="02020603050405020304" pitchFamily="18" charset="0"/>
              </a:rPr>
              <a:t>Valdani</a:t>
            </a:r>
            <a:r>
              <a:rPr lang="en-GB" sz="900" dirty="0">
                <a:effectLst/>
              </a:rPr>
              <a:t>, E. and Arbore, A. (2015) </a:t>
            </a:r>
            <a:r>
              <a:rPr lang="en-GB" sz="900" i="1" dirty="0">
                <a:effectLst/>
              </a:rPr>
              <a:t>Marketing strategies</a:t>
            </a:r>
            <a:r>
              <a:rPr lang="en-GB" sz="900" dirty="0">
                <a:effectLst/>
              </a:rPr>
              <a:t>, </a:t>
            </a:r>
            <a:r>
              <a:rPr lang="en-GB" sz="900" i="1" dirty="0">
                <a:effectLst/>
              </a:rPr>
              <a:t>International </a:t>
            </a:r>
            <a:r>
              <a:rPr lang="en-GB" sz="900" i="1" dirty="0" err="1">
                <a:effectLst/>
              </a:rPr>
              <a:t>Encyclopedia</a:t>
            </a:r>
            <a:r>
              <a:rPr lang="en-GB" sz="900" i="1" dirty="0">
                <a:effectLst/>
              </a:rPr>
              <a:t> of the Social &amp; </a:t>
            </a:r>
            <a:r>
              <a:rPr lang="en-GB" sz="900" i="1" dirty="0" err="1">
                <a:effectLst/>
              </a:rPr>
              <a:t>Behavioral</a:t>
            </a:r>
            <a:r>
              <a:rPr lang="en-GB" sz="900" i="1" dirty="0">
                <a:effectLst/>
              </a:rPr>
              <a:t> Sciences (Second Edition)</a:t>
            </a:r>
            <a:r>
              <a:rPr lang="en-GB" sz="900" dirty="0">
                <a:effectLst/>
              </a:rPr>
              <a:t>. Elsevier. Available at: </a:t>
            </a:r>
            <a:r>
              <a:rPr lang="en-GB" sz="900" u="sng" dirty="0">
                <a:effectLst/>
                <a:hlinkClick r:id="rId6"/>
              </a:rPr>
              <a:t>https://www.sciencedirect.com/science/article/pii/B9780080970868730261</a:t>
            </a:r>
            <a:r>
              <a:rPr lang="en-GB" sz="900" dirty="0">
                <a:effectLst/>
              </a:rPr>
              <a:t> (Accessed: November 8, 2022)</a:t>
            </a:r>
          </a:p>
          <a:p>
            <a:pPr marL="457200" indent="-457200">
              <a:buFont typeface="+mj-lt"/>
              <a:buAutoNum type="arabicParenR"/>
            </a:pPr>
            <a:r>
              <a:rPr lang="en-GB" sz="900" dirty="0">
                <a:effectLst/>
              </a:rPr>
              <a:t>Wilton E</a:t>
            </a:r>
            <a:r>
              <a:rPr lang="en-GB" sz="900" dirty="0"/>
              <a:t>. (2022) </a:t>
            </a:r>
            <a:r>
              <a:rPr lang="en-GB" sz="900" i="1" dirty="0"/>
              <a:t>Sports Nutrition. </a:t>
            </a:r>
            <a:r>
              <a:rPr lang="en-GB" sz="900" dirty="0"/>
              <a:t>Available at : </a:t>
            </a:r>
            <a:r>
              <a:rPr lang="en-GB" sz="900" dirty="0">
                <a:latin typeface="Arial" panose="020B0604020202020204" pitchFamily="34" charset="0"/>
                <a:cs typeface="Arial" panose="020B0604020202020204" pitchFamily="34" charset="0"/>
              </a:rPr>
              <a:t>https://www.nutritionist-resource.org.uk/articles/sports-nutrition.html#whatissportsnutrition ( Accessed: 28 </a:t>
            </a:r>
            <a:r>
              <a:rPr lang="en-GB" sz="900" dirty="0" err="1">
                <a:latin typeface="Arial" panose="020B0604020202020204" pitchFamily="34" charset="0"/>
                <a:cs typeface="Arial" panose="020B0604020202020204" pitchFamily="34" charset="0"/>
              </a:rPr>
              <a:t>october</a:t>
            </a:r>
            <a:r>
              <a:rPr lang="en-GB" sz="900" dirty="0">
                <a:latin typeface="Arial" panose="020B0604020202020204" pitchFamily="34" charset="0"/>
                <a:cs typeface="Arial" panose="020B0604020202020204" pitchFamily="34" charset="0"/>
              </a:rPr>
              <a:t> 2022)</a:t>
            </a:r>
          </a:p>
          <a:p>
            <a:pPr marL="457200" indent="-457200">
              <a:buFont typeface="+mj-lt"/>
              <a:buAutoNum type="arabicParenR"/>
            </a:pPr>
            <a:r>
              <a:rPr lang="en-GB" sz="900" kern="1200" dirty="0" err="1">
                <a:effectLst/>
                <a:latin typeface="Calibri" panose="020F0502020204030204" pitchFamily="34" charset="0"/>
                <a:ea typeface="Times New Roman" panose="02020603050405020304" pitchFamily="18" charset="0"/>
                <a:cs typeface="Times New Roman" panose="02020603050405020304" pitchFamily="18" charset="0"/>
              </a:rPr>
              <a:t>Zalengera</a:t>
            </a:r>
            <a:r>
              <a:rPr lang="en-GB" sz="900" dirty="0">
                <a:effectLst/>
              </a:rPr>
              <a:t>, Collen &amp; Blanchard, Richard E. &amp; Eames, Philip C. &amp; </a:t>
            </a:r>
            <a:r>
              <a:rPr lang="en-GB" sz="900" dirty="0" err="1">
                <a:effectLst/>
              </a:rPr>
              <a:t>Juma</a:t>
            </a:r>
            <a:r>
              <a:rPr lang="en-GB" sz="900" dirty="0">
                <a:effectLst/>
              </a:rPr>
              <a:t>, </a:t>
            </a:r>
            <a:r>
              <a:rPr lang="en-GB" sz="900" dirty="0" err="1">
                <a:effectLst/>
              </a:rPr>
              <a:t>Alnord</a:t>
            </a:r>
            <a:r>
              <a:rPr lang="en-GB" sz="900" dirty="0">
                <a:effectLst/>
              </a:rPr>
              <a:t> M. &amp; </a:t>
            </a:r>
            <a:r>
              <a:rPr lang="en-GB" sz="900" dirty="0" err="1">
                <a:effectLst/>
              </a:rPr>
              <a:t>Chitawo</a:t>
            </a:r>
            <a:r>
              <a:rPr lang="en-GB" sz="900" dirty="0">
                <a:effectLst/>
              </a:rPr>
              <a:t>, Maxon L. &amp; Gondwe, Kondwani T.(2014). "Overview of the Malawi energy situation and A PESTLE analysis for sustainable development of renewable energy," Renewable and Sustainable Energy Reviews, Elsevier, vol. 38(C), pages 335-347</a:t>
            </a:r>
            <a:endParaRPr lang="en-GB" sz="900" i="1" dirty="0">
              <a:effectLst/>
            </a:endParaRPr>
          </a:p>
          <a:p>
            <a:pPr marL="457200" indent="-457200">
              <a:buFont typeface="+mj-lt"/>
              <a:buAutoNum type="arabicParenR"/>
            </a:pPr>
            <a:endParaRPr lang="en-GB" sz="900" dirty="0"/>
          </a:p>
        </p:txBody>
      </p:sp>
      <p:grpSp>
        <p:nvGrpSpPr>
          <p:cNvPr id="49" name="Group 14">
            <a:extLst>
              <a:ext uri="{FF2B5EF4-FFF2-40B4-BE49-F238E27FC236}">
                <a16:creationId xmlns:a16="http://schemas.microsoft.com/office/drawing/2014/main" id="{2B69B0BE-E00A-432A-98D1-A47B82C163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401725" y="6229681"/>
            <a:chExt cx="457200" cy="457200"/>
          </a:xfrm>
        </p:grpSpPr>
        <p:sp>
          <p:nvSpPr>
            <p:cNvPr id="50" name="Oval 15">
              <a:extLst>
                <a:ext uri="{FF2B5EF4-FFF2-40B4-BE49-F238E27FC236}">
                  <a16:creationId xmlns:a16="http://schemas.microsoft.com/office/drawing/2014/main" id="{0AF8A5ED-19F8-4707-8EEC-7115E6B112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7">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51" name="Oval 16">
              <a:extLst>
                <a:ext uri="{FF2B5EF4-FFF2-40B4-BE49-F238E27FC236}">
                  <a16:creationId xmlns:a16="http://schemas.microsoft.com/office/drawing/2014/main" id="{C5F50C1C-978D-45B5-B716-7DA91773CD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15839216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vocados and peppers on a cutting board">
            <a:extLst>
              <a:ext uri="{FF2B5EF4-FFF2-40B4-BE49-F238E27FC236}">
                <a16:creationId xmlns:a16="http://schemas.microsoft.com/office/drawing/2014/main" id="{92C4C2DA-90B8-3144-9F35-4567B528019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89"/>
          </a:xfrm>
          <a:prstGeom prst="rect">
            <a:avLst/>
          </a:prstGeom>
        </p:spPr>
      </p:pic>
      <p:sp>
        <p:nvSpPr>
          <p:cNvPr id="2" name="Title 1">
            <a:extLst>
              <a:ext uri="{FF2B5EF4-FFF2-40B4-BE49-F238E27FC236}">
                <a16:creationId xmlns:a16="http://schemas.microsoft.com/office/drawing/2014/main" id="{A5C93519-6B29-1346-9FCB-0835B80531A4}"/>
              </a:ext>
            </a:extLst>
          </p:cNvPr>
          <p:cNvSpPr>
            <a:spLocks noGrp="1"/>
          </p:cNvSpPr>
          <p:nvPr>
            <p:ph type="ctrTitle"/>
          </p:nvPr>
        </p:nvSpPr>
        <p:spPr/>
        <p:txBody>
          <a:bodyPr anchor="b">
            <a:normAutofit/>
          </a:bodyPr>
          <a:lstStyle/>
          <a:p>
            <a:r>
              <a:rPr lang="en-US" dirty="0">
                <a:solidFill>
                  <a:srgbClr val="FFFFFF"/>
                </a:solidFill>
              </a:rPr>
              <a:t>Thank you</a:t>
            </a:r>
          </a:p>
        </p:txBody>
      </p:sp>
      <p:sp>
        <p:nvSpPr>
          <p:cNvPr id="3" name="Subtitle 2">
            <a:extLst>
              <a:ext uri="{FF2B5EF4-FFF2-40B4-BE49-F238E27FC236}">
                <a16:creationId xmlns:a16="http://schemas.microsoft.com/office/drawing/2014/main" id="{D698B4E1-5F4F-8E4F-97D2-0176CBCC4A51}"/>
              </a:ext>
            </a:extLst>
          </p:cNvPr>
          <p:cNvSpPr>
            <a:spLocks noGrp="1"/>
          </p:cNvSpPr>
          <p:nvPr>
            <p:ph type="subTitle" idx="1"/>
          </p:nvPr>
        </p:nvSpPr>
        <p:spPr/>
        <p:txBody>
          <a:bodyPr>
            <a:normAutofit/>
          </a:bodyPr>
          <a:lstStyle/>
          <a:p>
            <a:endParaRPr lang="en-US" dirty="0">
              <a:solidFill>
                <a:srgbClr val="FFFFFF"/>
              </a:solidFill>
            </a:endParaRPr>
          </a:p>
        </p:txBody>
      </p:sp>
    </p:spTree>
    <p:extLst>
      <p:ext uri="{BB962C8B-B14F-4D97-AF65-F5344CB8AC3E}">
        <p14:creationId xmlns:p14="http://schemas.microsoft.com/office/powerpoint/2010/main" val="25655660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Wood Type">
      <a:majorFont>
        <a:latin typeface="Georgia" panose="020405020504050203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rebuchet MS" panose="020B0603020202020204"/>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C6AE0645-98FF-411B-B0E9-59ABD78A0CC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93813dd7ca6ad654711aa0ab317e03a3">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f11dc0ce689dd3925e84e4e35398c6e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4EE1C908-B3CC-430B-8659-0948FA2BA0C9}">
  <ds:schemaRefs>
    <ds:schemaRef ds:uri="http://schemas.microsoft.com/sharepoint/v3/contenttype/forms"/>
  </ds:schemaRefs>
</ds:datastoreItem>
</file>

<file path=customXml/itemProps2.xml><?xml version="1.0" encoding="utf-8"?>
<ds:datastoreItem xmlns:ds="http://schemas.openxmlformats.org/officeDocument/2006/customXml" ds:itemID="{480957EC-86C0-4415-A208-C533BB28CB01}">
  <ds:schemaRefs>
    <ds:schemaRef ds:uri="http://schemas.microsoft.com/office/2006/metadata/contentType"/>
    <ds:schemaRef ds:uri="http://schemas.microsoft.com/office/2006/metadata/properties/metaAttributes"/>
    <ds:schemaRef ds:uri="http://www.w3.org/2000/xmlns/"/>
    <ds:schemaRef ds:uri="http://www.w3.org/2001/XMLSchema"/>
    <ds:schemaRef ds:uri="71af3243-3dd4-4a8d-8c0d-dd76da1f02a5"/>
    <ds:schemaRef ds:uri="16c05727-aa75-4e4a-9b5f-8a80a1165891"/>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D45F22A-22AD-4AB5-B4E5-D6E61E43E45F}">
  <ds:schemaRefs>
    <ds:schemaRef ds:uri="http://schemas.microsoft.com/office/2006/metadata/properties"/>
    <ds:schemaRef ds:uri="16c05727-aa75-4e4a-9b5f-8a80a1165891"/>
    <ds:schemaRef ds:uri="http://purl.org/dc/dcmitype/"/>
    <ds:schemaRef ds:uri="http://purl.org/dc/terms/"/>
    <ds:schemaRef ds:uri="http://schemas.microsoft.com/office/2006/documentManagement/types"/>
    <ds:schemaRef ds:uri="71af3243-3dd4-4a8d-8c0d-dd76da1f02a5"/>
    <ds:schemaRef ds:uri="http://purl.org/dc/elements/1.1/"/>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Wood Type</Template>
  <TotalTime>4781</TotalTime>
  <Words>2303</Words>
  <Application>Microsoft Office PowerPoint</Application>
  <PresentationFormat>Widescreen</PresentationFormat>
  <Paragraphs>352</Paragraphs>
  <Slides>21</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vt:lpstr>
      <vt:lpstr>Calibri</vt:lpstr>
      <vt:lpstr>Consolas</vt:lpstr>
      <vt:lpstr>Georgia</vt:lpstr>
      <vt:lpstr>Rockwell Extra Bold</vt:lpstr>
      <vt:lpstr>Trebuchet MS</vt:lpstr>
      <vt:lpstr>Wingdings</vt:lpstr>
      <vt:lpstr>YS Text</vt:lpstr>
      <vt:lpstr>Wood Type</vt:lpstr>
      <vt:lpstr>PowerPoint Presentation</vt:lpstr>
      <vt:lpstr>Our fresh produce promise</vt:lpstr>
      <vt:lpstr>Executive Summary </vt:lpstr>
      <vt:lpstr>1. Business / Company Overview </vt:lpstr>
      <vt:lpstr>2. Products and Services </vt:lpstr>
      <vt:lpstr>What makes us different </vt:lpstr>
      <vt:lpstr>Our process</vt:lpstr>
      <vt:lpstr>3.1 Market Audit Competitor’s Analysis</vt:lpstr>
      <vt:lpstr> 3.2 SWOT Analysis</vt:lpstr>
      <vt:lpstr>3.2 SWOT Analysis</vt:lpstr>
      <vt:lpstr>3.3 PESTLE Analysis</vt:lpstr>
      <vt:lpstr>4.1 Target Market </vt:lpstr>
      <vt:lpstr>4.2 Marketing and Sales Plan</vt:lpstr>
      <vt:lpstr>5.  Management team </vt:lpstr>
      <vt:lpstr>6. Capital investment</vt:lpstr>
      <vt:lpstr>7. Profit and loss</vt:lpstr>
      <vt:lpstr>PowerPoint Presentation</vt:lpstr>
      <vt:lpstr>9. Key performance indicator</vt:lpstr>
      <vt:lpstr>9.1 KPI- 2023-2026</vt:lpstr>
      <vt:lpstr>10. References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Madalina Stanga</dc:creator>
  <cp:lastModifiedBy>Faisal Khalid (2123094)</cp:lastModifiedBy>
  <cp:revision>33</cp:revision>
  <dcterms:created xsi:type="dcterms:W3CDTF">2022-10-26T15:18:41Z</dcterms:created>
  <dcterms:modified xsi:type="dcterms:W3CDTF">2022-11-08T22:48:43Z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