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6" autoAdjust="0"/>
    <p:restoredTop sz="94660"/>
  </p:normalViewPr>
  <p:slideViewPr>
    <p:cSldViewPr snapToGrid="0">
      <p:cViewPr>
        <p:scale>
          <a:sx n="94" d="100"/>
          <a:sy n="94" d="100"/>
        </p:scale>
        <p:origin x="11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61296-38F2-2437-FFEB-EF7795AEAF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AF5EB2-1E0E-DA21-9A78-75EBEC7B2E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F9A08-493C-63BF-C730-8813B193B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D386E-4D5B-A840-7DB3-463A0C458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321C2-6C39-3950-EBF8-EE5003FDB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296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CDEF-44BD-0247-5E95-8756D6D05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E2AE2-CC81-842D-171B-CE570F746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6EE0E-6FF5-40C8-2031-04CBB916F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CA279-585B-4BA0-9E1C-E26C24BD7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507CB-A1D9-255A-E427-4332841F1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59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2F1F-4224-E399-581D-BD040F795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2C751-49F8-50F9-F75E-0362E7E564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32868-E7A1-C4BE-41C9-CA7B42E43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6B49AB-8899-035B-EBB5-CBD7A6BCD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9383B-7DA2-7AEA-0A34-E8381A632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771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672C8-434F-BD0A-8434-FC849BD00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F7FB-689B-6642-98C3-33E5657B31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E2C9FA-B085-C759-7E8D-5C658197CA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8932BF-261C-CC06-2568-DEDACC541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18133B-C863-BD3A-B75A-D48BCFCB0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CDDEE5-2801-E22B-D195-0C1ACE9AF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593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6EE1-470A-2D5E-CDC3-FA6D90B77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B8C267-1DD4-2FAE-7E37-B8405B9763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7584B4-9DA4-17FE-D215-5F406A2EEC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252939-B5E1-6ABA-C32E-8692DB9BAF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3427D2-F4CA-4BDE-C8FF-82560D05C7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1ACC24-EBB0-BFDF-ACE8-492C31164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A1D6A-7524-0E7A-E317-B06E949B3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4790E-9ED4-0071-CB5A-EF77D5159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46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04A92-F81C-B0DF-369C-A3A0DDF5C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44C7A2-0A79-23D6-9F6D-570EE99A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FED0C4-8D03-8C23-C8BF-8B3611A0E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65D257-7058-B753-B8F8-245DBBE3F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765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711326-2A9C-1B67-CB04-EDED65CF7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1B7AAA-4EB7-E7EA-91C9-0FF66EEDD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D7E56B-A321-D2D5-3382-4ACC7A06F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511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1F6B3-A37F-FC5D-344A-A190235F9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12337-F0AB-6E29-76F4-B52A739C0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F83914-0344-8EF2-246E-03DDE08E88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DFBCB-87E9-59E8-20EE-C9DD6C0D5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B913AC-DADB-004B-06A5-9D7CC4639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62E5AC-8029-2F35-F493-8D007B3DF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424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CFD40-C596-1893-0DF6-37E8CD50C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6551FA-90A6-2CEC-D07D-FFE79BC5F6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1353B1-CC05-032D-55CD-7A158175DA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1E5017-4FC4-723E-5B16-9613B1B9D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F315C6-3A2B-493F-DFFA-28F27F83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6AEC7B-ADAE-46FB-9ECA-7EC9A58BF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51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702C1-D47A-C2D8-5161-3303A5599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661EAF-30B2-D172-8D6F-1D2F16E316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C34F4-6FD0-D1FF-C8B3-42F7EA578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F5669-F52A-13B7-5A89-9DB957578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E5230-6899-AC76-307F-45F291036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146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B4D809-E844-BC5A-2C9D-7995487923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8663AB-8640-B29A-7BAF-A668EB4C29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1CB3BC-CF89-8307-EEE4-86E9B7506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37DF9-C452-8C52-EEF4-BE2283B0E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CD7AC-6336-0B09-A1F4-5C16E862B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156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FDD069-E950-CE53-20FB-EC098683D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282CB-5273-5FFF-5774-76229FD8E7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B6CC2-D9D8-558C-8DEB-CE68139F86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F40327-F150-428A-B386-7DA54358DB75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CABB6-0285-C1B5-C314-A271BBA1C1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2A50D-E096-C579-A02C-DADEF14A9A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0633D2-4A0E-4080-9B29-5F99BBA9F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021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sb.ac.uk/unlocking-learning-barriers-the-hidden-effects-of-trauma" TargetMode="External"/><Relationship Id="rId7" Type="http://schemas.openxmlformats.org/officeDocument/2006/relationships/hyperlink" Target="https://www.advance-he.ac.uk/knowledge-hub/professional-standards-framework-teaching-and-supporting-learning-higher-education-0" TargetMode="External"/><Relationship Id="rId2" Type="http://schemas.openxmlformats.org/officeDocument/2006/relationships/hyperlink" Target="https://doi.org/10.4135/9781473957701.n37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isabilityrightsuk.org/education?" TargetMode="External"/><Relationship Id="rId5" Type="http://schemas.openxmlformats.org/officeDocument/2006/relationships/hyperlink" Target="https://doi.org/10.3390/bs14020111." TargetMode="External"/><Relationship Id="rId4" Type="http://schemas.openxmlformats.org/officeDocument/2006/relationships/hyperlink" Target="https://warwick.ac.uk/news/pressreleases/disability_gap_in.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c6eb77340f0b647b214c599/374_Implementing_Inclusive_Education.pdf?utm_source=chatgpt.com" TargetMode="External"/><Relationship Id="rId2" Type="http://schemas.openxmlformats.org/officeDocument/2006/relationships/hyperlink" Target="https://assets.publishing.service.gov.uk/media/5a802f43e5274a2e8ab4ead7/Inclusive_Teaching_and_Learning_in_Higher_Education_as_a_route_to-excellence.pdf?utm_source=chatgpt.com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with different colored silhouettes&#10;&#10;AI-generated content may be incorrect.">
            <a:extLst>
              <a:ext uri="{FF2B5EF4-FFF2-40B4-BE49-F238E27FC236}">
                <a16:creationId xmlns:a16="http://schemas.microsoft.com/office/drawing/2014/main" id="{4FB6E2DD-5366-78F5-1B5B-52272677C5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4" r="1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4916930-E76E-4100-9DCF-4981566A3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57375" y="1885950"/>
            <a:ext cx="8505825" cy="3152775"/>
          </a:xfrm>
          <a:prstGeom prst="rect">
            <a:avLst/>
          </a:prstGeom>
          <a:solidFill>
            <a:schemeClr val="bg1">
              <a:alpha val="75000"/>
            </a:schemeClr>
          </a:solidFill>
          <a:ln w="63500" cmpd="dbl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DCD38F-509E-BC87-C5F2-E2877C8E0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6475" y="2247900"/>
            <a:ext cx="7581900" cy="2514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600" b="1">
                <a:solidFill>
                  <a:schemeClr val="tx1">
                    <a:lumMod val="75000"/>
                    <a:lumOff val="25000"/>
                  </a:schemeClr>
                </a:solidFill>
              </a:rPr>
              <a:t>Personal Tragedy Model of Disability</a:t>
            </a:r>
            <a:br>
              <a:rPr lang="en-US" sz="56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5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52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DFDB28-AEDA-4814-98DE-EA4B5497D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with different colored silhouettes&#10;&#10;AI-generated content may be incorrect.">
            <a:extLst>
              <a:ext uri="{FF2B5EF4-FFF2-40B4-BE49-F238E27FC236}">
                <a16:creationId xmlns:a16="http://schemas.microsoft.com/office/drawing/2014/main" id="{0CDCF37C-2C36-FFC6-7FCD-D68970925A2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44" r="1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5" name="Picture 4" descr="A person in a wheelchair on a beach with another person in a wheelchair&#10;&#10;AI-generated content may be incorrect.">
            <a:extLst>
              <a:ext uri="{FF2B5EF4-FFF2-40B4-BE49-F238E27FC236}">
                <a16:creationId xmlns:a16="http://schemas.microsoft.com/office/drawing/2014/main" id="{71A43431-B413-1251-3C3B-D79E90A993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841" y="1551864"/>
            <a:ext cx="5462012" cy="36992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39F3346-6087-6A20-2B45-EDC8E4D2A534}"/>
              </a:ext>
            </a:extLst>
          </p:cNvPr>
          <p:cNvSpPr/>
          <p:nvPr/>
        </p:nvSpPr>
        <p:spPr>
          <a:xfrm>
            <a:off x="1" y="537883"/>
            <a:ext cx="6636123" cy="88078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ABAA6-F3E8-6360-673A-EAA637E63A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192306" y="1203514"/>
            <a:ext cx="9144000" cy="880782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What Does The Model Say?</a:t>
            </a:r>
            <a:br>
              <a:rPr lang="en-GB" dirty="0"/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36703F-5F7D-9061-2080-E3AEFC1C3FA5}"/>
              </a:ext>
            </a:extLst>
          </p:cNvPr>
          <p:cNvSpPr txBox="1"/>
          <p:nvPr/>
        </p:nvSpPr>
        <p:spPr>
          <a:xfrm>
            <a:off x="90503" y="2188382"/>
            <a:ext cx="674033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</a:rPr>
              <a:t>Disability is seen as a personal problem or misfortune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</a:rPr>
              <a:t>Impairment is something to be endured, struggle against, or overcome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</a:rPr>
              <a:t>Able-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bodiedness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is treated as normal and valued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</a:rPr>
              <a:t>Disadvantage is blamed on individual failings, not social barriers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                                                      </a:t>
            </a:r>
            <a:r>
              <a:rPr lang="en-GB" dirty="0"/>
              <a:t> —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Cameron (2014) and Olsen (2024) </a:t>
            </a:r>
            <a:r>
              <a:rPr lang="en-GB" dirty="0"/>
              <a:t>— 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>
              <a:buNone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>
              <a:buNone/>
            </a:pP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660A58-752E-4E5D-EF72-A9DF675377B7}"/>
              </a:ext>
            </a:extLst>
          </p:cNvPr>
          <p:cNvSpPr txBox="1"/>
          <p:nvPr/>
        </p:nvSpPr>
        <p:spPr>
          <a:xfrm>
            <a:off x="211792" y="5235859"/>
            <a:ext cx="96280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Olsen (2024) argues that the UK government “created” the personal tragedy model of disability by transforming an existing cultural belief about disability as misfortune into a politically deployed framework that locates disadvantage in individual failings rather than social barriers, thereby legitimising welfare cuts and increased stigma.</a:t>
            </a:r>
          </a:p>
        </p:txBody>
      </p:sp>
    </p:spTree>
    <p:extLst>
      <p:ext uri="{BB962C8B-B14F-4D97-AF65-F5344CB8AC3E}">
        <p14:creationId xmlns:p14="http://schemas.microsoft.com/office/powerpoint/2010/main" val="2650604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1851A2-A213-3330-4F7B-4774F03F8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D40596F-94F8-A38F-C5FA-70CE2000705E}"/>
              </a:ext>
            </a:extLst>
          </p:cNvPr>
          <p:cNvSpPr/>
          <p:nvPr/>
        </p:nvSpPr>
        <p:spPr>
          <a:xfrm>
            <a:off x="0" y="131481"/>
            <a:ext cx="9722224" cy="88078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C094F-3FD7-CC4F-8F34-814EBA40F8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847422" y="1571423"/>
            <a:ext cx="11365006" cy="880782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How Could It Impact The Post-16 Sector?</a:t>
            </a:r>
            <a:br>
              <a:rPr lang="en-GB" sz="4800" b="1" dirty="0"/>
            </a:br>
            <a:br>
              <a:rPr lang="en-GB" dirty="0"/>
            </a:br>
            <a:endParaRPr lang="en-GB" dirty="0"/>
          </a:p>
        </p:txBody>
      </p:sp>
      <p:pic>
        <p:nvPicPr>
          <p:cNvPr id="4" name="Picture 3" descr="A group of people with different colored silhouettes&#10;&#10;AI-generated content may be incorrect.">
            <a:extLst>
              <a:ext uri="{FF2B5EF4-FFF2-40B4-BE49-F238E27FC236}">
                <a16:creationId xmlns:a16="http://schemas.microsoft.com/office/drawing/2014/main" id="{E5D04129-6B1E-FE53-5244-5E5DC01367D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44" r="1" b="1"/>
          <a:stretch>
            <a:fillRect/>
          </a:stretch>
        </p:blipFill>
        <p:spPr>
          <a:xfrm>
            <a:off x="-769339" y="0"/>
            <a:ext cx="12191980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BA3D57-7D61-8E11-5BCD-6E8683DE9DF8}"/>
              </a:ext>
            </a:extLst>
          </p:cNvPr>
          <p:cNvSpPr txBox="1"/>
          <p:nvPr/>
        </p:nvSpPr>
        <p:spPr>
          <a:xfrm>
            <a:off x="95098" y="1143744"/>
            <a:ext cx="10463106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Emotional distress affects learning</a:t>
            </a:r>
            <a:br>
              <a:rPr lang="en-GB" dirty="0"/>
            </a:br>
            <a:r>
              <a:rPr lang="en-GB" dirty="0"/>
              <a:t>Trauma increases anxiety and stress, reducing concentration and engagement.</a:t>
            </a:r>
            <a:br>
              <a:rPr lang="en-GB" dirty="0"/>
            </a:br>
            <a:r>
              <a:rPr lang="en-GB" dirty="0"/>
              <a:t>Disabled learners may struggle more with processing information and completing work, highlighting the need to prioritise </a:t>
            </a:r>
            <a:r>
              <a:rPr lang="en-GB" b="1" dirty="0"/>
              <a:t>learner wellbeing and safety</a:t>
            </a:r>
            <a:r>
              <a:rPr lang="en-GB" dirty="0"/>
              <a:t> (Mehta,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Reduced attendance and engagement</a:t>
            </a:r>
            <a:br>
              <a:rPr lang="en-GB" dirty="0"/>
            </a:br>
            <a:r>
              <a:rPr lang="en-GB" dirty="0"/>
              <a:t>Trauma can lead to withdrawal, low motivation, and poor attendance.</a:t>
            </a:r>
            <a:br>
              <a:rPr lang="en-GB" dirty="0"/>
            </a:br>
            <a:r>
              <a:rPr lang="en-GB" dirty="0"/>
              <a:t>Existing barriers (access, academic support, financial costs) for disabled learners are intensified, reinforcing the need to </a:t>
            </a:r>
            <a:r>
              <a:rPr lang="en-GB" b="1" dirty="0"/>
              <a:t>remove barriers and support progression</a:t>
            </a:r>
            <a:r>
              <a:rPr lang="en-GB" dirty="0"/>
              <a:t> (University of Warwick, 2021).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Increased mental health challenges</a:t>
            </a:r>
            <a:br>
              <a:rPr lang="en-GB" dirty="0"/>
            </a:br>
            <a:r>
              <a:rPr lang="en-GB" dirty="0"/>
              <a:t>Disabled learners experience higher rates of anxiety and depression, affecting confidence and academic performance.</a:t>
            </a:r>
            <a:br>
              <a:rPr lang="en-GB" dirty="0"/>
            </a:br>
            <a:r>
              <a:rPr lang="en-GB" dirty="0"/>
              <a:t>Awareness supports a </a:t>
            </a:r>
            <a:r>
              <a:rPr lang="en-GB" b="1" dirty="0"/>
              <a:t>safe and inclusive learning environment</a:t>
            </a:r>
            <a:r>
              <a:rPr lang="en-GB" dirty="0"/>
              <a:t> (García et al., 2024).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Need for reasonable adjustments</a:t>
            </a:r>
            <a:br>
              <a:rPr lang="en-GB" dirty="0"/>
            </a:br>
            <a:r>
              <a:rPr lang="en-GB" dirty="0"/>
              <a:t>Flexible deadlines, adapted assessments, and additional support help prevent learners from falling behind.</a:t>
            </a:r>
            <a:br>
              <a:rPr lang="en-GB" dirty="0"/>
            </a:br>
            <a:r>
              <a:rPr lang="en-GB" dirty="0"/>
              <a:t>These adjustments promote </a:t>
            </a:r>
            <a:r>
              <a:rPr lang="en-GB" b="1" dirty="0"/>
              <a:t>equality, diversity, and inclusion</a:t>
            </a:r>
            <a:r>
              <a:rPr lang="en-GB" dirty="0"/>
              <a:t> (Disability Rights UK, 2020).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Importance of supportive teacher relationships</a:t>
            </a:r>
            <a:br>
              <a:rPr lang="en-GB" dirty="0"/>
            </a:br>
            <a:r>
              <a:rPr lang="en-GB" dirty="0"/>
              <a:t>Positive, respectful relationships encourage learners to share difficulties and access support, reducing disengagement and supporting recovery after trauma (Advance HE, 2023).</a:t>
            </a:r>
          </a:p>
        </p:txBody>
      </p:sp>
      <p:pic>
        <p:nvPicPr>
          <p:cNvPr id="14" name="Picture 13" descr="A close up of a sign&#10;&#10;AI-generated content may be incorrect.">
            <a:extLst>
              <a:ext uri="{FF2B5EF4-FFF2-40B4-BE49-F238E27FC236}">
                <a16:creationId xmlns:a16="http://schemas.microsoft.com/office/drawing/2014/main" id="{03ADA792-47A6-8F7D-4116-CFC6611F13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5329" y="0"/>
            <a:ext cx="14346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46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4BC8A-8AB1-F36E-C37B-685A4A3FDA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CECCD33-4AFF-3E58-8E62-E3B41C3F4CAB}"/>
              </a:ext>
            </a:extLst>
          </p:cNvPr>
          <p:cNvSpPr/>
          <p:nvPr/>
        </p:nvSpPr>
        <p:spPr>
          <a:xfrm>
            <a:off x="0" y="537883"/>
            <a:ext cx="10011335" cy="88078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4121E2-EA0E-1C3C-215C-27639230BA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35107" y="537883"/>
            <a:ext cx="11365006" cy="880782"/>
          </a:xfrm>
        </p:spPr>
        <p:txBody>
          <a:bodyPr>
            <a:normAutofit/>
          </a:bodyPr>
          <a:lstStyle/>
          <a:p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Strategies to Overcome The Barriers?</a:t>
            </a:r>
            <a:endParaRPr lang="en-GB" dirty="0"/>
          </a:p>
        </p:txBody>
      </p:sp>
      <p:pic>
        <p:nvPicPr>
          <p:cNvPr id="4" name="Picture 3" descr="A group of people with different colored silhouettes&#10;&#10;AI-generated content may be incorrect.">
            <a:extLst>
              <a:ext uri="{FF2B5EF4-FFF2-40B4-BE49-F238E27FC236}">
                <a16:creationId xmlns:a16="http://schemas.microsoft.com/office/drawing/2014/main" id="{EE4B6B2B-870D-5BB3-0793-9F21D2401DA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44" r="1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A7FD2D-BB9A-BDCF-ABE1-F02821D211C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8324"/>
          <a:stretch>
            <a:fillRect/>
          </a:stretch>
        </p:blipFill>
        <p:spPr>
          <a:xfrm>
            <a:off x="7436995" y="1808629"/>
            <a:ext cx="4754985" cy="38660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1F2158-2933-8DCB-1A29-AE9BC685A15C}"/>
              </a:ext>
            </a:extLst>
          </p:cNvPr>
          <p:cNvSpPr txBox="1"/>
          <p:nvPr/>
        </p:nvSpPr>
        <p:spPr>
          <a:xfrm>
            <a:off x="174812" y="1418665"/>
            <a:ext cx="726218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Adopt a strengths-based approach.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 on learners’ capabilities, aspirations, and progress rather than limitations.</a:t>
            </a:r>
          </a:p>
          <a:p>
            <a:r>
              <a:rPr lang="en-GB" b="1" dirty="0"/>
              <a:t>Raise expectations, not sympathy.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Maintain academic rigour while providing appropriate adjustments.</a:t>
            </a:r>
          </a:p>
          <a:p>
            <a:r>
              <a:rPr lang="en-GB" b="1" dirty="0"/>
              <a:t>Promote learner agency.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Involve learners in decisions about support, assessment methods, and learning strategies.</a:t>
            </a:r>
          </a:p>
          <a:p>
            <a:r>
              <a:rPr lang="en-GB" b="1" dirty="0"/>
              <a:t>Design inclusively.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inclusive teaching approaches (e.g. varied assessment formats, flexible participation methods) so fewer “special” adjustments are needed.</a:t>
            </a:r>
          </a:p>
          <a:p>
            <a:r>
              <a:rPr lang="en-GB" b="1" dirty="0"/>
              <a:t>Challenge the deficit language.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Avoid framing disability as a problem to be “overcome”; instead, recognise structural and environmental barriers.</a:t>
            </a:r>
          </a:p>
          <a:p>
            <a:r>
              <a:rPr lang="en-GB" b="1" dirty="0"/>
              <a:t>Model inclusive attitudes.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educators speak about disability strongly influences peer attitudes and classroom culture.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0F9FB7-C5CE-7F8D-ECD8-56A31D10DFED}"/>
              </a:ext>
            </a:extLst>
          </p:cNvPr>
          <p:cNvSpPr txBox="1"/>
          <p:nvPr/>
        </p:nvSpPr>
        <p:spPr>
          <a:xfrm>
            <a:off x="6888480" y="5930472"/>
            <a:ext cx="5554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— Department for Education (2017); QAA, (2018), Meyer, Rose and Gordon (2014); QAA, (2018) — </a:t>
            </a:r>
          </a:p>
        </p:txBody>
      </p:sp>
    </p:spTree>
    <p:extLst>
      <p:ext uri="{BB962C8B-B14F-4D97-AF65-F5344CB8AC3E}">
        <p14:creationId xmlns:p14="http://schemas.microsoft.com/office/powerpoint/2010/main" val="3670673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BA399-DEF8-D1EF-B8EE-4ABAFBA461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A7D73-5334-F1D4-5C50-5DD1BF9124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71500" y="423581"/>
            <a:ext cx="4197725" cy="598395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2A9BE7-0CCB-2D20-58A6-BA1E5AA49F85}"/>
              </a:ext>
            </a:extLst>
          </p:cNvPr>
          <p:cNvSpPr txBox="1"/>
          <p:nvPr/>
        </p:nvSpPr>
        <p:spPr>
          <a:xfrm>
            <a:off x="242046" y="1116106"/>
            <a:ext cx="1150395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Olsen, J. (2024) ‘The United Kingdom Government’s creation of the personal tragedy model of disability’, Review of Disability Studies: An International Journal, 18(4) &amp; 19(1).</a:t>
            </a:r>
          </a:p>
          <a:p>
            <a:r>
              <a:rPr lang="en-GB" dirty="0"/>
              <a:t>Cameron, C. 2014. The Personal Tragedy Model. In: Disability Studies: A Student's Guide. Colin Cameron Editor, London: SAGE Publications Ltd. pp. 117-119 Available at: </a:t>
            </a:r>
            <a:r>
              <a:rPr lang="en-GB" dirty="0">
                <a:hlinkClick r:id="rId2"/>
              </a:rPr>
              <a:t>https://doi.org/10.4135/9781473957701.n37</a:t>
            </a:r>
            <a:endParaRPr lang="en-GB" dirty="0"/>
          </a:p>
          <a:p>
            <a:r>
              <a:rPr lang="en-GB" dirty="0" err="1">
                <a:effectLst/>
              </a:rPr>
              <a:t>kunal.mehta</a:t>
            </a:r>
            <a:r>
              <a:rPr lang="en-GB" dirty="0">
                <a:effectLst/>
              </a:rPr>
              <a:t> (2025). </a:t>
            </a:r>
          </a:p>
          <a:p>
            <a:r>
              <a:rPr lang="en-GB" i="1" dirty="0">
                <a:effectLst/>
              </a:rPr>
              <a:t>Unlocking Learning Barriers: The Hidden Effects of Trauma - Fairfield School of Business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3" tooltip="https://fsb.ac.uk/unlocking-learning-barriers-the-hidden-effects-of-trauma"/>
              </a:rPr>
              <a:t>https://fsb.ac.uk/unlocking-learning-barriers-the-hidden-effects-of-trauma</a:t>
            </a:r>
            <a:r>
              <a:rPr lang="en-GB" dirty="0">
                <a:effectLst/>
              </a:rPr>
              <a:t> [Accessed 14 January 2026].</a:t>
            </a:r>
          </a:p>
          <a:p>
            <a:r>
              <a:rPr lang="en-GB" dirty="0">
                <a:effectLst/>
              </a:rPr>
              <a:t>University of Warwick (2021). </a:t>
            </a:r>
            <a:r>
              <a:rPr lang="en-GB" i="1" dirty="0">
                <a:effectLst/>
              </a:rPr>
              <a:t>Disability gap in young people’s post-16 destinations and employment outcomes revealed by new analysis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4" tooltip="https://warwick.ac.uk/news/pressreleases/disability_gap_in."/>
              </a:rPr>
              <a:t>https://warwick.ac.uk/news/pressreleases/disability_gap_in.</a:t>
            </a:r>
            <a:r>
              <a:rPr lang="en-GB" dirty="0">
                <a:effectLst/>
              </a:rPr>
              <a:t> </a:t>
            </a:r>
          </a:p>
          <a:p>
            <a:r>
              <a:rPr lang="en-GB" dirty="0">
                <a:effectLst/>
              </a:rPr>
              <a:t>Patricia Solís García, Sara Real </a:t>
            </a:r>
            <a:r>
              <a:rPr lang="en-GB" dirty="0" err="1">
                <a:effectLst/>
              </a:rPr>
              <a:t>Castelao</a:t>
            </a:r>
            <a:r>
              <a:rPr lang="en-GB" dirty="0">
                <a:effectLst/>
              </a:rPr>
              <a:t> and Barreiro-Collazo, A. (2024). Trends and Challenges in the Mental Health of University Students with Disabilities: A Systematic Review. </a:t>
            </a:r>
            <a:r>
              <a:rPr lang="en-GB" i="1" dirty="0" err="1">
                <a:effectLst/>
              </a:rPr>
              <a:t>Behavioral</a:t>
            </a:r>
            <a:r>
              <a:rPr lang="en-GB" i="1" dirty="0">
                <a:effectLst/>
              </a:rPr>
              <a:t> sciences</a:t>
            </a:r>
            <a:r>
              <a:rPr lang="en-GB" dirty="0">
                <a:effectLst/>
              </a:rPr>
              <a:t>, 14(2), pp.111–111. </a:t>
            </a:r>
            <a:r>
              <a:rPr lang="en-GB" dirty="0" err="1">
                <a:effectLst/>
              </a:rPr>
              <a:t>doi:</a:t>
            </a:r>
            <a:r>
              <a:rPr lang="en-GB" dirty="0" err="1">
                <a:effectLst/>
                <a:hlinkClick r:id="rId5" tooltip="https://doi.org/10.3390/bs14020111."/>
              </a:rPr>
              <a:t>https</a:t>
            </a:r>
            <a:r>
              <a:rPr lang="en-GB" dirty="0">
                <a:effectLst/>
                <a:hlinkClick r:id="rId5" tooltip="https://doi.org/10.3390/bs14020111."/>
              </a:rPr>
              <a:t>://doi.org/10.3390/bs14020111.</a:t>
            </a:r>
            <a:r>
              <a:rPr lang="en-GB" dirty="0">
                <a:effectLst/>
              </a:rPr>
              <a:t>                                                                       </a:t>
            </a:r>
          </a:p>
          <a:p>
            <a:r>
              <a:rPr lang="en-GB" dirty="0">
                <a:effectLst/>
              </a:rPr>
              <a:t>Disability Rights UK (2020). </a:t>
            </a:r>
            <a:r>
              <a:rPr lang="en-GB" i="1" dirty="0">
                <a:effectLst/>
              </a:rPr>
              <a:t>Education | Disability Rights UK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6" tooltip="https://www.disabilityrightsuk.org/education?"/>
              </a:rPr>
              <a:t>https://www.disabilityrightsuk.org/education?</a:t>
            </a:r>
            <a:r>
              <a:rPr lang="en-GB" dirty="0">
                <a:effectLst/>
              </a:rPr>
              <a:t> [Accessed 14 January 2026].                                             </a:t>
            </a:r>
          </a:p>
          <a:p>
            <a:r>
              <a:rPr lang="en-GB" i="1" dirty="0">
                <a:effectLst/>
              </a:rPr>
              <a:t>Professional Standards Framework for teaching and supporting learning in higher education 2023 | Advance HE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hlinkClick r:id="rId7" tooltip="https://www.advance-he.ac.uk/knowledge-hub/professional-standards-framework-teaching-and-supporting-learning-higher-education-0"/>
              </a:rPr>
              <a:t>https://www.advance-he.ac.uk/knowledge-hub/professional-standards-framework-teaching-and-supporting…</a:t>
            </a:r>
            <a:r>
              <a:rPr lang="en-GB" dirty="0"/>
              <a:t> {Accessed 14 January 2026]. </a:t>
            </a:r>
            <a:r>
              <a:rPr lang="en-GB" dirty="0">
                <a:effectLst/>
              </a:rPr>
              <a:t>     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484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F2F11D-FA3E-558C-4FA7-F35068C22F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DA868-CFB3-4BE4-13ED-83DBA6A0E4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71500" y="423581"/>
            <a:ext cx="4197725" cy="598395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64F224-937F-218A-406C-C6BFCB22AA8B}"/>
              </a:ext>
            </a:extLst>
          </p:cNvPr>
          <p:cNvSpPr txBox="1"/>
          <p:nvPr/>
        </p:nvSpPr>
        <p:spPr>
          <a:xfrm>
            <a:off x="242046" y="1116106"/>
            <a:ext cx="1150395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Department for Education (2017) </a:t>
            </a:r>
            <a:r>
              <a:rPr lang="en-GB" i="1" dirty="0"/>
              <a:t>Inclusive teaching and learning in higher education as a route to excellence</a:t>
            </a:r>
            <a:r>
              <a:rPr lang="en-GB" dirty="0"/>
              <a:t>. London: Department for Education. Available at: </a:t>
            </a:r>
            <a:r>
              <a:rPr lang="en-GB" dirty="0">
                <a:hlinkClick r:id="rId2"/>
              </a:rPr>
              <a:t>https://assets.publishing.service.gov.uk/media/5a802f43e5274a2e8ab4ead7/Inclusive_Teaching_and_Learning_in_Higher_Education_as_a_route_to-excellence.pdf</a:t>
            </a:r>
            <a:r>
              <a:rPr lang="en-GB" dirty="0"/>
              <a:t> (Accessed: 14 January 2026).</a:t>
            </a:r>
          </a:p>
          <a:p>
            <a:r>
              <a:rPr lang="en-GB" dirty="0"/>
              <a:t>Department for Education (2019) </a:t>
            </a:r>
            <a:r>
              <a:rPr lang="en-GB" i="1" dirty="0"/>
              <a:t>Implementing inclusive education</a:t>
            </a:r>
            <a:r>
              <a:rPr lang="en-GB" dirty="0"/>
              <a:t>. London: Department for Education. Available at: </a:t>
            </a:r>
            <a:r>
              <a:rPr lang="en-GB" dirty="0">
                <a:hlinkClick r:id="rId3"/>
              </a:rPr>
              <a:t>https://assets.publishing.service.gov.uk/media/5c6eb77340f0b647b214c599/374_Implementing_Inclusive_Education.pdf</a:t>
            </a:r>
            <a:r>
              <a:rPr lang="en-GB" dirty="0"/>
              <a:t> (Accessed: 14 January 2026).</a:t>
            </a:r>
          </a:p>
          <a:p>
            <a:r>
              <a:rPr lang="en-GB" dirty="0"/>
              <a:t>Quality Assurance Agency for Higher Education (QAA) (2018) </a:t>
            </a:r>
            <a:r>
              <a:rPr lang="en-GB" i="1" dirty="0"/>
              <a:t>UK quality code for higher education: advice and guidance on inclusive practice</a:t>
            </a:r>
            <a:r>
              <a:rPr lang="en-GB" dirty="0"/>
              <a:t>. Gloucester: QAA.</a:t>
            </a:r>
          </a:p>
          <a:p>
            <a:r>
              <a:rPr lang="en-GB" dirty="0"/>
              <a:t>Quality Assurance Agency for Higher Education (QAA) (2018) </a:t>
            </a:r>
            <a:r>
              <a:rPr lang="en-GB" i="1" dirty="0"/>
              <a:t>Inclusive higher education framework</a:t>
            </a:r>
            <a:r>
              <a:rPr lang="en-GB" dirty="0"/>
              <a:t>. Gloucester: QAA.</a:t>
            </a:r>
          </a:p>
          <a:p>
            <a:r>
              <a:rPr lang="en-GB" dirty="0"/>
              <a:t>Meyer, A., Rose, D.H. and Gordon, D. (2014) </a:t>
            </a:r>
            <a:r>
              <a:rPr lang="en-GB" i="1" dirty="0"/>
              <a:t>Universal design for learning: theory and practice</a:t>
            </a:r>
            <a:r>
              <a:rPr lang="en-GB" dirty="0"/>
              <a:t>. Wakefield, MA: CAST.</a:t>
            </a:r>
          </a:p>
          <a:p>
            <a:r>
              <a:rPr lang="en-GB" dirty="0"/>
              <a:t>Oliver, M. (1996) </a:t>
            </a:r>
            <a:r>
              <a:rPr lang="en-GB" i="1" dirty="0"/>
              <a:t>Understanding disability: from theory to practice</a:t>
            </a:r>
            <a:r>
              <a:rPr lang="en-GB" dirty="0"/>
              <a:t>. Basingstoke: Macmillan.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243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B8B978-F381-4666-2E50-642A2D77C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with canes and a wheelchair&#10;&#10;AI-generated content may be incorrect.">
            <a:extLst>
              <a:ext uri="{FF2B5EF4-FFF2-40B4-BE49-F238E27FC236}">
                <a16:creationId xmlns:a16="http://schemas.microsoft.com/office/drawing/2014/main" id="{989B7B68-E91C-C71A-7123-8E7AF9C68A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D1AD757-EBA6-24C7-5007-464A259E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57375" y="1885950"/>
            <a:ext cx="8505825" cy="3152775"/>
          </a:xfrm>
          <a:prstGeom prst="rect">
            <a:avLst/>
          </a:prstGeom>
          <a:solidFill>
            <a:schemeClr val="bg1">
              <a:alpha val="75000"/>
            </a:schemeClr>
          </a:solidFill>
          <a:ln w="63500" cmpd="dbl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64DAA-704C-B83E-776B-AFC131E5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6475" y="2247900"/>
            <a:ext cx="7581900" cy="2514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Thank You For Your Time</a:t>
            </a:r>
            <a:br>
              <a:rPr lang="en-US" sz="6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US" sz="6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6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 You Any Questions?</a:t>
            </a:r>
            <a:endParaRPr lang="en-US" sz="6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2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1005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Personal Tragedy Model of Disability </vt:lpstr>
      <vt:lpstr>What Does The Model Say? </vt:lpstr>
      <vt:lpstr>How Could It Impact The Post-16 Sector?  </vt:lpstr>
      <vt:lpstr>Strategies to Overcome The Barriers?</vt:lpstr>
      <vt:lpstr>References</vt:lpstr>
      <vt:lpstr>References</vt:lpstr>
      <vt:lpstr>Thank You For Your Time  Do You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Pavlo Gladkyi (1918831)</dc:creator>
  <cp:lastModifiedBy>Pavlo Gladkyi (1918831)</cp:lastModifiedBy>
  <cp:revision>2</cp:revision>
  <dcterms:created xsi:type="dcterms:W3CDTF">2026-01-14T10:09:40Z</dcterms:created>
  <dcterms:modified xsi:type="dcterms:W3CDTF">2026-01-14T11:19:04Z</dcterms:modified>
</cp:coreProperties>
</file>