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0" r:id="rId2"/>
    <p:sldId id="271" r:id="rId3"/>
    <p:sldId id="272" r:id="rId4"/>
    <p:sldId id="273" r:id="rId5"/>
    <p:sldId id="274" r:id="rId6"/>
    <p:sldId id="275" r:id="rId7"/>
    <p:sldId id="276" r:id="rId8"/>
    <p:sldId id="277" r:id="rId9"/>
    <p:sldId id="278" r:id="rId10"/>
    <p:sldId id="279" r:id="rId11"/>
    <p:sldId id="280" r:id="rId12"/>
    <p:sldId id="281" r:id="rId13"/>
    <p:sldId id="28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8D555-ACF0-2FB6-5DCE-0769898AC1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2CAA8BB-D4A3-64BB-E580-24EB983761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0058464-DE46-D594-D2C2-00AD49FD067E}"/>
              </a:ext>
            </a:extLst>
          </p:cNvPr>
          <p:cNvSpPr>
            <a:spLocks noGrp="1"/>
          </p:cNvSpPr>
          <p:nvPr>
            <p:ph type="dt" sz="half" idx="10"/>
          </p:nvPr>
        </p:nvSpPr>
        <p:spPr/>
        <p:txBody>
          <a:bodyPr/>
          <a:lstStyle/>
          <a:p>
            <a:fld id="{3C7CBB09-4350-4C16-A5C9-4AD9DAC7F7B7}" type="datetimeFigureOut">
              <a:rPr lang="en-GB" smtClean="0"/>
              <a:t>15/05/2023</a:t>
            </a:fld>
            <a:endParaRPr lang="en-GB"/>
          </a:p>
        </p:txBody>
      </p:sp>
      <p:sp>
        <p:nvSpPr>
          <p:cNvPr id="5" name="Footer Placeholder 4">
            <a:extLst>
              <a:ext uri="{FF2B5EF4-FFF2-40B4-BE49-F238E27FC236}">
                <a16:creationId xmlns:a16="http://schemas.microsoft.com/office/drawing/2014/main" id="{B4086BBB-53E0-2873-A151-BC9090B99F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9CD074-AE3C-BF0C-40E2-D0D164469324}"/>
              </a:ext>
            </a:extLst>
          </p:cNvPr>
          <p:cNvSpPr>
            <a:spLocks noGrp="1"/>
          </p:cNvSpPr>
          <p:nvPr>
            <p:ph type="sldNum" sz="quarter" idx="12"/>
          </p:nvPr>
        </p:nvSpPr>
        <p:spPr/>
        <p:txBody>
          <a:bodyPr/>
          <a:lstStyle/>
          <a:p>
            <a:fld id="{96B1FB68-C6DF-4BD9-97CA-58EBFCE0106D}" type="slidenum">
              <a:rPr lang="en-GB" smtClean="0"/>
              <a:t>‹#›</a:t>
            </a:fld>
            <a:endParaRPr lang="en-GB"/>
          </a:p>
        </p:txBody>
      </p:sp>
    </p:spTree>
    <p:extLst>
      <p:ext uri="{BB962C8B-B14F-4D97-AF65-F5344CB8AC3E}">
        <p14:creationId xmlns:p14="http://schemas.microsoft.com/office/powerpoint/2010/main" val="2283302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1D04B-942F-45F6-B1BA-077528B6DE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881ED0-8B58-30EE-3FC7-A6AA4E19B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7B2580-DA1A-E201-E9F8-770DBBF42FAA}"/>
              </a:ext>
            </a:extLst>
          </p:cNvPr>
          <p:cNvSpPr>
            <a:spLocks noGrp="1"/>
          </p:cNvSpPr>
          <p:nvPr>
            <p:ph type="dt" sz="half" idx="10"/>
          </p:nvPr>
        </p:nvSpPr>
        <p:spPr/>
        <p:txBody>
          <a:bodyPr/>
          <a:lstStyle/>
          <a:p>
            <a:fld id="{3C7CBB09-4350-4C16-A5C9-4AD9DAC7F7B7}" type="datetimeFigureOut">
              <a:rPr lang="en-GB" smtClean="0"/>
              <a:t>15/05/2023</a:t>
            </a:fld>
            <a:endParaRPr lang="en-GB"/>
          </a:p>
        </p:txBody>
      </p:sp>
      <p:sp>
        <p:nvSpPr>
          <p:cNvPr id="5" name="Footer Placeholder 4">
            <a:extLst>
              <a:ext uri="{FF2B5EF4-FFF2-40B4-BE49-F238E27FC236}">
                <a16:creationId xmlns:a16="http://schemas.microsoft.com/office/drawing/2014/main" id="{63D4189A-9616-7BB9-FD88-AEA4D91C2D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7F9793-0E46-DB3F-3808-83B72259457B}"/>
              </a:ext>
            </a:extLst>
          </p:cNvPr>
          <p:cNvSpPr>
            <a:spLocks noGrp="1"/>
          </p:cNvSpPr>
          <p:nvPr>
            <p:ph type="sldNum" sz="quarter" idx="12"/>
          </p:nvPr>
        </p:nvSpPr>
        <p:spPr/>
        <p:txBody>
          <a:bodyPr/>
          <a:lstStyle/>
          <a:p>
            <a:fld id="{96B1FB68-C6DF-4BD9-97CA-58EBFCE0106D}" type="slidenum">
              <a:rPr lang="en-GB" smtClean="0"/>
              <a:t>‹#›</a:t>
            </a:fld>
            <a:endParaRPr lang="en-GB"/>
          </a:p>
        </p:txBody>
      </p:sp>
    </p:spTree>
    <p:extLst>
      <p:ext uri="{BB962C8B-B14F-4D97-AF65-F5344CB8AC3E}">
        <p14:creationId xmlns:p14="http://schemas.microsoft.com/office/powerpoint/2010/main" val="164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F3827-DF15-CC97-3A10-39B643B716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CC82AC2-302C-7B01-261E-7FFC9E5B93D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42CAEAE-F5D2-FE12-5EC6-2A3B0563FD3A}"/>
              </a:ext>
            </a:extLst>
          </p:cNvPr>
          <p:cNvSpPr>
            <a:spLocks noGrp="1"/>
          </p:cNvSpPr>
          <p:nvPr>
            <p:ph type="dt" sz="half" idx="10"/>
          </p:nvPr>
        </p:nvSpPr>
        <p:spPr/>
        <p:txBody>
          <a:bodyPr/>
          <a:lstStyle/>
          <a:p>
            <a:fld id="{3C7CBB09-4350-4C16-A5C9-4AD9DAC7F7B7}" type="datetimeFigureOut">
              <a:rPr lang="en-GB" smtClean="0"/>
              <a:t>15/05/2023</a:t>
            </a:fld>
            <a:endParaRPr lang="en-GB"/>
          </a:p>
        </p:txBody>
      </p:sp>
      <p:sp>
        <p:nvSpPr>
          <p:cNvPr id="5" name="Footer Placeholder 4">
            <a:extLst>
              <a:ext uri="{FF2B5EF4-FFF2-40B4-BE49-F238E27FC236}">
                <a16:creationId xmlns:a16="http://schemas.microsoft.com/office/drawing/2014/main" id="{66C091B0-B32E-AF0A-272C-86A7FE8DED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04ACB8-C152-F85F-5AC3-C06BAF13D03C}"/>
              </a:ext>
            </a:extLst>
          </p:cNvPr>
          <p:cNvSpPr>
            <a:spLocks noGrp="1"/>
          </p:cNvSpPr>
          <p:nvPr>
            <p:ph type="sldNum" sz="quarter" idx="12"/>
          </p:nvPr>
        </p:nvSpPr>
        <p:spPr/>
        <p:txBody>
          <a:bodyPr/>
          <a:lstStyle/>
          <a:p>
            <a:fld id="{96B1FB68-C6DF-4BD9-97CA-58EBFCE0106D}" type="slidenum">
              <a:rPr lang="en-GB" smtClean="0"/>
              <a:t>‹#›</a:t>
            </a:fld>
            <a:endParaRPr lang="en-GB"/>
          </a:p>
        </p:txBody>
      </p:sp>
    </p:spTree>
    <p:extLst>
      <p:ext uri="{BB962C8B-B14F-4D97-AF65-F5344CB8AC3E}">
        <p14:creationId xmlns:p14="http://schemas.microsoft.com/office/powerpoint/2010/main" val="11212198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5C9E4-7C6B-544B-6295-3E18AAFE8B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D16C67-701E-CAB3-A8F7-908593419A7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6D5127-775B-461E-66EB-492E99631D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19F46C-1A3B-2ACC-D982-8AA74313466D}"/>
              </a:ext>
            </a:extLst>
          </p:cNvPr>
          <p:cNvSpPr>
            <a:spLocks noGrp="1"/>
          </p:cNvSpPr>
          <p:nvPr>
            <p:ph type="dt" sz="half" idx="10"/>
          </p:nvPr>
        </p:nvSpPr>
        <p:spPr/>
        <p:txBody>
          <a:bodyPr/>
          <a:lstStyle/>
          <a:p>
            <a:fld id="{3C7CBB09-4350-4C16-A5C9-4AD9DAC7F7B7}" type="datetimeFigureOut">
              <a:rPr lang="en-GB" smtClean="0"/>
              <a:t>15/05/2023</a:t>
            </a:fld>
            <a:endParaRPr lang="en-GB"/>
          </a:p>
        </p:txBody>
      </p:sp>
      <p:sp>
        <p:nvSpPr>
          <p:cNvPr id="6" name="Footer Placeholder 5">
            <a:extLst>
              <a:ext uri="{FF2B5EF4-FFF2-40B4-BE49-F238E27FC236}">
                <a16:creationId xmlns:a16="http://schemas.microsoft.com/office/drawing/2014/main" id="{98888DFB-B72B-471C-0173-E3DCACE7EE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6EC8B8-08E7-0193-943F-82AD7D3D7AB4}"/>
              </a:ext>
            </a:extLst>
          </p:cNvPr>
          <p:cNvSpPr>
            <a:spLocks noGrp="1"/>
          </p:cNvSpPr>
          <p:nvPr>
            <p:ph type="sldNum" sz="quarter" idx="12"/>
          </p:nvPr>
        </p:nvSpPr>
        <p:spPr/>
        <p:txBody>
          <a:bodyPr/>
          <a:lstStyle/>
          <a:p>
            <a:fld id="{96B1FB68-C6DF-4BD9-97CA-58EBFCE0106D}" type="slidenum">
              <a:rPr lang="en-GB" smtClean="0"/>
              <a:t>‹#›</a:t>
            </a:fld>
            <a:endParaRPr lang="en-GB"/>
          </a:p>
        </p:txBody>
      </p:sp>
    </p:spTree>
    <p:extLst>
      <p:ext uri="{BB962C8B-B14F-4D97-AF65-F5344CB8AC3E}">
        <p14:creationId xmlns:p14="http://schemas.microsoft.com/office/powerpoint/2010/main" val="3361768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5A530-A3D9-206B-1266-740D25893D9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047FD6-8E14-92D5-B5BF-8543CD6998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6013A45-F508-F398-284C-B677ADE647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3C2AA6-FA28-E7D1-5499-837DF01226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F1D7FCC-0EB7-A58F-B912-A0165831A54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A2602AA-649C-6F2E-9E69-5B07E9276789}"/>
              </a:ext>
            </a:extLst>
          </p:cNvPr>
          <p:cNvSpPr>
            <a:spLocks noGrp="1"/>
          </p:cNvSpPr>
          <p:nvPr>
            <p:ph type="dt" sz="half" idx="10"/>
          </p:nvPr>
        </p:nvSpPr>
        <p:spPr/>
        <p:txBody>
          <a:bodyPr/>
          <a:lstStyle/>
          <a:p>
            <a:fld id="{3C7CBB09-4350-4C16-A5C9-4AD9DAC7F7B7}" type="datetimeFigureOut">
              <a:rPr lang="en-GB" smtClean="0"/>
              <a:t>15/05/2023</a:t>
            </a:fld>
            <a:endParaRPr lang="en-GB"/>
          </a:p>
        </p:txBody>
      </p:sp>
      <p:sp>
        <p:nvSpPr>
          <p:cNvPr id="8" name="Footer Placeholder 7">
            <a:extLst>
              <a:ext uri="{FF2B5EF4-FFF2-40B4-BE49-F238E27FC236}">
                <a16:creationId xmlns:a16="http://schemas.microsoft.com/office/drawing/2014/main" id="{4F0D6FF1-F821-03ED-5492-ABDBF205A3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38329B9-514F-46FD-F651-AD8B3CAC0B1A}"/>
              </a:ext>
            </a:extLst>
          </p:cNvPr>
          <p:cNvSpPr>
            <a:spLocks noGrp="1"/>
          </p:cNvSpPr>
          <p:nvPr>
            <p:ph type="sldNum" sz="quarter" idx="12"/>
          </p:nvPr>
        </p:nvSpPr>
        <p:spPr/>
        <p:txBody>
          <a:bodyPr/>
          <a:lstStyle/>
          <a:p>
            <a:fld id="{96B1FB68-C6DF-4BD9-97CA-58EBFCE0106D}" type="slidenum">
              <a:rPr lang="en-GB" smtClean="0"/>
              <a:t>‹#›</a:t>
            </a:fld>
            <a:endParaRPr lang="en-GB"/>
          </a:p>
        </p:txBody>
      </p:sp>
    </p:spTree>
    <p:extLst>
      <p:ext uri="{BB962C8B-B14F-4D97-AF65-F5344CB8AC3E}">
        <p14:creationId xmlns:p14="http://schemas.microsoft.com/office/powerpoint/2010/main" val="1368442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6C5E5-CFCF-EE5F-0C7B-25792C6BD6E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E465EB6-6ADC-BE98-C7AD-ACEDDAD0DC9E}"/>
              </a:ext>
            </a:extLst>
          </p:cNvPr>
          <p:cNvSpPr>
            <a:spLocks noGrp="1"/>
          </p:cNvSpPr>
          <p:nvPr>
            <p:ph type="dt" sz="half" idx="10"/>
          </p:nvPr>
        </p:nvSpPr>
        <p:spPr/>
        <p:txBody>
          <a:bodyPr/>
          <a:lstStyle/>
          <a:p>
            <a:fld id="{3C7CBB09-4350-4C16-A5C9-4AD9DAC7F7B7}" type="datetimeFigureOut">
              <a:rPr lang="en-GB" smtClean="0"/>
              <a:t>15/05/2023</a:t>
            </a:fld>
            <a:endParaRPr lang="en-GB"/>
          </a:p>
        </p:txBody>
      </p:sp>
      <p:sp>
        <p:nvSpPr>
          <p:cNvPr id="4" name="Footer Placeholder 3">
            <a:extLst>
              <a:ext uri="{FF2B5EF4-FFF2-40B4-BE49-F238E27FC236}">
                <a16:creationId xmlns:a16="http://schemas.microsoft.com/office/drawing/2014/main" id="{6CB30592-C667-215A-7D27-3DAC9EFF75E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C122D05-7993-EF5E-92C6-4925869C5FD1}"/>
              </a:ext>
            </a:extLst>
          </p:cNvPr>
          <p:cNvSpPr>
            <a:spLocks noGrp="1"/>
          </p:cNvSpPr>
          <p:nvPr>
            <p:ph type="sldNum" sz="quarter" idx="12"/>
          </p:nvPr>
        </p:nvSpPr>
        <p:spPr/>
        <p:txBody>
          <a:bodyPr/>
          <a:lstStyle/>
          <a:p>
            <a:fld id="{96B1FB68-C6DF-4BD9-97CA-58EBFCE0106D}" type="slidenum">
              <a:rPr lang="en-GB" smtClean="0"/>
              <a:t>‹#›</a:t>
            </a:fld>
            <a:endParaRPr lang="en-GB"/>
          </a:p>
        </p:txBody>
      </p:sp>
    </p:spTree>
    <p:extLst>
      <p:ext uri="{BB962C8B-B14F-4D97-AF65-F5344CB8AC3E}">
        <p14:creationId xmlns:p14="http://schemas.microsoft.com/office/powerpoint/2010/main" val="911621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7AA673-047D-A36C-6702-6B7FA5EE05A8}"/>
              </a:ext>
            </a:extLst>
          </p:cNvPr>
          <p:cNvSpPr>
            <a:spLocks noGrp="1"/>
          </p:cNvSpPr>
          <p:nvPr>
            <p:ph type="dt" sz="half" idx="10"/>
          </p:nvPr>
        </p:nvSpPr>
        <p:spPr/>
        <p:txBody>
          <a:bodyPr/>
          <a:lstStyle/>
          <a:p>
            <a:fld id="{3C7CBB09-4350-4C16-A5C9-4AD9DAC7F7B7}" type="datetimeFigureOut">
              <a:rPr lang="en-GB" smtClean="0"/>
              <a:t>15/05/2023</a:t>
            </a:fld>
            <a:endParaRPr lang="en-GB"/>
          </a:p>
        </p:txBody>
      </p:sp>
      <p:sp>
        <p:nvSpPr>
          <p:cNvPr id="3" name="Footer Placeholder 2">
            <a:extLst>
              <a:ext uri="{FF2B5EF4-FFF2-40B4-BE49-F238E27FC236}">
                <a16:creationId xmlns:a16="http://schemas.microsoft.com/office/drawing/2014/main" id="{462DDB76-AA42-EF04-EDC5-FAD72548C7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394C6EB-8A46-33E8-64B0-032E4EB04C0C}"/>
              </a:ext>
            </a:extLst>
          </p:cNvPr>
          <p:cNvSpPr>
            <a:spLocks noGrp="1"/>
          </p:cNvSpPr>
          <p:nvPr>
            <p:ph type="sldNum" sz="quarter" idx="12"/>
          </p:nvPr>
        </p:nvSpPr>
        <p:spPr/>
        <p:txBody>
          <a:bodyPr/>
          <a:lstStyle/>
          <a:p>
            <a:fld id="{96B1FB68-C6DF-4BD9-97CA-58EBFCE0106D}" type="slidenum">
              <a:rPr lang="en-GB" smtClean="0"/>
              <a:t>‹#›</a:t>
            </a:fld>
            <a:endParaRPr lang="en-GB"/>
          </a:p>
        </p:txBody>
      </p:sp>
    </p:spTree>
    <p:extLst>
      <p:ext uri="{BB962C8B-B14F-4D97-AF65-F5344CB8AC3E}">
        <p14:creationId xmlns:p14="http://schemas.microsoft.com/office/powerpoint/2010/main" val="4114753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6F473-7057-5CBA-D5D1-1E6D130962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1D133F-2CAF-38E6-A1FC-2EF455EE59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A09C83-1A88-649F-059A-970FF706CE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931D44-7012-E2B0-FBB7-173604F1B344}"/>
              </a:ext>
            </a:extLst>
          </p:cNvPr>
          <p:cNvSpPr>
            <a:spLocks noGrp="1"/>
          </p:cNvSpPr>
          <p:nvPr>
            <p:ph type="dt" sz="half" idx="10"/>
          </p:nvPr>
        </p:nvSpPr>
        <p:spPr/>
        <p:txBody>
          <a:bodyPr/>
          <a:lstStyle/>
          <a:p>
            <a:fld id="{3C7CBB09-4350-4C16-A5C9-4AD9DAC7F7B7}" type="datetimeFigureOut">
              <a:rPr lang="en-GB" smtClean="0"/>
              <a:t>15/05/2023</a:t>
            </a:fld>
            <a:endParaRPr lang="en-GB"/>
          </a:p>
        </p:txBody>
      </p:sp>
      <p:sp>
        <p:nvSpPr>
          <p:cNvPr id="6" name="Footer Placeholder 5">
            <a:extLst>
              <a:ext uri="{FF2B5EF4-FFF2-40B4-BE49-F238E27FC236}">
                <a16:creationId xmlns:a16="http://schemas.microsoft.com/office/drawing/2014/main" id="{8E49FCD4-64B0-358D-5C12-8E4A786CAA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ED4ABC-D449-EECB-7D80-4614025D897E}"/>
              </a:ext>
            </a:extLst>
          </p:cNvPr>
          <p:cNvSpPr>
            <a:spLocks noGrp="1"/>
          </p:cNvSpPr>
          <p:nvPr>
            <p:ph type="sldNum" sz="quarter" idx="12"/>
          </p:nvPr>
        </p:nvSpPr>
        <p:spPr/>
        <p:txBody>
          <a:bodyPr/>
          <a:lstStyle/>
          <a:p>
            <a:fld id="{96B1FB68-C6DF-4BD9-97CA-58EBFCE0106D}" type="slidenum">
              <a:rPr lang="en-GB" smtClean="0"/>
              <a:t>‹#›</a:t>
            </a:fld>
            <a:endParaRPr lang="en-GB"/>
          </a:p>
        </p:txBody>
      </p:sp>
    </p:spTree>
    <p:extLst>
      <p:ext uri="{BB962C8B-B14F-4D97-AF65-F5344CB8AC3E}">
        <p14:creationId xmlns:p14="http://schemas.microsoft.com/office/powerpoint/2010/main" val="34748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04AC9-95D6-B25B-7D21-E8C83448A2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7E7A5B7-320B-9B3F-8C4C-B9CFDE4597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9708B93-359E-D8D2-7D97-C4F4695BB8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5C37A1-B284-B254-3881-069ECCD5EE85}"/>
              </a:ext>
            </a:extLst>
          </p:cNvPr>
          <p:cNvSpPr>
            <a:spLocks noGrp="1"/>
          </p:cNvSpPr>
          <p:nvPr>
            <p:ph type="dt" sz="half" idx="10"/>
          </p:nvPr>
        </p:nvSpPr>
        <p:spPr/>
        <p:txBody>
          <a:bodyPr/>
          <a:lstStyle/>
          <a:p>
            <a:fld id="{3C7CBB09-4350-4C16-A5C9-4AD9DAC7F7B7}" type="datetimeFigureOut">
              <a:rPr lang="en-GB" smtClean="0"/>
              <a:t>15/05/2023</a:t>
            </a:fld>
            <a:endParaRPr lang="en-GB"/>
          </a:p>
        </p:txBody>
      </p:sp>
      <p:sp>
        <p:nvSpPr>
          <p:cNvPr id="6" name="Footer Placeholder 5">
            <a:extLst>
              <a:ext uri="{FF2B5EF4-FFF2-40B4-BE49-F238E27FC236}">
                <a16:creationId xmlns:a16="http://schemas.microsoft.com/office/drawing/2014/main" id="{C9AA3CAD-F620-0F93-5475-1BC74194D9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0DC98D-0A5B-82F9-BBB4-855A67A5474F}"/>
              </a:ext>
            </a:extLst>
          </p:cNvPr>
          <p:cNvSpPr>
            <a:spLocks noGrp="1"/>
          </p:cNvSpPr>
          <p:nvPr>
            <p:ph type="sldNum" sz="quarter" idx="12"/>
          </p:nvPr>
        </p:nvSpPr>
        <p:spPr/>
        <p:txBody>
          <a:bodyPr/>
          <a:lstStyle/>
          <a:p>
            <a:fld id="{96B1FB68-C6DF-4BD9-97CA-58EBFCE0106D}" type="slidenum">
              <a:rPr lang="en-GB" smtClean="0"/>
              <a:t>‹#›</a:t>
            </a:fld>
            <a:endParaRPr lang="en-GB"/>
          </a:p>
        </p:txBody>
      </p:sp>
    </p:spTree>
    <p:extLst>
      <p:ext uri="{BB962C8B-B14F-4D97-AF65-F5344CB8AC3E}">
        <p14:creationId xmlns:p14="http://schemas.microsoft.com/office/powerpoint/2010/main" val="1806775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E0075-8ADA-ADC3-B7F4-499E71862BF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40D5B0-2135-56FF-00D3-9F30A26092B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C1B5B9-07D8-3F25-FBD1-3F93A6F3FCB6}"/>
              </a:ext>
            </a:extLst>
          </p:cNvPr>
          <p:cNvSpPr>
            <a:spLocks noGrp="1"/>
          </p:cNvSpPr>
          <p:nvPr>
            <p:ph type="dt" sz="half" idx="10"/>
          </p:nvPr>
        </p:nvSpPr>
        <p:spPr/>
        <p:txBody>
          <a:bodyPr/>
          <a:lstStyle/>
          <a:p>
            <a:fld id="{3C7CBB09-4350-4C16-A5C9-4AD9DAC7F7B7}" type="datetimeFigureOut">
              <a:rPr lang="en-GB" smtClean="0"/>
              <a:t>15/05/2023</a:t>
            </a:fld>
            <a:endParaRPr lang="en-GB"/>
          </a:p>
        </p:txBody>
      </p:sp>
      <p:sp>
        <p:nvSpPr>
          <p:cNvPr id="5" name="Footer Placeholder 4">
            <a:extLst>
              <a:ext uri="{FF2B5EF4-FFF2-40B4-BE49-F238E27FC236}">
                <a16:creationId xmlns:a16="http://schemas.microsoft.com/office/drawing/2014/main" id="{2448420A-785B-0208-E3FC-415DE1525F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10E1AD-C729-867D-F39E-2FD1FA57C27E}"/>
              </a:ext>
            </a:extLst>
          </p:cNvPr>
          <p:cNvSpPr>
            <a:spLocks noGrp="1"/>
          </p:cNvSpPr>
          <p:nvPr>
            <p:ph type="sldNum" sz="quarter" idx="12"/>
          </p:nvPr>
        </p:nvSpPr>
        <p:spPr/>
        <p:txBody>
          <a:bodyPr/>
          <a:lstStyle/>
          <a:p>
            <a:fld id="{96B1FB68-C6DF-4BD9-97CA-58EBFCE0106D}" type="slidenum">
              <a:rPr lang="en-GB" smtClean="0"/>
              <a:t>‹#›</a:t>
            </a:fld>
            <a:endParaRPr lang="en-GB"/>
          </a:p>
        </p:txBody>
      </p:sp>
    </p:spTree>
    <p:extLst>
      <p:ext uri="{BB962C8B-B14F-4D97-AF65-F5344CB8AC3E}">
        <p14:creationId xmlns:p14="http://schemas.microsoft.com/office/powerpoint/2010/main" val="1762645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D60198-B973-2BDA-BB6A-37EA9E1818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F3459F-9638-E29A-98A9-5B9BE8A48B5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CAB020-4AD8-6DB6-D1E1-BF8C5BD04F8E}"/>
              </a:ext>
            </a:extLst>
          </p:cNvPr>
          <p:cNvSpPr>
            <a:spLocks noGrp="1"/>
          </p:cNvSpPr>
          <p:nvPr>
            <p:ph type="dt" sz="half" idx="10"/>
          </p:nvPr>
        </p:nvSpPr>
        <p:spPr/>
        <p:txBody>
          <a:bodyPr/>
          <a:lstStyle/>
          <a:p>
            <a:fld id="{3C7CBB09-4350-4C16-A5C9-4AD9DAC7F7B7}" type="datetimeFigureOut">
              <a:rPr lang="en-GB" smtClean="0"/>
              <a:t>15/05/2023</a:t>
            </a:fld>
            <a:endParaRPr lang="en-GB"/>
          </a:p>
        </p:txBody>
      </p:sp>
      <p:sp>
        <p:nvSpPr>
          <p:cNvPr id="5" name="Footer Placeholder 4">
            <a:extLst>
              <a:ext uri="{FF2B5EF4-FFF2-40B4-BE49-F238E27FC236}">
                <a16:creationId xmlns:a16="http://schemas.microsoft.com/office/drawing/2014/main" id="{EA004097-80E5-D0AA-24E5-5E752E223B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E56FD0-A59B-8953-485D-49A66D4225F7}"/>
              </a:ext>
            </a:extLst>
          </p:cNvPr>
          <p:cNvSpPr>
            <a:spLocks noGrp="1"/>
          </p:cNvSpPr>
          <p:nvPr>
            <p:ph type="sldNum" sz="quarter" idx="12"/>
          </p:nvPr>
        </p:nvSpPr>
        <p:spPr/>
        <p:txBody>
          <a:bodyPr/>
          <a:lstStyle/>
          <a:p>
            <a:fld id="{96B1FB68-C6DF-4BD9-97CA-58EBFCE0106D}" type="slidenum">
              <a:rPr lang="en-GB" smtClean="0"/>
              <a:t>‹#›</a:t>
            </a:fld>
            <a:endParaRPr lang="en-GB"/>
          </a:p>
        </p:txBody>
      </p:sp>
    </p:spTree>
    <p:extLst>
      <p:ext uri="{BB962C8B-B14F-4D97-AF65-F5344CB8AC3E}">
        <p14:creationId xmlns:p14="http://schemas.microsoft.com/office/powerpoint/2010/main" val="28910403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33A439-A826-2107-D35A-7D0DB04EF3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24D2B2-2FD3-443E-CC6B-AE6B03E1FB5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37D055-0F44-8E7A-8E18-C850DE9C81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7CBB09-4350-4C16-A5C9-4AD9DAC7F7B7}" type="datetimeFigureOut">
              <a:rPr lang="en-GB" smtClean="0"/>
              <a:t>15/05/2023</a:t>
            </a:fld>
            <a:endParaRPr lang="en-GB"/>
          </a:p>
        </p:txBody>
      </p:sp>
      <p:sp>
        <p:nvSpPr>
          <p:cNvPr id="5" name="Footer Placeholder 4">
            <a:extLst>
              <a:ext uri="{FF2B5EF4-FFF2-40B4-BE49-F238E27FC236}">
                <a16:creationId xmlns:a16="http://schemas.microsoft.com/office/drawing/2014/main" id="{3BB4FFAE-967D-FE05-E8C8-1C843C0D5F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6FB86E3-D691-1227-D174-32BA8DEA2C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B1FB68-C6DF-4BD9-97CA-58EBFCE0106D}" type="slidenum">
              <a:rPr lang="en-GB" smtClean="0"/>
              <a:t>‹#›</a:t>
            </a:fld>
            <a:endParaRPr lang="en-GB"/>
          </a:p>
        </p:txBody>
      </p:sp>
    </p:spTree>
    <p:extLst>
      <p:ext uri="{BB962C8B-B14F-4D97-AF65-F5344CB8AC3E}">
        <p14:creationId xmlns:p14="http://schemas.microsoft.com/office/powerpoint/2010/main" val="41427956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16605-4DB3-E839-CAFA-574FFCDBE5FD}"/>
              </a:ext>
            </a:extLst>
          </p:cNvPr>
          <p:cNvSpPr>
            <a:spLocks noGrp="1"/>
          </p:cNvSpPr>
          <p:nvPr>
            <p:ph type="ctrTitle"/>
          </p:nvPr>
        </p:nvSpPr>
        <p:spPr>
          <a:xfrm>
            <a:off x="2057400" y="99061"/>
            <a:ext cx="8115300" cy="205740"/>
          </a:xfrm>
        </p:spPr>
        <p:txBody>
          <a:bodyPr>
            <a:noAutofit/>
          </a:bodyPr>
          <a:lstStyle/>
          <a:p>
            <a:r>
              <a:rPr lang="en-GB" sz="1000" dirty="0">
                <a:latin typeface="Arial" panose="020B0604020202020204" pitchFamily="34" charset="0"/>
                <a:cs typeface="Arial" panose="020B0604020202020204" pitchFamily="34" charset="0"/>
              </a:rPr>
              <a:t>N</a:t>
            </a:r>
          </a:p>
        </p:txBody>
      </p:sp>
      <p:sp>
        <p:nvSpPr>
          <p:cNvPr id="3" name="Subtitle 2">
            <a:extLst>
              <a:ext uri="{FF2B5EF4-FFF2-40B4-BE49-F238E27FC236}">
                <a16:creationId xmlns:a16="http://schemas.microsoft.com/office/drawing/2014/main" id="{6E779A9C-BFA3-585A-4320-C1C4D71C43D4}"/>
              </a:ext>
            </a:extLst>
          </p:cNvPr>
          <p:cNvSpPr>
            <a:spLocks noGrp="1"/>
          </p:cNvSpPr>
          <p:nvPr>
            <p:ph type="subTitle" idx="1"/>
          </p:nvPr>
        </p:nvSpPr>
        <p:spPr>
          <a:xfrm>
            <a:off x="1927860" y="388620"/>
            <a:ext cx="8115300" cy="5280660"/>
          </a:xfrm>
        </p:spPr>
        <p:txBody>
          <a:bodyPr/>
          <a:lstStyle/>
          <a:p>
            <a:pPr algn="l"/>
            <a:endParaRPr lang="en-GB" dirty="0"/>
          </a:p>
          <a:p>
            <a:pPr algn="l"/>
            <a:endParaRPr lang="en-GB" dirty="0"/>
          </a:p>
          <a:p>
            <a:pPr algn="l"/>
            <a:endParaRPr lang="en-GB" dirty="0"/>
          </a:p>
          <a:p>
            <a:pPr algn="l"/>
            <a:endParaRPr lang="en-GB" dirty="0"/>
          </a:p>
          <a:p>
            <a:pPr algn="l"/>
            <a:endParaRPr lang="en-GB" dirty="0"/>
          </a:p>
          <a:p>
            <a:pPr algn="l"/>
            <a:r>
              <a:rPr lang="en-GB" sz="1800" i="0" dirty="0">
                <a:latin typeface="Arial" panose="020B0604020202020204" pitchFamily="34" charset="0"/>
                <a:cs typeface="Arial" panose="020B0604020202020204" pitchFamily="34" charset="0"/>
              </a:rPr>
              <a:t> Magnus  Amadi </a:t>
            </a:r>
          </a:p>
          <a:p>
            <a:pPr algn="l"/>
            <a:r>
              <a:rPr lang="en-GB" sz="1800" i="0" dirty="0">
                <a:latin typeface="Arial" panose="020B0604020202020204" pitchFamily="34" charset="0"/>
                <a:cs typeface="Arial" panose="020B0604020202020204" pitchFamily="34" charset="0"/>
              </a:rPr>
              <a:t>(1921681)</a:t>
            </a:r>
          </a:p>
          <a:p>
            <a:pPr algn="l"/>
            <a:endParaRPr lang="en-GB" sz="1800" i="0" dirty="0">
              <a:latin typeface="Arial" panose="020B0604020202020204" pitchFamily="34" charset="0"/>
              <a:cs typeface="Arial" panose="020B0604020202020204" pitchFamily="34" charset="0"/>
            </a:endParaRPr>
          </a:p>
          <a:p>
            <a:pPr algn="l"/>
            <a:r>
              <a:rPr lang="en-GB" sz="1800" i="0" dirty="0">
                <a:latin typeface="Arial" panose="020B0604020202020204" pitchFamily="34" charset="0"/>
                <a:cs typeface="Arial" panose="020B0604020202020204" pitchFamily="34" charset="0"/>
              </a:rPr>
              <a:t> INDEPENDENT PROJECT (BMHP 6020)</a:t>
            </a:r>
          </a:p>
          <a:p>
            <a:pPr algn="l"/>
            <a:endParaRPr lang="en-GB" sz="1800" i="0" dirty="0">
              <a:latin typeface="Arial" panose="020B0604020202020204" pitchFamily="34" charset="0"/>
              <a:cs typeface="Arial" panose="020B0604020202020204" pitchFamily="34" charset="0"/>
            </a:endParaRPr>
          </a:p>
          <a:p>
            <a:pPr algn="l"/>
            <a:r>
              <a:rPr lang="en-GB" sz="1800" i="0" dirty="0">
                <a:latin typeface="Arial" panose="020B0604020202020204" pitchFamily="34" charset="0"/>
                <a:cs typeface="Arial" panose="020B0604020202020204" pitchFamily="34" charset="0"/>
              </a:rPr>
              <a:t>To investigate the interventions used in reducing loneliness and social isolation among older adults in the UK.</a:t>
            </a:r>
          </a:p>
        </p:txBody>
      </p:sp>
      <p:sp>
        <p:nvSpPr>
          <p:cNvPr id="4" name="Rectangle 2">
            <a:extLst>
              <a:ext uri="{FF2B5EF4-FFF2-40B4-BE49-F238E27FC236}">
                <a16:creationId xmlns:a16="http://schemas.microsoft.com/office/drawing/2014/main" id="{E394DA56-1C69-4C18-A167-8EF24E1DA6F3}"/>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endParaRPr kumimoji="0" lang="en-GB" altLang="en-US" sz="1800" b="0" i="0" u="none" strike="noStrike" cap="none" normalizeH="0" baseline="0">
              <a:ln>
                <a:noFill/>
              </a:ln>
              <a:solidFill>
                <a:schemeClr val="tx1"/>
              </a:solidFill>
              <a:effectLst/>
              <a:latin typeface="Arial" panose="020B0604020202020204" pitchFamily="34" charset="0"/>
            </a:endParaRPr>
          </a:p>
        </p:txBody>
      </p:sp>
      <p:pic>
        <p:nvPicPr>
          <p:cNvPr id="2049" name="Picture 1" descr="Text&#10;&#10;Description automatically generated">
            <a:extLst>
              <a:ext uri="{FF2B5EF4-FFF2-40B4-BE49-F238E27FC236}">
                <a16:creationId xmlns:a16="http://schemas.microsoft.com/office/drawing/2014/main" id="{8D0DC441-9E9E-9E6D-E534-AAC30AD5AC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15631" y="99061"/>
            <a:ext cx="3360738" cy="315570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1CD82386-CE0B-26DF-1F21-4817127F8812}"/>
              </a:ext>
            </a:extLst>
          </p:cNvPr>
          <p:cNvSpPr>
            <a:spLocks noChangeArrowheads="1"/>
          </p:cNvSpPr>
          <p:nvPr/>
        </p:nvSpPr>
        <p:spPr bwMode="auto">
          <a:xfrm>
            <a:off x="0" y="2005736"/>
            <a:ext cx="6896100"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39656" tIns="45720" rIns="91440" bIns="45720" numCol="1" anchor="ctr" anchorCtr="0" compatLnSpc="1">
            <a:prstTxWarp prst="textNoShape">
              <a:avLst/>
            </a:prstTxWarp>
            <a:spAutoFit/>
          </a:bodyPr>
          <a:lstStyle>
            <a:lvl1pPr eaLnBrk="0" fontAlgn="base" hangingPunct="0">
              <a:spcBef>
                <a:spcPct val="0"/>
              </a:spcBef>
              <a:spcAft>
                <a:spcPct val="0"/>
              </a:spcAft>
              <a:tabLst>
                <a:tab pos="914400" algn="l"/>
                <a:tab pos="1371600" algn="l"/>
                <a:tab pos="1828800" algn="l"/>
                <a:tab pos="2286000" algn="l"/>
                <a:tab pos="2743200" algn="l"/>
                <a:tab pos="3200400" algn="l"/>
                <a:tab pos="3657600" algn="l"/>
                <a:tab pos="4114800" algn="l"/>
                <a:tab pos="4572000" algn="l"/>
                <a:tab pos="5029200" algn="l"/>
                <a:tab pos="5486400" algn="l"/>
              </a:tabLst>
              <a:defRPr>
                <a:solidFill>
                  <a:schemeClr val="tx1"/>
                </a:solidFill>
                <a:latin typeface="Arial" panose="020B0604020202020204" pitchFamily="34" charset="0"/>
              </a:defRPr>
            </a:lvl1pPr>
            <a:lvl2pPr eaLnBrk="0" fontAlgn="base" hangingPunct="0">
              <a:spcBef>
                <a:spcPct val="0"/>
              </a:spcBef>
              <a:spcAft>
                <a:spcPct val="0"/>
              </a:spcAft>
              <a:tabLst>
                <a:tab pos="914400" algn="l"/>
                <a:tab pos="1371600" algn="l"/>
                <a:tab pos="1828800" algn="l"/>
                <a:tab pos="2286000" algn="l"/>
                <a:tab pos="2743200" algn="l"/>
                <a:tab pos="3200400" algn="l"/>
                <a:tab pos="3657600" algn="l"/>
                <a:tab pos="4114800" algn="l"/>
                <a:tab pos="4572000" algn="l"/>
                <a:tab pos="5029200" algn="l"/>
                <a:tab pos="5486400" algn="l"/>
              </a:tabLst>
              <a:defRPr>
                <a:solidFill>
                  <a:schemeClr val="tx1"/>
                </a:solidFill>
                <a:latin typeface="Arial" panose="020B0604020202020204" pitchFamily="34" charset="0"/>
              </a:defRPr>
            </a:lvl2pPr>
            <a:lvl3pPr eaLnBrk="0" fontAlgn="base" hangingPunct="0">
              <a:spcBef>
                <a:spcPct val="0"/>
              </a:spcBef>
              <a:spcAft>
                <a:spcPct val="0"/>
              </a:spcAft>
              <a:tabLst>
                <a:tab pos="914400" algn="l"/>
                <a:tab pos="1371600" algn="l"/>
                <a:tab pos="1828800" algn="l"/>
                <a:tab pos="2286000" algn="l"/>
                <a:tab pos="2743200" algn="l"/>
                <a:tab pos="3200400" algn="l"/>
                <a:tab pos="3657600" algn="l"/>
                <a:tab pos="4114800" algn="l"/>
                <a:tab pos="4572000" algn="l"/>
                <a:tab pos="5029200" algn="l"/>
                <a:tab pos="5486400" algn="l"/>
              </a:tabLst>
              <a:defRPr>
                <a:solidFill>
                  <a:schemeClr val="tx1"/>
                </a:solidFill>
                <a:latin typeface="Arial" panose="020B0604020202020204" pitchFamily="34" charset="0"/>
              </a:defRPr>
            </a:lvl3pPr>
            <a:lvl4pPr eaLnBrk="0" fontAlgn="base" hangingPunct="0">
              <a:spcBef>
                <a:spcPct val="0"/>
              </a:spcBef>
              <a:spcAft>
                <a:spcPct val="0"/>
              </a:spcAft>
              <a:tabLst>
                <a:tab pos="914400" algn="l"/>
                <a:tab pos="1371600" algn="l"/>
                <a:tab pos="1828800" algn="l"/>
                <a:tab pos="2286000" algn="l"/>
                <a:tab pos="2743200" algn="l"/>
                <a:tab pos="3200400" algn="l"/>
                <a:tab pos="3657600" algn="l"/>
                <a:tab pos="4114800" algn="l"/>
                <a:tab pos="4572000" algn="l"/>
                <a:tab pos="5029200" algn="l"/>
                <a:tab pos="5486400" algn="l"/>
              </a:tabLst>
              <a:defRPr>
                <a:solidFill>
                  <a:schemeClr val="tx1"/>
                </a:solidFill>
                <a:latin typeface="Arial" panose="020B0604020202020204" pitchFamily="34" charset="0"/>
              </a:defRPr>
            </a:lvl4pPr>
            <a:lvl5pPr eaLnBrk="0" fontAlgn="base" hangingPunct="0">
              <a:spcBef>
                <a:spcPct val="0"/>
              </a:spcBef>
              <a:spcAft>
                <a:spcPct val="0"/>
              </a:spcAft>
              <a:tabLst>
                <a:tab pos="914400" algn="l"/>
                <a:tab pos="1371600" algn="l"/>
                <a:tab pos="1828800" algn="l"/>
                <a:tab pos="2286000" algn="l"/>
                <a:tab pos="2743200" algn="l"/>
                <a:tab pos="3200400" algn="l"/>
                <a:tab pos="3657600" algn="l"/>
                <a:tab pos="4114800" algn="l"/>
                <a:tab pos="4572000" algn="l"/>
                <a:tab pos="5029200" algn="l"/>
                <a:tab pos="5486400" algn="l"/>
              </a:tabLst>
              <a:defRPr>
                <a:solidFill>
                  <a:schemeClr val="tx1"/>
                </a:solidFill>
                <a:latin typeface="Arial" panose="020B0604020202020204" pitchFamily="34" charset="0"/>
              </a:defRPr>
            </a:lvl5pPr>
            <a:lvl6pPr eaLnBrk="0" fontAlgn="base" hangingPunct="0">
              <a:spcBef>
                <a:spcPct val="0"/>
              </a:spcBef>
              <a:spcAft>
                <a:spcPct val="0"/>
              </a:spcAft>
              <a:tabLst>
                <a:tab pos="914400" algn="l"/>
                <a:tab pos="1371600" algn="l"/>
                <a:tab pos="1828800" algn="l"/>
                <a:tab pos="2286000" algn="l"/>
                <a:tab pos="2743200" algn="l"/>
                <a:tab pos="3200400" algn="l"/>
                <a:tab pos="3657600" algn="l"/>
                <a:tab pos="4114800" algn="l"/>
                <a:tab pos="4572000" algn="l"/>
                <a:tab pos="5029200" algn="l"/>
                <a:tab pos="5486400" algn="l"/>
              </a:tabLst>
              <a:defRPr>
                <a:solidFill>
                  <a:schemeClr val="tx1"/>
                </a:solidFill>
                <a:latin typeface="Arial" panose="020B0604020202020204" pitchFamily="34" charset="0"/>
              </a:defRPr>
            </a:lvl6pPr>
            <a:lvl7pPr eaLnBrk="0" fontAlgn="base" hangingPunct="0">
              <a:spcBef>
                <a:spcPct val="0"/>
              </a:spcBef>
              <a:spcAft>
                <a:spcPct val="0"/>
              </a:spcAft>
              <a:tabLst>
                <a:tab pos="914400" algn="l"/>
                <a:tab pos="1371600" algn="l"/>
                <a:tab pos="1828800" algn="l"/>
                <a:tab pos="2286000" algn="l"/>
                <a:tab pos="2743200" algn="l"/>
                <a:tab pos="3200400" algn="l"/>
                <a:tab pos="3657600" algn="l"/>
                <a:tab pos="4114800" algn="l"/>
                <a:tab pos="4572000" algn="l"/>
                <a:tab pos="5029200" algn="l"/>
                <a:tab pos="5486400" algn="l"/>
              </a:tabLst>
              <a:defRPr>
                <a:solidFill>
                  <a:schemeClr val="tx1"/>
                </a:solidFill>
                <a:latin typeface="Arial" panose="020B0604020202020204" pitchFamily="34" charset="0"/>
              </a:defRPr>
            </a:lvl7pPr>
            <a:lvl8pPr eaLnBrk="0" fontAlgn="base" hangingPunct="0">
              <a:spcBef>
                <a:spcPct val="0"/>
              </a:spcBef>
              <a:spcAft>
                <a:spcPct val="0"/>
              </a:spcAft>
              <a:tabLst>
                <a:tab pos="914400" algn="l"/>
                <a:tab pos="1371600" algn="l"/>
                <a:tab pos="1828800" algn="l"/>
                <a:tab pos="2286000" algn="l"/>
                <a:tab pos="2743200" algn="l"/>
                <a:tab pos="3200400" algn="l"/>
                <a:tab pos="3657600" algn="l"/>
                <a:tab pos="4114800" algn="l"/>
                <a:tab pos="4572000" algn="l"/>
                <a:tab pos="5029200" algn="l"/>
                <a:tab pos="5486400" algn="l"/>
              </a:tabLst>
              <a:defRPr>
                <a:solidFill>
                  <a:schemeClr val="tx1"/>
                </a:solidFill>
                <a:latin typeface="Arial" panose="020B0604020202020204" pitchFamily="34" charset="0"/>
              </a:defRPr>
            </a:lvl8pPr>
            <a:lvl9pPr eaLnBrk="0" fontAlgn="base" hangingPunct="0">
              <a:spcBef>
                <a:spcPct val="0"/>
              </a:spcBef>
              <a:spcAft>
                <a:spcPct val="0"/>
              </a:spcAft>
              <a:tabLst>
                <a:tab pos="914400" algn="l"/>
                <a:tab pos="1371600" algn="l"/>
                <a:tab pos="1828800" algn="l"/>
                <a:tab pos="2286000" algn="l"/>
                <a:tab pos="2743200" algn="l"/>
                <a:tab pos="3200400" algn="l"/>
                <a:tab pos="3657600" algn="l"/>
                <a:tab pos="4114800" algn="l"/>
                <a:tab pos="4572000" algn="l"/>
                <a:tab pos="5029200" algn="l"/>
                <a:tab pos="54864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1371600" algn="l"/>
                <a:tab pos="1828800" algn="l"/>
                <a:tab pos="2286000" algn="l"/>
                <a:tab pos="2743200" algn="l"/>
                <a:tab pos="3200400" algn="l"/>
                <a:tab pos="3657600" algn="l"/>
                <a:tab pos="4114800" algn="l"/>
                <a:tab pos="4572000" algn="l"/>
                <a:tab pos="5029200" algn="l"/>
                <a:tab pos="5486400" algn="l"/>
              </a:tabLst>
            </a:pPr>
            <a:br>
              <a:rPr kumimoji="0" lang="en-GB" altLang="en-US" sz="800" b="1" i="0" u="none" strike="noStrike" cap="none" normalizeH="0" baseline="0" dirty="0" bmk="_Hlk13506423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br>
            <a:endParaRPr kumimoji="0" lang="en-GB" altLang="en-US" sz="1200" b="0" i="0" u="none" strike="noStrike" cap="none" normalizeH="0" baseline="0" dirty="0" bmk="_Hlk135064230">
              <a:ln>
                <a:noFill/>
              </a:ln>
              <a:solidFill>
                <a:schemeClr val="tx1"/>
              </a:solidFill>
              <a:effectLst/>
              <a:ea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tab pos="914400" algn="l"/>
                <a:tab pos="1371600" algn="l"/>
                <a:tab pos="1828800" algn="l"/>
                <a:tab pos="2286000" algn="l"/>
                <a:tab pos="2743200" algn="l"/>
                <a:tab pos="3200400" algn="l"/>
                <a:tab pos="3657600" algn="l"/>
                <a:tab pos="4114800" algn="l"/>
                <a:tab pos="4572000" algn="l"/>
                <a:tab pos="5029200" algn="l"/>
                <a:tab pos="5486400" algn="l"/>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66858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F138A-F733-0DAA-41A5-6B3B07510BAD}"/>
              </a:ext>
            </a:extLst>
          </p:cNvPr>
          <p:cNvSpPr>
            <a:spLocks noGrp="1"/>
          </p:cNvSpPr>
          <p:nvPr>
            <p:ph type="ctrTitle"/>
          </p:nvPr>
        </p:nvSpPr>
        <p:spPr>
          <a:xfrm>
            <a:off x="1311675" y="-2181687"/>
            <a:ext cx="8115300" cy="3046228"/>
          </a:xfrm>
        </p:spPr>
        <p:txBody>
          <a:bodyPr>
            <a:normAutofit/>
          </a:bodyPr>
          <a:lstStyle/>
          <a:p>
            <a:r>
              <a:rPr lang="en-GB" sz="1600" b="1" dirty="0">
                <a:latin typeface="Arial" panose="020B0604020202020204" pitchFamily="34" charset="0"/>
                <a:cs typeface="Arial" panose="020B0604020202020204" pitchFamily="34" charset="0"/>
              </a:rPr>
              <a:t>CHAPTER 1 INTRODUCTION</a:t>
            </a:r>
            <a:br>
              <a:rPr lang="en-GB" sz="1600" b="1" dirty="0">
                <a:latin typeface="Arial" panose="020B0604020202020204" pitchFamily="34" charset="0"/>
                <a:cs typeface="Arial" panose="020B0604020202020204" pitchFamily="34" charset="0"/>
              </a:rPr>
            </a:br>
            <a:endParaRPr lang="en-GB" sz="16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B10637D-9044-AF45-1192-C4948EF7B541}"/>
              </a:ext>
            </a:extLst>
          </p:cNvPr>
          <p:cNvSpPr>
            <a:spLocks noGrp="1"/>
          </p:cNvSpPr>
          <p:nvPr>
            <p:ph type="subTitle" idx="1"/>
          </p:nvPr>
        </p:nvSpPr>
        <p:spPr>
          <a:xfrm>
            <a:off x="1214020" y="864541"/>
            <a:ext cx="8115300" cy="2057400"/>
          </a:xfrm>
        </p:spPr>
        <p:txBody>
          <a:bodyPr>
            <a:normAutofit fontScale="25000" lnSpcReduction="20000"/>
          </a:bodyPr>
          <a:lstStyle/>
          <a:p>
            <a:pPr algn="l">
              <a:lnSpc>
                <a:spcPct val="107000"/>
              </a:lnSpc>
              <a:spcAft>
                <a:spcPts val="800"/>
              </a:spcAft>
            </a:pPr>
            <a:r>
              <a:rPr lang="en-GB" sz="5600" i="0" dirty="0">
                <a:effectLst/>
                <a:latin typeface="Arial" panose="020B0604020202020204" pitchFamily="34" charset="0"/>
                <a:ea typeface="Calibri" panose="020F0502020204030204" pitchFamily="34" charset="0"/>
                <a:cs typeface="Arial" panose="020B0604020202020204" pitchFamily="34" charset="0"/>
              </a:rPr>
              <a:t>This presentation will  concentrate on interventions in reducing loneliness and social isolation  in UK older adults, in addition to providing recommendations to care providers, organisations and Government.</a:t>
            </a:r>
          </a:p>
          <a:p>
            <a:pPr>
              <a:lnSpc>
                <a:spcPct val="107000"/>
              </a:lnSpc>
              <a:spcAft>
                <a:spcPts val="800"/>
              </a:spcAft>
            </a:pPr>
            <a:r>
              <a:rPr lang="en-GB" sz="5600" i="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gn="l">
              <a:lnSpc>
                <a:spcPct val="107000"/>
              </a:lnSpc>
              <a:buFont typeface="Symbol" panose="05050102010706020507" pitchFamily="18" charset="2"/>
              <a:buChar char=""/>
            </a:pPr>
            <a:r>
              <a:rPr lang="en-GB" sz="5600" i="0" dirty="0">
                <a:effectLst/>
                <a:latin typeface="Arial" panose="020B0604020202020204" pitchFamily="34" charset="0"/>
                <a:ea typeface="Calibri" panose="020F0502020204030204" pitchFamily="34" charset="0"/>
                <a:cs typeface="Arial" panose="020B0604020202020204" pitchFamily="34" charset="0"/>
              </a:rPr>
              <a:t>Loneliness is a subjective experience related to the desired and actual amount of social contact or the absence of a desired companion (Age UK, 2022).</a:t>
            </a:r>
          </a:p>
          <a:p>
            <a:pPr marL="457200">
              <a:lnSpc>
                <a:spcPct val="107000"/>
              </a:lnSpc>
            </a:pPr>
            <a:r>
              <a:rPr lang="en-GB" sz="5600" i="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gn="l">
              <a:lnSpc>
                <a:spcPct val="107000"/>
              </a:lnSpc>
              <a:buFont typeface="Symbol" panose="05050102010706020507" pitchFamily="18" charset="2"/>
              <a:buChar char=""/>
            </a:pPr>
            <a:r>
              <a:rPr lang="en-GB" sz="5600" i="0" dirty="0">
                <a:effectLst/>
                <a:latin typeface="Arial" panose="020B0604020202020204" pitchFamily="34" charset="0"/>
                <a:ea typeface="Calibri" panose="020F0502020204030204" pitchFamily="34" charset="0"/>
                <a:cs typeface="Arial" panose="020B0604020202020204" pitchFamily="34" charset="0"/>
              </a:rPr>
              <a:t>Social isolation is an objective measure of the amount of social contact or interaction individuals have with others or the wider community (Age UK, 2022).</a:t>
            </a:r>
          </a:p>
          <a:p>
            <a:pPr marL="457200" algn="l">
              <a:lnSpc>
                <a:spcPct val="107000"/>
              </a:lnSpc>
            </a:pPr>
            <a:r>
              <a:rPr lang="en-GB" sz="5600" i="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gn="just">
              <a:lnSpc>
                <a:spcPct val="107000"/>
              </a:lnSpc>
              <a:buFont typeface="Symbol" panose="05050102010706020507" pitchFamily="18" charset="2"/>
              <a:buChar char=""/>
            </a:pPr>
            <a:r>
              <a:rPr lang="en-GB" sz="5600" i="0" dirty="0">
                <a:effectLst/>
                <a:latin typeface="Arial" panose="020B0604020202020204" pitchFamily="34" charset="0"/>
                <a:ea typeface="Calibri" panose="020F0502020204030204" pitchFamily="34" charset="0"/>
                <a:cs typeface="Arial" panose="020B0604020202020204" pitchFamily="34" charset="0"/>
              </a:rPr>
              <a:t>Older individuals, particularly those living alone, are more prone to experiencing loneliness and social isolation </a:t>
            </a:r>
            <a:r>
              <a:rPr lang="en-GB" sz="5600" i="0" dirty="0">
                <a:solidFill>
                  <a:srgbClr val="222222"/>
                </a:solidFill>
                <a:effectLst/>
                <a:latin typeface="Arial" panose="020B0604020202020204" pitchFamily="34" charset="0"/>
                <a:ea typeface="Times New Roman" panose="02020603050405020304" pitchFamily="18" charset="0"/>
              </a:rPr>
              <a:t>(</a:t>
            </a:r>
            <a:r>
              <a:rPr lang="en-GB" sz="5600" i="0" dirty="0" err="1">
                <a:solidFill>
                  <a:srgbClr val="222222"/>
                </a:solidFill>
                <a:effectLst/>
                <a:latin typeface="Arial" panose="020B0604020202020204" pitchFamily="34" charset="0"/>
                <a:ea typeface="Times New Roman" panose="02020603050405020304" pitchFamily="18" charset="0"/>
              </a:rPr>
              <a:t>Yanguas</a:t>
            </a:r>
            <a:r>
              <a:rPr lang="en-GB" sz="5600" i="0" dirty="0">
                <a:solidFill>
                  <a:srgbClr val="222222"/>
                </a:solidFill>
                <a:effectLst/>
                <a:latin typeface="Arial" panose="020B0604020202020204" pitchFamily="34" charset="0"/>
                <a:ea typeface="Times New Roman" panose="02020603050405020304" pitchFamily="18" charset="0"/>
              </a:rPr>
              <a:t>, </a:t>
            </a:r>
            <a:r>
              <a:rPr lang="en-GB" sz="5600" i="0" dirty="0" err="1">
                <a:solidFill>
                  <a:srgbClr val="222222"/>
                </a:solidFill>
                <a:effectLst/>
                <a:latin typeface="Arial" panose="020B0604020202020204" pitchFamily="34" charset="0"/>
                <a:ea typeface="Times New Roman" panose="02020603050405020304" pitchFamily="18" charset="0"/>
              </a:rPr>
              <a:t>Pinazo-Henandis</a:t>
            </a:r>
            <a:r>
              <a:rPr lang="en-GB" sz="5600" i="0" dirty="0">
                <a:solidFill>
                  <a:srgbClr val="222222"/>
                </a:solidFill>
                <a:effectLst/>
                <a:latin typeface="Arial" panose="020B0604020202020204" pitchFamily="34" charset="0"/>
                <a:ea typeface="Times New Roman" panose="02020603050405020304" pitchFamily="18" charset="0"/>
              </a:rPr>
              <a:t> and </a:t>
            </a:r>
            <a:r>
              <a:rPr lang="en-GB" sz="5600" i="0" dirty="0" err="1">
                <a:solidFill>
                  <a:srgbClr val="222222"/>
                </a:solidFill>
                <a:effectLst/>
                <a:latin typeface="Arial" panose="020B0604020202020204" pitchFamily="34" charset="0"/>
                <a:ea typeface="Times New Roman" panose="02020603050405020304" pitchFamily="18" charset="0"/>
              </a:rPr>
              <a:t>Tarazona-Santabalbina</a:t>
            </a:r>
            <a:r>
              <a:rPr lang="en-GB" sz="5600" i="0" dirty="0">
                <a:solidFill>
                  <a:srgbClr val="222222"/>
                </a:solidFill>
                <a:effectLst/>
                <a:latin typeface="Arial" panose="020B0604020202020204" pitchFamily="34" charset="0"/>
                <a:ea typeface="Times New Roman" panose="02020603050405020304" pitchFamily="18" charset="0"/>
              </a:rPr>
              <a:t>, 2018)</a:t>
            </a:r>
            <a:endParaRPr lang="en-GB" sz="5600" i="0" dirty="0">
              <a:effectLst/>
              <a:latin typeface="Arial" panose="020B0604020202020204" pitchFamily="34" charset="0"/>
              <a:ea typeface="Calibri" panose="020F0502020204030204" pitchFamily="34" charset="0"/>
              <a:cs typeface="Arial" panose="020B0604020202020204" pitchFamily="34" charset="0"/>
            </a:endParaRPr>
          </a:p>
          <a:p>
            <a:pPr marL="457200" algn="just">
              <a:lnSpc>
                <a:spcPct val="107000"/>
              </a:lnSpc>
            </a:pPr>
            <a:r>
              <a:rPr lang="en-GB" sz="5600" i="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gn="just">
              <a:lnSpc>
                <a:spcPct val="107000"/>
              </a:lnSpc>
              <a:spcAft>
                <a:spcPts val="800"/>
              </a:spcAft>
              <a:buFont typeface="Symbol" panose="05050102010706020507" pitchFamily="18" charset="2"/>
              <a:buChar char=""/>
            </a:pPr>
            <a:r>
              <a:rPr lang="en-GB" sz="5600" i="0" dirty="0">
                <a:effectLst/>
                <a:latin typeface="Arial" panose="020B0604020202020204" pitchFamily="34" charset="0"/>
                <a:ea typeface="Calibri" panose="020F0502020204030204" pitchFamily="34" charset="0"/>
                <a:cs typeface="Arial" panose="020B0604020202020204" pitchFamily="34" charset="0"/>
              </a:rPr>
              <a:t>Loneliness and social isolation are common issues faced by older adults </a:t>
            </a:r>
            <a:r>
              <a:rPr lang="en-GB" sz="5600" i="0" dirty="0">
                <a:solidFill>
                  <a:srgbClr val="222222"/>
                </a:solidFill>
                <a:effectLst/>
                <a:latin typeface="Arial" panose="020B0604020202020204" pitchFamily="34" charset="0"/>
                <a:ea typeface="Times New Roman" panose="02020603050405020304" pitchFamily="18" charset="0"/>
              </a:rPr>
              <a:t>(</a:t>
            </a:r>
            <a:r>
              <a:rPr lang="en-GB" sz="5600" i="0" dirty="0" err="1">
                <a:solidFill>
                  <a:srgbClr val="222222"/>
                </a:solidFill>
                <a:effectLst/>
                <a:latin typeface="Arial" panose="020B0604020202020204" pitchFamily="34" charset="0"/>
                <a:ea typeface="Times New Roman" panose="02020603050405020304" pitchFamily="18" charset="0"/>
              </a:rPr>
              <a:t>Yanguas</a:t>
            </a:r>
            <a:r>
              <a:rPr lang="en-GB" sz="5600" i="0" dirty="0">
                <a:solidFill>
                  <a:srgbClr val="222222"/>
                </a:solidFill>
                <a:effectLst/>
                <a:latin typeface="Arial" panose="020B0604020202020204" pitchFamily="34" charset="0"/>
                <a:ea typeface="Times New Roman" panose="02020603050405020304" pitchFamily="18" charset="0"/>
              </a:rPr>
              <a:t>, </a:t>
            </a:r>
            <a:r>
              <a:rPr lang="en-GB" sz="5600" i="0" dirty="0" err="1">
                <a:solidFill>
                  <a:srgbClr val="222222"/>
                </a:solidFill>
                <a:effectLst/>
                <a:latin typeface="Arial" panose="020B0604020202020204" pitchFamily="34" charset="0"/>
                <a:ea typeface="Times New Roman" panose="02020603050405020304" pitchFamily="18" charset="0"/>
              </a:rPr>
              <a:t>Pinazo-Henandis</a:t>
            </a:r>
            <a:r>
              <a:rPr lang="en-GB" sz="5600" i="0" dirty="0">
                <a:solidFill>
                  <a:srgbClr val="222222"/>
                </a:solidFill>
                <a:effectLst/>
                <a:latin typeface="Arial" panose="020B0604020202020204" pitchFamily="34" charset="0"/>
                <a:ea typeface="Times New Roman" panose="02020603050405020304" pitchFamily="18" charset="0"/>
              </a:rPr>
              <a:t> and </a:t>
            </a:r>
            <a:r>
              <a:rPr lang="en-GB" sz="5600" i="0" dirty="0" err="1">
                <a:solidFill>
                  <a:srgbClr val="222222"/>
                </a:solidFill>
                <a:effectLst/>
                <a:latin typeface="Arial" panose="020B0604020202020204" pitchFamily="34" charset="0"/>
                <a:ea typeface="Times New Roman" panose="02020603050405020304" pitchFamily="18" charset="0"/>
              </a:rPr>
              <a:t>Tarazona-Santabalbina</a:t>
            </a:r>
            <a:r>
              <a:rPr lang="en-GB" sz="5600" i="0" dirty="0">
                <a:solidFill>
                  <a:srgbClr val="222222"/>
                </a:solidFill>
                <a:effectLst/>
                <a:latin typeface="Arial" panose="020B0604020202020204" pitchFamily="34" charset="0"/>
                <a:ea typeface="Times New Roman" panose="02020603050405020304" pitchFamily="18" charset="0"/>
              </a:rPr>
              <a:t>, 2018)</a:t>
            </a:r>
            <a:endParaRPr lang="en-GB" sz="5600" i="0" dirty="0">
              <a:effectLst/>
              <a:latin typeface="Arial" panose="020B0604020202020204" pitchFamily="34" charset="0"/>
              <a:ea typeface="Calibri" panose="020F0502020204030204" pitchFamily="34" charset="0"/>
              <a:cs typeface="Arial" panose="020B0604020202020204" pitchFamily="34" charset="0"/>
            </a:endParaRPr>
          </a:p>
          <a:p>
            <a:pPr algn="l"/>
            <a:endParaRPr lang="en-GB" dirty="0"/>
          </a:p>
        </p:txBody>
      </p:sp>
    </p:spTree>
    <p:extLst>
      <p:ext uri="{BB962C8B-B14F-4D97-AF65-F5344CB8AC3E}">
        <p14:creationId xmlns:p14="http://schemas.microsoft.com/office/powerpoint/2010/main" val="15175133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EDD6C-B3C9-1D06-678B-C7322A43D7EE}"/>
              </a:ext>
            </a:extLst>
          </p:cNvPr>
          <p:cNvSpPr>
            <a:spLocks noGrp="1"/>
          </p:cNvSpPr>
          <p:nvPr>
            <p:ph type="title"/>
          </p:nvPr>
        </p:nvSpPr>
        <p:spPr>
          <a:xfrm>
            <a:off x="990970" y="106532"/>
            <a:ext cx="9660015" cy="579267"/>
          </a:xfrm>
        </p:spPr>
        <p:txBody>
          <a:bodyPr>
            <a:normAutofit/>
          </a:bodyPr>
          <a:lstStyle/>
          <a:p>
            <a:pPr algn="ctr"/>
            <a:r>
              <a:rPr lang="en-GB" sz="1800" b="1" dirty="0">
                <a:latin typeface="Arial" panose="020B0604020202020204" pitchFamily="34" charset="0"/>
                <a:cs typeface="Arial" panose="020B0604020202020204" pitchFamily="34" charset="0"/>
              </a:rPr>
              <a:t>CHAPTER 1 INTRODUCTION</a:t>
            </a:r>
          </a:p>
        </p:txBody>
      </p:sp>
      <p:sp>
        <p:nvSpPr>
          <p:cNvPr id="3" name="Content Placeholder 2">
            <a:extLst>
              <a:ext uri="{FF2B5EF4-FFF2-40B4-BE49-F238E27FC236}">
                <a16:creationId xmlns:a16="http://schemas.microsoft.com/office/drawing/2014/main" id="{C586A684-8298-03F8-13C7-1B4096804B61}"/>
              </a:ext>
            </a:extLst>
          </p:cNvPr>
          <p:cNvSpPr>
            <a:spLocks noGrp="1"/>
          </p:cNvSpPr>
          <p:nvPr>
            <p:ph idx="1"/>
          </p:nvPr>
        </p:nvSpPr>
        <p:spPr>
          <a:xfrm>
            <a:off x="1371599" y="798990"/>
            <a:ext cx="9486901" cy="5952478"/>
          </a:xfrm>
        </p:spPr>
        <p:txBody>
          <a:bodyPr>
            <a:normAutofit fontScale="25000" lnSpcReduction="20000"/>
          </a:bodyPr>
          <a:lstStyle/>
          <a:p>
            <a:pPr>
              <a:lnSpc>
                <a:spcPct val="107000"/>
              </a:lnSpc>
              <a:spcAft>
                <a:spcPts val="800"/>
              </a:spcAft>
            </a:pPr>
            <a:r>
              <a:rPr lang="en-GB" sz="5600" b="1"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RATIONALE OF THE STUDY</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50000"/>
              </a:lnSpc>
              <a:spcAft>
                <a:spcPts val="800"/>
              </a:spcAft>
            </a:pPr>
            <a:r>
              <a:rPr lang="en-GB" sz="56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Loneliness and social isolation are recognised as a global public health issue, which has a negative impact on physical and mental health especially among older adults </a:t>
            </a:r>
            <a:r>
              <a:rPr lang="en-GB" sz="5600" dirty="0">
                <a:effectLst/>
                <a:latin typeface="Arial" panose="020B0604020202020204" pitchFamily="34" charset="0"/>
                <a:ea typeface="Times New Roman" panose="02020603050405020304" pitchFamily="18" charset="0"/>
                <a:cs typeface="Times New Roman" panose="02020603050405020304" pitchFamily="18" charset="0"/>
              </a:rPr>
              <a:t>(Cacioppo and Cacioppo, 2018). </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50000"/>
              </a:lnSpc>
              <a:spcAft>
                <a:spcPts val="800"/>
              </a:spcAft>
            </a:pPr>
            <a:r>
              <a:rPr lang="en-GB" sz="5600" b="1" dirty="0">
                <a:effectLst/>
                <a:latin typeface="Arial" panose="020B0604020202020204" pitchFamily="34" charset="0"/>
                <a:ea typeface="Times New Roman" panose="02020603050405020304" pitchFamily="18" charset="0"/>
                <a:cs typeface="Times New Roman" panose="02020603050405020304" pitchFamily="18" charset="0"/>
              </a:rPr>
              <a:t>AIM OF STUDY</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50000"/>
              </a:lnSpc>
              <a:spcAft>
                <a:spcPts val="800"/>
              </a:spcAft>
            </a:pPr>
            <a:r>
              <a:rPr lang="en-GB" sz="5600" dirty="0">
                <a:effectLst/>
                <a:latin typeface="Arial" panose="020B0604020202020204" pitchFamily="34" charset="0"/>
                <a:ea typeface="Times New Roman" panose="02020603050405020304" pitchFamily="18" charset="0"/>
                <a:cs typeface="Times New Roman" panose="02020603050405020304" pitchFamily="18" charset="0"/>
              </a:rPr>
              <a:t>To investigate the interventions used in reducing loneliness and social isolation among older adults in the United Kingdom.</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50000"/>
              </a:lnSpc>
              <a:spcAft>
                <a:spcPts val="800"/>
              </a:spcAft>
            </a:pPr>
            <a:r>
              <a:rPr lang="en-GB" sz="5600" b="1" dirty="0">
                <a:effectLst/>
                <a:latin typeface="Arial" panose="020B0604020202020204" pitchFamily="34" charset="0"/>
                <a:ea typeface="Times New Roman" panose="02020603050405020304" pitchFamily="18" charset="0"/>
                <a:cs typeface="Times New Roman" panose="02020603050405020304" pitchFamily="18" charset="0"/>
              </a:rPr>
              <a:t>OBJECTIVES OF THE STUDY</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lnSpc>
                <a:spcPct val="150000"/>
              </a:lnSpc>
              <a:buFont typeface="Symbol" panose="05050102010706020507" pitchFamily="18" charset="2"/>
              <a:buChar char=""/>
            </a:pPr>
            <a:r>
              <a:rPr lang="en-GB" sz="5600" dirty="0">
                <a:effectLst/>
                <a:latin typeface="Arial" panose="020B0604020202020204" pitchFamily="34" charset="0"/>
                <a:ea typeface="Times New Roman" panose="02020603050405020304" pitchFamily="18" charset="0"/>
                <a:cs typeface="Times New Roman" panose="02020603050405020304" pitchFamily="18" charset="0"/>
              </a:rPr>
              <a:t>To describe the ideas of loneliness and social isolation among older adults in the UK, as well as healthcare interventions and support aimed at reducing these issues.</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lnSpc>
                <a:spcPct val="150000"/>
              </a:lnSpc>
              <a:buFont typeface="Symbol" panose="05050102010706020507" pitchFamily="18" charset="2"/>
              <a:buChar char=""/>
            </a:pPr>
            <a:r>
              <a:rPr lang="en-GB" sz="5600" dirty="0">
                <a:effectLst/>
                <a:latin typeface="Arial" panose="020B0604020202020204" pitchFamily="34" charset="0"/>
                <a:ea typeface="Times New Roman" panose="02020603050405020304" pitchFamily="18" charset="0"/>
                <a:cs typeface="Times New Roman" panose="02020603050405020304" pitchFamily="18" charset="0"/>
              </a:rPr>
              <a:t>To examine stats, data, policies, and laws on intervention in reducing loneliness and social isolation among elderly people in the UK.</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lnSpc>
                <a:spcPct val="150000"/>
              </a:lnSpc>
              <a:buFont typeface="Symbol" panose="05050102010706020507" pitchFamily="18" charset="2"/>
              <a:buChar char=""/>
            </a:pPr>
            <a:r>
              <a:rPr lang="en-GB" sz="5600" dirty="0">
                <a:effectLst/>
                <a:latin typeface="Arial" panose="020B0604020202020204" pitchFamily="34" charset="0"/>
                <a:ea typeface="Times New Roman" panose="02020603050405020304" pitchFamily="18" charset="0"/>
                <a:cs typeface="Times New Roman" panose="02020603050405020304" pitchFamily="18" charset="0"/>
              </a:rPr>
              <a:t>Analysing academic journal articles on interventions for reducing loneliness and social isolation in older adults in the UK using a systematic literature review.</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lnSpc>
                <a:spcPct val="150000"/>
              </a:lnSpc>
              <a:spcAft>
                <a:spcPts val="800"/>
              </a:spcAft>
              <a:buFont typeface="Symbol" panose="05050102010706020507" pitchFamily="18" charset="2"/>
              <a:buChar char=""/>
            </a:pPr>
            <a:r>
              <a:rPr lang="en-GB" sz="5600" dirty="0">
                <a:effectLst/>
                <a:latin typeface="Arial" panose="020B0604020202020204" pitchFamily="34" charset="0"/>
                <a:ea typeface="Times New Roman" panose="02020603050405020304" pitchFamily="18" charset="0"/>
                <a:cs typeface="Times New Roman" panose="02020603050405020304" pitchFamily="18" charset="0"/>
              </a:rPr>
              <a:t>Give suggestions to healthcare providers, government, and organizations concerning interventions aimed at reducing loneliness and social isolation among older adults in the UK</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50000"/>
              </a:lnSpc>
              <a:spcAft>
                <a:spcPts val="800"/>
              </a:spcAft>
            </a:pPr>
            <a:r>
              <a:rPr lang="en-GB" sz="56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5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58643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56E2B-1417-BFA2-87D2-9EA7828DAC8A}"/>
              </a:ext>
            </a:extLst>
          </p:cNvPr>
          <p:cNvSpPr>
            <a:spLocks noGrp="1"/>
          </p:cNvSpPr>
          <p:nvPr>
            <p:ph type="title"/>
          </p:nvPr>
        </p:nvSpPr>
        <p:spPr>
          <a:xfrm>
            <a:off x="1371600" y="106532"/>
            <a:ext cx="9486900" cy="470517"/>
          </a:xfrm>
        </p:spPr>
        <p:txBody>
          <a:bodyPr>
            <a:normAutofit/>
          </a:bodyPr>
          <a:lstStyle/>
          <a:p>
            <a:pPr algn="ctr"/>
            <a:r>
              <a:rPr lang="en-GB" sz="1800" b="1" dirty="0">
                <a:latin typeface="Arial" panose="020B0604020202020204" pitchFamily="34" charset="0"/>
                <a:cs typeface="Arial" panose="020B0604020202020204" pitchFamily="34" charset="0"/>
              </a:rPr>
              <a:t>CHAPTER  2 BACKGROUND</a:t>
            </a:r>
          </a:p>
        </p:txBody>
      </p:sp>
      <p:sp>
        <p:nvSpPr>
          <p:cNvPr id="3" name="Content Placeholder 2">
            <a:extLst>
              <a:ext uri="{FF2B5EF4-FFF2-40B4-BE49-F238E27FC236}">
                <a16:creationId xmlns:a16="http://schemas.microsoft.com/office/drawing/2014/main" id="{78E0CE0F-9CC6-603F-795B-D1FCE89A14FB}"/>
              </a:ext>
            </a:extLst>
          </p:cNvPr>
          <p:cNvSpPr>
            <a:spLocks noGrp="1"/>
          </p:cNvSpPr>
          <p:nvPr>
            <p:ph idx="1"/>
          </p:nvPr>
        </p:nvSpPr>
        <p:spPr>
          <a:xfrm>
            <a:off x="1352549" y="648070"/>
            <a:ext cx="9486901" cy="6103398"/>
          </a:xfrm>
        </p:spPr>
        <p:txBody>
          <a:bodyPr>
            <a:normAutofit/>
          </a:bodyPr>
          <a:lstStyle/>
          <a:p>
            <a:r>
              <a:rPr lang="en-GB" sz="1400" dirty="0">
                <a:effectLst/>
                <a:latin typeface="Arial" panose="020B0604020202020204" pitchFamily="34" charset="0"/>
                <a:ea typeface="Calibri" panose="020F0502020204030204" pitchFamily="34" charset="0"/>
                <a:cs typeface="Times New Roman" panose="02020603050405020304" pitchFamily="18" charset="0"/>
              </a:rPr>
              <a:t>Due its negative impact on physical and mental health on older adults, since 2018 the UK has identified loneliness and social isolation as a public health concern and a ministry of loneliness has been created </a:t>
            </a:r>
            <a:r>
              <a:rPr lang="en-GB" sz="1400" dirty="0">
                <a:effectLst/>
                <a:latin typeface="Arial" panose="020B0604020202020204" pitchFamily="34" charset="0"/>
                <a:ea typeface="Times New Roman" panose="02020603050405020304" pitchFamily="18" charset="0"/>
                <a:cs typeface="Times New Roman" panose="02020603050405020304" pitchFamily="18" charset="0"/>
              </a:rPr>
              <a:t>(HM Government, 2018).</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400" dirty="0">
              <a:latin typeface="Arial" panose="020B0604020202020204" pitchFamily="34" charset="0"/>
              <a:cs typeface="Arial" panose="020B0604020202020204" pitchFamily="34" charset="0"/>
            </a:endParaRPr>
          </a:p>
          <a:p>
            <a:r>
              <a:rPr lang="en-GB" sz="1400" dirty="0">
                <a:effectLst/>
                <a:latin typeface="Arial" panose="020B0604020202020204" pitchFamily="34" charset="0"/>
                <a:ea typeface="Calibri" panose="020F0502020204030204" pitchFamily="34" charset="0"/>
                <a:cs typeface="Times New Roman" panose="02020603050405020304" pitchFamily="18" charset="0"/>
              </a:rPr>
              <a:t>Loneliness is associated with negative health outcomes such as sleep problems, cardiovascular diseases, substance abuse, anxiety and dementia </a:t>
            </a:r>
            <a:r>
              <a:rPr lang="en-GB" sz="14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Cacioppo </a:t>
            </a:r>
            <a:r>
              <a:rPr lang="en-GB" sz="14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et al</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2015; </a:t>
            </a:r>
            <a:r>
              <a:rPr lang="en-GB" sz="1400" dirty="0">
                <a:solidFill>
                  <a:srgbClr val="1C1D1E"/>
                </a:solidFill>
                <a:effectLst/>
                <a:latin typeface="Arial" panose="020B0604020202020204" pitchFamily="34" charset="0"/>
                <a:ea typeface="Times New Roman" panose="02020603050405020304" pitchFamily="18" charset="0"/>
                <a:cs typeface="Times New Roman" panose="02020603050405020304" pitchFamily="18" charset="0"/>
              </a:rPr>
              <a:t>Courtin and Knapp, 2017).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400" dirty="0">
              <a:latin typeface="Arial" panose="020B0604020202020204" pitchFamily="34" charset="0"/>
              <a:cs typeface="Arial" panose="020B0604020202020204" pitchFamily="34" charset="0"/>
            </a:endParaRPr>
          </a:p>
          <a:p>
            <a:r>
              <a:rPr lang="en-GB"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According to Age UK (2022) loneliness affects about 1.4 million older adults in the UK, and about one-third of adults in western countries Cacioppo and Cacioppo (2018).</a:t>
            </a:r>
          </a:p>
          <a:p>
            <a:endParaRPr lang="en-GB" sz="1400" dirty="0">
              <a:solidFill>
                <a:srgbClr val="222222"/>
              </a:solidFill>
              <a:latin typeface="Arial" panose="020B0604020202020204" pitchFamily="34" charset="0"/>
              <a:ea typeface="Calibri" panose="020F0502020204030204" pitchFamily="34" charset="0"/>
              <a:cs typeface="Arial" panose="020B0604020202020204" pitchFamily="34" charset="0"/>
            </a:endParaRPr>
          </a:p>
          <a:p>
            <a:r>
              <a:rPr lang="en-GB"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Women are more prone than men to experience loneliness and social isolation (Age UK, 2018).</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Perissinotto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(2012) found that a significant number of older adults in the U.S., ranging from 19% to 43%, experience loneliness</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A study in China examined loneliness among adults aged 60 and above. The study found that 29.6% of older adults frequently experienced loneliness (Yang and Victor, 2008).</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3630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D03E8-E0BE-8BC4-4D5D-E7F8F6437E16}"/>
              </a:ext>
            </a:extLst>
          </p:cNvPr>
          <p:cNvSpPr>
            <a:spLocks noGrp="1"/>
          </p:cNvSpPr>
          <p:nvPr>
            <p:ph type="title"/>
          </p:nvPr>
        </p:nvSpPr>
        <p:spPr>
          <a:xfrm>
            <a:off x="1337387" y="195942"/>
            <a:ext cx="9486900" cy="489857"/>
          </a:xfrm>
        </p:spPr>
        <p:txBody>
          <a:bodyPr>
            <a:normAutofit/>
          </a:bodyPr>
          <a:lstStyle/>
          <a:p>
            <a:pPr algn="ctr"/>
            <a:r>
              <a:rPr lang="en-GB" sz="1800" b="1" dirty="0">
                <a:latin typeface="Arial" panose="020B0604020202020204" pitchFamily="34" charset="0"/>
                <a:cs typeface="Arial" panose="020B0604020202020204" pitchFamily="34" charset="0"/>
              </a:rPr>
              <a:t>CHAPTER 3 METHOD</a:t>
            </a:r>
          </a:p>
        </p:txBody>
      </p:sp>
      <p:sp>
        <p:nvSpPr>
          <p:cNvPr id="3" name="Content Placeholder 2">
            <a:extLst>
              <a:ext uri="{FF2B5EF4-FFF2-40B4-BE49-F238E27FC236}">
                <a16:creationId xmlns:a16="http://schemas.microsoft.com/office/drawing/2014/main" id="{2311D833-67AE-2E27-44DA-88B5154FC7EA}"/>
              </a:ext>
            </a:extLst>
          </p:cNvPr>
          <p:cNvSpPr>
            <a:spLocks noGrp="1"/>
          </p:cNvSpPr>
          <p:nvPr>
            <p:ph idx="1"/>
          </p:nvPr>
        </p:nvSpPr>
        <p:spPr>
          <a:xfrm>
            <a:off x="1371599" y="755780"/>
            <a:ext cx="9486901" cy="6008914"/>
          </a:xfrm>
        </p:spPr>
        <p:txBody>
          <a:bodyPr>
            <a:normAutofit/>
          </a:bodyPr>
          <a:lstStyle/>
          <a:p>
            <a:r>
              <a:rPr lang="en-GB" sz="1600" dirty="0">
                <a:effectLst/>
                <a:latin typeface="Arial" panose="020B0604020202020204" pitchFamily="34" charset="0"/>
                <a:ea typeface="Calibri" panose="020F0502020204030204" pitchFamily="34" charset="0"/>
                <a:cs typeface="Times New Roman" panose="02020603050405020304" pitchFamily="18" charset="0"/>
              </a:rPr>
              <a:t>A systematic  literature review was  employed  in the research study.</a:t>
            </a:r>
          </a:p>
          <a:p>
            <a:endParaRPr lang="en-GB" sz="1600" dirty="0">
              <a:latin typeface="Arial" panose="020B0604020202020204" pitchFamily="34" charset="0"/>
              <a:ea typeface="Calibri" panose="020F0502020204030204" pitchFamily="34" charset="0"/>
              <a:cs typeface="Times New Roman" panose="02020603050405020304" pitchFamily="18" charset="0"/>
            </a:endParaRPr>
          </a:p>
          <a:p>
            <a:r>
              <a:rPr lang="en-GB" sz="1600" dirty="0">
                <a:effectLst/>
                <a:latin typeface="Arial" panose="020B0604020202020204" pitchFamily="34" charset="0"/>
                <a:ea typeface="Calibri" panose="020F0502020204030204" pitchFamily="34" charset="0"/>
                <a:cs typeface="Times New Roman" panose="02020603050405020304" pitchFamily="18" charset="0"/>
              </a:rPr>
              <a:t>A systematic literature review refers to a methodical research approach and procedure that gathers, evaluates, and summarizes all currently available information on a particular subject, with the aim of organizing and clarifying it (White and Schmidt, 2005)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latin typeface="Arial" panose="020B0604020202020204" pitchFamily="34" charset="0"/>
              <a:ea typeface="Calibri" panose="020F0502020204030204" pitchFamily="34" charset="0"/>
              <a:cs typeface="Times New Roman" panose="02020603050405020304" pitchFamily="18" charset="0"/>
            </a:endParaRPr>
          </a:p>
          <a:p>
            <a:r>
              <a:rPr lang="en-GB" sz="1600" dirty="0">
                <a:effectLst/>
                <a:latin typeface="Arial" panose="020B0604020202020204" pitchFamily="34" charset="0"/>
                <a:ea typeface="Calibri" panose="020F0502020204030204" pitchFamily="34" charset="0"/>
              </a:rPr>
              <a:t>Various electronic databases such as PubMed, Google Scholar, </a:t>
            </a:r>
            <a:r>
              <a:rPr lang="en-GB" sz="1600" dirty="0">
                <a:effectLst/>
                <a:latin typeface="Arial" panose="020B0604020202020204" pitchFamily="34" charset="0"/>
                <a:ea typeface="Times New Roman" panose="02020603050405020304" pitchFamily="18" charset="0"/>
              </a:rPr>
              <a:t>will be/ was searched during the search phase of conducting the systematic literature review</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a:t>
            </a:r>
          </a:p>
          <a:p>
            <a:endParaRPr lang="en-GB" sz="1600" dirty="0">
              <a:latin typeface="Arial" panose="020B0604020202020204" pitchFamily="34" charset="0"/>
              <a:ea typeface="Calibri" panose="020F0502020204030204" pitchFamily="34" charset="0"/>
              <a:cs typeface="Times New Roman" panose="02020603050405020304" pitchFamily="18" charset="0"/>
            </a:endParaRPr>
          </a:p>
          <a:p>
            <a:pPr fontAlgn="base">
              <a:lnSpc>
                <a:spcPct val="150000"/>
              </a:lnSpc>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The keywords used for searching in the data bases were loneliness, Social Isolation, interventions, and older adults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indent="0" fontAlgn="base">
              <a:lnSpc>
                <a:spcPct val="150000"/>
              </a:lnSpc>
              <a:spcAft>
                <a:spcPts val="800"/>
              </a:spcAft>
              <a:buNone/>
            </a:pPr>
            <a:r>
              <a:rPr lang="en-GB" sz="1600" dirty="0">
                <a:effectLst/>
                <a:latin typeface="Arial" panose="020B0604020202020204" pitchFamily="34" charset="0"/>
                <a:ea typeface="Times New Roman" panose="02020603050405020304" pitchFamily="18" charset="0"/>
              </a:rPr>
              <a:t>Inclusion criteria includes studies published between January 2012 and January 2023, studies were conducted in the UK, published in English, peer- reviewed Journals as well as studies that focusses on intervention in reducing loneliness and social isolation</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80338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2DBD7-3B24-56B9-6D3B-2AE8AA35825E}"/>
              </a:ext>
            </a:extLst>
          </p:cNvPr>
          <p:cNvSpPr>
            <a:spLocks noGrp="1"/>
          </p:cNvSpPr>
          <p:nvPr>
            <p:ph type="title"/>
          </p:nvPr>
        </p:nvSpPr>
        <p:spPr>
          <a:xfrm>
            <a:off x="1371600" y="373380"/>
            <a:ext cx="9486900" cy="922020"/>
          </a:xfrm>
        </p:spPr>
        <p:txBody>
          <a:bodyPr>
            <a:normAutofit/>
          </a:bodyPr>
          <a:lstStyle/>
          <a:p>
            <a:pPr algn="ctr"/>
            <a:r>
              <a:rPr lang="en-GB" sz="1800" b="1" dirty="0">
                <a:latin typeface="Arial" panose="020B0604020202020204" pitchFamily="34" charset="0"/>
                <a:cs typeface="Arial" panose="020B0604020202020204" pitchFamily="34" charset="0"/>
              </a:rPr>
              <a:t>CHAPTER 3 METHOD</a:t>
            </a:r>
          </a:p>
        </p:txBody>
      </p:sp>
      <p:sp>
        <p:nvSpPr>
          <p:cNvPr id="3" name="Content Placeholder 2">
            <a:extLst>
              <a:ext uri="{FF2B5EF4-FFF2-40B4-BE49-F238E27FC236}">
                <a16:creationId xmlns:a16="http://schemas.microsoft.com/office/drawing/2014/main" id="{3C4DA07B-A9AF-809B-156B-1B5B68F6F2BD}"/>
              </a:ext>
            </a:extLst>
          </p:cNvPr>
          <p:cNvSpPr>
            <a:spLocks noGrp="1"/>
          </p:cNvSpPr>
          <p:nvPr>
            <p:ph idx="1"/>
          </p:nvPr>
        </p:nvSpPr>
        <p:spPr>
          <a:xfrm>
            <a:off x="1371599" y="2254102"/>
            <a:ext cx="9486901" cy="4510681"/>
          </a:xfrm>
        </p:spPr>
        <p:txBody>
          <a:bodyPr/>
          <a:lstStyle/>
          <a:p>
            <a:pPr marL="342900" lvl="0" indent="-342900" fontAlgn="base">
              <a:lnSpc>
                <a:spcPct val="15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Exclusion criteria includes conference proceedings, books and book reviews, dissertations/thesis and interviews.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indent="0" fontAlgn="base">
              <a:lnSpc>
                <a:spcPct val="150000"/>
              </a:lnSpc>
              <a:spcAft>
                <a:spcPts val="800"/>
              </a:spcAft>
              <a:buNone/>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dirty="0">
                <a:effectLst/>
                <a:latin typeface="Arial" panose="020B0604020202020204" pitchFamily="34" charset="0"/>
                <a:ea typeface="Times New Roman" panose="02020603050405020304" pitchFamily="18" charset="0"/>
                <a:cs typeface="Times New Roman" panose="02020603050405020304" pitchFamily="18" charset="0"/>
              </a:rPr>
              <a:t>Thematic analysis was used in analysing the choosing studies.</a:t>
            </a:r>
            <a:r>
              <a:rPr lang="en-GB" sz="1600" dirty="0">
                <a:effectLst/>
                <a:latin typeface="Arial" panose="020B0604020202020204" pitchFamily="34" charset="0"/>
                <a:ea typeface="Calibri" panose="020F0502020204030204" pitchFamily="34" charset="0"/>
                <a:cs typeface="Times New Roman" panose="02020603050405020304" pitchFamily="18" charset="0"/>
              </a:rPr>
              <a:t> (Braun and Clark, 2006).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p>
          <a:p>
            <a:endParaRPr lang="en-GB" sz="1600" dirty="0"/>
          </a:p>
          <a:p>
            <a:r>
              <a:rPr lang="en-GB" sz="1600" dirty="0">
                <a:effectLst/>
                <a:latin typeface="Arial" panose="020B0604020202020204" pitchFamily="34" charset="0"/>
                <a:ea typeface="Times New Roman" panose="02020603050405020304" pitchFamily="18" charset="0"/>
                <a:cs typeface="Times New Roman" panose="02020603050405020304" pitchFamily="18" charset="0"/>
              </a:rPr>
              <a:t>The PRISMA flowchart was used to  demonstrate the process of selecting studies that were included in the research study.</a:t>
            </a:r>
            <a:r>
              <a:rPr lang="en-GB" sz="16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(Moher </a:t>
            </a:r>
            <a:r>
              <a:rPr lang="en-GB" sz="1600" i="1"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et al., </a:t>
            </a:r>
            <a:r>
              <a:rPr lang="en-GB" sz="16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2009).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0134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D7140-D8C2-0375-8E0A-14FECE4B1DA6}"/>
              </a:ext>
            </a:extLst>
          </p:cNvPr>
          <p:cNvSpPr>
            <a:spLocks noGrp="1"/>
          </p:cNvSpPr>
          <p:nvPr>
            <p:ph type="title"/>
          </p:nvPr>
        </p:nvSpPr>
        <p:spPr>
          <a:xfrm>
            <a:off x="1371600" y="98350"/>
            <a:ext cx="9486900" cy="671270"/>
          </a:xfrm>
        </p:spPr>
        <p:txBody>
          <a:bodyPr>
            <a:normAutofit/>
          </a:bodyPr>
          <a:lstStyle/>
          <a:p>
            <a:pPr algn="ctr"/>
            <a:r>
              <a:rPr lang="en-GB" sz="1800" b="1" dirty="0">
                <a:latin typeface="Arial" panose="020B0604020202020204" pitchFamily="34" charset="0"/>
                <a:cs typeface="Arial" panose="020B0604020202020204" pitchFamily="34" charset="0"/>
              </a:rPr>
              <a:t>Chapter 4 results and discussion</a:t>
            </a:r>
          </a:p>
        </p:txBody>
      </p:sp>
      <p:sp>
        <p:nvSpPr>
          <p:cNvPr id="3" name="Content Placeholder 2">
            <a:extLst>
              <a:ext uri="{FF2B5EF4-FFF2-40B4-BE49-F238E27FC236}">
                <a16:creationId xmlns:a16="http://schemas.microsoft.com/office/drawing/2014/main" id="{10A32F4E-2BFE-5935-FE0F-6592CF16C3E9}"/>
              </a:ext>
            </a:extLst>
          </p:cNvPr>
          <p:cNvSpPr>
            <a:spLocks noGrp="1"/>
          </p:cNvSpPr>
          <p:nvPr>
            <p:ph idx="1"/>
          </p:nvPr>
        </p:nvSpPr>
        <p:spPr>
          <a:xfrm>
            <a:off x="1478131" y="2057400"/>
            <a:ext cx="9486901" cy="4702250"/>
          </a:xfrm>
        </p:spPr>
        <p:txBody>
          <a:bodyPr/>
          <a:lstStyle/>
          <a:p>
            <a:pPr indent="0">
              <a:lnSpc>
                <a:spcPct val="150000"/>
              </a:lnSpc>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Initial search yielded 2400 results.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50000"/>
              </a:lnSpc>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After duplicates were removed results yielded 1000 results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50000"/>
              </a:lnSpc>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After screening of titles/abstracts 500 studies were selected.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50000"/>
              </a:lnSpc>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Final selection for qualitative analysis included 10 studies.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39121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8107D-05E9-F41E-C177-352BF442D1D8}"/>
              </a:ext>
            </a:extLst>
          </p:cNvPr>
          <p:cNvSpPr>
            <a:spLocks noGrp="1"/>
          </p:cNvSpPr>
          <p:nvPr>
            <p:ph type="title"/>
          </p:nvPr>
        </p:nvSpPr>
        <p:spPr>
          <a:xfrm>
            <a:off x="1371600" y="71022"/>
            <a:ext cx="9486900" cy="399496"/>
          </a:xfrm>
        </p:spPr>
        <p:txBody>
          <a:bodyPr>
            <a:normAutofit/>
          </a:bodyPr>
          <a:lstStyle/>
          <a:p>
            <a:pPr algn="ctr"/>
            <a:r>
              <a:rPr lang="en-GB" sz="1800" b="1" dirty="0">
                <a:latin typeface="Arial" panose="020B0604020202020204" pitchFamily="34" charset="0"/>
                <a:cs typeface="Arial" panose="020B0604020202020204" pitchFamily="34" charset="0"/>
              </a:rPr>
              <a:t>CHAPTER 4 RESULTS AND DISCUSSION</a:t>
            </a:r>
          </a:p>
        </p:txBody>
      </p:sp>
      <p:sp>
        <p:nvSpPr>
          <p:cNvPr id="3" name="Content Placeholder 2">
            <a:extLst>
              <a:ext uri="{FF2B5EF4-FFF2-40B4-BE49-F238E27FC236}">
                <a16:creationId xmlns:a16="http://schemas.microsoft.com/office/drawing/2014/main" id="{624ACC34-AA0D-4766-AC7A-53D64F108F12}"/>
              </a:ext>
            </a:extLst>
          </p:cNvPr>
          <p:cNvSpPr>
            <a:spLocks noGrp="1"/>
          </p:cNvSpPr>
          <p:nvPr>
            <p:ph idx="1"/>
          </p:nvPr>
        </p:nvSpPr>
        <p:spPr>
          <a:xfrm>
            <a:off x="1540273" y="878891"/>
            <a:ext cx="9486901" cy="6316460"/>
          </a:xfrm>
        </p:spPr>
        <p:txBody>
          <a:bodyPr>
            <a:normAutofit fontScale="25000" lnSpcReduction="20000"/>
          </a:bodyPr>
          <a:lstStyle/>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6400" dirty="0">
                <a:effectLst/>
                <a:latin typeface="Arial" panose="020B0604020202020204" pitchFamily="34" charset="0"/>
                <a:ea typeface="Calibri" panose="020F0502020204030204" pitchFamily="34" charset="0"/>
                <a:cs typeface="Arial" panose="020B0604020202020204" pitchFamily="34" charset="0"/>
              </a:rPr>
              <a:t>Out of the selected studies, five were published in 2021, one in 2019, one in 2017, and the remaining three were published in 2016, 2013, and 2012, respectively.</a:t>
            </a:r>
          </a:p>
          <a:p>
            <a:pPr>
              <a:lnSpc>
                <a:spcPct val="150000"/>
              </a:lnSpc>
              <a:spcAft>
                <a:spcPts val="800"/>
              </a:spcAft>
            </a:pPr>
            <a:r>
              <a:rPr lang="en-GB" sz="6400" dirty="0">
                <a:effectLst/>
                <a:latin typeface="Arial" panose="020B0604020202020204" pitchFamily="34" charset="0"/>
                <a:ea typeface="Calibri" panose="020F0502020204030204" pitchFamily="34" charset="0"/>
                <a:cs typeface="Arial" panose="020B0604020202020204" pitchFamily="34" charset="0"/>
              </a:rPr>
              <a:t>Most of the studies aim was exploring interventions used in reducing loneliness and social isolation.</a:t>
            </a:r>
          </a:p>
          <a:p>
            <a:pPr>
              <a:lnSpc>
                <a:spcPct val="150000"/>
              </a:lnSpc>
              <a:spcAft>
                <a:spcPts val="800"/>
              </a:spcAft>
            </a:pPr>
            <a:r>
              <a:rPr lang="en-GB" sz="6400" dirty="0">
                <a:effectLst/>
                <a:latin typeface="Arial" panose="020B0604020202020204" pitchFamily="34" charset="0"/>
                <a:ea typeface="Calibri" panose="020F0502020204030204" pitchFamily="34" charset="0"/>
                <a:cs typeface="Arial" panose="020B0604020202020204" pitchFamily="34" charset="0"/>
              </a:rPr>
              <a:t>one study specifically examined the link between internet use and social isolation.</a:t>
            </a:r>
          </a:p>
          <a:p>
            <a:pPr>
              <a:lnSpc>
                <a:spcPct val="150000"/>
              </a:lnSpc>
              <a:spcAft>
                <a:spcPts val="800"/>
              </a:spcAft>
            </a:pPr>
            <a:r>
              <a:rPr lang="en-GB" sz="6400" dirty="0">
                <a:effectLst/>
                <a:latin typeface="Arial" panose="020B0604020202020204" pitchFamily="34" charset="0"/>
                <a:ea typeface="Times New Roman" panose="02020603050405020304" pitchFamily="18" charset="0"/>
                <a:cs typeface="Arial" panose="020B0604020202020204" pitchFamily="34" charset="0"/>
              </a:rPr>
              <a:t>The median age of the participants was 65 years.</a:t>
            </a:r>
            <a:endParaRPr lang="en-GB" sz="64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6400" dirty="0">
                <a:effectLst/>
                <a:latin typeface="Arial" panose="020B0604020202020204" pitchFamily="34" charset="0"/>
                <a:ea typeface="Calibri" panose="020F0502020204030204" pitchFamily="34" charset="0"/>
                <a:cs typeface="Arial" panose="020B0604020202020204" pitchFamily="34" charset="0"/>
              </a:rPr>
              <a:t>The sample sizes of the studies ranged between 46 and 10642, and they differed among the various studies.</a:t>
            </a:r>
          </a:p>
          <a:p>
            <a:pPr>
              <a:lnSpc>
                <a:spcPct val="150000"/>
              </a:lnSpc>
              <a:spcAft>
                <a:spcPts val="800"/>
              </a:spcAft>
            </a:pPr>
            <a:r>
              <a:rPr lang="en-GB" sz="6400" dirty="0">
                <a:effectLst/>
                <a:latin typeface="Arial" panose="020B0604020202020204" pitchFamily="34" charset="0"/>
                <a:ea typeface="Calibri" panose="020F0502020204030204" pitchFamily="34" charset="0"/>
                <a:cs typeface="Arial" panose="020B0604020202020204" pitchFamily="34" charset="0"/>
              </a:rPr>
              <a:t>Out of the 10 selected studies , 7 of them employed interviews as their research method, while surveys were utilized in 2 of the studies and 1 study used Longitudinal study.</a:t>
            </a:r>
          </a:p>
          <a:p>
            <a:pPr>
              <a:lnSpc>
                <a:spcPct val="150000"/>
              </a:lnSpc>
              <a:spcAft>
                <a:spcPts val="800"/>
              </a:spcAft>
            </a:pPr>
            <a:r>
              <a:rPr lang="en-GB" sz="6400" dirty="0">
                <a:effectLst/>
                <a:latin typeface="Arial" panose="020B0604020202020204" pitchFamily="34" charset="0"/>
                <a:ea typeface="Calibri" panose="020F0502020204030204" pitchFamily="34" charset="0"/>
                <a:cs typeface="Arial" panose="020B0604020202020204" pitchFamily="34" charset="0"/>
              </a:rPr>
              <a:t>The studies used qualitative data collection method mainly, with some quantitative methods that included primary and secondary sources and various recruitment methods.</a:t>
            </a:r>
          </a:p>
          <a:p>
            <a:pPr indent="0">
              <a:lnSpc>
                <a:spcPct val="150000"/>
              </a:lnSpc>
              <a:buNone/>
            </a:pPr>
            <a:r>
              <a:rPr lang="en-GB" sz="6400" dirty="0">
                <a:effectLst/>
                <a:latin typeface="Arial" panose="020B0604020202020204" pitchFamily="34" charset="0"/>
                <a:ea typeface="Calibri" panose="020F0502020204030204" pitchFamily="34" charset="0"/>
                <a:cs typeface="Arial" panose="020B0604020202020204" pitchFamily="34" charset="0"/>
              </a:rPr>
              <a:t> </a:t>
            </a:r>
          </a:p>
          <a:p>
            <a:pPr indent="0">
              <a:lnSpc>
                <a:spcPct val="150000"/>
              </a:lnSpc>
              <a:buNone/>
            </a:pPr>
            <a:r>
              <a:rPr lang="en-GB" sz="5600" dirty="0">
                <a:effectLst/>
                <a:latin typeface="Arial" panose="020B0604020202020204" pitchFamily="34" charset="0"/>
                <a:ea typeface="Calibri" panose="020F0502020204030204" pitchFamily="34" charset="0"/>
                <a:cs typeface="Arial" panose="020B0604020202020204" pitchFamily="34" charset="0"/>
              </a:rPr>
              <a:t> </a:t>
            </a:r>
          </a:p>
          <a:p>
            <a:pPr marL="457200">
              <a:lnSpc>
                <a:spcPct val="150000"/>
              </a:lnSpc>
            </a:pPr>
            <a:r>
              <a:rPr lang="en-GB" sz="5600" dirty="0">
                <a:effectLst/>
                <a:latin typeface="Arial" panose="020B0604020202020204" pitchFamily="34" charset="0"/>
                <a:ea typeface="Calibri" panose="020F0502020204030204" pitchFamily="34" charset="0"/>
                <a:cs typeface="Arial" panose="020B0604020202020204" pitchFamily="34" charset="0"/>
              </a:rPr>
              <a:t> </a:t>
            </a:r>
          </a:p>
          <a:p>
            <a:pPr marL="457200">
              <a:lnSpc>
                <a:spcPct val="150000"/>
              </a:lnSpc>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52499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45E7E-815A-2295-B4AE-9D81B036E7AD}"/>
              </a:ext>
            </a:extLst>
          </p:cNvPr>
          <p:cNvSpPr>
            <a:spLocks noGrp="1"/>
          </p:cNvSpPr>
          <p:nvPr>
            <p:ph type="title"/>
          </p:nvPr>
        </p:nvSpPr>
        <p:spPr>
          <a:xfrm>
            <a:off x="1371600" y="79900"/>
            <a:ext cx="9486900" cy="310718"/>
          </a:xfrm>
        </p:spPr>
        <p:txBody>
          <a:bodyPr>
            <a:noAutofit/>
          </a:bodyPr>
          <a:lstStyle/>
          <a:p>
            <a:pPr algn="ctr"/>
            <a:r>
              <a:rPr lang="en-GB" sz="1800" b="1" dirty="0">
                <a:latin typeface="Arial" panose="020B0604020202020204" pitchFamily="34" charset="0"/>
                <a:cs typeface="Arial" panose="020B0604020202020204" pitchFamily="34" charset="0"/>
              </a:rPr>
              <a:t>Chapter 4- Themes that emerged</a:t>
            </a:r>
          </a:p>
        </p:txBody>
      </p:sp>
      <p:sp>
        <p:nvSpPr>
          <p:cNvPr id="3" name="Content Placeholder 2">
            <a:extLst>
              <a:ext uri="{FF2B5EF4-FFF2-40B4-BE49-F238E27FC236}">
                <a16:creationId xmlns:a16="http://schemas.microsoft.com/office/drawing/2014/main" id="{C95821FE-6CBC-2878-621C-C1E028586FF3}"/>
              </a:ext>
            </a:extLst>
          </p:cNvPr>
          <p:cNvSpPr>
            <a:spLocks noGrp="1"/>
          </p:cNvSpPr>
          <p:nvPr>
            <p:ph idx="1"/>
          </p:nvPr>
        </p:nvSpPr>
        <p:spPr>
          <a:xfrm>
            <a:off x="1273945" y="869186"/>
            <a:ext cx="9486901" cy="5908914"/>
          </a:xfrm>
        </p:spPr>
        <p:txBody>
          <a:bodyPr>
            <a:normAutofit/>
          </a:bodyPr>
          <a:lstStyle/>
          <a:p>
            <a:r>
              <a:rPr lang="en-GB" sz="1600" dirty="0">
                <a:latin typeface="Arial" panose="020B0604020202020204" pitchFamily="34" charset="0"/>
                <a:cs typeface="Arial" panose="020B0604020202020204" pitchFamily="34" charset="0"/>
              </a:rPr>
              <a:t>Themes that emerged were </a:t>
            </a:r>
            <a:r>
              <a:rPr lang="en-GB" sz="1600" dirty="0">
                <a:latin typeface="Arial" panose="020B0604020202020204" pitchFamily="34" charset="0"/>
                <a:cs typeface="Times New Roman" panose="02020603050405020304" pitchFamily="18" charset="0"/>
              </a:rPr>
              <a:t>c</a:t>
            </a:r>
            <a:r>
              <a:rPr lang="en-GB" sz="1600" dirty="0">
                <a:effectLst/>
                <a:latin typeface="Arial" panose="020B0604020202020204" pitchFamily="34" charset="0"/>
                <a:ea typeface="Calibri" panose="020F0502020204030204" pitchFamily="34" charset="0"/>
                <a:cs typeface="Times New Roman" panose="02020603050405020304" pitchFamily="18" charset="0"/>
              </a:rPr>
              <a:t>ommunity based intervention, self-care intervention, and group intervention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a:latin typeface="Arial" panose="020B0604020202020204" pitchFamily="34" charset="0"/>
                <a:cs typeface="Arial" panose="020B0604020202020204" pitchFamily="34" charset="0"/>
              </a:rPr>
              <a:t>  </a:t>
            </a:r>
          </a:p>
          <a:p>
            <a:r>
              <a:rPr lang="en-GB" sz="1600" b="1" dirty="0">
                <a:latin typeface="Arial" panose="020B0604020202020204" pitchFamily="34" charset="0"/>
                <a:cs typeface="Arial" panose="020B0604020202020204" pitchFamily="34" charset="0"/>
              </a:rPr>
              <a:t>Community based intervention - </a:t>
            </a:r>
            <a:r>
              <a:rPr lang="en-GB" sz="1600" dirty="0">
                <a:effectLst/>
                <a:latin typeface="Arial" panose="020B0604020202020204" pitchFamily="34" charset="0"/>
                <a:ea typeface="Calibri" panose="020F0502020204030204" pitchFamily="34" charset="0"/>
                <a:cs typeface="Times New Roman" panose="02020603050405020304" pitchFamily="18" charset="0"/>
              </a:rPr>
              <a:t>Activities such as befriending, social prescribing, social enterprise activities, engaging in social interactions and social activities, recreation, education, group outings, art and craft, social cafes, singing, cooking, face-to-face meetings, home visits, and providing transportation have been found in reducing loneliness and social isolation in older adults </a:t>
            </a:r>
            <a:r>
              <a:rPr lang="en-GB" sz="16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(Fakoya, McCorry and Donnelly 2021; </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Foster </a:t>
            </a:r>
            <a:r>
              <a:rPr lang="en-GB" sz="1600" i="1" dirty="0">
                <a:effectLst/>
                <a:latin typeface="Arial" panose="020B0604020202020204" pitchFamily="34" charset="0"/>
                <a:ea typeface="Times New Roman" panose="02020603050405020304" pitchFamily="18" charset="0"/>
                <a:cs typeface="Times New Roman" panose="02020603050405020304" pitchFamily="18" charset="0"/>
              </a:rPr>
              <a:t>et al</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 2021; </a:t>
            </a:r>
            <a:r>
              <a:rPr lang="en-GB" sz="1600" dirty="0">
                <a:effectLst/>
                <a:latin typeface="Arial" panose="020B0604020202020204" pitchFamily="34" charset="0"/>
                <a:ea typeface="Calibri" panose="020F0502020204030204" pitchFamily="34" charset="0"/>
                <a:cs typeface="Times New Roman" panose="02020603050405020304" pitchFamily="18" charset="0"/>
              </a:rPr>
              <a:t>Kelly </a:t>
            </a:r>
            <a:r>
              <a:rPr lang="en-GB" sz="16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600" dirty="0">
                <a:effectLst/>
                <a:latin typeface="Arial" panose="020B0604020202020204" pitchFamily="34" charset="0"/>
                <a:ea typeface="Calibri" panose="020F0502020204030204" pitchFamily="34" charset="0"/>
                <a:cs typeface="Times New Roman" panose="02020603050405020304" pitchFamily="18" charset="0"/>
              </a:rPr>
              <a:t> 2019).</a:t>
            </a:r>
          </a:p>
          <a:p>
            <a:endParaRPr lang="en-GB" sz="1600" dirty="0">
              <a:latin typeface="Arial" panose="020B0604020202020204" pitchFamily="34" charset="0"/>
              <a:ea typeface="Calibri" panose="020F0502020204030204" pitchFamily="34" charset="0"/>
              <a:cs typeface="Times New Roman" panose="02020603050405020304" pitchFamily="18" charset="0"/>
            </a:endParaRPr>
          </a:p>
          <a:p>
            <a:r>
              <a:rPr lang="en-GB" sz="1600" b="1" dirty="0">
                <a:effectLst/>
                <a:latin typeface="Arial" panose="020B0604020202020204" pitchFamily="34" charset="0"/>
                <a:ea typeface="Calibri" panose="020F0502020204030204" pitchFamily="34" charset="0"/>
                <a:cs typeface="Times New Roman" panose="02020603050405020304" pitchFamily="18" charset="0"/>
              </a:rPr>
              <a:t>Self care intervention- </a:t>
            </a:r>
            <a:r>
              <a:rPr lang="en-GB" sz="1600" dirty="0">
                <a:effectLst/>
                <a:latin typeface="Arial" panose="020B0604020202020204" pitchFamily="34" charset="0"/>
                <a:ea typeface="Calibri" panose="020F0502020204030204" pitchFamily="34" charset="0"/>
                <a:cs typeface="Times New Roman" panose="02020603050405020304" pitchFamily="18" charset="0"/>
              </a:rPr>
              <a:t>older adults managed their loneliness by keeping busy, being social, adhering to routines, and building social networks, some used hobbies, mobile phones, and spiritual activities to cope, used cognitive approaches like comparative thinking and acceptance, and sometimes turned to alcohol, frequent internet/email use was also helpful. All these measures helped reduce loneliness and social isolation in older adults </a:t>
            </a:r>
            <a:r>
              <a:rPr lang="en-GB" sz="16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(Kharicha </a:t>
            </a:r>
            <a:r>
              <a:rPr lang="en-GB" sz="16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et al., </a:t>
            </a:r>
            <a:r>
              <a:rPr lang="en-GB" sz="16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2021</a:t>
            </a:r>
            <a:r>
              <a:rPr lang="en-GB" sz="1600" dirty="0">
                <a:solidFill>
                  <a:srgbClr val="2A2A2A"/>
                </a:solidFill>
                <a:effectLst/>
                <a:latin typeface="Arial" panose="020B0604020202020204" pitchFamily="34" charset="0"/>
                <a:ea typeface="Calibri" panose="020F0502020204030204" pitchFamily="34" charset="0"/>
                <a:cs typeface="Times New Roman" panose="02020603050405020304" pitchFamily="18" charset="0"/>
              </a:rPr>
              <a:t>; </a:t>
            </a:r>
            <a:r>
              <a:rPr lang="en-GB" sz="1600" dirty="0">
                <a:effectLst/>
                <a:latin typeface="Arial" panose="020B0604020202020204" pitchFamily="34" charset="0"/>
                <a:ea typeface="Calibri" panose="020F0502020204030204" pitchFamily="34" charset="0"/>
                <a:cs typeface="Times New Roman" panose="02020603050405020304" pitchFamily="18" charset="0"/>
              </a:rPr>
              <a:t>Sullivan, Victor and Thomas, 2016)</a:t>
            </a:r>
          </a:p>
          <a:p>
            <a:r>
              <a:rPr lang="en-GB" sz="1600" b="1" dirty="0">
                <a:latin typeface="Arial" panose="020B0604020202020204" pitchFamily="34" charset="0"/>
                <a:ea typeface="Calibri" panose="020F0502020204030204" pitchFamily="34" charset="0"/>
                <a:cs typeface="Times New Roman" panose="02020603050405020304" pitchFamily="18" charset="0"/>
              </a:rPr>
              <a:t>Group intervention -  </a:t>
            </a:r>
            <a:r>
              <a:rPr lang="en-GB" sz="1600" dirty="0">
                <a:effectLst/>
                <a:latin typeface="Arial" panose="020B0604020202020204" pitchFamily="34" charset="0"/>
                <a:ea typeface="Calibri" panose="020F0502020204030204" pitchFamily="34" charset="0"/>
                <a:cs typeface="Times New Roman" panose="02020603050405020304" pitchFamily="18" charset="0"/>
              </a:rPr>
              <a:t>Engaging in groups or in large numbers in activities such as physical exercise, singing, teaching sessions, dancing, social groups, group outing, clubbing, group discussions, attending lunch clubs or cafes, transport support, practical support, offering skills and educational activities, establishing connections and relationship, studies have revealed that this intervention has helped in reducing social isolation and loneliness  among older adults </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(Day </a:t>
            </a:r>
            <a:r>
              <a:rPr lang="en-GB" sz="1600" i="1" dirty="0">
                <a:effectLst/>
                <a:latin typeface="Arial" panose="020B0604020202020204" pitchFamily="34" charset="0"/>
                <a:ea typeface="Times New Roman" panose="02020603050405020304" pitchFamily="18" charset="0"/>
                <a:cs typeface="Times New Roman" panose="02020603050405020304" pitchFamily="18" charset="0"/>
              </a:rPr>
              <a:t>et al.,</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 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b="1" dirty="0">
              <a:effectLst/>
              <a:latin typeface="Arial" panose="020B0604020202020204" pitchFamily="34" charset="0"/>
              <a:ea typeface="Calibri" panose="020F0502020204030204" pitchFamily="34" charset="0"/>
              <a:cs typeface="Times New Roman" panose="02020603050405020304" pitchFamily="18" charset="0"/>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5737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8C1BF-12A9-7CED-1D32-0A116AF76DC6}"/>
              </a:ext>
            </a:extLst>
          </p:cNvPr>
          <p:cNvSpPr>
            <a:spLocks noGrp="1"/>
          </p:cNvSpPr>
          <p:nvPr>
            <p:ph type="title"/>
          </p:nvPr>
        </p:nvSpPr>
        <p:spPr>
          <a:xfrm>
            <a:off x="1575786" y="106532"/>
            <a:ext cx="9486900" cy="292963"/>
          </a:xfrm>
        </p:spPr>
        <p:txBody>
          <a:bodyPr>
            <a:noAutofit/>
          </a:bodyPr>
          <a:lstStyle/>
          <a:p>
            <a:pPr algn="ctr"/>
            <a:r>
              <a:rPr lang="en-GB" sz="1800" dirty="0">
                <a:latin typeface="Arial" panose="020B0604020202020204" pitchFamily="34" charset="0"/>
                <a:cs typeface="Arial" panose="020B0604020202020204" pitchFamily="34" charset="0"/>
              </a:rPr>
              <a:t>Recommendations and conclusions</a:t>
            </a:r>
          </a:p>
        </p:txBody>
      </p:sp>
      <p:sp>
        <p:nvSpPr>
          <p:cNvPr id="3" name="Content Placeholder 2">
            <a:extLst>
              <a:ext uri="{FF2B5EF4-FFF2-40B4-BE49-F238E27FC236}">
                <a16:creationId xmlns:a16="http://schemas.microsoft.com/office/drawing/2014/main" id="{F97059A4-D71A-D34F-D2CE-EEB0189296F3}"/>
              </a:ext>
            </a:extLst>
          </p:cNvPr>
          <p:cNvSpPr>
            <a:spLocks noGrp="1"/>
          </p:cNvSpPr>
          <p:nvPr>
            <p:ph idx="1"/>
          </p:nvPr>
        </p:nvSpPr>
        <p:spPr>
          <a:xfrm>
            <a:off x="1371599" y="577048"/>
            <a:ext cx="9486901" cy="6174419"/>
          </a:xfrm>
        </p:spPr>
        <p:txBody>
          <a:bodyPr>
            <a:normAutofit fontScale="25000" lnSpcReduction="20000"/>
          </a:bodyPr>
          <a:lstStyle/>
          <a:p>
            <a:pPr>
              <a:lnSpc>
                <a:spcPct val="150000"/>
              </a:lnSpc>
              <a:spcAft>
                <a:spcPts val="800"/>
              </a:spcAft>
            </a:pPr>
            <a:r>
              <a:rPr lang="en-GB" sz="5600" dirty="0">
                <a:effectLst/>
                <a:latin typeface="Arial" panose="020B0604020202020204" pitchFamily="34" charset="0"/>
                <a:ea typeface="Calibri" panose="020F0502020204030204" pitchFamily="34" charset="0"/>
                <a:cs typeface="Arial" panose="020B0604020202020204" pitchFamily="34" charset="0"/>
              </a:rPr>
              <a:t>The stigma surrounding loneliness in older adults hinders them from seeking support due to shame and societal judgment, by implementing public education campaigns, social media, and community outreach, the issue of stigma can be  combated by promoting open discussions about loneliness </a:t>
            </a:r>
            <a:r>
              <a:rPr lang="en-GB" sz="5600" dirty="0">
                <a:solidFill>
                  <a:srgbClr val="2A2A2A"/>
                </a:solidFill>
                <a:effectLst/>
                <a:latin typeface="Arial" panose="020B0604020202020204" pitchFamily="34" charset="0"/>
                <a:ea typeface="Calibri" panose="020F0502020204030204" pitchFamily="34" charset="0"/>
                <a:cs typeface="Arial" panose="020B0604020202020204" pitchFamily="34" charset="0"/>
              </a:rPr>
              <a:t>(</a:t>
            </a:r>
            <a:r>
              <a:rPr lang="en-GB" sz="5600" dirty="0">
                <a:solidFill>
                  <a:srgbClr val="222222"/>
                </a:solidFill>
                <a:effectLst/>
                <a:latin typeface="Arial" panose="020B0604020202020204" pitchFamily="34" charset="0"/>
                <a:ea typeface="Calibri" panose="020F0502020204030204" pitchFamily="34" charset="0"/>
                <a:cs typeface="Arial" panose="020B0604020202020204" pitchFamily="34" charset="0"/>
              </a:rPr>
              <a:t>Lau and Gruen, 1992)</a:t>
            </a:r>
          </a:p>
          <a:p>
            <a:pPr>
              <a:lnSpc>
                <a:spcPct val="150000"/>
              </a:lnSpc>
              <a:spcAft>
                <a:spcPts val="800"/>
              </a:spcAft>
            </a:pPr>
            <a:r>
              <a:rPr lang="en-GB" sz="5600" dirty="0">
                <a:effectLst/>
                <a:latin typeface="Arial" panose="020B0604020202020204" pitchFamily="34" charset="0"/>
                <a:ea typeface="Calibri" panose="020F0502020204030204" pitchFamily="34" charset="0"/>
                <a:cs typeface="Arial" panose="020B0604020202020204" pitchFamily="34" charset="0"/>
              </a:rPr>
              <a:t>Encouraging older adults to participate in social activities, such as cultural events and volunteering, which foster new friendships and alleviate loneliness. Volunteering allows older adults to feel a sense of fulfilment and belonging, while engaging in religious and cultural practices helps them feel connected, especially in times of loss. loss (</a:t>
            </a:r>
            <a:r>
              <a:rPr lang="en-GB" sz="5600" dirty="0" err="1">
                <a:effectLst/>
                <a:latin typeface="Arial" panose="020B0604020202020204" pitchFamily="34" charset="0"/>
                <a:ea typeface="Calibri" panose="020F0502020204030204" pitchFamily="34" charset="0"/>
                <a:cs typeface="Arial" panose="020B0604020202020204" pitchFamily="34" charset="0"/>
              </a:rPr>
              <a:t>Karpinska</a:t>
            </a:r>
            <a:r>
              <a:rPr lang="en-GB" sz="5600" dirty="0">
                <a:effectLst/>
                <a:latin typeface="Arial" panose="020B0604020202020204" pitchFamily="34" charset="0"/>
                <a:ea typeface="Calibri" panose="020F0502020204030204" pitchFamily="34" charset="0"/>
                <a:cs typeface="Arial" panose="020B0604020202020204" pitchFamily="34" charset="0"/>
              </a:rPr>
              <a:t>, 2015; Krause, 2006).</a:t>
            </a:r>
          </a:p>
          <a:p>
            <a:pPr>
              <a:lnSpc>
                <a:spcPct val="150000"/>
              </a:lnSpc>
              <a:spcAft>
                <a:spcPts val="800"/>
              </a:spcAft>
            </a:pPr>
            <a:endParaRPr lang="en-GB" sz="5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5600" dirty="0">
                <a:effectLst/>
                <a:latin typeface="Arial" panose="020B0604020202020204" pitchFamily="34" charset="0"/>
                <a:ea typeface="Calibri" panose="020F0502020204030204" pitchFamily="34" charset="0"/>
                <a:cs typeface="Times New Roman" panose="02020603050405020304" pitchFamily="18" charset="0"/>
              </a:rPr>
              <a:t>Person-cantered care is an effective strategy to address loneliness and social isolation in older adults by considering their social, physical, and emotional needs through tailored care plans based on comprehensive assessments. This approach is supported by the UK Government's loneliness strategy (HM Government, 2018).</a:t>
            </a:r>
          </a:p>
          <a:p>
            <a:pPr marL="0" indent="0" algn="ctr">
              <a:lnSpc>
                <a:spcPct val="150000"/>
              </a:lnSpc>
              <a:spcAft>
                <a:spcPts val="800"/>
              </a:spcAft>
              <a:buNone/>
            </a:pPr>
            <a:r>
              <a:rPr lang="en-GB" sz="5600" b="1" dirty="0">
                <a:latin typeface="Arial" panose="020B0604020202020204" pitchFamily="34" charset="0"/>
                <a:ea typeface="Calibri" panose="020F0502020204030204" pitchFamily="34" charset="0"/>
                <a:cs typeface="Times New Roman" panose="02020603050405020304" pitchFamily="18" charset="0"/>
              </a:rPr>
              <a:t>CONCLUSIONS</a:t>
            </a:r>
          </a:p>
          <a:p>
            <a:pPr>
              <a:lnSpc>
                <a:spcPct val="150000"/>
              </a:lnSpc>
              <a:spcAft>
                <a:spcPts val="800"/>
              </a:spcAft>
            </a:pPr>
            <a:r>
              <a:rPr lang="en-GB" sz="5600" dirty="0">
                <a:effectLst/>
                <a:latin typeface="Arial" panose="020B0604020202020204" pitchFamily="34" charset="0"/>
                <a:ea typeface="Calibri" panose="020F0502020204030204" pitchFamily="34" charset="0"/>
              </a:rPr>
              <a:t>Loneliness and social isolation are critical public health concerns globally, and in the UK, addressing these issues among older adults is crucial due to their detrimental effects on mental and physical health.  interventions include community-based activities, social support programs, social engagement activities, self-care interventions, and technological solutions. Tailoring interventions to meet the specific needs of older adults is essential for success</a:t>
            </a:r>
            <a:endParaRPr lang="en-GB" sz="5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5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457200">
              <a:lnSpc>
                <a:spcPct val="150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 </a:t>
            </a:r>
          </a:p>
          <a:p>
            <a:pPr marL="457200">
              <a:lnSpc>
                <a:spcPct val="150000"/>
              </a:lnSpc>
              <a:spcAft>
                <a:spcPts val="800"/>
              </a:spcAft>
            </a:pPr>
            <a:endParaRPr lang="en-GB" dirty="0"/>
          </a:p>
        </p:txBody>
      </p:sp>
    </p:spTree>
    <p:extLst>
      <p:ext uri="{BB962C8B-B14F-4D97-AF65-F5344CB8AC3E}">
        <p14:creationId xmlns:p14="http://schemas.microsoft.com/office/powerpoint/2010/main" val="27150026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45F91-641A-ED83-63CA-617D1C07E29C}"/>
              </a:ext>
            </a:extLst>
          </p:cNvPr>
          <p:cNvSpPr>
            <a:spLocks noGrp="1"/>
          </p:cNvSpPr>
          <p:nvPr>
            <p:ph type="title"/>
          </p:nvPr>
        </p:nvSpPr>
        <p:spPr>
          <a:xfrm>
            <a:off x="1371600" y="0"/>
            <a:ext cx="9486900" cy="301841"/>
          </a:xfrm>
        </p:spPr>
        <p:txBody>
          <a:bodyPr>
            <a:noAutofit/>
          </a:bodyPr>
          <a:lstStyle/>
          <a:p>
            <a:pPr algn="ctr"/>
            <a:r>
              <a:rPr lang="en-GB" sz="18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9F10CA9-0BD2-8276-6E8A-8BE69DEC66D3}"/>
              </a:ext>
            </a:extLst>
          </p:cNvPr>
          <p:cNvSpPr>
            <a:spLocks noGrp="1"/>
          </p:cNvSpPr>
          <p:nvPr>
            <p:ph idx="1"/>
          </p:nvPr>
        </p:nvSpPr>
        <p:spPr>
          <a:xfrm>
            <a:off x="1371599" y="523783"/>
            <a:ext cx="9486901" cy="6161102"/>
          </a:xfrm>
        </p:spPr>
        <p:txBody>
          <a:bodyPr>
            <a:normAutofit fontScale="77500" lnSpcReduction="20000"/>
          </a:bodyPr>
          <a:lstStyle/>
          <a:p>
            <a:pPr marL="457200">
              <a:lnSpc>
                <a:spcPct val="107000"/>
              </a:lnSpc>
            </a:pP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Age UK (2022)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Loneliness and Social isolation – understanding the difference and why it matters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Available at :https://www.ageuk.org.uk/our-impact/policy-research/loneliness-research-and-resources/loneliness-isolation-understanding-the-difference-why-it-matters/ (Accessed : 16 April 2023)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tabLst>
                <a:tab pos="5204460" algn="l"/>
              </a:tabLs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Age UK. (2018</a:t>
            </a:r>
            <a:r>
              <a:rPr lang="en-GB"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Loneliness among older people</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Available at :https://www.ageuk.org.uk/globalassets/age-uk/documents/reports-and-publications/reports-and-briefings/loneliness/loneliness-report-age-uk.pdf (Accessed  17 April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Braun, V. and Clarke, V. (2006)  ‘Using thematic analysis in psychology’,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Qualitative research in psychology</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pp.77-101.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Cacioppo, J.T. and Cacioppo, S. (2018) </a:t>
            </a:r>
            <a:r>
              <a:rPr lang="en-GB"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growing problem of loneliness</a:t>
            </a:r>
            <a:r>
              <a:rPr lang="en-GB"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Lancet</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391</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(10119), p.426.</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Cacioppo, S., </a:t>
            </a:r>
            <a:r>
              <a:rPr lang="en-GB"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Grippo</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A.J., London, S., </a:t>
            </a:r>
            <a:r>
              <a:rPr lang="en-GB"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Goossens</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L. and Cacioppo, J.T. (2015) ‘Loneliness: Clinical import and interventions’, </a:t>
            </a:r>
            <a:r>
              <a:rPr lang="en-GB"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Perspectives on Psychological Science</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10</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 pp. 238-249.</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Courtin, E. and Knapp, M. (2017) ‘Social isolation, loneliness and health in old age: a scoping review’,  </a:t>
            </a:r>
            <a:r>
              <a:rPr lang="en-GB"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Health &amp; social care in the community</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25</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(3), pp.799-812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Day, A., Phelps, K., Maltby, J., Palmer, E., Snell, K., Raine, D. and Conroy, S. (2021) ‘A realist evaluation of loneliness interventions for older people’,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Age and Ageing</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50</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(6), pp. 2246-2253.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222222"/>
                </a:solidFill>
                <a:effectLst/>
                <a:latin typeface="Arial" panose="020B0604020202020204" pitchFamily="34" charset="0"/>
                <a:ea typeface="Calibri" panose="020F0502020204030204" pitchFamily="34" charset="0"/>
              </a:rPr>
              <a:t>Foster, A., Thompson, J., Holding, E., </a:t>
            </a:r>
            <a:r>
              <a:rPr lang="en-GB" sz="1800" dirty="0" err="1">
                <a:solidFill>
                  <a:srgbClr val="222222"/>
                </a:solidFill>
                <a:effectLst/>
                <a:latin typeface="Arial" panose="020B0604020202020204" pitchFamily="34" charset="0"/>
                <a:ea typeface="Calibri" panose="020F0502020204030204" pitchFamily="34" charset="0"/>
              </a:rPr>
              <a:t>Ariss</a:t>
            </a:r>
            <a:r>
              <a:rPr lang="en-GB" sz="1800" dirty="0">
                <a:solidFill>
                  <a:srgbClr val="222222"/>
                </a:solidFill>
                <a:effectLst/>
                <a:latin typeface="Arial" panose="020B0604020202020204" pitchFamily="34" charset="0"/>
                <a:ea typeface="Calibri" panose="020F0502020204030204" pitchFamily="34" charset="0"/>
              </a:rPr>
              <a:t>, S., </a:t>
            </a:r>
            <a:r>
              <a:rPr lang="en-GB" sz="1800" dirty="0" err="1">
                <a:solidFill>
                  <a:srgbClr val="222222"/>
                </a:solidFill>
                <a:effectLst/>
                <a:latin typeface="Arial" panose="020B0604020202020204" pitchFamily="34" charset="0"/>
                <a:ea typeface="Calibri" panose="020F0502020204030204" pitchFamily="34" charset="0"/>
              </a:rPr>
              <a:t>Mukuria</a:t>
            </a:r>
            <a:r>
              <a:rPr lang="en-GB" sz="1800" dirty="0">
                <a:solidFill>
                  <a:srgbClr val="222222"/>
                </a:solidFill>
                <a:effectLst/>
                <a:latin typeface="Arial" panose="020B0604020202020204" pitchFamily="34" charset="0"/>
                <a:ea typeface="Calibri" panose="020F0502020204030204" pitchFamily="34" charset="0"/>
              </a:rPr>
              <a:t>, C., Jacques, R., </a:t>
            </a:r>
            <a:r>
              <a:rPr lang="en-GB" sz="1800" dirty="0" err="1">
                <a:solidFill>
                  <a:srgbClr val="222222"/>
                </a:solidFill>
                <a:effectLst/>
                <a:latin typeface="Arial" panose="020B0604020202020204" pitchFamily="34" charset="0"/>
                <a:ea typeface="Calibri" panose="020F0502020204030204" pitchFamily="34" charset="0"/>
              </a:rPr>
              <a:t>Akparido</a:t>
            </a:r>
            <a:r>
              <a:rPr lang="en-GB" sz="1800" dirty="0">
                <a:solidFill>
                  <a:srgbClr val="222222"/>
                </a:solidFill>
                <a:effectLst/>
                <a:latin typeface="Arial" panose="020B0604020202020204" pitchFamily="34" charset="0"/>
                <a:ea typeface="Calibri" panose="020F0502020204030204" pitchFamily="34" charset="0"/>
              </a:rPr>
              <a:t>, R. and Haywood, A. (2021) ‘Impact of social prescribing to address loneliness: A mixed methods evaluation of a national social prescribing programme’, </a:t>
            </a:r>
            <a:r>
              <a:rPr lang="en-GB" sz="1800" i="1" dirty="0">
                <a:solidFill>
                  <a:srgbClr val="222222"/>
                </a:solidFill>
                <a:effectLst/>
                <a:latin typeface="Arial" panose="020B0604020202020204" pitchFamily="34" charset="0"/>
                <a:ea typeface="Calibri" panose="020F0502020204030204" pitchFamily="34" charset="0"/>
              </a:rPr>
              <a:t>Health &amp; Social Care in the .</a:t>
            </a:r>
            <a:endParaRPr lang="en-GB" dirty="0"/>
          </a:p>
        </p:txBody>
      </p:sp>
    </p:spTree>
    <p:extLst>
      <p:ext uri="{BB962C8B-B14F-4D97-AF65-F5344CB8AC3E}">
        <p14:creationId xmlns:p14="http://schemas.microsoft.com/office/powerpoint/2010/main" val="4158327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8D2EC-0988-220D-E9E7-F3A42CEB811A}"/>
              </a:ext>
            </a:extLst>
          </p:cNvPr>
          <p:cNvSpPr>
            <a:spLocks noGrp="1"/>
          </p:cNvSpPr>
          <p:nvPr>
            <p:ph type="title"/>
          </p:nvPr>
        </p:nvSpPr>
        <p:spPr>
          <a:xfrm>
            <a:off x="1899821" y="410591"/>
            <a:ext cx="9486900" cy="275207"/>
          </a:xfrm>
        </p:spPr>
        <p:txBody>
          <a:bodyPr>
            <a:noAutofit/>
          </a:bodyPr>
          <a:lstStyle/>
          <a:p>
            <a:pPr algn="ctr"/>
            <a:r>
              <a:rPr lang="en-GB" sz="18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6F9FD1BF-F176-E058-383B-A3CBB6D450A0}"/>
              </a:ext>
            </a:extLst>
          </p:cNvPr>
          <p:cNvSpPr>
            <a:spLocks noGrp="1"/>
          </p:cNvSpPr>
          <p:nvPr>
            <p:ph idx="1"/>
          </p:nvPr>
        </p:nvSpPr>
        <p:spPr>
          <a:xfrm>
            <a:off x="1371599" y="685798"/>
            <a:ext cx="9486901" cy="5829301"/>
          </a:xfrm>
        </p:spPr>
        <p:txBody>
          <a:bodyPr>
            <a:normAutofit fontScale="62500" lnSpcReduction="20000"/>
          </a:bodyPr>
          <a:lstStyle/>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HM Government (2018)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A connected society  : A strategy for tackling loneliness- laying the foundation for change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Available at :https:// assets.publishing.service.gov.uk/government/uploads/system/uploads/</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attachment_data</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/file/936725/6.4882_DCMS_Loneliness_Strategy_web_Update_V2.pdf (Accessed : April 2023).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Karpinska</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K. (2015) ‘The importance of cultural participation for the well-being of older adults’,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Journal of Aging and Health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27(5), pp. 871-891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Kelly, D., Steiner, A., Mazzei, M. and Baker, R. (2019) ‘Filling a void? The role of social enterprise in addressing social isolation and loneliness in rural communities’,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rural studies</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70</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pp.225-236.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Kharicha, K., </a:t>
            </a:r>
            <a:r>
              <a:rPr lang="en-GB"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Iliffe</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S., </a:t>
            </a:r>
            <a:r>
              <a:rPr lang="en-GB"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Manthorpe</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J., Chew</a:t>
            </a:r>
            <a:r>
              <a:rPr lang="en-GB" sz="1800" dirty="0">
                <a:solidFill>
                  <a:srgbClr val="000000"/>
                </a:solidFill>
                <a:effectLst/>
                <a:latin typeface="Cambria Math" panose="02040503050406030204" pitchFamily="18" charset="0"/>
                <a:ea typeface="Times New Roman" panose="02020603050405020304" pitchFamily="18" charset="0"/>
                <a:cs typeface="Cambria Math" panose="02040503050406030204" pitchFamily="18" charset="0"/>
              </a:rPr>
              <a:t>‐</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Graham, C.A., </a:t>
            </a:r>
            <a:r>
              <a:rPr lang="en-GB"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Cattan</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M., Goodman, C., Kirby</a:t>
            </a:r>
            <a:r>
              <a:rPr lang="en-GB" sz="1800" dirty="0">
                <a:solidFill>
                  <a:srgbClr val="000000"/>
                </a:solidFill>
                <a:effectLst/>
                <a:latin typeface="Cambria Math" panose="02040503050406030204" pitchFamily="18" charset="0"/>
                <a:ea typeface="Times New Roman" panose="02020603050405020304" pitchFamily="18" charset="0"/>
                <a:cs typeface="Cambria Math" panose="02040503050406030204" pitchFamily="18" charset="0"/>
              </a:rPr>
              <a:t>‐</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Barr, M., Whitehouse, J.H. and Walters, K.( 2017) ‘What do older people experiencing loneliness think about primary care or community-based interventions to reduce loneliness?’, A qualitative study in  England. </a:t>
            </a:r>
            <a:r>
              <a:rPr lang="en-GB"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Health &amp; social care in the community</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25</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(6), pp.1733-1742</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Kharicha, K.,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Manthorpe</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J.,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Iliffe</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Chew-Graham, C.A.,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Cattan</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Goodman, C., Kirby-Barr, M., Whitehouse, J.H. and Walters, K. (2021) ‘Managing loneliness: A qualitative study of older people’s views’,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Aging &amp; Mental Health</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25</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(7), pp.1206-1213.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Krause, N. (2006) ‘Church-based social support and religious coping’,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Journal of Social and Clinical Psychology.</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25(4), pp. 341-361.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Lau, S. and Gruen, G.E. (1992) ‘The social stigma of loneliness: Effect of target person's and perceiver's sex’,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Personality and Social Psychology Bulletin</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18</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 pp.182-189.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a:t>.</a:t>
            </a:r>
          </a:p>
        </p:txBody>
      </p:sp>
    </p:spTree>
    <p:extLst>
      <p:ext uri="{BB962C8B-B14F-4D97-AF65-F5344CB8AC3E}">
        <p14:creationId xmlns:p14="http://schemas.microsoft.com/office/powerpoint/2010/main" val="1557016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E3BAB-F9C2-9AF7-98A2-87ECE0A0DF8B}"/>
              </a:ext>
            </a:extLst>
          </p:cNvPr>
          <p:cNvSpPr>
            <a:spLocks noGrp="1"/>
          </p:cNvSpPr>
          <p:nvPr>
            <p:ph type="title"/>
          </p:nvPr>
        </p:nvSpPr>
        <p:spPr>
          <a:xfrm>
            <a:off x="1371600" y="182880"/>
            <a:ext cx="9486900" cy="388620"/>
          </a:xfrm>
        </p:spPr>
        <p:txBody>
          <a:bodyPr>
            <a:normAutofit/>
          </a:bodyPr>
          <a:lstStyle/>
          <a:p>
            <a:pPr algn="ctr"/>
            <a:r>
              <a:rPr lang="en-GB" sz="1800" dirty="0">
                <a:latin typeface="Arial" panose="020B0604020202020204" pitchFamily="34" charset="0"/>
                <a:cs typeface="Arial" panose="020B0604020202020204" pitchFamily="34" charset="0"/>
              </a:rPr>
              <a:t>REFRENCES</a:t>
            </a:r>
          </a:p>
        </p:txBody>
      </p:sp>
      <p:sp>
        <p:nvSpPr>
          <p:cNvPr id="3" name="Content Placeholder 2">
            <a:extLst>
              <a:ext uri="{FF2B5EF4-FFF2-40B4-BE49-F238E27FC236}">
                <a16:creationId xmlns:a16="http://schemas.microsoft.com/office/drawing/2014/main" id="{39941BF0-A3A6-FCB1-03E0-230FF2E0D535}"/>
              </a:ext>
            </a:extLst>
          </p:cNvPr>
          <p:cNvSpPr>
            <a:spLocks noGrp="1"/>
          </p:cNvSpPr>
          <p:nvPr>
            <p:ph idx="1"/>
          </p:nvPr>
        </p:nvSpPr>
        <p:spPr>
          <a:xfrm>
            <a:off x="1371599" y="662940"/>
            <a:ext cx="9486901" cy="5509261"/>
          </a:xfrm>
        </p:spPr>
        <p:txBody>
          <a:bodyPr>
            <a:normAutofit/>
          </a:bodyPr>
          <a:lstStyle/>
          <a:p>
            <a:endParaRPr lang="en-GB" dirty="0"/>
          </a:p>
          <a:p>
            <a:pPr marL="342900" lvl="0" indent="-342900">
              <a:lnSpc>
                <a:spcPct val="150000"/>
              </a:lnSpc>
              <a:buFont typeface="Symbol" panose="05050102010706020507" pitchFamily="18" charset="2"/>
              <a:buChar char=""/>
            </a:pPr>
            <a:r>
              <a:rPr lang="en-GB" sz="14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Moher, D., </a:t>
            </a:r>
            <a:r>
              <a:rPr lang="en-GB" sz="14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Liberati</a:t>
            </a:r>
            <a:r>
              <a:rPr lang="en-GB" sz="14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a:t>
            </a:r>
            <a:r>
              <a:rPr lang="en-GB" sz="14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Tetzlaff</a:t>
            </a:r>
            <a:r>
              <a:rPr lang="en-GB" sz="14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J., Altman, D.G. and PRISMA Group*, T.( 2009) ‘Preferred reporting items for systematic reviews and meta-analyses: the PRISMA statement’, </a:t>
            </a:r>
            <a:r>
              <a:rPr lang="en-GB" sz="14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Annals of internal medicine</a:t>
            </a:r>
            <a:r>
              <a:rPr lang="en-GB" sz="14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4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151</a:t>
            </a:r>
            <a:r>
              <a:rPr lang="en-GB" sz="14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(4), pp.264-269.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4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Perissinotto</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C.M., </a:t>
            </a:r>
            <a:r>
              <a:rPr lang="en-GB" sz="14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Cenzer</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I.S. and </a:t>
            </a:r>
            <a:r>
              <a:rPr lang="en-GB" sz="14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Covinsky</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K.E. (2012) ‘Loneliness in older persons: a predictor of functional decline and death’, </a:t>
            </a:r>
            <a:r>
              <a:rPr lang="en-GB" sz="14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Archives of internal medicine</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4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172</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(14), pp.1078-1084.</a:t>
            </a:r>
            <a:r>
              <a:rPr lang="en-GB" sz="14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White, A. and Schmidt, K. (2005) ‘Systematic literature reviews’, </a:t>
            </a:r>
            <a:r>
              <a:rPr lang="en-GB" sz="14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Complementary therapies in medicine</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4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13</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 pp. 54-60.</a:t>
            </a:r>
            <a:r>
              <a:rPr lang="en-GB" sz="14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Yang, K. and Victor, C.R. (2008) ‘The prevalence of and risk factors for loneliness among older people in China’, </a:t>
            </a:r>
            <a:r>
              <a:rPr lang="en-GB" sz="14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Ageing &amp; Society</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4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28</a:t>
            </a:r>
            <a:r>
              <a:rPr lang="en-GB"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(3), pp.305-327.</a:t>
            </a:r>
            <a:r>
              <a:rPr lang="en-GB" sz="14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400" dirty="0" err="1">
                <a:solidFill>
                  <a:srgbClr val="000000"/>
                </a:solidFill>
                <a:effectLst/>
                <a:latin typeface="Arial" panose="020B0604020202020204" pitchFamily="34" charset="0"/>
                <a:ea typeface="Times New Roman" panose="02020603050405020304" pitchFamily="18" charset="0"/>
              </a:rPr>
              <a:t>Yanguas</a:t>
            </a:r>
            <a:r>
              <a:rPr lang="en-GB" sz="1400" dirty="0">
                <a:solidFill>
                  <a:srgbClr val="000000"/>
                </a:solidFill>
                <a:effectLst/>
                <a:latin typeface="Arial" panose="020B0604020202020204" pitchFamily="34" charset="0"/>
                <a:ea typeface="Times New Roman" panose="02020603050405020304" pitchFamily="18" charset="0"/>
              </a:rPr>
              <a:t>, J., </a:t>
            </a:r>
            <a:r>
              <a:rPr lang="en-GB" sz="1400" dirty="0" err="1">
                <a:solidFill>
                  <a:srgbClr val="000000"/>
                </a:solidFill>
                <a:effectLst/>
                <a:latin typeface="Arial" panose="020B0604020202020204" pitchFamily="34" charset="0"/>
                <a:ea typeface="Times New Roman" panose="02020603050405020304" pitchFamily="18" charset="0"/>
              </a:rPr>
              <a:t>Pinazo-Henandis</a:t>
            </a:r>
            <a:r>
              <a:rPr lang="en-GB" sz="1400" dirty="0">
                <a:solidFill>
                  <a:srgbClr val="000000"/>
                </a:solidFill>
                <a:effectLst/>
                <a:latin typeface="Arial" panose="020B0604020202020204" pitchFamily="34" charset="0"/>
                <a:ea typeface="Times New Roman" panose="02020603050405020304" pitchFamily="18" charset="0"/>
              </a:rPr>
              <a:t>, S. and </a:t>
            </a:r>
            <a:r>
              <a:rPr lang="en-GB" sz="1400" dirty="0" err="1">
                <a:solidFill>
                  <a:srgbClr val="000000"/>
                </a:solidFill>
                <a:effectLst/>
                <a:latin typeface="Arial" panose="020B0604020202020204" pitchFamily="34" charset="0"/>
                <a:ea typeface="Times New Roman" panose="02020603050405020304" pitchFamily="18" charset="0"/>
              </a:rPr>
              <a:t>Tarazona-Santabalbina</a:t>
            </a:r>
            <a:r>
              <a:rPr lang="en-GB" sz="1400" dirty="0">
                <a:solidFill>
                  <a:srgbClr val="000000"/>
                </a:solidFill>
                <a:effectLst/>
                <a:latin typeface="Arial" panose="020B0604020202020204" pitchFamily="34" charset="0"/>
                <a:ea typeface="Times New Roman" panose="02020603050405020304" pitchFamily="18" charset="0"/>
              </a:rPr>
              <a:t>, F.J.(2018) ‘The complexity of loneliness’, </a:t>
            </a:r>
            <a:r>
              <a:rPr lang="en-GB" sz="1400" i="1" dirty="0">
                <a:solidFill>
                  <a:srgbClr val="000000"/>
                </a:solidFill>
                <a:effectLst/>
                <a:latin typeface="Arial" panose="020B0604020202020204" pitchFamily="34" charset="0"/>
                <a:ea typeface="Times New Roman" panose="02020603050405020304" pitchFamily="18" charset="0"/>
              </a:rPr>
              <a:t>Acta B</a:t>
            </a:r>
            <a:endParaRPr lang="en-GB" sz="1400" dirty="0"/>
          </a:p>
        </p:txBody>
      </p:sp>
    </p:spTree>
    <p:extLst>
      <p:ext uri="{BB962C8B-B14F-4D97-AF65-F5344CB8AC3E}">
        <p14:creationId xmlns:p14="http://schemas.microsoft.com/office/powerpoint/2010/main" val="8426083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TotalTime>
  <Words>2392</Words>
  <Application>Microsoft Office PowerPoint</Application>
  <PresentationFormat>Widescreen</PresentationFormat>
  <Paragraphs>139</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Cambria Math</vt:lpstr>
      <vt:lpstr>Symbol</vt:lpstr>
      <vt:lpstr>Office Theme</vt:lpstr>
      <vt:lpstr>N</vt:lpstr>
      <vt:lpstr>CHAPTER 1 INTRODUCTION </vt:lpstr>
      <vt:lpstr>CHAPTER 1 INTRODUCTION</vt:lpstr>
      <vt:lpstr>CHAPTER  2 BACKGROUND</vt:lpstr>
      <vt:lpstr>CHAPTER 3 METHOD</vt:lpstr>
      <vt:lpstr>CHAPTER 3 METHOD</vt:lpstr>
      <vt:lpstr>Chapter 4 results and discussion</vt:lpstr>
      <vt:lpstr>CHAPTER 4 RESULTS AND DISCUSSION</vt:lpstr>
      <vt:lpstr>Chapter 4- Themes that emerged</vt:lpstr>
      <vt:lpstr>Recommendations and conclusions</vt:lpstr>
      <vt:lpstr>REFERENCES</vt:lpstr>
      <vt:lpstr>REFERENCES</vt:lpstr>
      <vt:lpstr>REFRENCES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magnus amadi</dc:creator>
  <cp:lastModifiedBy>magnus amadi</cp:lastModifiedBy>
  <cp:revision>8</cp:revision>
  <dcterms:created xsi:type="dcterms:W3CDTF">2023-05-15T17:15:04Z</dcterms:created>
  <dcterms:modified xsi:type="dcterms:W3CDTF">2023-05-15T17:44:22Z</dcterms:modified>
</cp:coreProperties>
</file>