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9" r:id="rId5"/>
    <p:sldId id="258"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4F05DA-9943-E8BD-FE35-2D6CEF424509}" v="1546" dt="2026-02-15T16:16:42.2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yub Ahmed (2432775)" userId="S::2432775@student.uwtsd.ac.uk::09ba9efe-6387-4a2d-b9e7-63ee56b59979" providerId="AD" clId="Web-{F34F05DA-9943-E8BD-FE35-2D6CEF424509}"/>
    <pc:docChg chg="modSld">
      <pc:chgData name="Tayub Ahmed (2432775)" userId="S::2432775@student.uwtsd.ac.uk::09ba9efe-6387-4a2d-b9e7-63ee56b59979" providerId="AD" clId="Web-{F34F05DA-9943-E8BD-FE35-2D6CEF424509}" dt="2026-02-15T16:16:42.263" v="814" actId="20577"/>
      <pc:docMkLst>
        <pc:docMk/>
      </pc:docMkLst>
      <pc:sldChg chg="modSp">
        <pc:chgData name="Tayub Ahmed (2432775)" userId="S::2432775@student.uwtsd.ac.uk::09ba9efe-6387-4a2d-b9e7-63ee56b59979" providerId="AD" clId="Web-{F34F05DA-9943-E8BD-FE35-2D6CEF424509}" dt="2026-02-15T16:16:42.263" v="814" actId="20577"/>
        <pc:sldMkLst>
          <pc:docMk/>
          <pc:sldMk cId="109857222" sldId="256"/>
        </pc:sldMkLst>
        <pc:spChg chg="mod">
          <ac:chgData name="Tayub Ahmed (2432775)" userId="S::2432775@student.uwtsd.ac.uk::09ba9efe-6387-4a2d-b9e7-63ee56b59979" providerId="AD" clId="Web-{F34F05DA-9943-E8BD-FE35-2D6CEF424509}" dt="2026-02-15T16:16:42.263" v="814" actId="20577"/>
          <ac:spMkLst>
            <pc:docMk/>
            <pc:sldMk cId="109857222" sldId="256"/>
            <ac:spMk id="2" creationId="{00000000-0000-0000-0000-000000000000}"/>
          </ac:spMkLst>
        </pc:spChg>
      </pc:sldChg>
      <pc:sldChg chg="modSp">
        <pc:chgData name="Tayub Ahmed (2432775)" userId="S::2432775@student.uwtsd.ac.uk::09ba9efe-6387-4a2d-b9e7-63ee56b59979" providerId="AD" clId="Web-{F34F05DA-9943-E8BD-FE35-2D6CEF424509}" dt="2026-02-12T21:14:12.002" v="205" actId="20577"/>
        <pc:sldMkLst>
          <pc:docMk/>
          <pc:sldMk cId="1681639438" sldId="257"/>
        </pc:sldMkLst>
        <pc:spChg chg="mod">
          <ac:chgData name="Tayub Ahmed (2432775)" userId="S::2432775@student.uwtsd.ac.uk::09ba9efe-6387-4a2d-b9e7-63ee56b59979" providerId="AD" clId="Web-{F34F05DA-9943-E8BD-FE35-2D6CEF424509}" dt="2026-02-12T21:14:12.002" v="205" actId="20577"/>
          <ac:spMkLst>
            <pc:docMk/>
            <pc:sldMk cId="1681639438" sldId="257"/>
            <ac:spMk id="2" creationId="{51FAF896-D827-EB24-C334-E3578341BC99}"/>
          </ac:spMkLst>
        </pc:spChg>
      </pc:sldChg>
      <pc:sldChg chg="modSp">
        <pc:chgData name="Tayub Ahmed (2432775)" userId="S::2432775@student.uwtsd.ac.uk::09ba9efe-6387-4a2d-b9e7-63ee56b59979" providerId="AD" clId="Web-{F34F05DA-9943-E8BD-FE35-2D6CEF424509}" dt="2026-02-15T03:15:56.925" v="811" actId="20577"/>
        <pc:sldMkLst>
          <pc:docMk/>
          <pc:sldMk cId="4288783950" sldId="258"/>
        </pc:sldMkLst>
        <pc:spChg chg="mod">
          <ac:chgData name="Tayub Ahmed (2432775)" userId="S::2432775@student.uwtsd.ac.uk::09ba9efe-6387-4a2d-b9e7-63ee56b59979" providerId="AD" clId="Web-{F34F05DA-9943-E8BD-FE35-2D6CEF424509}" dt="2026-02-15T03:15:56.925" v="811" actId="20577"/>
          <ac:spMkLst>
            <pc:docMk/>
            <pc:sldMk cId="4288783950" sldId="258"/>
            <ac:spMk id="2" creationId="{2D6D7382-BF68-F297-1599-448461AB53CE}"/>
          </ac:spMkLst>
        </pc:spChg>
      </pc:sldChg>
      <pc:sldChg chg="addSp delSp modSp">
        <pc:chgData name="Tayub Ahmed (2432775)" userId="S::2432775@student.uwtsd.ac.uk::09ba9efe-6387-4a2d-b9e7-63ee56b59979" providerId="AD" clId="Web-{F34F05DA-9943-E8BD-FE35-2D6CEF424509}" dt="2026-02-15T03:15:25.081" v="802" actId="20577"/>
        <pc:sldMkLst>
          <pc:docMk/>
          <pc:sldMk cId="2900286594" sldId="259"/>
        </pc:sldMkLst>
        <pc:spChg chg="add mod">
          <ac:chgData name="Tayub Ahmed (2432775)" userId="S::2432775@student.uwtsd.ac.uk::09ba9efe-6387-4a2d-b9e7-63ee56b59979" providerId="AD" clId="Web-{F34F05DA-9943-E8BD-FE35-2D6CEF424509}" dt="2026-02-15T03:15:25.081" v="802" actId="20577"/>
          <ac:spMkLst>
            <pc:docMk/>
            <pc:sldMk cId="2900286594" sldId="259"/>
            <ac:spMk id="3" creationId="{9FCADBC7-6EE3-A8D4-55BB-CFC4C23FE696}"/>
          </ac:spMkLst>
        </pc:spChg>
      </pc:sldChg>
      <pc:sldChg chg="addSp modSp">
        <pc:chgData name="Tayub Ahmed (2432775)" userId="S::2432775@student.uwtsd.ac.uk::09ba9efe-6387-4a2d-b9e7-63ee56b59979" providerId="AD" clId="Web-{F34F05DA-9943-E8BD-FE35-2D6CEF424509}" dt="2026-02-12T20:49:32.262" v="32" actId="1076"/>
        <pc:sldMkLst>
          <pc:docMk/>
          <pc:sldMk cId="695922166" sldId="260"/>
        </pc:sldMkLst>
        <pc:spChg chg="mod">
          <ac:chgData name="Tayub Ahmed (2432775)" userId="S::2432775@student.uwtsd.ac.uk::09ba9efe-6387-4a2d-b9e7-63ee56b59979" providerId="AD" clId="Web-{F34F05DA-9943-E8BD-FE35-2D6CEF424509}" dt="2026-02-12T20:49:21.418" v="29" actId="20577"/>
          <ac:spMkLst>
            <pc:docMk/>
            <pc:sldMk cId="695922166" sldId="260"/>
            <ac:spMk id="2" creationId="{99763428-2E72-6006-7D60-A8C8005D8D0C}"/>
          </ac:spMkLst>
        </pc:spChg>
        <pc:picChg chg="add mod">
          <ac:chgData name="Tayub Ahmed (2432775)" userId="S::2432775@student.uwtsd.ac.uk::09ba9efe-6387-4a2d-b9e7-63ee56b59979" providerId="AD" clId="Web-{F34F05DA-9943-E8BD-FE35-2D6CEF424509}" dt="2026-02-12T20:49:32.262" v="32" actId="1076"/>
          <ac:picMkLst>
            <pc:docMk/>
            <pc:sldMk cId="695922166" sldId="260"/>
            <ac:picMk id="3" creationId="{0CFC76C0-C013-4DED-6B69-87B16595402F}"/>
          </ac:picMkLst>
        </pc:picChg>
      </pc:sldChg>
    </pc:docChg>
  </pc:docChgLst>
  <pc:docChgLst>
    <pc:chgData name="Tayub Ahmed (2432775)" userId="S::2432775@student.uwtsd.ac.uk::09ba9efe-6387-4a2d-b9e7-63ee56b59979" providerId="AD" clId="Web-{B33D6DF7-2A9E-DBEF-7AF7-65153BE736F2}"/>
    <pc:docChg chg="addSld modSld">
      <pc:chgData name="Tayub Ahmed (2432775)" userId="S::2432775@student.uwtsd.ac.uk::09ba9efe-6387-4a2d-b9e7-63ee56b59979" providerId="AD" clId="Web-{B33D6DF7-2A9E-DBEF-7AF7-65153BE736F2}" dt="2026-02-09T09:10:54.483" v="159" actId="20577"/>
      <pc:docMkLst>
        <pc:docMk/>
      </pc:docMkLst>
      <pc:sldChg chg="modSp">
        <pc:chgData name="Tayub Ahmed (2432775)" userId="S::2432775@student.uwtsd.ac.uk::09ba9efe-6387-4a2d-b9e7-63ee56b59979" providerId="AD" clId="Web-{B33D6DF7-2A9E-DBEF-7AF7-65153BE736F2}" dt="2026-02-08T23:16:18.447" v="38" actId="20577"/>
        <pc:sldMkLst>
          <pc:docMk/>
          <pc:sldMk cId="109857222" sldId="256"/>
        </pc:sldMkLst>
        <pc:spChg chg="mod">
          <ac:chgData name="Tayub Ahmed (2432775)" userId="S::2432775@student.uwtsd.ac.uk::09ba9efe-6387-4a2d-b9e7-63ee56b59979" providerId="AD" clId="Web-{B33D6DF7-2A9E-DBEF-7AF7-65153BE736F2}" dt="2026-02-08T23:13:43.159" v="20" actId="20577"/>
          <ac:spMkLst>
            <pc:docMk/>
            <pc:sldMk cId="109857222" sldId="256"/>
            <ac:spMk id="2" creationId="{00000000-0000-0000-0000-000000000000}"/>
          </ac:spMkLst>
        </pc:spChg>
        <pc:spChg chg="mod">
          <ac:chgData name="Tayub Ahmed (2432775)" userId="S::2432775@student.uwtsd.ac.uk::09ba9efe-6387-4a2d-b9e7-63ee56b59979" providerId="AD" clId="Web-{B33D6DF7-2A9E-DBEF-7AF7-65153BE736F2}" dt="2026-02-08T23:16:18.447" v="38" actId="20577"/>
          <ac:spMkLst>
            <pc:docMk/>
            <pc:sldMk cId="109857222" sldId="256"/>
            <ac:spMk id="3" creationId="{00000000-0000-0000-0000-000000000000}"/>
          </ac:spMkLst>
        </pc:spChg>
      </pc:sldChg>
      <pc:sldChg chg="addSp modSp new">
        <pc:chgData name="Tayub Ahmed (2432775)" userId="S::2432775@student.uwtsd.ac.uk::09ba9efe-6387-4a2d-b9e7-63ee56b59979" providerId="AD" clId="Web-{B33D6DF7-2A9E-DBEF-7AF7-65153BE736F2}" dt="2026-02-09T09:10:54.483" v="159" actId="20577"/>
        <pc:sldMkLst>
          <pc:docMk/>
          <pc:sldMk cId="1681639438" sldId="257"/>
        </pc:sldMkLst>
        <pc:spChg chg="add mod">
          <ac:chgData name="Tayub Ahmed (2432775)" userId="S::2432775@student.uwtsd.ac.uk::09ba9efe-6387-4a2d-b9e7-63ee56b59979" providerId="AD" clId="Web-{B33D6DF7-2A9E-DBEF-7AF7-65153BE736F2}" dt="2026-02-09T09:10:54.483" v="159" actId="20577"/>
          <ac:spMkLst>
            <pc:docMk/>
            <pc:sldMk cId="1681639438" sldId="257"/>
            <ac:spMk id="2" creationId="{51FAF896-D827-EB24-C334-E3578341BC99}"/>
          </ac:spMkLst>
        </pc:spChg>
      </pc:sldChg>
    </pc:docChg>
  </pc:docChgLst>
  <pc:docChgLst>
    <pc:chgData name="Tayub Ahmed (2432775)" userId="S::2432775@student.uwtsd.ac.uk::09ba9efe-6387-4a2d-b9e7-63ee56b59979" providerId="AD" clId="Web-{80D3D40C-FA97-5E4C-C0FC-6BBD62585C0B}"/>
    <pc:docChg chg="addSld modSld sldOrd">
      <pc:chgData name="Tayub Ahmed (2432775)" userId="S::2432775@student.uwtsd.ac.uk::09ba9efe-6387-4a2d-b9e7-63ee56b59979" providerId="AD" clId="Web-{80D3D40C-FA97-5E4C-C0FC-6BBD62585C0B}" dt="2026-02-12T16:47:34.864" v="642" actId="20577"/>
      <pc:docMkLst>
        <pc:docMk/>
      </pc:docMkLst>
      <pc:sldChg chg="addSp modSp">
        <pc:chgData name="Tayub Ahmed (2432775)" userId="S::2432775@student.uwtsd.ac.uk::09ba9efe-6387-4a2d-b9e7-63ee56b59979" providerId="AD" clId="Web-{80D3D40C-FA97-5E4C-C0FC-6BBD62585C0B}" dt="2026-02-12T02:41:10.149" v="251" actId="20577"/>
        <pc:sldMkLst>
          <pc:docMk/>
          <pc:sldMk cId="1681639438" sldId="257"/>
        </pc:sldMkLst>
        <pc:spChg chg="mod">
          <ac:chgData name="Tayub Ahmed (2432775)" userId="S::2432775@student.uwtsd.ac.uk::09ba9efe-6387-4a2d-b9e7-63ee56b59979" providerId="AD" clId="Web-{80D3D40C-FA97-5E4C-C0FC-6BBD62585C0B}" dt="2026-02-12T02:41:10.149" v="251" actId="20577"/>
          <ac:spMkLst>
            <pc:docMk/>
            <pc:sldMk cId="1681639438" sldId="257"/>
            <ac:spMk id="2" creationId="{51FAF896-D827-EB24-C334-E3578341BC99}"/>
          </ac:spMkLst>
        </pc:spChg>
        <pc:picChg chg="add mod modCrop">
          <ac:chgData name="Tayub Ahmed (2432775)" userId="S::2432775@student.uwtsd.ac.uk::09ba9efe-6387-4a2d-b9e7-63ee56b59979" providerId="AD" clId="Web-{80D3D40C-FA97-5E4C-C0FC-6BBD62585C0B}" dt="2026-02-12T02:30:53.279" v="121" actId="1076"/>
          <ac:picMkLst>
            <pc:docMk/>
            <pc:sldMk cId="1681639438" sldId="257"/>
            <ac:picMk id="3" creationId="{6236D2FB-A570-2F44-C460-67748C8172E1}"/>
          </ac:picMkLst>
        </pc:picChg>
      </pc:sldChg>
      <pc:sldChg chg="addSp modSp new ord">
        <pc:chgData name="Tayub Ahmed (2432775)" userId="S::2432775@student.uwtsd.ac.uk::09ba9efe-6387-4a2d-b9e7-63ee56b59979" providerId="AD" clId="Web-{80D3D40C-FA97-5E4C-C0FC-6BBD62585C0B}" dt="2026-02-12T16:45:52.705" v="622"/>
        <pc:sldMkLst>
          <pc:docMk/>
          <pc:sldMk cId="4288783950" sldId="258"/>
        </pc:sldMkLst>
        <pc:spChg chg="add mod">
          <ac:chgData name="Tayub Ahmed (2432775)" userId="S::2432775@student.uwtsd.ac.uk::09ba9efe-6387-4a2d-b9e7-63ee56b59979" providerId="AD" clId="Web-{80D3D40C-FA97-5E4C-C0FC-6BBD62585C0B}" dt="2026-02-12T02:34:37.537" v="230" actId="20577"/>
          <ac:spMkLst>
            <pc:docMk/>
            <pc:sldMk cId="4288783950" sldId="258"/>
            <ac:spMk id="2" creationId="{2D6D7382-BF68-F297-1599-448461AB53CE}"/>
          </ac:spMkLst>
        </pc:spChg>
      </pc:sldChg>
      <pc:sldChg chg="new ord">
        <pc:chgData name="Tayub Ahmed (2432775)" userId="S::2432775@student.uwtsd.ac.uk::09ba9efe-6387-4a2d-b9e7-63ee56b59979" providerId="AD" clId="Web-{80D3D40C-FA97-5E4C-C0FC-6BBD62585C0B}" dt="2026-02-12T16:45:46.471" v="621"/>
        <pc:sldMkLst>
          <pc:docMk/>
          <pc:sldMk cId="2900286594" sldId="259"/>
        </pc:sldMkLst>
      </pc:sldChg>
      <pc:sldChg chg="addSp modSp new">
        <pc:chgData name="Tayub Ahmed (2432775)" userId="S::2432775@student.uwtsd.ac.uk::09ba9efe-6387-4a2d-b9e7-63ee56b59979" providerId="AD" clId="Web-{80D3D40C-FA97-5E4C-C0FC-6BBD62585C0B}" dt="2026-02-12T16:47:34.864" v="642" actId="20577"/>
        <pc:sldMkLst>
          <pc:docMk/>
          <pc:sldMk cId="695922166" sldId="260"/>
        </pc:sldMkLst>
        <pc:spChg chg="add mod">
          <ac:chgData name="Tayub Ahmed (2432775)" userId="S::2432775@student.uwtsd.ac.uk::09ba9efe-6387-4a2d-b9e7-63ee56b59979" providerId="AD" clId="Web-{80D3D40C-FA97-5E4C-C0FC-6BBD62585C0B}" dt="2026-02-12T16:47:34.864" v="642" actId="20577"/>
          <ac:spMkLst>
            <pc:docMk/>
            <pc:sldMk cId="695922166" sldId="260"/>
            <ac:spMk id="2" creationId="{99763428-2E72-6006-7D60-A8C8005D8D0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Tayub Ahmed </a:t>
            </a:r>
            <a:br>
              <a:rPr lang="en-GB" dirty="0"/>
            </a:br>
            <a:r>
              <a:rPr lang="en-GB" dirty="0"/>
              <a:t>2432775</a:t>
            </a:r>
            <a:br>
              <a:rPr lang="en-GB" dirty="0"/>
            </a:br>
            <a:r>
              <a:rPr lang="en-GB" dirty="0"/>
              <a:t>task 1 </a:t>
            </a:r>
            <a:br>
              <a:rPr lang="en-GB" dirty="0"/>
            </a:br>
            <a:r>
              <a:rPr lang="en-GB" dirty="0" err="1"/>
              <a:t>helen</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err="1"/>
              <a:t>Physcology</a:t>
            </a:r>
            <a:r>
              <a:rPr lang="en-GB" dirty="0"/>
              <a:t> in health and social care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FAF896-D827-EB24-C334-E3578341BC99}"/>
              </a:ext>
            </a:extLst>
          </p:cNvPr>
          <p:cNvSpPr txBox="1"/>
          <p:nvPr/>
        </p:nvSpPr>
        <p:spPr>
          <a:xfrm>
            <a:off x="1200726" y="415636"/>
            <a:ext cx="832645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So, the lifespan theory </a:t>
            </a:r>
            <a:r>
              <a:rPr lang="en-GB" dirty="0" err="1"/>
              <a:t>ive</a:t>
            </a:r>
            <a:r>
              <a:rPr lang="en-GB" dirty="0"/>
              <a:t> decided to go with that clicks more with jenny past 5 years current situation. Is </a:t>
            </a:r>
            <a:r>
              <a:rPr lang="en-GB" dirty="0" err="1"/>
              <a:t>bowlby</a:t>
            </a:r>
            <a:r>
              <a:rPr lang="en-GB" dirty="0"/>
              <a:t>  theory is more off with the attachment  of children to build with the parents. Bowlby has defined bonding relationship with the baby parent/</a:t>
            </a:r>
            <a:r>
              <a:rPr lang="en-GB" dirty="0" err="1"/>
              <a:t>gaurdian</a:t>
            </a:r>
            <a:r>
              <a:rPr lang="en-GB" dirty="0"/>
              <a:t> as an inherent biological responsive and behavioural </a:t>
            </a:r>
            <a:r>
              <a:rPr lang="en-GB" dirty="0" err="1"/>
              <a:t>coordinater</a:t>
            </a:r>
            <a:r>
              <a:rPr lang="en-GB" dirty="0"/>
              <a:t> in which way to provide </a:t>
            </a:r>
            <a:r>
              <a:rPr lang="en-GB" dirty="0" err="1"/>
              <a:t>satisfication</a:t>
            </a:r>
            <a:r>
              <a:rPr lang="en-GB" dirty="0"/>
              <a:t> of basic human beings needs within the very beginning of the infant – carer communication.</a:t>
            </a:r>
          </a:p>
          <a:p>
            <a:r>
              <a:rPr lang="en-GB" dirty="0"/>
              <a:t>Ainsworth has devised the strange company situation to comply with the carer</a:t>
            </a:r>
          </a:p>
          <a:p>
            <a:r>
              <a:rPr lang="en-GB" dirty="0"/>
              <a:t>Also, </a:t>
            </a:r>
            <a:r>
              <a:rPr lang="en-GB" dirty="0" err="1"/>
              <a:t>Bowbly</a:t>
            </a:r>
            <a:r>
              <a:rPr lang="en-GB" dirty="0"/>
              <a:t> influences great attachment with an infant child is a special bonding  relationship which then creates a healthy development within the child and the carer. Bowlby has done many things than any other </a:t>
            </a:r>
            <a:r>
              <a:rPr lang="en-GB" dirty="0" err="1"/>
              <a:t>psycgoanalyst</a:t>
            </a:r>
            <a:r>
              <a:rPr lang="en-GB" dirty="0"/>
              <a:t> to make changes to social policy and to make it </a:t>
            </a:r>
            <a:r>
              <a:rPr lang="en-GB" dirty="0" err="1"/>
              <a:t>visable</a:t>
            </a:r>
            <a:r>
              <a:rPr lang="en-GB" dirty="0"/>
              <a:t> to the government  thinking about the needs of the children  and families. He shows an unexpected </a:t>
            </a:r>
            <a:r>
              <a:rPr lang="en-GB" dirty="0" err="1"/>
              <a:t>paasion</a:t>
            </a:r>
            <a:r>
              <a:rPr lang="en-GB" dirty="0"/>
              <a:t> in his pleas </a:t>
            </a:r>
            <a:r>
              <a:rPr lang="en-GB" dirty="0" err="1"/>
              <a:t>ofr</a:t>
            </a:r>
            <a:r>
              <a:rPr lang="en-GB" dirty="0"/>
              <a:t> the suffering of children to be heard, devoting his </a:t>
            </a:r>
            <a:r>
              <a:rPr lang="en-GB" dirty="0" err="1"/>
              <a:t>proffesionals</a:t>
            </a:r>
            <a:r>
              <a:rPr lang="en-GB" dirty="0"/>
              <a:t> life to making </a:t>
            </a:r>
            <a:r>
              <a:rPr lang="en-GB" dirty="0" err="1"/>
              <a:t>british</a:t>
            </a:r>
            <a:r>
              <a:rPr lang="en-GB" dirty="0"/>
              <a:t> society a better </a:t>
            </a:r>
            <a:r>
              <a:rPr lang="en-GB" dirty="0" err="1"/>
              <a:t>plave</a:t>
            </a:r>
            <a:r>
              <a:rPr lang="en-GB" dirty="0"/>
              <a:t> for the children.</a:t>
            </a:r>
          </a:p>
          <a:p>
            <a:endParaRPr lang="en-GB" dirty="0"/>
          </a:p>
        </p:txBody>
      </p:sp>
      <p:pic>
        <p:nvPicPr>
          <p:cNvPr id="3" name="Picture 2" descr="A collage of two people&#10;&#10;AI-generated content may be incorrect.">
            <a:extLst>
              <a:ext uri="{FF2B5EF4-FFF2-40B4-BE49-F238E27FC236}">
                <a16:creationId xmlns:a16="http://schemas.microsoft.com/office/drawing/2014/main" id="{6236D2FB-A570-2F44-C460-67748C8172E1}"/>
              </a:ext>
            </a:extLst>
          </p:cNvPr>
          <p:cNvPicPr>
            <a:picLocks noChangeAspect="1"/>
          </p:cNvPicPr>
          <p:nvPr/>
        </p:nvPicPr>
        <p:blipFill>
          <a:blip r:embed="rId2"/>
          <a:srcRect l="290" t="125" r="48406" b="708"/>
          <a:stretch>
            <a:fillRect/>
          </a:stretch>
        </p:blipFill>
        <p:spPr>
          <a:xfrm>
            <a:off x="7154863" y="3990975"/>
            <a:ext cx="3932645" cy="2642235"/>
          </a:xfrm>
          <a:prstGeom prst="rect">
            <a:avLst/>
          </a:prstGeom>
        </p:spPr>
      </p:pic>
    </p:spTree>
    <p:extLst>
      <p:ext uri="{BB962C8B-B14F-4D97-AF65-F5344CB8AC3E}">
        <p14:creationId xmlns:p14="http://schemas.microsoft.com/office/powerpoint/2010/main" val="1681639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763428-2E72-6006-7D60-A8C8005D8D0C}"/>
              </a:ext>
            </a:extLst>
          </p:cNvPr>
          <p:cNvSpPr txBox="1"/>
          <p:nvPr/>
        </p:nvSpPr>
        <p:spPr>
          <a:xfrm>
            <a:off x="1031875" y="841374"/>
            <a:ext cx="984758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Based on my research from the theory of </a:t>
            </a:r>
            <a:r>
              <a:rPr lang="en-GB" dirty="0" err="1"/>
              <a:t>Bowbly</a:t>
            </a:r>
            <a:r>
              <a:rPr lang="en-GB" dirty="0"/>
              <a:t> the parent should be thinking from when she had the infant baby (jenny) by building the connection with her child so that when the mother gets old she will know that she would have commitment on her child not only should the mother be attached with the child the farther should also be involved to create a good team whereas some people might have some disagreement  as I know from my ethnic background </a:t>
            </a:r>
            <a:r>
              <a:rPr lang="en-GB" dirty="0" err="1"/>
              <a:t>mens</a:t>
            </a:r>
            <a:r>
              <a:rPr lang="en-GB" dirty="0"/>
              <a:t> are meant to go out and work and bring income home and whereas the mom is meant to stay at home and cook and clean. </a:t>
            </a:r>
            <a:r>
              <a:rPr lang="en-GB" dirty="0" err="1"/>
              <a:t>Howeveer</a:t>
            </a:r>
            <a:r>
              <a:rPr lang="en-GB" dirty="0"/>
              <a:t> this will not be easy for jenny to be done by herself as she is the only children and the fact that she has lost her dad so she </a:t>
            </a:r>
            <a:r>
              <a:rPr lang="en-GB" dirty="0" err="1"/>
              <a:t>aint</a:t>
            </a:r>
            <a:r>
              <a:rPr lang="en-GB" dirty="0"/>
              <a:t> able to  </a:t>
            </a:r>
            <a:r>
              <a:rPr lang="en-GB" dirty="0" err="1"/>
              <a:t>revice</a:t>
            </a:r>
            <a:r>
              <a:rPr lang="en-GB" dirty="0"/>
              <a:t> physical help by someone. so this can be mentally draining for jenny. Also we have to see in this way as she is young teen as she is only 16 she can be in education on the other hand she has got a </a:t>
            </a:r>
            <a:r>
              <a:rPr lang="en-GB" dirty="0" err="1"/>
              <a:t>vunerable</a:t>
            </a:r>
            <a:r>
              <a:rPr lang="en-GB" dirty="0"/>
              <a:t> mother who can't be left alone as she has got </a:t>
            </a:r>
            <a:r>
              <a:rPr lang="en-GB" dirty="0" err="1"/>
              <a:t>motibility</a:t>
            </a:r>
            <a:r>
              <a:rPr lang="en-GB" dirty="0"/>
              <a:t> problems and she forgets things </a:t>
            </a:r>
          </a:p>
        </p:txBody>
      </p:sp>
      <p:pic>
        <p:nvPicPr>
          <p:cNvPr id="3" name="Picture 2" descr="A person holding a cane with another person&#10;&#10;AI-generated content may be incorrect.">
            <a:extLst>
              <a:ext uri="{FF2B5EF4-FFF2-40B4-BE49-F238E27FC236}">
                <a16:creationId xmlns:a16="http://schemas.microsoft.com/office/drawing/2014/main" id="{0CFC76C0-C013-4DED-6B69-87B16595402F}"/>
              </a:ext>
            </a:extLst>
          </p:cNvPr>
          <p:cNvPicPr>
            <a:picLocks noChangeAspect="1"/>
          </p:cNvPicPr>
          <p:nvPr/>
        </p:nvPicPr>
        <p:blipFill>
          <a:blip r:embed="rId2"/>
          <a:stretch>
            <a:fillRect/>
          </a:stretch>
        </p:blipFill>
        <p:spPr>
          <a:xfrm>
            <a:off x="7375158" y="4335462"/>
            <a:ext cx="2619375" cy="1743075"/>
          </a:xfrm>
          <a:prstGeom prst="rect">
            <a:avLst/>
          </a:prstGeom>
        </p:spPr>
      </p:pic>
    </p:spTree>
    <p:extLst>
      <p:ext uri="{BB962C8B-B14F-4D97-AF65-F5344CB8AC3E}">
        <p14:creationId xmlns:p14="http://schemas.microsoft.com/office/powerpoint/2010/main" val="695922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CADBC7-6EE3-A8D4-55BB-CFC4C23FE696}"/>
              </a:ext>
            </a:extLst>
          </p:cNvPr>
          <p:cNvSpPr txBox="1"/>
          <p:nvPr/>
        </p:nvSpPr>
        <p:spPr>
          <a:xfrm>
            <a:off x="466810" y="480540"/>
            <a:ext cx="6823675"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So based on Bowlby attachment theory the support strategies would be for infants and young children; such as consistent and responsive caregiving to build a secure positive bonding attachment. Like responding correctly and sensitively  to their needs. On the other hand,  For older children and adolescents providing a secure texture base by being emotionally available and time spacing supportive. Encouraging exploration and independence  while offering reassurance. However, reflecting on jenny as a children and adolesc</a:t>
            </a:r>
            <a:r>
              <a:rPr lang="en-GB" dirty="0">
                <a:solidFill>
                  <a:srgbClr val="000000"/>
                </a:solidFill>
                <a:latin typeface="Aptos"/>
              </a:rPr>
              <a:t>ents</a:t>
            </a:r>
            <a:r>
              <a:rPr lang="en-GB" dirty="0"/>
              <a:t> jenny needs a secure base – a consistent, </a:t>
            </a:r>
            <a:r>
              <a:rPr lang="en-GB" dirty="0" err="1"/>
              <a:t>emtionally</a:t>
            </a:r>
            <a:r>
              <a:rPr lang="en-GB" dirty="0"/>
              <a:t> available adult from which they can explore the world. Some </a:t>
            </a:r>
            <a:r>
              <a:rPr lang="en-GB" dirty="0" err="1"/>
              <a:t>pratical</a:t>
            </a:r>
            <a:r>
              <a:rPr lang="en-GB" dirty="0"/>
              <a:t> strategies could be ensure another reliable adult either that is a relative, teacher or a youth worker is 24/7 available to jenny. Schedule regular checks ins with the same trusted </a:t>
            </a:r>
            <a:r>
              <a:rPr lang="en-GB" dirty="0" err="1"/>
              <a:t>proffesionals</a:t>
            </a:r>
            <a:r>
              <a:rPr lang="en-GB" dirty="0"/>
              <a:t>. Also, refuse any changes in support worker. As jenny is a c </a:t>
            </a:r>
            <a:r>
              <a:rPr lang="en-GB" dirty="0" err="1"/>
              <a:t>aregiver</a:t>
            </a:r>
            <a:r>
              <a:rPr lang="en-GB" dirty="0"/>
              <a:t> of her mother </a:t>
            </a:r>
            <a:r>
              <a:rPr lang="en-GB" dirty="0" err="1"/>
              <a:t>emtionaly</a:t>
            </a:r>
            <a:r>
              <a:rPr lang="en-GB" dirty="0"/>
              <a:t> the </a:t>
            </a:r>
            <a:r>
              <a:rPr lang="en-GB" dirty="0" err="1"/>
              <a:t>attachemnt</a:t>
            </a:r>
            <a:r>
              <a:rPr lang="en-GB" dirty="0"/>
              <a:t> </a:t>
            </a:r>
            <a:r>
              <a:rPr lang="en-GB" dirty="0" err="1"/>
              <a:t>secruity</a:t>
            </a:r>
            <a:r>
              <a:rPr lang="en-GB" dirty="0"/>
              <a:t> can become strained. Such as jenny feels </a:t>
            </a:r>
            <a:r>
              <a:rPr lang="en-GB" dirty="0" err="1"/>
              <a:t>responsibale</a:t>
            </a:r>
            <a:r>
              <a:rPr lang="en-GB" dirty="0"/>
              <a:t> for her mother </a:t>
            </a:r>
            <a:r>
              <a:rPr lang="en-GB" dirty="0" err="1"/>
              <a:t>emtional</a:t>
            </a:r>
            <a:r>
              <a:rPr lang="en-GB" dirty="0"/>
              <a:t> wellbeing. Or jenny fears </a:t>
            </a:r>
            <a:r>
              <a:rPr lang="en-GB" dirty="0" err="1"/>
              <a:t>separtaion</a:t>
            </a:r>
            <a:r>
              <a:rPr lang="en-GB" dirty="0"/>
              <a:t> because everything might fall apart.</a:t>
            </a:r>
          </a:p>
        </p:txBody>
      </p:sp>
    </p:spTree>
    <p:extLst>
      <p:ext uri="{BB962C8B-B14F-4D97-AF65-F5344CB8AC3E}">
        <p14:creationId xmlns:p14="http://schemas.microsoft.com/office/powerpoint/2010/main" val="2900286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6D7382-BF68-F297-1599-448461AB53CE}"/>
              </a:ext>
            </a:extLst>
          </p:cNvPr>
          <p:cNvSpPr txBox="1"/>
          <p:nvPr/>
        </p:nvSpPr>
        <p:spPr>
          <a:xfrm>
            <a:off x="2317750" y="587375"/>
            <a:ext cx="6635750"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Refrences</a:t>
            </a:r>
            <a:r>
              <a:rPr lang="en-GB" dirty="0"/>
              <a:t> :</a:t>
            </a:r>
            <a:endParaRPr lang="en-US" dirty="0"/>
          </a:p>
          <a:p>
            <a:r>
              <a:rPr lang="en-GB" dirty="0"/>
              <a:t>(</a:t>
            </a:r>
            <a:r>
              <a:rPr lang="en-GB" dirty="0" err="1"/>
              <a:t>flaherty</a:t>
            </a:r>
            <a:r>
              <a:rPr lang="en-GB" dirty="0"/>
              <a:t> &amp; saddler, 2011, p. 114).</a:t>
            </a:r>
          </a:p>
          <a:p>
            <a:endParaRPr lang="en-GB" dirty="0"/>
          </a:p>
          <a:p>
            <a:r>
              <a:rPr lang="en-GB" dirty="0"/>
              <a:t>Ainsworth 1978</a:t>
            </a:r>
          </a:p>
          <a:p>
            <a:endParaRPr lang="en-GB" dirty="0"/>
          </a:p>
          <a:p>
            <a:r>
              <a:rPr lang="en-GB" sz="1000" dirty="0">
                <a:solidFill>
                  <a:srgbClr val="222222"/>
                </a:solidFill>
                <a:highlight>
                  <a:srgbClr val="FFFFFF"/>
                </a:highlight>
                <a:latin typeface="Arial"/>
                <a:cs typeface="Arial"/>
              </a:rPr>
              <a:t>Marrone, M., 2014. </a:t>
            </a:r>
            <a:r>
              <a:rPr lang="en-GB" sz="1000" i="1" dirty="0">
                <a:solidFill>
                  <a:srgbClr val="222222"/>
                </a:solidFill>
                <a:latin typeface="Arial"/>
                <a:cs typeface="Arial"/>
              </a:rPr>
              <a:t>Attachment and interaction: from </a:t>
            </a:r>
            <a:r>
              <a:rPr lang="en-GB" sz="1000" i="1" dirty="0" err="1">
                <a:solidFill>
                  <a:srgbClr val="222222"/>
                </a:solidFill>
                <a:latin typeface="Arial"/>
                <a:cs typeface="Arial"/>
              </a:rPr>
              <a:t>bowlby</a:t>
            </a:r>
            <a:r>
              <a:rPr lang="en-GB" sz="1000" i="1" dirty="0">
                <a:solidFill>
                  <a:srgbClr val="222222"/>
                </a:solidFill>
                <a:latin typeface="Arial"/>
                <a:cs typeface="Arial"/>
              </a:rPr>
              <a:t> to current clinical theory and practice second edition</a:t>
            </a:r>
            <a:r>
              <a:rPr lang="en-GB" sz="1000" dirty="0">
                <a:solidFill>
                  <a:srgbClr val="222222"/>
                </a:solidFill>
                <a:highlight>
                  <a:srgbClr val="FFFFFF"/>
                </a:highlight>
                <a:latin typeface="Arial"/>
                <a:cs typeface="Arial"/>
              </a:rPr>
              <a:t>. Jessica Kingsley Publishers.</a:t>
            </a:r>
            <a:endParaRPr lang="en-GB" dirty="0"/>
          </a:p>
          <a:p>
            <a:endParaRPr lang="en-GB" sz="1000" dirty="0">
              <a:solidFill>
                <a:srgbClr val="222222"/>
              </a:solidFill>
              <a:highlight>
                <a:srgbClr val="FFFFFF"/>
              </a:highlight>
              <a:latin typeface="Arial"/>
              <a:cs typeface="Arial"/>
            </a:endParaRPr>
          </a:p>
          <a:p>
            <a:r>
              <a:rPr lang="en-GB" sz="1000" dirty="0">
                <a:solidFill>
                  <a:srgbClr val="222222"/>
                </a:solidFill>
                <a:highlight>
                  <a:srgbClr val="FFFFFF"/>
                </a:highlight>
                <a:latin typeface="Arial"/>
                <a:cs typeface="Arial"/>
              </a:rPr>
              <a:t>Colmer, K., Rutherford, L. and Murphy, P., 2011. Attachment theory and primary caregiving. </a:t>
            </a:r>
            <a:r>
              <a:rPr lang="en-GB" sz="1000" i="1" dirty="0">
                <a:solidFill>
                  <a:srgbClr val="222222"/>
                </a:solidFill>
                <a:highlight>
                  <a:srgbClr val="FFFFFF"/>
                </a:highlight>
                <a:latin typeface="Arial"/>
                <a:cs typeface="Arial"/>
              </a:rPr>
              <a:t>Australasian Journal of Early Childhood</a:t>
            </a:r>
            <a:r>
              <a:rPr lang="en-GB" sz="1000" dirty="0">
                <a:solidFill>
                  <a:srgbClr val="222222"/>
                </a:solidFill>
                <a:highlight>
                  <a:srgbClr val="FFFFFF"/>
                </a:highlight>
                <a:latin typeface="Arial"/>
                <a:cs typeface="Arial"/>
              </a:rPr>
              <a:t>, </a:t>
            </a:r>
            <a:r>
              <a:rPr lang="en-GB" sz="1000" i="1" dirty="0">
                <a:solidFill>
                  <a:srgbClr val="222222"/>
                </a:solidFill>
                <a:highlight>
                  <a:srgbClr val="FFFFFF"/>
                </a:highlight>
                <a:latin typeface="Arial"/>
                <a:cs typeface="Arial"/>
              </a:rPr>
              <a:t>36</a:t>
            </a:r>
            <a:r>
              <a:rPr lang="en-GB" sz="1000" dirty="0">
                <a:solidFill>
                  <a:srgbClr val="222222"/>
                </a:solidFill>
                <a:highlight>
                  <a:srgbClr val="FFFFFF"/>
                </a:highlight>
                <a:latin typeface="Arial"/>
                <a:cs typeface="Arial"/>
              </a:rPr>
              <a:t>(4), pp.16-20.</a:t>
            </a:r>
            <a:endParaRPr lang="en-GB" dirty="0"/>
          </a:p>
          <a:p>
            <a:endParaRPr lang="en-GB" dirty="0"/>
          </a:p>
          <a:p>
            <a:endParaRPr lang="en-GB" dirty="0"/>
          </a:p>
        </p:txBody>
      </p:sp>
    </p:spTree>
    <p:extLst>
      <p:ext uri="{BB962C8B-B14F-4D97-AF65-F5344CB8AC3E}">
        <p14:creationId xmlns:p14="http://schemas.microsoft.com/office/powerpoint/2010/main" val="42887839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Tayub Ahmed  2432775 task 1  helen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416</cp:revision>
  <dcterms:created xsi:type="dcterms:W3CDTF">2026-02-08T23:12:52Z</dcterms:created>
  <dcterms:modified xsi:type="dcterms:W3CDTF">2026-02-15T16:16:43Z</dcterms:modified>
</cp:coreProperties>
</file>