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0D279EED-B822-22BC-5878-4A8EFD04D59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F9F40B3E-933A-60A7-1393-C5E6E5122F6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F8C9905-F8EF-4EC5-B73D-CD4EAB241CC6}" type="datetime1">
              <a:rPr lang="en-GB"/>
              <a:pPr lvl="0"/>
              <a:t>28/09/2023</a:t>
            </a:fld>
            <a:endParaRPr lang="en-GB"/>
          </a:p>
        </p:txBody>
      </p:sp>
      <p:sp>
        <p:nvSpPr>
          <p:cNvPr id="10" name="Slide Image Placeholder 3">
            <a:extLst>
              <a:ext uri="{FF2B5EF4-FFF2-40B4-BE49-F238E27FC236}">
                <a16:creationId xmlns:a16="http://schemas.microsoft.com/office/drawing/2014/main" id="{E715618C-226B-B6A2-C219-0CAA892EC3F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4C95445A-662C-7E2D-F411-0442E047589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997E1916-AAA7-B6B6-3EF0-13815B75FDF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8451004A-255E-D0D1-8A74-88338CFD7E9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16BEC7-06BB-47B3-9CB9-DB95C128F2CF}"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F5C9DC-2147-4051-80B8-20EB46963A62}" type="datetimeFigureOut">
              <a:t>9/28/23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6CF0C0-74BF-443F-A754-A6A01B79A666}" type="slidenum">
              <a:t>‹#›</a:t>
            </a:fld>
            <a:endParaRPr lang="en-US"/>
          </a:p>
        </p:txBody>
      </p:sp>
    </p:spTree>
    <p:extLst>
      <p:ext uri="{BB962C8B-B14F-4D97-AF65-F5344CB8AC3E}">
        <p14:creationId xmlns:p14="http://schemas.microsoft.com/office/powerpoint/2010/main" val="425117699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03E419-BE67-84E7-600C-8474910A4F2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FF2F052-5501-BBE0-61CA-7B944256EAD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Critical thinking, for instance, is frequently challenged when we work in groups and must apply these skills to complete tasks. For instance, there was a time when we had to analyse a piece of research together and create a presentation together. Since I had accepted the role of group leader, I had to use my critical thinking abilities to encourage my group to all contribute and work as a team so that we do not end up in a complex situation. </a:t>
            </a:r>
          </a:p>
          <a:p>
            <a:pPr lvl="0"/>
            <a:endParaRPr lang="en-GB"/>
          </a:p>
          <a:p>
            <a:pPr lvl="0"/>
            <a:r>
              <a:rPr lang="en-GB"/>
              <a:t>Why are study skills important?</a:t>
            </a:r>
          </a:p>
          <a:p>
            <a:pPr lvl="0"/>
            <a:r>
              <a:rPr lang="en-GB"/>
              <a:t>Study skills allows us to build on our confidence and our self-esteem as these skills will help us in various situations in our life. For example, these essential skills will enhance our confidence in our academic pieces such as we will become more comfortable with writing essays, presentation's if we develop on these skills effectively. </a:t>
            </a:r>
          </a:p>
        </p:txBody>
      </p:sp>
      <p:sp>
        <p:nvSpPr>
          <p:cNvPr id="4" name="Slide Number Placeholder 3">
            <a:extLst>
              <a:ext uri="{FF2B5EF4-FFF2-40B4-BE49-F238E27FC236}">
                <a16:creationId xmlns:a16="http://schemas.microsoft.com/office/drawing/2014/main" id="{6E6099FC-3F53-94CA-942A-2188990A3CB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AD0635B-C144-48A2-8EC8-A847281315C9}"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6AB1D-33AD-3826-BD33-EDA9FA348966}"/>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BAD73432-7825-DD50-0AEA-9BD071DB1BC2}"/>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4443BDAA-996D-EB37-7F2C-54F69251EC35}"/>
              </a:ext>
            </a:extLst>
          </p:cNvPr>
          <p:cNvSpPr txBox="1">
            <a:spLocks noGrp="1"/>
          </p:cNvSpPr>
          <p:nvPr>
            <p:ph type="dt" sz="half" idx="7"/>
          </p:nvPr>
        </p:nvSpPr>
        <p:spPr>
          <a:xfrm>
            <a:off x="838203" y="6356351"/>
            <a:ext cx="2743200" cy="365129"/>
          </a:xfrm>
        </p:spPr>
        <p:txBody>
          <a:bodyPr/>
          <a:lstStyle>
            <a:lvl1pPr>
              <a:defRPr/>
            </a:lvl1pPr>
          </a:lstStyle>
          <a:p>
            <a:pPr lvl="0"/>
            <a:fld id="{6636884D-6EA5-428E-A67D-CA721FD8D13E}" type="datetime1">
              <a:rPr lang="en-GB"/>
              <a:pPr lvl="0"/>
              <a:t>28/09/2023</a:t>
            </a:fld>
            <a:endParaRPr lang="en-GB"/>
          </a:p>
        </p:txBody>
      </p:sp>
      <p:sp>
        <p:nvSpPr>
          <p:cNvPr id="5" name="Footer Placeholder 4">
            <a:extLst>
              <a:ext uri="{FF2B5EF4-FFF2-40B4-BE49-F238E27FC236}">
                <a16:creationId xmlns:a16="http://schemas.microsoft.com/office/drawing/2014/main" id="{64794467-DB8B-799D-20BF-F38CBBB7426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E7B52E7-B9B7-C1F6-C90A-2D672A704983}"/>
              </a:ext>
            </a:extLst>
          </p:cNvPr>
          <p:cNvSpPr txBox="1">
            <a:spLocks noGrp="1"/>
          </p:cNvSpPr>
          <p:nvPr>
            <p:ph type="sldNum" sz="quarter" idx="8"/>
          </p:nvPr>
        </p:nvSpPr>
        <p:spPr>
          <a:xfrm>
            <a:off x="8610603" y="6356351"/>
            <a:ext cx="2743200" cy="365129"/>
          </a:xfrm>
        </p:spPr>
        <p:txBody>
          <a:bodyPr/>
          <a:lstStyle>
            <a:lvl1pPr>
              <a:defRPr/>
            </a:lvl1pPr>
          </a:lstStyle>
          <a:p>
            <a:pPr lvl="0"/>
            <a:fld id="{0F43D4D3-BEF8-4876-9C74-4D44597182C1}" type="slidenum">
              <a:t>‹#›</a:t>
            </a:fld>
            <a:endParaRPr lang="en-GB"/>
          </a:p>
        </p:txBody>
      </p:sp>
    </p:spTree>
    <p:extLst>
      <p:ext uri="{BB962C8B-B14F-4D97-AF65-F5344CB8AC3E}">
        <p14:creationId xmlns:p14="http://schemas.microsoft.com/office/powerpoint/2010/main" val="1171374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858E-B793-58C9-5FF6-D14822CE5D79}"/>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CEDC938-8E4F-51F9-3848-14EBC675B620}"/>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D6A1A5-63C4-8A66-2C13-6B49CFE447CD}"/>
              </a:ext>
            </a:extLst>
          </p:cNvPr>
          <p:cNvSpPr txBox="1">
            <a:spLocks noGrp="1"/>
          </p:cNvSpPr>
          <p:nvPr>
            <p:ph type="dt" sz="half" idx="7"/>
          </p:nvPr>
        </p:nvSpPr>
        <p:spPr>
          <a:xfrm>
            <a:off x="838203" y="6356351"/>
            <a:ext cx="2743200" cy="365129"/>
          </a:xfrm>
        </p:spPr>
        <p:txBody>
          <a:bodyPr/>
          <a:lstStyle>
            <a:lvl1pPr>
              <a:defRPr/>
            </a:lvl1pPr>
          </a:lstStyle>
          <a:p>
            <a:pPr lvl="0"/>
            <a:fld id="{42C20A8B-7485-473E-AA49-AB83667CE1C3}" type="datetime1">
              <a:rPr lang="en-GB"/>
              <a:pPr lvl="0"/>
              <a:t>28/09/2023</a:t>
            </a:fld>
            <a:endParaRPr lang="en-GB"/>
          </a:p>
        </p:txBody>
      </p:sp>
      <p:sp>
        <p:nvSpPr>
          <p:cNvPr id="5" name="Footer Placeholder 4">
            <a:extLst>
              <a:ext uri="{FF2B5EF4-FFF2-40B4-BE49-F238E27FC236}">
                <a16:creationId xmlns:a16="http://schemas.microsoft.com/office/drawing/2014/main" id="{57885C7E-B769-DAFF-BF08-3A36B5CC93D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098F960-611B-4E52-4FE2-99159A4ABEF3}"/>
              </a:ext>
            </a:extLst>
          </p:cNvPr>
          <p:cNvSpPr txBox="1">
            <a:spLocks noGrp="1"/>
          </p:cNvSpPr>
          <p:nvPr>
            <p:ph type="sldNum" sz="quarter" idx="8"/>
          </p:nvPr>
        </p:nvSpPr>
        <p:spPr>
          <a:xfrm>
            <a:off x="8610603" y="6356351"/>
            <a:ext cx="2743200" cy="365129"/>
          </a:xfrm>
        </p:spPr>
        <p:txBody>
          <a:bodyPr/>
          <a:lstStyle>
            <a:lvl1pPr>
              <a:defRPr/>
            </a:lvl1pPr>
          </a:lstStyle>
          <a:p>
            <a:pPr lvl="0"/>
            <a:fld id="{F58143E7-756F-4E07-91C3-D01616B83E17}" type="slidenum">
              <a:t>‹#›</a:t>
            </a:fld>
            <a:endParaRPr lang="en-GB"/>
          </a:p>
        </p:txBody>
      </p:sp>
    </p:spTree>
    <p:extLst>
      <p:ext uri="{BB962C8B-B14F-4D97-AF65-F5344CB8AC3E}">
        <p14:creationId xmlns:p14="http://schemas.microsoft.com/office/powerpoint/2010/main" val="265694637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97A10-E6B3-487B-56F5-7820B0C3A7E8}"/>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26A31C3-5A35-070B-7615-44E43DAA804B}"/>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FCAFAEC-5894-8F2D-8DE8-55C8719B7C14}"/>
              </a:ext>
            </a:extLst>
          </p:cNvPr>
          <p:cNvSpPr txBox="1">
            <a:spLocks noGrp="1"/>
          </p:cNvSpPr>
          <p:nvPr>
            <p:ph type="dt" sz="half" idx="7"/>
          </p:nvPr>
        </p:nvSpPr>
        <p:spPr>
          <a:xfrm>
            <a:off x="838203" y="6356351"/>
            <a:ext cx="2743200" cy="365129"/>
          </a:xfrm>
        </p:spPr>
        <p:txBody>
          <a:bodyPr/>
          <a:lstStyle>
            <a:lvl1pPr>
              <a:defRPr/>
            </a:lvl1pPr>
          </a:lstStyle>
          <a:p>
            <a:pPr lvl="0"/>
            <a:fld id="{9A68405B-64ED-4F8F-9A35-EA08AB01C1DF}" type="datetime1">
              <a:rPr lang="en-GB"/>
              <a:pPr lvl="0"/>
              <a:t>28/09/2023</a:t>
            </a:fld>
            <a:endParaRPr lang="en-GB"/>
          </a:p>
        </p:txBody>
      </p:sp>
      <p:sp>
        <p:nvSpPr>
          <p:cNvPr id="5" name="Footer Placeholder 4">
            <a:extLst>
              <a:ext uri="{FF2B5EF4-FFF2-40B4-BE49-F238E27FC236}">
                <a16:creationId xmlns:a16="http://schemas.microsoft.com/office/drawing/2014/main" id="{22B7960E-243E-414D-F557-4A7694DABCD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AD19667-485C-35BA-1B7B-2E60F063267C}"/>
              </a:ext>
            </a:extLst>
          </p:cNvPr>
          <p:cNvSpPr txBox="1">
            <a:spLocks noGrp="1"/>
          </p:cNvSpPr>
          <p:nvPr>
            <p:ph type="sldNum" sz="quarter" idx="8"/>
          </p:nvPr>
        </p:nvSpPr>
        <p:spPr>
          <a:xfrm>
            <a:off x="8610603" y="6356351"/>
            <a:ext cx="2743200" cy="365129"/>
          </a:xfrm>
        </p:spPr>
        <p:txBody>
          <a:bodyPr/>
          <a:lstStyle>
            <a:lvl1pPr>
              <a:defRPr/>
            </a:lvl1pPr>
          </a:lstStyle>
          <a:p>
            <a:pPr lvl="0"/>
            <a:fld id="{14D9D6A4-387E-4DF0-BB83-C6E81E81BCFC}" type="slidenum">
              <a:t>‹#›</a:t>
            </a:fld>
            <a:endParaRPr lang="en-GB"/>
          </a:p>
        </p:txBody>
      </p:sp>
    </p:spTree>
    <p:extLst>
      <p:ext uri="{BB962C8B-B14F-4D97-AF65-F5344CB8AC3E}">
        <p14:creationId xmlns:p14="http://schemas.microsoft.com/office/powerpoint/2010/main" val="3129764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49CFB-92B5-3CB7-B2A1-4CF3F004C76C}"/>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3389758-958E-878B-2A4F-C09D92DAD32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E457CB-A1AE-1ADB-F12E-C266A01A98D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C38A0F-9217-36FC-8CCD-43EE5ADA0843}"/>
              </a:ext>
            </a:extLst>
          </p:cNvPr>
          <p:cNvSpPr txBox="1">
            <a:spLocks noGrp="1"/>
          </p:cNvSpPr>
          <p:nvPr>
            <p:ph type="dt" sz="half" idx="7"/>
          </p:nvPr>
        </p:nvSpPr>
        <p:spPr>
          <a:xfrm>
            <a:off x="838203" y="6356351"/>
            <a:ext cx="2743200" cy="365129"/>
          </a:xfrm>
        </p:spPr>
        <p:txBody>
          <a:bodyPr/>
          <a:lstStyle>
            <a:lvl1pPr>
              <a:defRPr/>
            </a:lvl1pPr>
          </a:lstStyle>
          <a:p>
            <a:pPr lvl="0"/>
            <a:fld id="{99A0B37C-021A-452B-8BB6-6511E1540795}" type="datetime1">
              <a:rPr lang="en-GB"/>
              <a:pPr lvl="0"/>
              <a:t>28/09/2023</a:t>
            </a:fld>
            <a:endParaRPr lang="en-GB"/>
          </a:p>
        </p:txBody>
      </p:sp>
      <p:sp>
        <p:nvSpPr>
          <p:cNvPr id="6" name="Footer Placeholder 5">
            <a:extLst>
              <a:ext uri="{FF2B5EF4-FFF2-40B4-BE49-F238E27FC236}">
                <a16:creationId xmlns:a16="http://schemas.microsoft.com/office/drawing/2014/main" id="{B278389E-4960-C86B-B61E-721F1A29E81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A15AE7F-A530-9675-89A6-2A81EEC0AEB3}"/>
              </a:ext>
            </a:extLst>
          </p:cNvPr>
          <p:cNvSpPr txBox="1">
            <a:spLocks noGrp="1"/>
          </p:cNvSpPr>
          <p:nvPr>
            <p:ph type="sldNum" sz="quarter" idx="8"/>
          </p:nvPr>
        </p:nvSpPr>
        <p:spPr>
          <a:xfrm>
            <a:off x="8610603" y="6356351"/>
            <a:ext cx="2743200" cy="365129"/>
          </a:xfrm>
        </p:spPr>
        <p:txBody>
          <a:bodyPr/>
          <a:lstStyle>
            <a:lvl1pPr>
              <a:defRPr/>
            </a:lvl1pPr>
          </a:lstStyle>
          <a:p>
            <a:pPr lvl="0"/>
            <a:fld id="{FE339DDD-8CD4-42DF-A22C-81EDD68468CD}" type="slidenum">
              <a:t>‹#›</a:t>
            </a:fld>
            <a:endParaRPr lang="en-GB"/>
          </a:p>
        </p:txBody>
      </p:sp>
    </p:spTree>
    <p:extLst>
      <p:ext uri="{BB962C8B-B14F-4D97-AF65-F5344CB8AC3E}">
        <p14:creationId xmlns:p14="http://schemas.microsoft.com/office/powerpoint/2010/main" val="717206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EA36-F2C8-3A2D-77CB-B15CF8C20DD0}"/>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DDC4858-9A59-229C-44C1-725010AEAA01}"/>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F55167B5-7B71-4BCD-1115-EE87B34DEA1F}"/>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9C7A657-7291-F036-B08F-252C185965A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F06C260-4BD3-F5E1-E33E-4AE9F440263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10D3FA-9B39-0178-8178-E281A661D40D}"/>
              </a:ext>
            </a:extLst>
          </p:cNvPr>
          <p:cNvSpPr txBox="1">
            <a:spLocks noGrp="1"/>
          </p:cNvSpPr>
          <p:nvPr>
            <p:ph type="dt" sz="half" idx="7"/>
          </p:nvPr>
        </p:nvSpPr>
        <p:spPr>
          <a:xfrm>
            <a:off x="838203" y="6356351"/>
            <a:ext cx="2743200" cy="365129"/>
          </a:xfrm>
        </p:spPr>
        <p:txBody>
          <a:bodyPr/>
          <a:lstStyle>
            <a:lvl1pPr>
              <a:defRPr/>
            </a:lvl1pPr>
          </a:lstStyle>
          <a:p>
            <a:pPr lvl="0"/>
            <a:fld id="{99CD1F03-5467-4157-8B98-BA840185D8E3}" type="datetime1">
              <a:rPr lang="en-GB"/>
              <a:pPr lvl="0"/>
              <a:t>28/09/2023</a:t>
            </a:fld>
            <a:endParaRPr lang="en-GB"/>
          </a:p>
        </p:txBody>
      </p:sp>
      <p:sp>
        <p:nvSpPr>
          <p:cNvPr id="8" name="Footer Placeholder 7">
            <a:extLst>
              <a:ext uri="{FF2B5EF4-FFF2-40B4-BE49-F238E27FC236}">
                <a16:creationId xmlns:a16="http://schemas.microsoft.com/office/drawing/2014/main" id="{A45D55AD-5BB6-340B-6279-8542F24FCEB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680323E-3E91-3858-71B0-E2E60DE542A0}"/>
              </a:ext>
            </a:extLst>
          </p:cNvPr>
          <p:cNvSpPr txBox="1">
            <a:spLocks noGrp="1"/>
          </p:cNvSpPr>
          <p:nvPr>
            <p:ph type="sldNum" sz="quarter" idx="8"/>
          </p:nvPr>
        </p:nvSpPr>
        <p:spPr>
          <a:xfrm>
            <a:off x="8610603" y="6356351"/>
            <a:ext cx="2743200" cy="365129"/>
          </a:xfrm>
        </p:spPr>
        <p:txBody>
          <a:bodyPr/>
          <a:lstStyle>
            <a:lvl1pPr>
              <a:defRPr/>
            </a:lvl1pPr>
          </a:lstStyle>
          <a:p>
            <a:pPr lvl="0"/>
            <a:fld id="{0AEE9A24-60C6-4979-83A6-CC52836C9DCF}" type="slidenum">
              <a:t>‹#›</a:t>
            </a:fld>
            <a:endParaRPr lang="en-GB"/>
          </a:p>
        </p:txBody>
      </p:sp>
    </p:spTree>
    <p:extLst>
      <p:ext uri="{BB962C8B-B14F-4D97-AF65-F5344CB8AC3E}">
        <p14:creationId xmlns:p14="http://schemas.microsoft.com/office/powerpoint/2010/main" val="1740827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DE8CA-01C0-C48A-F53F-6425E20D5D22}"/>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5AB442D8-5354-6DBC-8473-26FC5A485EB2}"/>
              </a:ext>
            </a:extLst>
          </p:cNvPr>
          <p:cNvSpPr txBox="1">
            <a:spLocks noGrp="1"/>
          </p:cNvSpPr>
          <p:nvPr>
            <p:ph type="dt" sz="half" idx="7"/>
          </p:nvPr>
        </p:nvSpPr>
        <p:spPr>
          <a:xfrm>
            <a:off x="838203" y="6356351"/>
            <a:ext cx="2743200" cy="365129"/>
          </a:xfrm>
        </p:spPr>
        <p:txBody>
          <a:bodyPr/>
          <a:lstStyle>
            <a:lvl1pPr>
              <a:defRPr/>
            </a:lvl1pPr>
          </a:lstStyle>
          <a:p>
            <a:pPr lvl="0"/>
            <a:fld id="{53E19780-81F6-4832-93F9-DA80CBFDEDC6}" type="datetime1">
              <a:rPr lang="en-GB"/>
              <a:pPr lvl="0"/>
              <a:t>28/09/2023</a:t>
            </a:fld>
            <a:endParaRPr lang="en-GB"/>
          </a:p>
        </p:txBody>
      </p:sp>
      <p:sp>
        <p:nvSpPr>
          <p:cNvPr id="4" name="Footer Placeholder 3">
            <a:extLst>
              <a:ext uri="{FF2B5EF4-FFF2-40B4-BE49-F238E27FC236}">
                <a16:creationId xmlns:a16="http://schemas.microsoft.com/office/drawing/2014/main" id="{548BC96F-E4D6-EE50-ED55-4F1A4E02FAF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41EA094-0DE5-B99C-0330-7B643BA2D181}"/>
              </a:ext>
            </a:extLst>
          </p:cNvPr>
          <p:cNvSpPr txBox="1">
            <a:spLocks noGrp="1"/>
          </p:cNvSpPr>
          <p:nvPr>
            <p:ph type="sldNum" sz="quarter" idx="8"/>
          </p:nvPr>
        </p:nvSpPr>
        <p:spPr>
          <a:xfrm>
            <a:off x="8610603" y="6356351"/>
            <a:ext cx="2743200" cy="365129"/>
          </a:xfrm>
        </p:spPr>
        <p:txBody>
          <a:bodyPr/>
          <a:lstStyle>
            <a:lvl1pPr>
              <a:defRPr/>
            </a:lvl1pPr>
          </a:lstStyle>
          <a:p>
            <a:pPr lvl="0"/>
            <a:fld id="{86D89F6B-5375-48A2-A493-35EDF97D9359}" type="slidenum">
              <a:t>‹#›</a:t>
            </a:fld>
            <a:endParaRPr lang="en-GB"/>
          </a:p>
        </p:txBody>
      </p:sp>
    </p:spTree>
    <p:extLst>
      <p:ext uri="{BB962C8B-B14F-4D97-AF65-F5344CB8AC3E}">
        <p14:creationId xmlns:p14="http://schemas.microsoft.com/office/powerpoint/2010/main" val="172932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C0820E-A173-28A4-E7FB-5F00EB47D841}"/>
              </a:ext>
            </a:extLst>
          </p:cNvPr>
          <p:cNvSpPr txBox="1">
            <a:spLocks noGrp="1"/>
          </p:cNvSpPr>
          <p:nvPr>
            <p:ph type="dt" sz="half" idx="7"/>
          </p:nvPr>
        </p:nvSpPr>
        <p:spPr>
          <a:xfrm>
            <a:off x="838203" y="6356351"/>
            <a:ext cx="2743200" cy="365129"/>
          </a:xfrm>
        </p:spPr>
        <p:txBody>
          <a:bodyPr/>
          <a:lstStyle>
            <a:lvl1pPr>
              <a:defRPr/>
            </a:lvl1pPr>
          </a:lstStyle>
          <a:p>
            <a:pPr lvl="0"/>
            <a:fld id="{7128C058-D4B7-436D-BB59-0005AF73C5CE}" type="datetime1">
              <a:rPr lang="en-GB"/>
              <a:pPr lvl="0"/>
              <a:t>28/09/2023</a:t>
            </a:fld>
            <a:endParaRPr lang="en-GB"/>
          </a:p>
        </p:txBody>
      </p:sp>
      <p:sp>
        <p:nvSpPr>
          <p:cNvPr id="3" name="Footer Placeholder 2">
            <a:extLst>
              <a:ext uri="{FF2B5EF4-FFF2-40B4-BE49-F238E27FC236}">
                <a16:creationId xmlns:a16="http://schemas.microsoft.com/office/drawing/2014/main" id="{4960D4CD-5D5F-71B0-3031-C1BCFE38026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22399AF-B20D-1A48-4147-9338AA0216B2}"/>
              </a:ext>
            </a:extLst>
          </p:cNvPr>
          <p:cNvSpPr txBox="1">
            <a:spLocks noGrp="1"/>
          </p:cNvSpPr>
          <p:nvPr>
            <p:ph type="sldNum" sz="quarter" idx="8"/>
          </p:nvPr>
        </p:nvSpPr>
        <p:spPr>
          <a:xfrm>
            <a:off x="8610603" y="6356351"/>
            <a:ext cx="2743200" cy="365129"/>
          </a:xfrm>
        </p:spPr>
        <p:txBody>
          <a:bodyPr/>
          <a:lstStyle>
            <a:lvl1pPr>
              <a:defRPr/>
            </a:lvl1pPr>
          </a:lstStyle>
          <a:p>
            <a:pPr lvl="0"/>
            <a:fld id="{81B12AF4-271B-46EF-8125-8C71E3780FF6}" type="slidenum">
              <a:t>‹#›</a:t>
            </a:fld>
            <a:endParaRPr lang="en-GB"/>
          </a:p>
        </p:txBody>
      </p:sp>
    </p:spTree>
    <p:extLst>
      <p:ext uri="{BB962C8B-B14F-4D97-AF65-F5344CB8AC3E}">
        <p14:creationId xmlns:p14="http://schemas.microsoft.com/office/powerpoint/2010/main" val="1962213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D8C05-58D5-9A6A-6D48-98945D637C1F}"/>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A5059E1F-0CD2-5B87-B990-1CD27F868FC7}"/>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D3E44E-1C80-C16E-C5F3-DE8055F8584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6F57395-3A40-8978-FFE4-C11ACC2247C3}"/>
              </a:ext>
            </a:extLst>
          </p:cNvPr>
          <p:cNvSpPr txBox="1">
            <a:spLocks noGrp="1"/>
          </p:cNvSpPr>
          <p:nvPr>
            <p:ph type="dt" sz="half" idx="7"/>
          </p:nvPr>
        </p:nvSpPr>
        <p:spPr>
          <a:xfrm>
            <a:off x="838203" y="6356351"/>
            <a:ext cx="2743200" cy="365129"/>
          </a:xfrm>
        </p:spPr>
        <p:txBody>
          <a:bodyPr/>
          <a:lstStyle>
            <a:lvl1pPr>
              <a:defRPr/>
            </a:lvl1pPr>
          </a:lstStyle>
          <a:p>
            <a:pPr lvl="0"/>
            <a:fld id="{E33BC79C-99DA-446C-B09A-6C9FEB966958}" type="datetime1">
              <a:rPr lang="en-GB"/>
              <a:pPr lvl="0"/>
              <a:t>28/09/2023</a:t>
            </a:fld>
            <a:endParaRPr lang="en-GB"/>
          </a:p>
        </p:txBody>
      </p:sp>
      <p:sp>
        <p:nvSpPr>
          <p:cNvPr id="6" name="Footer Placeholder 5">
            <a:extLst>
              <a:ext uri="{FF2B5EF4-FFF2-40B4-BE49-F238E27FC236}">
                <a16:creationId xmlns:a16="http://schemas.microsoft.com/office/drawing/2014/main" id="{D09ADCE1-111F-720F-0D0F-3FAED89F33D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7774C9E-5526-C9FE-FFEB-50A03D3DD39B}"/>
              </a:ext>
            </a:extLst>
          </p:cNvPr>
          <p:cNvSpPr txBox="1">
            <a:spLocks noGrp="1"/>
          </p:cNvSpPr>
          <p:nvPr>
            <p:ph type="sldNum" sz="quarter" idx="8"/>
          </p:nvPr>
        </p:nvSpPr>
        <p:spPr>
          <a:xfrm>
            <a:off x="8610603" y="6356351"/>
            <a:ext cx="2743200" cy="365129"/>
          </a:xfrm>
        </p:spPr>
        <p:txBody>
          <a:bodyPr/>
          <a:lstStyle>
            <a:lvl1pPr>
              <a:defRPr/>
            </a:lvl1pPr>
          </a:lstStyle>
          <a:p>
            <a:pPr lvl="0"/>
            <a:fld id="{073C7F8D-241C-45FF-AE0E-6B4BE3FF0201}" type="slidenum">
              <a:t>‹#›</a:t>
            </a:fld>
            <a:endParaRPr lang="en-GB"/>
          </a:p>
        </p:txBody>
      </p:sp>
    </p:spTree>
    <p:extLst>
      <p:ext uri="{BB962C8B-B14F-4D97-AF65-F5344CB8AC3E}">
        <p14:creationId xmlns:p14="http://schemas.microsoft.com/office/powerpoint/2010/main" val="479856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CC9D0-3CD0-95D8-640A-7F109BDB972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A2C79672-AA37-C7BA-BE6D-60978AD43C39}"/>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83E36EA5-6CA6-D55B-901C-A4D182408AD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6490A15A-44BD-9827-8C03-51C25EDD86E8}"/>
              </a:ext>
            </a:extLst>
          </p:cNvPr>
          <p:cNvSpPr txBox="1">
            <a:spLocks noGrp="1"/>
          </p:cNvSpPr>
          <p:nvPr>
            <p:ph type="dt" sz="half" idx="7"/>
          </p:nvPr>
        </p:nvSpPr>
        <p:spPr>
          <a:xfrm>
            <a:off x="838203" y="6356351"/>
            <a:ext cx="2743200" cy="365129"/>
          </a:xfrm>
        </p:spPr>
        <p:txBody>
          <a:bodyPr/>
          <a:lstStyle>
            <a:lvl1pPr>
              <a:defRPr/>
            </a:lvl1pPr>
          </a:lstStyle>
          <a:p>
            <a:pPr lvl="0"/>
            <a:fld id="{BB296D94-82C7-441F-BC77-4BEA7512822F}" type="datetime1">
              <a:rPr lang="en-GB"/>
              <a:pPr lvl="0"/>
              <a:t>28/09/2023</a:t>
            </a:fld>
            <a:endParaRPr lang="en-GB"/>
          </a:p>
        </p:txBody>
      </p:sp>
      <p:sp>
        <p:nvSpPr>
          <p:cNvPr id="6" name="Footer Placeholder 5">
            <a:extLst>
              <a:ext uri="{FF2B5EF4-FFF2-40B4-BE49-F238E27FC236}">
                <a16:creationId xmlns:a16="http://schemas.microsoft.com/office/drawing/2014/main" id="{872D3B19-5D47-4C7B-A081-986EE95CCA5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90EA469-6A03-244B-F99E-EF804D5886AF}"/>
              </a:ext>
            </a:extLst>
          </p:cNvPr>
          <p:cNvSpPr txBox="1">
            <a:spLocks noGrp="1"/>
          </p:cNvSpPr>
          <p:nvPr>
            <p:ph type="sldNum" sz="quarter" idx="8"/>
          </p:nvPr>
        </p:nvSpPr>
        <p:spPr>
          <a:xfrm>
            <a:off x="8610603" y="6356351"/>
            <a:ext cx="2743200" cy="365129"/>
          </a:xfrm>
        </p:spPr>
        <p:txBody>
          <a:bodyPr/>
          <a:lstStyle>
            <a:lvl1pPr>
              <a:defRPr/>
            </a:lvl1pPr>
          </a:lstStyle>
          <a:p>
            <a:pPr lvl="0"/>
            <a:fld id="{D4F8266B-9811-4284-8006-38F583CC786A}" type="slidenum">
              <a:t>‹#›</a:t>
            </a:fld>
            <a:endParaRPr lang="en-GB"/>
          </a:p>
        </p:txBody>
      </p:sp>
    </p:spTree>
    <p:extLst>
      <p:ext uri="{BB962C8B-B14F-4D97-AF65-F5344CB8AC3E}">
        <p14:creationId xmlns:p14="http://schemas.microsoft.com/office/powerpoint/2010/main" val="3154116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7E14E-2A2D-390C-45D6-093754663C95}"/>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3321689-7C55-44FE-B5A2-4E86339FD0CF}"/>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905E68-1A19-2BF4-B734-ABA7ECA2A61B}"/>
              </a:ext>
            </a:extLst>
          </p:cNvPr>
          <p:cNvSpPr txBox="1">
            <a:spLocks noGrp="1"/>
          </p:cNvSpPr>
          <p:nvPr>
            <p:ph type="dt" sz="half" idx="7"/>
          </p:nvPr>
        </p:nvSpPr>
        <p:spPr>
          <a:xfrm>
            <a:off x="838203" y="6356351"/>
            <a:ext cx="2743200" cy="365129"/>
          </a:xfrm>
        </p:spPr>
        <p:txBody>
          <a:bodyPr/>
          <a:lstStyle>
            <a:lvl1pPr>
              <a:defRPr/>
            </a:lvl1pPr>
          </a:lstStyle>
          <a:p>
            <a:pPr lvl="0"/>
            <a:fld id="{C670605B-777A-4C4E-9D11-5F163C71BBB7}" type="datetime1">
              <a:rPr lang="en-GB"/>
              <a:pPr lvl="0"/>
              <a:t>28/09/2023</a:t>
            </a:fld>
            <a:endParaRPr lang="en-GB"/>
          </a:p>
        </p:txBody>
      </p:sp>
      <p:sp>
        <p:nvSpPr>
          <p:cNvPr id="5" name="Footer Placeholder 4">
            <a:extLst>
              <a:ext uri="{FF2B5EF4-FFF2-40B4-BE49-F238E27FC236}">
                <a16:creationId xmlns:a16="http://schemas.microsoft.com/office/drawing/2014/main" id="{3A4A2414-FEC0-114B-8FD2-C2BAA8596EE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54F53CA-4F43-EA4E-6911-5AF7DF28DD93}"/>
              </a:ext>
            </a:extLst>
          </p:cNvPr>
          <p:cNvSpPr txBox="1">
            <a:spLocks noGrp="1"/>
          </p:cNvSpPr>
          <p:nvPr>
            <p:ph type="sldNum" sz="quarter" idx="8"/>
          </p:nvPr>
        </p:nvSpPr>
        <p:spPr>
          <a:xfrm>
            <a:off x="8610603" y="6356351"/>
            <a:ext cx="2743200" cy="365129"/>
          </a:xfrm>
        </p:spPr>
        <p:txBody>
          <a:bodyPr/>
          <a:lstStyle>
            <a:lvl1pPr>
              <a:defRPr/>
            </a:lvl1pPr>
          </a:lstStyle>
          <a:p>
            <a:pPr lvl="0"/>
            <a:fld id="{1BE3A5BE-EA17-4540-A168-86950DEBD6AB}" type="slidenum">
              <a:t>‹#›</a:t>
            </a:fld>
            <a:endParaRPr lang="en-GB"/>
          </a:p>
        </p:txBody>
      </p:sp>
    </p:spTree>
    <p:extLst>
      <p:ext uri="{BB962C8B-B14F-4D97-AF65-F5344CB8AC3E}">
        <p14:creationId xmlns:p14="http://schemas.microsoft.com/office/powerpoint/2010/main" val="2618107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D50E08-D17B-64CC-B7F0-46007203995E}"/>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5FBB52CB-E756-7B45-49D3-041D367DCF2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B46B94-DDF6-858D-BCF4-EDA0D8762211}"/>
              </a:ext>
            </a:extLst>
          </p:cNvPr>
          <p:cNvSpPr txBox="1">
            <a:spLocks noGrp="1"/>
          </p:cNvSpPr>
          <p:nvPr>
            <p:ph type="dt" sz="half" idx="7"/>
          </p:nvPr>
        </p:nvSpPr>
        <p:spPr>
          <a:xfrm>
            <a:off x="838203" y="6356351"/>
            <a:ext cx="2743200" cy="365129"/>
          </a:xfrm>
        </p:spPr>
        <p:txBody>
          <a:bodyPr/>
          <a:lstStyle>
            <a:lvl1pPr>
              <a:defRPr/>
            </a:lvl1pPr>
          </a:lstStyle>
          <a:p>
            <a:pPr lvl="0"/>
            <a:fld id="{C2E65A7A-2C2D-4EBF-B657-965051130AAA}" type="datetime1">
              <a:rPr lang="en-GB"/>
              <a:pPr lvl="0"/>
              <a:t>28/09/2023</a:t>
            </a:fld>
            <a:endParaRPr lang="en-GB"/>
          </a:p>
        </p:txBody>
      </p:sp>
      <p:sp>
        <p:nvSpPr>
          <p:cNvPr id="5" name="Footer Placeholder 4">
            <a:extLst>
              <a:ext uri="{FF2B5EF4-FFF2-40B4-BE49-F238E27FC236}">
                <a16:creationId xmlns:a16="http://schemas.microsoft.com/office/drawing/2014/main" id="{6F3C7769-0935-FDE9-6EF1-0F12D102E63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1774EA-78C8-2127-772B-557A1FEACC4E}"/>
              </a:ext>
            </a:extLst>
          </p:cNvPr>
          <p:cNvSpPr txBox="1">
            <a:spLocks noGrp="1"/>
          </p:cNvSpPr>
          <p:nvPr>
            <p:ph type="sldNum" sz="quarter" idx="8"/>
          </p:nvPr>
        </p:nvSpPr>
        <p:spPr>
          <a:xfrm>
            <a:off x="8610603" y="6356351"/>
            <a:ext cx="2743200" cy="365129"/>
          </a:xfrm>
        </p:spPr>
        <p:txBody>
          <a:bodyPr/>
          <a:lstStyle>
            <a:lvl1pPr>
              <a:defRPr/>
            </a:lvl1pPr>
          </a:lstStyle>
          <a:p>
            <a:pPr lvl="0"/>
            <a:fld id="{A40D94D0-FE9C-49BA-8D56-C362812408C7}" type="slidenum">
              <a:t>‹#›</a:t>
            </a:fld>
            <a:endParaRPr lang="en-GB"/>
          </a:p>
        </p:txBody>
      </p:sp>
    </p:spTree>
    <p:extLst>
      <p:ext uri="{BB962C8B-B14F-4D97-AF65-F5344CB8AC3E}">
        <p14:creationId xmlns:p14="http://schemas.microsoft.com/office/powerpoint/2010/main" val="125343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9CF0B0-AB86-8014-9524-7B33A93E21B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DA95560-00D5-C034-CBA5-D4ED17535D1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36472F-5810-50EA-E474-38C367F9245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12600ED-4B1F-4A56-9085-2A8E604657F1}" type="datetime1">
              <a:rPr lang="en-GB"/>
              <a:pPr lvl="0"/>
              <a:t>28/09/2023</a:t>
            </a:fld>
            <a:endParaRPr lang="en-GB"/>
          </a:p>
        </p:txBody>
      </p:sp>
      <p:sp>
        <p:nvSpPr>
          <p:cNvPr id="5" name="Footer Placeholder 4">
            <a:extLst>
              <a:ext uri="{FF2B5EF4-FFF2-40B4-BE49-F238E27FC236}">
                <a16:creationId xmlns:a16="http://schemas.microsoft.com/office/drawing/2014/main" id="{96B30CC8-E0CF-C1D9-19F5-CBC3EC646644}"/>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9A7B8B33-D165-0427-6CA6-190EF608083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DCC4C94-F9A3-4A4B-969E-5C48DA045E8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ur01.safelinks.protection.outlook.com/?url=https%3A%2F%2Fwww.scrintal.com%2Fguides%2Fnote-taking-defined-how-to-describe-it-exactly%23%3A~%3Atext%3DNote%2520taking%2520is%252C%2520essentially%252C%2520the%2Chelp%2520you%2520in%2520your%2520future.&amp;data=05|01|2317779%40student.uwtsd.ac.uk|b3f09e4dbb5a4505dde608dbc0453d1a|4e0f11f9046e45059cb8db2152311e21|0|0|638315175838441224|Unknown|TWFpbGZsb3d8eyJWIjoiMC4wLjAwMDAiLCJQIjoiV2luMzIiLCJBTiI6Ik1haWwiLCJXVCI6Mn0%3D|3000|||&amp;sdata=JFNDykogx2ioAb0DDnZsHKndQIGA8fosjrf22Yw87d4%3D&amp;reserved=0" TargetMode="External"/><Relationship Id="rId2" Type="http://schemas.openxmlformats.org/officeDocument/2006/relationships/hyperlink" Target="https://www.oxfordlearning.com/10-essential-study-skills-every-student-needs/" TargetMode="External"/><Relationship Id="rId1" Type="http://schemas.openxmlformats.org/officeDocument/2006/relationships/slideLayout" Target="../slideLayouts/slideLayout2.xml"/><Relationship Id="rId5" Type="http://schemas.openxmlformats.org/officeDocument/2006/relationships/hyperlink" Target="https://www.betterup.com/blog/critical-thinking-skills?hs_amp=true" TargetMode="External"/><Relationship Id="rId4" Type="http://schemas.openxmlformats.org/officeDocument/2006/relationships/hyperlink" Target="https://eur01.safelinks.protection.outlook.com/?url=https%3A%2F%2Fwww.simplilearn.com%2Ftime-management-skills-article%23%3A~%3Atext%3DWhat%2520is%2520Time%2520Management%253F%2Cwith%2520good%2520time%2520management%2520skills.&amp;data=05|01|2317779%40student.uwtsd.ac.uk|b3f09e4dbb5a4505dde608dbc0453d1a|4e0f11f9046e45059cb8db2152311e21|0|0|638315175838441224|Unknown|TWFpbGZsb3d8eyJWIjoiMC4wLjAwMDAiLCJQIjoiV2luMzIiLCJBTiI6Ik1haWwiLCJXVCI6Mn0%3D|3000|||&amp;sdata=Z95Ds5oyaTO9EFa8W71N0QxTMPs%2BiWJ%2BDcqcoLKpUCs%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CC5F3F3E-FF4F-6E1A-9334-29F37220D591}"/>
              </a:ext>
            </a:extLst>
          </p:cNvPr>
          <p:cNvSpPr txBox="1"/>
          <p:nvPr/>
        </p:nvSpPr>
        <p:spPr>
          <a:xfrm>
            <a:off x="528102" y="1221199"/>
            <a:ext cx="3684108" cy="5424559"/>
          </a:xfrm>
          <a:prstGeom prst="rect">
            <a:avLst/>
          </a:prstGeom>
          <a:noFill/>
          <a:ln w="9528" cap="flat">
            <a:solidFill>
              <a:srgbClr val="00B05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Calibri"/>
              </a:rPr>
              <a:t>Note taking: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a:cs typeface="Arial"/>
              </a:rPr>
              <a:t>According to  scrintal (2020) Note taking is the practice of recording information captured from another source such as information from classes, lectures, and books. Furthermore, note taking is important because it helps you in bunch of ways! Helps you remember information, understand concepts better, and look over key points later on, prepare you for an assignment or exams. </a:t>
            </a:r>
            <a:r>
              <a:rPr lang="en-GB" sz="1050" b="1" i="0" u="none" strike="noStrike" kern="1200" cap="none" spc="0" baseline="0">
                <a:solidFill>
                  <a:srgbClr val="000000"/>
                </a:solidFill>
                <a:uFillTx/>
                <a:latin typeface="Arial"/>
                <a:cs typeface="Arial"/>
              </a:rPr>
              <a:t>How to note take:</a:t>
            </a:r>
            <a:r>
              <a:rPr lang="en-GB" sz="1050" b="0" i="0" u="none" strike="noStrike" kern="1200" cap="none" spc="0" baseline="0">
                <a:solidFill>
                  <a:srgbClr val="000000"/>
                </a:solidFill>
                <a:uFillTx/>
                <a:latin typeface="Arial"/>
                <a:cs typeface="Arial"/>
              </a:rPr>
              <a:t> for example, take notes in your own words as you'll be able to remember the information, structure your notes with headings and subheadings, use highlighters to highlight the important information, lastly, write phases, not full sentences. When note taking it is important to avoid copying everything word for word as this will plagiarism to avoid plagiarism focus on capturing the main ideas/points, using your own words , and organising the information effectively. Avoid too much details and try to summarise and shorten the information as much as possible. Importantly do not forget to reference.</a:t>
            </a:r>
            <a:r>
              <a:rPr lang="en-GB" sz="1050" b="0" i="0" u="none" strike="noStrike" kern="0" cap="none" spc="0" baseline="0">
                <a:solidFill>
                  <a:srgbClr val="000000"/>
                </a:solidFill>
                <a:uFillTx/>
                <a:latin typeface="Arial"/>
                <a:cs typeface="Arial"/>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0" cap="none" spc="0" baseline="0">
                <a:solidFill>
                  <a:srgbClr val="000000"/>
                </a:solidFill>
                <a:uFillTx/>
                <a:latin typeface="Arial"/>
                <a:cs typeface="Arial"/>
              </a:rPr>
              <a:t>Examples: Taking notes is a great habit to develop as it will help you in the long run. For instance, if you attend lectures and make a habit of taking key specific notes, this will help you later on when it comes to your assignment. This will prevent you from struggling to come up with ideas for your assignment, which will lead to higher grades. </a:t>
            </a: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Arial" pitchFamily="34"/>
              <a:cs typeface="Arial" pitchFamily="34"/>
            </a:endParaRPr>
          </a:p>
        </p:txBody>
      </p:sp>
      <p:sp>
        <p:nvSpPr>
          <p:cNvPr id="3" name="TextBox 6">
            <a:extLst>
              <a:ext uri="{FF2B5EF4-FFF2-40B4-BE49-F238E27FC236}">
                <a16:creationId xmlns:a16="http://schemas.microsoft.com/office/drawing/2014/main" id="{9D862C28-8E53-0E0F-0943-1733825A6A2D}"/>
              </a:ext>
            </a:extLst>
          </p:cNvPr>
          <p:cNvSpPr txBox="1"/>
          <p:nvPr/>
        </p:nvSpPr>
        <p:spPr>
          <a:xfrm>
            <a:off x="4644886" y="1091007"/>
            <a:ext cx="2902223" cy="6232477"/>
          </a:xfrm>
          <a:prstGeom prst="rect">
            <a:avLst/>
          </a:prstGeom>
          <a:noFill/>
          <a:ln w="9528" cap="flat">
            <a:solidFill>
              <a:srgbClr val="FF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Time management: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According to simplilearn (2023) Time managemt is a skill that helps you use your time productively and effectively with good time management youll be able to do everything without being stressed out. Time management also helps with organising and planning how to divide your time between different tasks. </a:t>
            </a:r>
            <a:r>
              <a:rPr lang="en-GB" sz="1050" b="1" i="0" u="none" strike="noStrike" kern="1200" cap="none" spc="0" baseline="0">
                <a:solidFill>
                  <a:srgbClr val="000000"/>
                </a:solidFill>
                <a:uFillTx/>
                <a:latin typeface="Arial" pitchFamily="34"/>
                <a:cs typeface="Arial" pitchFamily="34"/>
              </a:rPr>
              <a:t>How to mange your time effectively for example, </a:t>
            </a:r>
            <a:r>
              <a:rPr lang="en-GB" sz="1050" b="0" i="0" u="none" strike="noStrike" kern="1200" cap="none" spc="0" baseline="0">
                <a:solidFill>
                  <a:srgbClr val="000000"/>
                </a:solidFill>
                <a:uFillTx/>
                <a:latin typeface="Arial" pitchFamily="34"/>
                <a:cs typeface="Arial" pitchFamily="34"/>
              </a:rPr>
              <a:t>stick to a daily schedule, priorities, tackle the most difficult tasks first. Time management is important because it allows you to make most of your time and avoid feeling stressed or overwhelmed. However, with effective time management, you can priortise tasks, stay organised, and ensure that you have enough time for everything you need to do. Having good time management will help you avoid leaving things last minute. This will also help you be more productive and achieve your goals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0" cap="none" spc="0" baseline="0">
                <a:solidFill>
                  <a:srgbClr val="000000"/>
                </a:solidFill>
                <a:uFillTx/>
                <a:latin typeface="Arial" pitchFamily="34"/>
                <a:cs typeface="Arial" pitchFamily="34"/>
              </a:rPr>
              <a:t>For example, time management is a important skill to have because not having strong time management skills can lead to consequences such as arriving late to lessons because you have not effectively planned out your day ahead of time. Poor time management might also force you to complete your assigned responsibilities at the last minute, causing you to hurry your work, which may not be done to your full potential due to a lack of time.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Arial" pitchFamily="34"/>
              <a:cs typeface="Arial" pitchFamily="34"/>
            </a:endParaRPr>
          </a:p>
        </p:txBody>
      </p:sp>
      <p:sp>
        <p:nvSpPr>
          <p:cNvPr id="4" name="TextBox 7">
            <a:extLst>
              <a:ext uri="{FF2B5EF4-FFF2-40B4-BE49-F238E27FC236}">
                <a16:creationId xmlns:a16="http://schemas.microsoft.com/office/drawing/2014/main" id="{99CD5B1D-A1E5-6405-E405-A45FBDEA2BBB}"/>
              </a:ext>
            </a:extLst>
          </p:cNvPr>
          <p:cNvSpPr txBox="1"/>
          <p:nvPr/>
        </p:nvSpPr>
        <p:spPr>
          <a:xfrm>
            <a:off x="7701250" y="841165"/>
            <a:ext cx="4291782" cy="4778233"/>
          </a:xfrm>
          <a:prstGeom prst="rect">
            <a:avLst/>
          </a:prstGeom>
          <a:noFill/>
          <a:ln w="9528" cap="flat">
            <a:solidFill>
              <a:srgbClr val="7030A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Critical thinking: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According to better up (2023) Critical thinking is the ability to analyse, evaluate, and understand information objectively and logically. It involves questioning assumptions, considering different perspectives, and making informed decisions based on evidence and reasoning. It helps you think more deeply, solve problems and make sound judgements. Critical thinking is important because the choices you make impact your quality of life by making mindful decision using critical thinking. Many ways to improve your critical thinking skills by asking questions, problem solving, self-regulation, communication. It is important to avoid jumping to conclusion , relying purely on emotions. It is important to stay open minded and consider different perspectivesCritical thinking, for instance, is frequently challenged when we work in groups and must apply these skills to complete tasks. For instance, there was a time when we had to analyse a piece of research together and create a presentation together. Since I had accepted the role of group leader, I had to use my critical thinking abilities to encourage my group to all contribute and work as a team so that we do not end up in a complex situation.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Why are study skills important?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Study skills allows us to build on our confidence and our self-esteem as these skills will help us in various situations in our life. For example, these essential skills will enhance our confidence in our academic pieces such as we will become more comfortable with writing essays, presentation's if we develop on these skills effectively.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a:solidFill>
                <a:srgbClr val="000000"/>
              </a:solidFill>
              <a:uFillTx/>
              <a:latin typeface="Arial" pitchFamily="34"/>
              <a:cs typeface="Arial" pitchFamily="34"/>
            </a:endParaRPr>
          </a:p>
        </p:txBody>
      </p:sp>
      <p:sp>
        <p:nvSpPr>
          <p:cNvPr id="5" name="Content Placeholder 4">
            <a:extLst>
              <a:ext uri="{FF2B5EF4-FFF2-40B4-BE49-F238E27FC236}">
                <a16:creationId xmlns:a16="http://schemas.microsoft.com/office/drawing/2014/main" id="{C616F339-B2D7-A604-7263-F6D16D43CC62}"/>
              </a:ext>
            </a:extLst>
          </p:cNvPr>
          <p:cNvSpPr txBox="1">
            <a:spLocks noGrp="1"/>
          </p:cNvSpPr>
          <p:nvPr>
            <p:ph idx="1"/>
          </p:nvPr>
        </p:nvSpPr>
        <p:spPr>
          <a:xfrm>
            <a:off x="528102" y="558040"/>
            <a:ext cx="8596310" cy="577077"/>
          </a:xfrm>
          <a:ln w="9528" cap="flat">
            <a:solidFill>
              <a:srgbClr val="00B0F0"/>
            </a:solidFill>
            <a:prstDash val="solid"/>
            <a:miter/>
          </a:ln>
        </p:spPr>
        <p:txBody>
          <a:bodyPr>
            <a:spAutoFit/>
          </a:bodyPr>
          <a:lstStyle/>
          <a:p>
            <a:pPr marL="0" lvl="0" indent="0">
              <a:lnSpc>
                <a:spcPct val="100000"/>
              </a:lnSpc>
              <a:spcBef>
                <a:spcPts val="0"/>
              </a:spcBef>
              <a:buNone/>
            </a:pPr>
            <a:r>
              <a:rPr lang="en-GB" sz="1050"/>
              <a:t>Hello, my name is Salmah Begum, and in today’s presentation, I'll be analysing a wide range of skills for creating good study habits, including taking notes, managing your time, and critical thinking. Along with describing the various skill sets, I'll also discuss the various ways in which these abilities will support and assist you as you study and provide some examples of their effectiveness. </a:t>
            </a:r>
          </a:p>
        </p:txBody>
      </p:sp>
      <p:sp>
        <p:nvSpPr>
          <p:cNvPr id="6" name="TextBox 7">
            <a:extLst>
              <a:ext uri="{FF2B5EF4-FFF2-40B4-BE49-F238E27FC236}">
                <a16:creationId xmlns:a16="http://schemas.microsoft.com/office/drawing/2014/main" id="{88043E9C-341B-6183-E790-3FFA33CB701D}"/>
              </a:ext>
            </a:extLst>
          </p:cNvPr>
          <p:cNvSpPr txBox="1"/>
          <p:nvPr/>
        </p:nvSpPr>
        <p:spPr>
          <a:xfrm>
            <a:off x="9220334" y="411278"/>
            <a:ext cx="1253614" cy="553998"/>
          </a:xfrm>
          <a:prstGeom prst="rect">
            <a:avLst/>
          </a:prstGeom>
          <a:noFill/>
          <a:ln w="9528" cap="flat">
            <a:solidFill>
              <a:srgbClr val="FFFFFF"/>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ECEY4008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0" cap="none" spc="0" baseline="0">
                <a:solidFill>
                  <a:srgbClr val="000000"/>
                </a:solidFill>
                <a:uFillTx/>
                <a:latin typeface="Arial" pitchFamily="34"/>
                <a:cs typeface="Arial" pitchFamily="34"/>
              </a:rPr>
              <a:t>Salmah begum </a:t>
            </a:r>
            <a:endParaRPr lang="en-GB" sz="10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2317779</a:t>
            </a:r>
          </a:p>
        </p:txBody>
      </p:sp>
      <p:sp>
        <p:nvSpPr>
          <p:cNvPr id="7" name="TextBox 12">
            <a:extLst>
              <a:ext uri="{FF2B5EF4-FFF2-40B4-BE49-F238E27FC236}">
                <a16:creationId xmlns:a16="http://schemas.microsoft.com/office/drawing/2014/main" id="{42F1D620-76DA-F888-F467-7DCCE96F9625}"/>
              </a:ext>
            </a:extLst>
          </p:cNvPr>
          <p:cNvSpPr txBox="1"/>
          <p:nvPr/>
        </p:nvSpPr>
        <p:spPr>
          <a:xfrm>
            <a:off x="7701250" y="4984952"/>
            <a:ext cx="4126952" cy="2031321"/>
          </a:xfrm>
          <a:prstGeom prst="rect">
            <a:avLst/>
          </a:prstGeom>
          <a:noFill/>
          <a:ln w="9528" cap="flat">
            <a:solidFill>
              <a:srgbClr val="92D05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Inclusion: it can be shown how important it is to develop these study skills because they have a major impact on your learning as well as how they will benefit you in the future because these abilities will continue to help you in your life if you are able to grow on them now. </a:t>
            </a:r>
          </a:p>
        </p:txBody>
      </p:sp>
      <p:sp>
        <p:nvSpPr>
          <p:cNvPr id="8" name="TextBox 14">
            <a:extLst>
              <a:ext uri="{FF2B5EF4-FFF2-40B4-BE49-F238E27FC236}">
                <a16:creationId xmlns:a16="http://schemas.microsoft.com/office/drawing/2014/main" id="{9D327083-A379-4B8A-4987-CDEB4079BEB4}"/>
              </a:ext>
            </a:extLst>
          </p:cNvPr>
          <p:cNvSpPr txBox="1"/>
          <p:nvPr/>
        </p:nvSpPr>
        <p:spPr>
          <a:xfrm>
            <a:off x="2925513" y="-44183"/>
            <a:ext cx="6611816"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Skills and personal qualities that contribute to the development of academic writing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FDFB3-AC56-DEB3-2A7A-A34050067BBD}"/>
              </a:ext>
            </a:extLst>
          </p:cNvPr>
          <p:cNvSpPr txBox="1">
            <a:spLocks noGrp="1"/>
          </p:cNvSpPr>
          <p:nvPr>
            <p:ph type="title"/>
          </p:nvPr>
        </p:nvSpPr>
        <p:spPr>
          <a:xfrm>
            <a:off x="838203" y="365129"/>
            <a:ext cx="10515600" cy="1325559"/>
          </a:xfrm>
        </p:spPr>
        <p:txBody>
          <a:bodyPr/>
          <a:lstStyle/>
          <a:p>
            <a:pPr lvl="0"/>
            <a:r>
              <a:rPr lang="en-GB"/>
              <a:t>Reference list </a:t>
            </a:r>
          </a:p>
        </p:txBody>
      </p:sp>
      <p:sp>
        <p:nvSpPr>
          <p:cNvPr id="3" name="Content Placeholder 2">
            <a:extLst>
              <a:ext uri="{FF2B5EF4-FFF2-40B4-BE49-F238E27FC236}">
                <a16:creationId xmlns:a16="http://schemas.microsoft.com/office/drawing/2014/main" id="{86A06DA8-855D-7DC2-61FB-C75AAFDEFF10}"/>
              </a:ext>
            </a:extLst>
          </p:cNvPr>
          <p:cNvSpPr txBox="1">
            <a:spLocks noGrp="1"/>
          </p:cNvSpPr>
          <p:nvPr>
            <p:ph idx="1"/>
          </p:nvPr>
        </p:nvSpPr>
        <p:spPr>
          <a:xfrm>
            <a:off x="838203" y="1825627"/>
            <a:ext cx="10842516" cy="4667243"/>
          </a:xfrm>
        </p:spPr>
        <p:txBody>
          <a:bodyPr/>
          <a:lstStyle/>
          <a:p>
            <a:pPr lvl="0"/>
            <a:r>
              <a:rPr lang="en-GB">
                <a:hlinkClick r:id="rId2"/>
              </a:rPr>
              <a:t> </a:t>
            </a:r>
            <a:r>
              <a:rPr lang="en-GB" sz="1050">
                <a:latin typeface="Arial" pitchFamily="34"/>
                <a:cs typeface="Arial" pitchFamily="34"/>
                <a:hlinkClick r:id="rId2"/>
              </a:rPr>
              <a:t>oxford learning (2023) essential study skills every student needs </a:t>
            </a:r>
          </a:p>
          <a:p>
            <a:pPr lvl="0"/>
            <a:r>
              <a:rPr lang="en-GB" sz="1050">
                <a:latin typeface="Arial" pitchFamily="34"/>
                <a:cs typeface="Arial" pitchFamily="34"/>
                <a:hlinkClick r:id="rId2"/>
              </a:rPr>
              <a:t>10 Essential Study Skills Every Student Needs  - Oxford Learning</a:t>
            </a:r>
            <a:r>
              <a:rPr lang="en-GB" sz="1050">
                <a:latin typeface="Arial" pitchFamily="34"/>
                <a:cs typeface="Arial" pitchFamily="34"/>
              </a:rPr>
              <a:t> </a:t>
            </a:r>
          </a:p>
          <a:p>
            <a:pPr lvl="0"/>
            <a:r>
              <a:rPr lang="en-GB" sz="1200">
                <a:latin typeface="Arial" pitchFamily="34"/>
                <a:cs typeface="Arial" pitchFamily="34"/>
              </a:rPr>
              <a:t>Scrintal (2020) note taking defined and how to describe note taking available at</a:t>
            </a:r>
            <a:r>
              <a:rPr lang="en-GB" sz="1100">
                <a:latin typeface="Arial" pitchFamily="34"/>
                <a:cs typeface="Arial" pitchFamily="34"/>
              </a:rPr>
              <a:t>: </a:t>
            </a:r>
            <a:r>
              <a:rPr lang="en-GB" sz="1100">
                <a:solidFill>
                  <a:srgbClr val="424242"/>
                </a:solidFill>
                <a:latin typeface="Helvetica" pitchFamily="34"/>
                <a:hlinkClick r:id="rId3" tooltip="Original URL: https://www.scrintal.com/guides/note-taking-defined-how-to-describe-it-exactly#:~:text=Note%20taking%20is%2C%20essentially%2C%20the,help%20you%20in%20your%20future.. Click or tap if you trust this link."/>
              </a:rPr>
              <a:t>https://www.scrintal.com/guides/note-taking-defined-how-to-describe-it-exactly#:~:text=Note%20taking%20is%2C%20essentially%2C%20the,help%20you%20in%20your%20future.</a:t>
            </a:r>
            <a:r>
              <a:rPr lang="en-GB">
                <a:solidFill>
                  <a:srgbClr val="424242"/>
                </a:solidFill>
                <a:latin typeface="Helvetica" pitchFamily="34"/>
              </a:rPr>
              <a:t> </a:t>
            </a:r>
            <a:r>
              <a:rPr lang="en-GB" sz="1200">
                <a:solidFill>
                  <a:srgbClr val="424242"/>
                </a:solidFill>
                <a:latin typeface="Arial" pitchFamily="34"/>
                <a:cs typeface="Arial" pitchFamily="34"/>
              </a:rPr>
              <a:t>accessed on the 17</a:t>
            </a:r>
            <a:r>
              <a:rPr lang="en-GB" sz="1200" baseline="30000">
                <a:solidFill>
                  <a:srgbClr val="424242"/>
                </a:solidFill>
                <a:latin typeface="Arial" pitchFamily="34"/>
                <a:cs typeface="Arial" pitchFamily="34"/>
              </a:rPr>
              <a:t>th</a:t>
            </a:r>
            <a:r>
              <a:rPr lang="en-GB" sz="1200">
                <a:solidFill>
                  <a:srgbClr val="424242"/>
                </a:solidFill>
                <a:latin typeface="Arial" pitchFamily="34"/>
                <a:cs typeface="Arial" pitchFamily="34"/>
              </a:rPr>
              <a:t> September 2023 </a:t>
            </a:r>
          </a:p>
          <a:p>
            <a:pPr lvl="0"/>
            <a:endParaRPr lang="en-GB">
              <a:solidFill>
                <a:srgbClr val="424242"/>
              </a:solidFill>
              <a:latin typeface="Helvetica" pitchFamily="34"/>
            </a:endParaRPr>
          </a:p>
          <a:p>
            <a:pPr lvl="0"/>
            <a:r>
              <a:rPr lang="en-GB" sz="1200">
                <a:solidFill>
                  <a:srgbClr val="424242"/>
                </a:solidFill>
                <a:latin typeface="Arial" pitchFamily="34"/>
                <a:cs typeface="Arial" pitchFamily="34"/>
              </a:rPr>
              <a:t>Simplilearn (2023)what is time management. Available </a:t>
            </a:r>
            <a:r>
              <a:rPr lang="en-GB" sz="1050">
                <a:solidFill>
                  <a:srgbClr val="424242"/>
                </a:solidFill>
                <a:latin typeface="Arial" pitchFamily="34"/>
                <a:cs typeface="Arial" pitchFamily="34"/>
              </a:rPr>
              <a:t>at:  </a:t>
            </a:r>
            <a:r>
              <a:rPr lang="en-GB" sz="1050">
                <a:solidFill>
                  <a:srgbClr val="424242"/>
                </a:solidFill>
                <a:latin typeface="Helvetica" pitchFamily="34"/>
                <a:hlinkClick r:id="rId4" tooltip="Original URL: https://www.simplilearn.com/time-management-skills-article#:~:text=What%20is%20Time%20Management%3F,with%20good%20time%20management%20skills.. Click or tap if you trust this link."/>
              </a:rPr>
              <a:t>https://www.simplilearn.com/time-management-skills-article#:~:text=What%20is%20Time%20Management%3F,with%20good%20time%20management%20skills.</a:t>
            </a:r>
            <a:r>
              <a:rPr lang="en-GB" sz="1050">
                <a:solidFill>
                  <a:srgbClr val="424242"/>
                </a:solidFill>
                <a:latin typeface="Helvetica" pitchFamily="34"/>
              </a:rPr>
              <a:t> </a:t>
            </a:r>
            <a:r>
              <a:rPr lang="en-GB" sz="1100">
                <a:solidFill>
                  <a:srgbClr val="424242"/>
                </a:solidFill>
                <a:latin typeface="Arial" pitchFamily="34"/>
                <a:cs typeface="Arial" pitchFamily="34"/>
              </a:rPr>
              <a:t>accessed on the 17</a:t>
            </a:r>
            <a:r>
              <a:rPr lang="en-GB" sz="1100" baseline="30000">
                <a:solidFill>
                  <a:srgbClr val="424242"/>
                </a:solidFill>
                <a:latin typeface="Arial" pitchFamily="34"/>
                <a:cs typeface="Arial" pitchFamily="34"/>
              </a:rPr>
              <a:t>th</a:t>
            </a:r>
            <a:r>
              <a:rPr lang="en-GB" sz="1100">
                <a:solidFill>
                  <a:srgbClr val="424242"/>
                </a:solidFill>
                <a:latin typeface="Arial" pitchFamily="34"/>
                <a:cs typeface="Arial" pitchFamily="34"/>
              </a:rPr>
              <a:t> September 2023</a:t>
            </a:r>
            <a:r>
              <a:rPr lang="en-GB">
                <a:solidFill>
                  <a:srgbClr val="424242"/>
                </a:solidFill>
                <a:latin typeface="Helvetica" pitchFamily="34"/>
              </a:rPr>
              <a:t> </a:t>
            </a:r>
          </a:p>
          <a:p>
            <a:pPr lvl="0"/>
            <a:r>
              <a:rPr lang="en-GB" sz="1100">
                <a:solidFill>
                  <a:srgbClr val="424242"/>
                </a:solidFill>
                <a:latin typeface="Arial" pitchFamily="34"/>
                <a:cs typeface="Arial" pitchFamily="34"/>
              </a:rPr>
              <a:t>Better up (2023) what is critical thinking. Available at</a:t>
            </a:r>
            <a:r>
              <a:rPr lang="en-GB" sz="1050">
                <a:solidFill>
                  <a:srgbClr val="424242"/>
                </a:solidFill>
                <a:latin typeface="Arial" pitchFamily="34"/>
                <a:cs typeface="Arial" pitchFamily="34"/>
              </a:rPr>
              <a:t>: </a:t>
            </a:r>
            <a:r>
              <a:rPr lang="en-GB" sz="1050">
                <a:solidFill>
                  <a:srgbClr val="424242"/>
                </a:solidFill>
                <a:latin typeface="Helvetica" pitchFamily="34"/>
                <a:hlinkClick r:id="rId5" tooltip="Original URL: https://www.betterup.com/blog/critical-thinking-skills?hs_amp=true. Click or tap if you trust this link."/>
              </a:rPr>
              <a:t>https://www.betterup.com/blog/critical-thinking-skills?hs_amp=true</a:t>
            </a:r>
            <a:r>
              <a:rPr lang="en-GB" sz="1050">
                <a:solidFill>
                  <a:srgbClr val="424242"/>
                </a:solidFill>
                <a:latin typeface="Helvetica" pitchFamily="34"/>
              </a:rPr>
              <a:t> accessed on the 17</a:t>
            </a:r>
            <a:r>
              <a:rPr lang="en-GB" sz="1050" baseline="30000">
                <a:solidFill>
                  <a:srgbClr val="424242"/>
                </a:solidFill>
                <a:latin typeface="Helvetica" pitchFamily="34"/>
              </a:rPr>
              <a:t>th</a:t>
            </a:r>
            <a:r>
              <a:rPr lang="en-GB" sz="1050">
                <a:solidFill>
                  <a:srgbClr val="424242"/>
                </a:solidFill>
                <a:latin typeface="Helvetica" pitchFamily="34"/>
              </a:rPr>
              <a:t> September 2023</a:t>
            </a:r>
          </a:p>
          <a:p>
            <a:pPr lvl="0"/>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1320</TotalTime>
  <Words>1238</Words>
  <Application>Microsoft Office PowerPoint</Application>
  <PresentationFormat>Widescreen</PresentationFormat>
  <Paragraphs>39</Paragraphs>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Salmah Begum (2317779)</dc:creator>
  <cp:lastModifiedBy>Salmah Begum (2317779)</cp:lastModifiedBy>
  <cp:revision>17</cp:revision>
  <dcterms:created xsi:type="dcterms:W3CDTF">2023-09-24T15:31:47Z</dcterms:created>
  <dcterms:modified xsi:type="dcterms:W3CDTF">2023-09-28T17:43:47Z</dcterms:modified>
</cp:coreProperties>
</file>