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2" r:id="rId5"/>
  </p:sldMasterIdLst>
  <p:notesMasterIdLst>
    <p:notesMasterId r:id="rId27"/>
  </p:notesMasterIdLst>
  <p:sldIdLst>
    <p:sldId id="258" r:id="rId6"/>
    <p:sldId id="365" r:id="rId7"/>
    <p:sldId id="262" r:id="rId8"/>
    <p:sldId id="264" r:id="rId9"/>
    <p:sldId id="265" r:id="rId10"/>
    <p:sldId id="382" r:id="rId11"/>
    <p:sldId id="266" r:id="rId12"/>
    <p:sldId id="267" r:id="rId13"/>
    <p:sldId id="389" r:id="rId14"/>
    <p:sldId id="384" r:id="rId15"/>
    <p:sldId id="385" r:id="rId16"/>
    <p:sldId id="386" r:id="rId17"/>
    <p:sldId id="284" r:id="rId18"/>
    <p:sldId id="387" r:id="rId19"/>
    <p:sldId id="285" r:id="rId20"/>
    <p:sldId id="286" r:id="rId21"/>
    <p:sldId id="388" r:id="rId22"/>
    <p:sldId id="289" r:id="rId23"/>
    <p:sldId id="278" r:id="rId24"/>
    <p:sldId id="380" r:id="rId25"/>
    <p:sldId id="29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00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7AA13B-9708-4A61-9ADB-8BB0CB87FCB9}" v="1" dt="2023-10-02T15:30:25.1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89" autoAdjust="0"/>
  </p:normalViewPr>
  <p:slideViewPr>
    <p:cSldViewPr snapToGrid="0">
      <p:cViewPr varScale="1">
        <p:scale>
          <a:sx n="75" d="100"/>
          <a:sy n="75" d="100"/>
        </p:scale>
        <p:origin x="141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0" d="100"/>
        <a:sy n="13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4928" y="1448124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32636" y="1475832"/>
        <a:ext cx="1051812" cy="890618"/>
      </dsp:txXfrm>
    </dsp:sp>
    <dsp:sp modelId="{8EB536D5-E057-4809-81DF-B151F4E34E28}">
      <dsp:nvSpPr>
        <dsp:cNvPr id="0" name=""/>
        <dsp:cNvSpPr/>
      </dsp:nvSpPr>
      <dsp:spPr>
        <a:xfrm>
          <a:off x="120502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5024" y="1852047"/>
        <a:ext cx="137816" cy="138188"/>
      </dsp:txXfrm>
    </dsp:sp>
    <dsp:sp modelId="{44968944-A20C-480A-B33A-E72166629DFD}">
      <dsp:nvSpPr>
        <dsp:cNvPr id="0" name=""/>
        <dsp:cNvSpPr/>
      </dsp:nvSpPr>
      <dsp:spPr>
        <a:xfrm>
          <a:off x="1483628" y="1464808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491539"/>
        <a:ext cx="875218" cy="859205"/>
      </dsp:txXfrm>
    </dsp:sp>
    <dsp:sp modelId="{5437896B-7EC7-43D5-9682-2A84CFA7FFE5}">
      <dsp:nvSpPr>
        <dsp:cNvPr id="0" name=""/>
        <dsp:cNvSpPr/>
      </dsp:nvSpPr>
      <dsp:spPr>
        <a:xfrm>
          <a:off x="2505176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505176" y="1852047"/>
        <a:ext cx="137816" cy="138188"/>
      </dsp:txXfrm>
    </dsp:sp>
    <dsp:sp modelId="{A70C150A-2D59-4052-ACE5-C84C122E4279}">
      <dsp:nvSpPr>
        <dsp:cNvPr id="0" name=""/>
        <dsp:cNvSpPr/>
      </dsp:nvSpPr>
      <dsp:spPr>
        <a:xfrm>
          <a:off x="2783780" y="1464808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810511" y="1491539"/>
        <a:ext cx="1021754" cy="859205"/>
      </dsp:txXfrm>
    </dsp:sp>
    <dsp:sp modelId="{12D91E65-45FE-4CA2-B7F1-EAFD758469DB}">
      <dsp:nvSpPr>
        <dsp:cNvPr id="0" name=""/>
        <dsp:cNvSpPr/>
      </dsp:nvSpPr>
      <dsp:spPr>
        <a:xfrm>
          <a:off x="395186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51864" y="1852047"/>
        <a:ext cx="137816" cy="138188"/>
      </dsp:txXfrm>
    </dsp:sp>
    <dsp:sp modelId="{E4554106-1812-4884-B085-B407B2BBD18F}">
      <dsp:nvSpPr>
        <dsp:cNvPr id="0" name=""/>
        <dsp:cNvSpPr/>
      </dsp:nvSpPr>
      <dsp:spPr>
        <a:xfrm>
          <a:off x="4230468" y="1464808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57199" y="1491539"/>
        <a:ext cx="2132037" cy="8592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F6E272-994D-492D-A762-B0819B764ADA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3172C-1F8C-4CF1-8A23-576D669004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044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Guide Students through HWB, or show HWB video: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information about </a:t>
            </a:r>
            <a:r>
              <a:rPr lang="en-GB" dirty="0" err="1"/>
              <a:t>MyTSD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HD: Give information on what a semester/term/block is and how it 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83172C-1F8C-4CF1-8A23-576D669004F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90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83172C-1F8C-4CF1-8A23-576D669004F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7457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83172C-1F8C-4CF1-8A23-576D669004F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2729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906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6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30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137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930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59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232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81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0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5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762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886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660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1892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08138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3050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C4DBF0"/>
            </a:gs>
            <a:gs pos="39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99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0DE65-9660-42C0-A3B6-C1E05666A89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339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681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-services/wellbeing-support/" TargetMode="External"/><Relationship Id="rId2" Type="http://schemas.openxmlformats.org/officeDocument/2006/relationships/hyperlink" Target="https://www.uwtsd.ac.uk/hwb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wtsd.ac.uk/services-for-disabled-students/" TargetMode="External"/><Relationship Id="rId5" Type="http://schemas.openxmlformats.org/officeDocument/2006/relationships/hyperlink" Target="https://www.uwtsd.ac.uk/study-skills/" TargetMode="External"/><Relationship Id="rId4" Type="http://schemas.openxmlformats.org/officeDocument/2006/relationships/hyperlink" Target="https://www.uwtsd.ac.uk/student-services/learning-support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wtsd.ac.uk/it-exclusives/" TargetMode="External"/><Relationship Id="rId3" Type="http://schemas.openxmlformats.org/officeDocument/2006/relationships/hyperlink" Target="https://uwtsd.ac.uk/library/" TargetMode="External"/><Relationship Id="rId7" Type="http://schemas.openxmlformats.org/officeDocument/2006/relationships/hyperlink" Target="https://uwtsd.ac.uk/library/need-more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skills.uwtsd.ac.uk/" TargetMode="External"/><Relationship Id="rId5" Type="http://schemas.openxmlformats.org/officeDocument/2006/relationships/hyperlink" Target="https://uwtsd.ac.uk/library/infoskills/referencing-and-plagiarism/" TargetMode="External"/><Relationship Id="rId4" Type="http://schemas.openxmlformats.org/officeDocument/2006/relationships/hyperlink" Target="https://uwtsd.ac.uk/library/infoskills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financ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hwb.uwtsd.ac.uk/pages/student-forms/formsandpolicie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7763053" cy="3751868"/>
          </a:xfrm>
        </p:spPr>
        <p:txBody>
          <a:bodyPr/>
          <a:lstStyle/>
          <a:p>
            <a:pPr marL="0" indent="0">
              <a:buNone/>
            </a:pPr>
            <a:r>
              <a:rPr lang="en-US" b="1" i="1" dirty="0"/>
              <a:t>Induction Information  2023-2024 Level 7</a:t>
            </a:r>
          </a:p>
          <a:p>
            <a:pPr marL="0" indent="0">
              <a:buNone/>
            </a:pPr>
            <a:endParaRPr lang="en-US" b="1" i="1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b="1" i="1" dirty="0"/>
              <a:t>MSc Applied Psychology </a:t>
            </a:r>
          </a:p>
          <a:p>
            <a:pPr>
              <a:buFont typeface="Wingdings" panose="05000000000000000000" pitchFamily="2" charset="2"/>
              <a:buChar char="q"/>
            </a:pPr>
            <a:endParaRPr lang="en-US" b="1" i="1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b="1" i="1" dirty="0"/>
              <a:t>MA Advanced Counselling Theory and Research</a:t>
            </a:r>
          </a:p>
          <a:p>
            <a:pPr>
              <a:buFont typeface="Wingdings" panose="05000000000000000000" pitchFamily="2" charset="2"/>
              <a:buChar char="q"/>
            </a:pPr>
            <a:endParaRPr lang="en-US" b="1" i="1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b="1" i="1" dirty="0"/>
              <a:t>MSC Psychology of Prejudice and Discrimination 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1CAE87-83FF-7010-67A6-91F500431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General Induction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5CA24-9FB6-B9A3-125F-C21E9CFEED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/>
              <a:t>Academic Support Links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/>
              <a:t>Student Policies and Forms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/>
              <a:t>Attendance Requirements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/>
              <a:t>Student Support Services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/>
              <a:t>Learning Resources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/>
              <a:t>Financial Support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/>
              <a:t>Other Polices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/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90215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0168" y="1690688"/>
            <a:ext cx="10282893" cy="5000311"/>
          </a:xfrm>
        </p:spPr>
      </p:pic>
    </p:spTree>
    <p:extLst>
      <p:ext uri="{BB962C8B-B14F-4D97-AF65-F5344CB8AC3E}">
        <p14:creationId xmlns:p14="http://schemas.microsoft.com/office/powerpoint/2010/main" val="1156834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350682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sz="3200" b="0" i="0" u="none" strike="noStrike" dirty="0">
                <a:effectLst/>
                <a:latin typeface="+mj-lt"/>
              </a:rPr>
              <a:t>The university, your lecturers and the Institute will contact you by email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marL="0" indent="0" fontAlgn="base">
              <a:buNone/>
            </a:pPr>
            <a:r>
              <a:rPr lang="en-US" sz="4400" dirty="0">
                <a:latin typeface="+mj-lt"/>
              </a:rPr>
              <a:t>Check your email every day.</a:t>
            </a: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321D934-2EB3-7895-A936-4FD63940E77C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university email</a:t>
            </a:r>
          </a:p>
        </p:txBody>
      </p:sp>
    </p:spTree>
    <p:extLst>
      <p:ext uri="{BB962C8B-B14F-4D97-AF65-F5344CB8AC3E}">
        <p14:creationId xmlns:p14="http://schemas.microsoft.com/office/powerpoint/2010/main" val="4161678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MyTSD</a:t>
            </a:r>
            <a:r>
              <a:rPr lang="en-GB" dirty="0"/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682182" y="1256145"/>
            <a:ext cx="3048000" cy="40640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this [semester, term, 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95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EFA00-3596-D65B-B5CC-353A0A5C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Policies and Forms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79D7F8-8F67-CED7-F0F8-CF9E7312FA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12000" y="1310400"/>
            <a:ext cx="11109600" cy="5428799"/>
          </a:xfrm>
        </p:spPr>
      </p:pic>
    </p:spTree>
    <p:extLst>
      <p:ext uri="{BB962C8B-B14F-4D97-AF65-F5344CB8AC3E}">
        <p14:creationId xmlns:p14="http://schemas.microsoft.com/office/powerpoint/2010/main" val="3815111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happen.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682182" y="193964"/>
            <a:ext cx="3048000" cy="307571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do you need to be for your modules this [semester/term/block]?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842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Access the modules you are taking in the first [semester/term/block]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58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64138-8C02-FC62-8422-A03DAA021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Attendance Monitoring – Student Engagement Policy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DE036-678D-5768-AF85-5134F9E0E5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University is centrally monitoring every two weeks: </a:t>
            </a:r>
          </a:p>
          <a:p>
            <a:r>
              <a:rPr lang="en-GB" dirty="0"/>
              <a:t>Attendance at on-campus &amp; online sessions </a:t>
            </a:r>
          </a:p>
          <a:p>
            <a:pPr marL="0" indent="0">
              <a:buNone/>
            </a:pPr>
            <a:r>
              <a:rPr lang="en-GB" dirty="0"/>
              <a:t>• Engagement with Moodle </a:t>
            </a:r>
          </a:p>
          <a:p>
            <a:pPr marL="0" indent="0">
              <a:buNone/>
            </a:pPr>
            <a:r>
              <a:rPr lang="en-GB" dirty="0"/>
              <a:t>• A traffic light system is used, where engagement is categorised as: 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• Red (at risk of non-engagement); </a:t>
            </a:r>
          </a:p>
          <a:p>
            <a:pPr marL="457200" lvl="1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• Amber (engagement concerns); 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B050"/>
                </a:solidFill>
              </a:rPr>
              <a:t>• Green (engaged). </a:t>
            </a:r>
          </a:p>
          <a:p>
            <a:pPr marL="457200" lvl="1" indent="0">
              <a:buNone/>
            </a:pPr>
            <a:r>
              <a:rPr lang="en-GB" dirty="0"/>
              <a:t>• Depending on the category and length of time, the university will then take appropriate action (email &gt; meeting &gt; withdrawal).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314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3E741-3C56-E941-127C-0332C0BC6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Student Support Services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F64CD-1FE9-CD20-221F-774EFF24E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Student HWB Link </a:t>
            </a:r>
            <a:r>
              <a:rPr lang="en-GB" dirty="0">
                <a:hlinkClick r:id="rId2"/>
              </a:rPr>
              <a:t>Student Hwb | University of Wales Trinity Saint David (uwtsd.ac.uk)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Wellbeing Link </a:t>
            </a:r>
            <a:r>
              <a:rPr lang="en-GB" dirty="0">
                <a:hlinkClick r:id="rId3"/>
              </a:rPr>
              <a:t>Wellbeing Support | University of Wales Trinity Saint David (uwtsd.ac.uk)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Learning Support Link </a:t>
            </a:r>
            <a:r>
              <a:rPr lang="en-GB" dirty="0">
                <a:hlinkClick r:id="rId4"/>
              </a:rPr>
              <a:t>Learning Support | University of Wales Trinity Saint David (uwtsd.ac.uk)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Study Skills Support </a:t>
            </a:r>
            <a:r>
              <a:rPr lang="en-GB" dirty="0">
                <a:hlinkClick r:id="rId5"/>
              </a:rPr>
              <a:t>Study Skills Support | University of Wales Trinity Saint David (uwtsd.ac.uk)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Students with Disabled issues </a:t>
            </a:r>
            <a:r>
              <a:rPr lang="en-GB" dirty="0">
                <a:hlinkClick r:id="rId6"/>
              </a:rPr>
              <a:t>Services for Disabled Students | University of Wales Trinity Saint David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837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AE5C6-E3C4-D2E7-935F-FFEA25CA8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and Learning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44B43-A3B8-8103-C176-E216D48AA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Library and Learning Resources Link </a:t>
            </a:r>
            <a:r>
              <a:rPr lang="en-GB" dirty="0">
                <a:hlinkClick r:id="rId3"/>
              </a:rPr>
              <a:t>Library and Learning Resources | University of Wales Trinity Saint David (uwtsd.ac.uk)</a:t>
            </a:r>
            <a:endParaRPr lang="en-GB" dirty="0"/>
          </a:p>
          <a:p>
            <a:r>
              <a:rPr lang="en-GB" dirty="0"/>
              <a:t>Academic and </a:t>
            </a:r>
            <a:r>
              <a:rPr lang="en-GB" dirty="0" err="1"/>
              <a:t>Inforskills</a:t>
            </a:r>
            <a:r>
              <a:rPr lang="en-GB" dirty="0"/>
              <a:t> Link </a:t>
            </a:r>
            <a:r>
              <a:rPr lang="en-GB" dirty="0">
                <a:hlinkClick r:id="rId4"/>
              </a:rPr>
              <a:t>Academic and </a:t>
            </a:r>
            <a:r>
              <a:rPr lang="en-GB" dirty="0" err="1">
                <a:hlinkClick r:id="rId4"/>
              </a:rPr>
              <a:t>InfoSkills</a:t>
            </a:r>
            <a:r>
              <a:rPr lang="en-GB" dirty="0">
                <a:hlinkClick r:id="rId4"/>
              </a:rPr>
              <a:t> | University of Wales Trinity Saint David (uwtsd.ac.uk)</a:t>
            </a:r>
            <a:endParaRPr lang="en-GB" dirty="0"/>
          </a:p>
          <a:p>
            <a:r>
              <a:rPr lang="en-GB" dirty="0"/>
              <a:t>Referencing and Plagiarism Links </a:t>
            </a:r>
            <a:r>
              <a:rPr lang="en-GB" dirty="0">
                <a:hlinkClick r:id="rId5"/>
              </a:rPr>
              <a:t>Referencing and Plagiarism | UWTSD</a:t>
            </a:r>
            <a:endParaRPr lang="en-GB" dirty="0"/>
          </a:p>
          <a:p>
            <a:r>
              <a:rPr lang="en-GB" dirty="0"/>
              <a:t>Digital Skills Link </a:t>
            </a:r>
            <a:r>
              <a:rPr lang="en-GB" dirty="0">
                <a:hlinkClick r:id="rId6"/>
              </a:rPr>
              <a:t>Digital Skills Homepage - The </a:t>
            </a:r>
            <a:r>
              <a:rPr lang="en-GB" dirty="0" err="1">
                <a:hlinkClick r:id="rId6"/>
              </a:rPr>
              <a:t>DigiCentre</a:t>
            </a:r>
            <a:r>
              <a:rPr lang="en-GB" dirty="0">
                <a:hlinkClick r:id="rId6"/>
              </a:rPr>
              <a:t> UWTSD</a:t>
            </a:r>
            <a:endParaRPr lang="en-GB" dirty="0"/>
          </a:p>
          <a:p>
            <a:r>
              <a:rPr lang="en-GB" dirty="0"/>
              <a:t>Need More Information </a:t>
            </a:r>
            <a:r>
              <a:rPr lang="en-GB" dirty="0">
                <a:hlinkClick r:id="rId7"/>
              </a:rPr>
              <a:t>Need More? | UWTSD</a:t>
            </a:r>
            <a:endParaRPr lang="en-GB" dirty="0"/>
          </a:p>
          <a:p>
            <a:r>
              <a:rPr lang="en-GB" dirty="0"/>
              <a:t>IT Exclusives </a:t>
            </a:r>
            <a:r>
              <a:rPr lang="en-GB" dirty="0">
                <a:hlinkClick r:id="rId8"/>
              </a:rPr>
              <a:t>IT Exclusives | University of Wales Trinity Saint David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630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AC665-5A4C-7A1D-29C0-16422088C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Support Links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74F3B-0F6D-38D9-DCA9-FEA4CD45F5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Financial Support » Hub (uwtsd.ac.uk)</a:t>
            </a:r>
            <a:r>
              <a:rPr lang="en-GB" dirty="0"/>
              <a:t>  Click on the various links</a:t>
            </a:r>
          </a:p>
          <a:p>
            <a:r>
              <a:rPr lang="en-GB" dirty="0"/>
              <a:t>Money Support</a:t>
            </a:r>
          </a:p>
          <a:p>
            <a:r>
              <a:rPr lang="en-GB" dirty="0"/>
              <a:t>Bursaries</a:t>
            </a:r>
          </a:p>
          <a:p>
            <a:r>
              <a:rPr lang="en-GB" dirty="0"/>
              <a:t>Budgeting Tools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266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21B59-861B-4135-E436-BF6A2FB1A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1325563"/>
          </a:xfrm>
        </p:spPr>
        <p:txBody>
          <a:bodyPr/>
          <a:lstStyle/>
          <a:p>
            <a:r>
              <a:rPr lang="en-GB" dirty="0"/>
              <a:t>University Regulations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CF6B1ED-FDFD-F177-8579-263C12379B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90903" y="964642"/>
            <a:ext cx="8813971" cy="4742822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DEC065A-823C-1286-105A-6D8F3E1BA6B9}"/>
              </a:ext>
            </a:extLst>
          </p:cNvPr>
          <p:cNvSpPr/>
          <p:nvPr/>
        </p:nvSpPr>
        <p:spPr>
          <a:xfrm>
            <a:off x="3024554" y="3429000"/>
            <a:ext cx="2381459" cy="1906675"/>
          </a:xfrm>
          <a:prstGeom prst="ellipse">
            <a:avLst/>
          </a:prstGeom>
          <a:noFill/>
          <a:ln w="7620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632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E678E-4FC1-13BA-E6DC-304DF03C3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Policies and Forms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7375C-DE90-8919-1083-C4AEA21C5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academic support and policies  </a:t>
            </a:r>
            <a:r>
              <a:rPr lang="en-GB" dirty="0">
                <a:hlinkClick r:id="rId2"/>
              </a:rPr>
              <a:t>Student Policies and Forms » Hub (uwtsd.ac.uk)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A54D848D-32DC-E333-3CE2-D95CB3217B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735999"/>
            <a:ext cx="10674600" cy="3756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38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the </a:t>
            </a:r>
            <a:r>
              <a:rPr lang="en-GB" dirty="0">
                <a:highlight>
                  <a:srgbClr val="FFFF00"/>
                </a:highlight>
              </a:rPr>
              <a:t>programme manger </a:t>
            </a:r>
            <a:r>
              <a:rPr lang="en-GB" dirty="0"/>
              <a:t>of any issues that affect or are expected to affect your engagement with your course.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BB15CC-6892-A1E8-E49F-7519EDD86F16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Student Engagement Policy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Mitigating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/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/>
        </p:nvGraphicFramePr>
        <p:xfrm>
          <a:off x="5667270" y="2361131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68343" y="2996215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1319181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63434-5F6B-D5B0-99AE-6DE712B99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Policies - Academic Quality Handbook (access via the HWB)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FAF19-1C4B-5299-61B4-DB072C5A31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• Student Pregnancy Maternity Paternity and Adoption Leave Policy</a:t>
            </a:r>
          </a:p>
          <a:p>
            <a:pPr marL="0" indent="0">
              <a:buNone/>
            </a:pPr>
            <a:r>
              <a:rPr lang="en-GB" dirty="0"/>
              <a:t>• Applicant and Student Name Change Policy</a:t>
            </a:r>
          </a:p>
          <a:p>
            <a:pPr marL="0" indent="0">
              <a:buNone/>
            </a:pPr>
            <a:r>
              <a:rPr lang="en-GB" dirty="0"/>
              <a:t>• Student Smoke Free Policy</a:t>
            </a:r>
          </a:p>
          <a:p>
            <a:pPr marL="0" indent="0">
              <a:buNone/>
            </a:pPr>
            <a:r>
              <a:rPr lang="en-GB" dirty="0"/>
              <a:t>• Student Intellectual Property Policy</a:t>
            </a:r>
          </a:p>
          <a:p>
            <a:pPr marL="0" indent="0">
              <a:buNone/>
            </a:pPr>
            <a:r>
              <a:rPr lang="en-GB" dirty="0"/>
              <a:t>• Student Privacy Statement</a:t>
            </a:r>
          </a:p>
          <a:p>
            <a:pPr marL="0" indent="0">
              <a:buNone/>
            </a:pPr>
            <a:r>
              <a:rPr lang="en-GB" dirty="0"/>
              <a:t>• Safeguarding Policy</a:t>
            </a:r>
          </a:p>
          <a:p>
            <a:pPr marL="0" indent="0">
              <a:buNone/>
            </a:pPr>
            <a:r>
              <a:rPr lang="en-GB" dirty="0"/>
              <a:t>• Academic Misconduct</a:t>
            </a:r>
          </a:p>
          <a:p>
            <a:pPr marL="0" indent="0">
              <a:buNone/>
            </a:pPr>
            <a:r>
              <a:rPr lang="en-GB" dirty="0"/>
              <a:t>• Fitness to Study</a:t>
            </a:r>
          </a:p>
          <a:p>
            <a:pPr marL="0" indent="0">
              <a:buNone/>
            </a:pPr>
            <a:r>
              <a:rPr lang="en-GB" dirty="0"/>
              <a:t>• Support for Study </a:t>
            </a:r>
          </a:p>
        </p:txBody>
      </p:sp>
    </p:spTree>
    <p:extLst>
      <p:ext uri="{BB962C8B-B14F-4D97-AF65-F5344CB8AC3E}">
        <p14:creationId xmlns:p14="http://schemas.microsoft.com/office/powerpoint/2010/main" val="12358446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/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26147" y="5378022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ea typeface="Calibri"/>
                <a:cs typeface="Calibri"/>
              </a:rPr>
              <a:t>To report an incident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25704660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Language Standards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7174" y="1467059"/>
          <a:ext cx="11582892" cy="4184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10215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2967664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e-bost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7320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E11991C-F286-EFE3-BAE1-8C7EF8C390A6}"/>
              </a:ext>
            </a:extLst>
          </p:cNvPr>
          <p:cNvSpPr/>
          <p:nvPr/>
        </p:nvSpPr>
        <p:spPr>
          <a:xfrm>
            <a:off x="419450" y="947956"/>
            <a:ext cx="7038363" cy="45468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/>
              <a:t>SUPERSATURDAYS 9.30 – 4pm </a:t>
            </a:r>
          </a:p>
          <a:p>
            <a:pPr algn="ctr"/>
            <a:r>
              <a:rPr lang="en-GB" sz="3600"/>
              <a:t>IQ Campus, SA1</a:t>
            </a:r>
          </a:p>
          <a:p>
            <a:pPr algn="ctr"/>
            <a:endParaRPr lang="en-GB" sz="3600"/>
          </a:p>
          <a:p>
            <a:pPr algn="ctr"/>
            <a:r>
              <a:rPr lang="en-GB" sz="3600"/>
              <a:t>11</a:t>
            </a:r>
            <a:r>
              <a:rPr lang="en-GB" sz="3600" baseline="30000"/>
              <a:t>TH</a:t>
            </a:r>
            <a:r>
              <a:rPr lang="en-GB" sz="3600"/>
              <a:t> November </a:t>
            </a:r>
          </a:p>
          <a:p>
            <a:pPr algn="ctr"/>
            <a:r>
              <a:rPr lang="en-GB" sz="3600"/>
              <a:t>9</a:t>
            </a:r>
            <a:r>
              <a:rPr lang="en-GB" sz="3600" baseline="30000"/>
              <a:t>th</a:t>
            </a:r>
            <a:r>
              <a:rPr lang="en-GB" sz="3600"/>
              <a:t> December</a:t>
            </a:r>
          </a:p>
          <a:p>
            <a:pPr algn="ctr"/>
            <a:r>
              <a:rPr lang="en-GB" sz="3600"/>
              <a:t>3</a:t>
            </a:r>
            <a:r>
              <a:rPr lang="en-GB" sz="3600" baseline="30000"/>
              <a:t>rd</a:t>
            </a:r>
            <a:r>
              <a:rPr lang="en-GB" sz="3600"/>
              <a:t> Feb </a:t>
            </a:r>
          </a:p>
          <a:p>
            <a:pPr algn="ctr"/>
            <a:r>
              <a:rPr lang="en-GB" sz="3600"/>
              <a:t>16</a:t>
            </a:r>
            <a:r>
              <a:rPr lang="en-GB" sz="3600" baseline="30000"/>
              <a:t>th</a:t>
            </a:r>
            <a:r>
              <a:rPr lang="en-GB" sz="3600"/>
              <a:t> March 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FA196281-2B76-076E-28EB-3E5C282FACE5}"/>
              </a:ext>
            </a:extLst>
          </p:cNvPr>
          <p:cNvSpPr/>
          <p:nvPr/>
        </p:nvSpPr>
        <p:spPr>
          <a:xfrm>
            <a:off x="5486400" y="2659309"/>
            <a:ext cx="3565321" cy="11241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73A2F67-C0DB-877A-95AF-7754D238C618}"/>
              </a:ext>
            </a:extLst>
          </p:cNvPr>
          <p:cNvSpPr/>
          <p:nvPr/>
        </p:nvSpPr>
        <p:spPr>
          <a:xfrm>
            <a:off x="9051721" y="1677798"/>
            <a:ext cx="2575420" cy="35065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Research &amp; Ethics Interactive Workshop</a:t>
            </a:r>
          </a:p>
          <a:p>
            <a:pPr algn="ctr"/>
            <a:endParaRPr lang="en-GB"/>
          </a:p>
          <a:p>
            <a:pPr algn="ctr"/>
            <a:r>
              <a:rPr lang="en-GB"/>
              <a:t>(all programmes)</a:t>
            </a:r>
          </a:p>
        </p:txBody>
      </p:sp>
    </p:spTree>
    <p:extLst>
      <p:ext uri="{BB962C8B-B14F-4D97-AF65-F5344CB8AC3E}">
        <p14:creationId xmlns:p14="http://schemas.microsoft.com/office/powerpoint/2010/main" val="21017576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49832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4" ma:contentTypeDescription="Create a new document." ma:contentTypeScope="" ma:versionID="d4518276a033a8c8e3bf31712a71c8bf">
  <xsd:schema xmlns:xsd="http://www.w3.org/2001/XMLSchema" xmlns:xs="http://www.w3.org/2001/XMLSchema" xmlns:p="http://schemas.microsoft.com/office/2006/metadata/properties" xmlns:ns2="c0bc5e67-24c2-4fc5-b969-f791d200abd2" targetNamespace="http://schemas.microsoft.com/office/2006/metadata/properties" ma:root="true" ma:fieldsID="081d05745be3e678b98ddad29b2dd440" ns2:_="">
    <xsd:import namespace="c0bc5e67-24c2-4fc5-b969-f791d200abd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ACDAE9F-5755-4FC1-AC2F-B26622080D27}">
  <ds:schemaRefs>
    <ds:schemaRef ds:uri="c0bc5e67-24c2-4fc5-b969-f791d200abd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3E969D3-1199-442F-934A-F52DF29C9116}">
  <ds:schemaRefs>
    <ds:schemaRef ds:uri="http://purl.org/dc/elements/1.1/"/>
    <ds:schemaRef ds:uri="c0bc5e67-24c2-4fc5-b969-f791d200abd2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4C4AC6C7-41F6-4E69-9163-D5D7D33A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1040</Words>
  <Application>Microsoft Office PowerPoint</Application>
  <PresentationFormat>Widescreen</PresentationFormat>
  <Paragraphs>164</Paragraphs>
  <Slides>21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Symbol</vt:lpstr>
      <vt:lpstr>Wingdings</vt:lpstr>
      <vt:lpstr>Office Theme</vt:lpstr>
      <vt:lpstr>UWTSD 200_Title Page</vt:lpstr>
      <vt:lpstr>PowerPoint Presentation</vt:lpstr>
      <vt:lpstr>General Induction Information </vt:lpstr>
      <vt:lpstr>UWTSD HWB: Your first line of support</vt:lpstr>
      <vt:lpstr>Your University Email</vt:lpstr>
      <vt:lpstr>MyTSD: Your access to your information</vt:lpstr>
      <vt:lpstr>Student Policies and Forms </vt:lpstr>
      <vt:lpstr>Your Timetable</vt:lpstr>
      <vt:lpstr>Moodle: Your virtual learning environment</vt:lpstr>
      <vt:lpstr>Attendance Monitoring – Student Engagement Policy  </vt:lpstr>
      <vt:lpstr>Student Support Services </vt:lpstr>
      <vt:lpstr>Library and Learning Resources</vt:lpstr>
      <vt:lpstr>Financial Support Links </vt:lpstr>
      <vt:lpstr>University Regulations</vt:lpstr>
      <vt:lpstr>Student Policies and Forms  </vt:lpstr>
      <vt:lpstr>Student Engagement Requirements</vt:lpstr>
      <vt:lpstr>Mitigating Circumstances</vt:lpstr>
      <vt:lpstr>Other Policies - Academic Quality Handbook (access via the HWB) </vt:lpstr>
      <vt:lpstr>Non-Academic Misconduct</vt:lpstr>
      <vt:lpstr>Welsh Language Standards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Ceri Phelps</dc:creator>
  <cp:lastModifiedBy>Ruth Groff</cp:lastModifiedBy>
  <cp:revision>16</cp:revision>
  <dcterms:created xsi:type="dcterms:W3CDTF">2020-05-03T06:03:09Z</dcterms:created>
  <dcterms:modified xsi:type="dcterms:W3CDTF">2023-10-03T12:22:35Z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