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81" r:id="rId3"/>
    <p:sldId id="257" r:id="rId4"/>
    <p:sldId id="269" r:id="rId5"/>
    <p:sldId id="270" r:id="rId6"/>
    <p:sldId id="271" r:id="rId7"/>
    <p:sldId id="272" r:id="rId8"/>
    <p:sldId id="259" r:id="rId9"/>
    <p:sldId id="258" r:id="rId10"/>
    <p:sldId id="260" r:id="rId11"/>
    <p:sldId id="261" r:id="rId12"/>
    <p:sldId id="262" r:id="rId13"/>
    <p:sldId id="264" r:id="rId14"/>
    <p:sldId id="263" r:id="rId15"/>
    <p:sldId id="265" r:id="rId16"/>
    <p:sldId id="266" r:id="rId17"/>
    <p:sldId id="267" r:id="rId18"/>
    <p:sldId id="273" r:id="rId19"/>
    <p:sldId id="274" r:id="rId20"/>
    <p:sldId id="275" r:id="rId21"/>
    <p:sldId id="276" r:id="rId22"/>
    <p:sldId id="277" r:id="rId23"/>
    <p:sldId id="278" r:id="rId24"/>
    <p:sldId id="279" r:id="rId25"/>
    <p:sldId id="280" r:id="rId26"/>
    <p:sldId id="26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CF1888-28DF-1AA9-41EE-A99AD80AE68E}" v="93" dt="2025-02-27T14:13:05.329"/>
    <p1510:client id="{28542460-819E-4DA2-8B16-53981798409F}" v="4" dt="2025-02-27T16:04:03.265"/>
    <p1510:client id="{7920AF99-EAE9-4FA4-9053-81A88682D0AC}" v="109" dt="2025-02-27T16:01:40.410"/>
    <p1510:client id="{DD847C8D-34C5-46FB-9D71-E0F23C4C2418}" v="5" dt="2025-02-27T09:07:42.915"/>
    <p1510:client id="{E345A8FE-FD72-3495-0CB1-C2168F437761}" v="14" dt="2025-02-27T12:46:08.1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340" autoAdjust="0"/>
  </p:normalViewPr>
  <p:slideViewPr>
    <p:cSldViewPr snapToGrid="0">
      <p:cViewPr varScale="1">
        <p:scale>
          <a:sx n="40" d="100"/>
          <a:sy n="40" d="100"/>
        </p:scale>
        <p:origin x="462"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28542460-819E-4DA2-8B16-53981798409F}"/>
    <pc:docChg chg="modSld modMainMaster">
      <pc:chgData name="Jonathan Pugh" userId="0c243754-e5db-4f8a-b480-e8b3756bbae8" providerId="ADAL" clId="{28542460-819E-4DA2-8B16-53981798409F}" dt="2025-02-27T16:04:03.264" v="4"/>
      <pc:docMkLst>
        <pc:docMk/>
      </pc:docMkLst>
      <pc:sldChg chg="modSp mod setBg">
        <pc:chgData name="Jonathan Pugh" userId="0c243754-e5db-4f8a-b480-e8b3756bbae8" providerId="ADAL" clId="{28542460-819E-4DA2-8B16-53981798409F}" dt="2025-02-27T16:04:03.264" v="4"/>
        <pc:sldMkLst>
          <pc:docMk/>
          <pc:sldMk cId="2667040846" sldId="280"/>
        </pc:sldMkLst>
        <pc:spChg chg="mod">
          <ac:chgData name="Jonathan Pugh" userId="0c243754-e5db-4f8a-b480-e8b3756bbae8" providerId="ADAL" clId="{28542460-819E-4DA2-8B16-53981798409F}" dt="2025-02-27T16:03:43.259" v="0" actId="20577"/>
          <ac:spMkLst>
            <pc:docMk/>
            <pc:sldMk cId="2667040846" sldId="280"/>
            <ac:spMk id="3" creationId="{7EB6ADBC-C07F-A2E1-3353-C7F0F7877E2A}"/>
          </ac:spMkLst>
        </pc:spChg>
      </pc:sldChg>
      <pc:sldMasterChg chg="setBg modSldLayout">
        <pc:chgData name="Jonathan Pugh" userId="0c243754-e5db-4f8a-b480-e8b3756bbae8" providerId="ADAL" clId="{28542460-819E-4DA2-8B16-53981798409F}" dt="2025-02-27T16:04:03.264" v="4"/>
        <pc:sldMasterMkLst>
          <pc:docMk/>
          <pc:sldMasterMk cId="3480620692" sldId="2147483648"/>
        </pc:sldMasterMkLst>
        <pc:sldLayoutChg chg="setBg">
          <pc:chgData name="Jonathan Pugh" userId="0c243754-e5db-4f8a-b480-e8b3756bbae8" providerId="ADAL" clId="{28542460-819E-4DA2-8B16-53981798409F}" dt="2025-02-27T16:04:03.264" v="4"/>
          <pc:sldLayoutMkLst>
            <pc:docMk/>
            <pc:sldMasterMk cId="3480620692" sldId="2147483648"/>
            <pc:sldLayoutMk cId="1445462469" sldId="2147483649"/>
          </pc:sldLayoutMkLst>
        </pc:sldLayoutChg>
        <pc:sldLayoutChg chg="setBg">
          <pc:chgData name="Jonathan Pugh" userId="0c243754-e5db-4f8a-b480-e8b3756bbae8" providerId="ADAL" clId="{28542460-819E-4DA2-8B16-53981798409F}" dt="2025-02-27T16:04:03.264" v="4"/>
          <pc:sldLayoutMkLst>
            <pc:docMk/>
            <pc:sldMasterMk cId="3480620692" sldId="2147483648"/>
            <pc:sldLayoutMk cId="222374533" sldId="2147483650"/>
          </pc:sldLayoutMkLst>
        </pc:sldLayoutChg>
        <pc:sldLayoutChg chg="setBg">
          <pc:chgData name="Jonathan Pugh" userId="0c243754-e5db-4f8a-b480-e8b3756bbae8" providerId="ADAL" clId="{28542460-819E-4DA2-8B16-53981798409F}" dt="2025-02-27T16:04:03.264" v="4"/>
          <pc:sldLayoutMkLst>
            <pc:docMk/>
            <pc:sldMasterMk cId="3480620692" sldId="2147483648"/>
            <pc:sldLayoutMk cId="2568834301" sldId="2147483651"/>
          </pc:sldLayoutMkLst>
        </pc:sldLayoutChg>
        <pc:sldLayoutChg chg="setBg">
          <pc:chgData name="Jonathan Pugh" userId="0c243754-e5db-4f8a-b480-e8b3756bbae8" providerId="ADAL" clId="{28542460-819E-4DA2-8B16-53981798409F}" dt="2025-02-27T16:04:03.264" v="4"/>
          <pc:sldLayoutMkLst>
            <pc:docMk/>
            <pc:sldMasterMk cId="3480620692" sldId="2147483648"/>
            <pc:sldLayoutMk cId="1444550290" sldId="2147483652"/>
          </pc:sldLayoutMkLst>
        </pc:sldLayoutChg>
        <pc:sldLayoutChg chg="setBg">
          <pc:chgData name="Jonathan Pugh" userId="0c243754-e5db-4f8a-b480-e8b3756bbae8" providerId="ADAL" clId="{28542460-819E-4DA2-8B16-53981798409F}" dt="2025-02-27T16:04:03.264" v="4"/>
          <pc:sldLayoutMkLst>
            <pc:docMk/>
            <pc:sldMasterMk cId="3480620692" sldId="2147483648"/>
            <pc:sldLayoutMk cId="474949181" sldId="2147483653"/>
          </pc:sldLayoutMkLst>
        </pc:sldLayoutChg>
        <pc:sldLayoutChg chg="setBg">
          <pc:chgData name="Jonathan Pugh" userId="0c243754-e5db-4f8a-b480-e8b3756bbae8" providerId="ADAL" clId="{28542460-819E-4DA2-8B16-53981798409F}" dt="2025-02-27T16:04:03.264" v="4"/>
          <pc:sldLayoutMkLst>
            <pc:docMk/>
            <pc:sldMasterMk cId="3480620692" sldId="2147483648"/>
            <pc:sldLayoutMk cId="2509012175" sldId="2147483654"/>
          </pc:sldLayoutMkLst>
        </pc:sldLayoutChg>
        <pc:sldLayoutChg chg="setBg">
          <pc:chgData name="Jonathan Pugh" userId="0c243754-e5db-4f8a-b480-e8b3756bbae8" providerId="ADAL" clId="{28542460-819E-4DA2-8B16-53981798409F}" dt="2025-02-27T16:04:03.264" v="4"/>
          <pc:sldLayoutMkLst>
            <pc:docMk/>
            <pc:sldMasterMk cId="3480620692" sldId="2147483648"/>
            <pc:sldLayoutMk cId="3399202343" sldId="2147483655"/>
          </pc:sldLayoutMkLst>
        </pc:sldLayoutChg>
        <pc:sldLayoutChg chg="setBg">
          <pc:chgData name="Jonathan Pugh" userId="0c243754-e5db-4f8a-b480-e8b3756bbae8" providerId="ADAL" clId="{28542460-819E-4DA2-8B16-53981798409F}" dt="2025-02-27T16:04:03.264" v="4"/>
          <pc:sldLayoutMkLst>
            <pc:docMk/>
            <pc:sldMasterMk cId="3480620692" sldId="2147483648"/>
            <pc:sldLayoutMk cId="1049125576" sldId="2147483656"/>
          </pc:sldLayoutMkLst>
        </pc:sldLayoutChg>
        <pc:sldLayoutChg chg="setBg">
          <pc:chgData name="Jonathan Pugh" userId="0c243754-e5db-4f8a-b480-e8b3756bbae8" providerId="ADAL" clId="{28542460-819E-4DA2-8B16-53981798409F}" dt="2025-02-27T16:04:03.264" v="4"/>
          <pc:sldLayoutMkLst>
            <pc:docMk/>
            <pc:sldMasterMk cId="3480620692" sldId="2147483648"/>
            <pc:sldLayoutMk cId="1415576944" sldId="2147483657"/>
          </pc:sldLayoutMkLst>
        </pc:sldLayoutChg>
        <pc:sldLayoutChg chg="setBg">
          <pc:chgData name="Jonathan Pugh" userId="0c243754-e5db-4f8a-b480-e8b3756bbae8" providerId="ADAL" clId="{28542460-819E-4DA2-8B16-53981798409F}" dt="2025-02-27T16:04:03.264" v="4"/>
          <pc:sldLayoutMkLst>
            <pc:docMk/>
            <pc:sldMasterMk cId="3480620692" sldId="2147483648"/>
            <pc:sldLayoutMk cId="1422319117" sldId="2147483658"/>
          </pc:sldLayoutMkLst>
        </pc:sldLayoutChg>
        <pc:sldLayoutChg chg="setBg">
          <pc:chgData name="Jonathan Pugh" userId="0c243754-e5db-4f8a-b480-e8b3756bbae8" providerId="ADAL" clId="{28542460-819E-4DA2-8B16-53981798409F}" dt="2025-02-27T16:04:03.264" v="4"/>
          <pc:sldLayoutMkLst>
            <pc:docMk/>
            <pc:sldMasterMk cId="3480620692" sldId="2147483648"/>
            <pc:sldLayoutMk cId="2272554659"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A63A78-22D0-4C7F-A604-01668DC868DD}" type="datetimeFigureOut">
              <a:rPr lang="en-GB" smtClean="0"/>
              <a:t>27/02/2025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03EA6F-282E-4032-8962-B3D66EC1A16B}" type="slidenum">
              <a:rPr lang="en-GB" smtClean="0"/>
              <a:t>‹#›</a:t>
            </a:fld>
            <a:endParaRPr lang="en-GB"/>
          </a:p>
        </p:txBody>
      </p:sp>
    </p:spTree>
    <p:extLst>
      <p:ext uri="{BB962C8B-B14F-4D97-AF65-F5344CB8AC3E}">
        <p14:creationId xmlns:p14="http://schemas.microsoft.com/office/powerpoint/2010/main" val="1481102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p3IW0uN_q04" TargetMode="External"/><Relationship Id="rId2" Type="http://schemas.openxmlformats.org/officeDocument/2006/relationships/slide" Target="../slides/slide7.xml"/><Relationship Id="rId1" Type="http://schemas.openxmlformats.org/officeDocument/2006/relationships/notesMaster" Target="../notesMasters/notesMaster1.xml"/><Relationship Id="rId5" Type="http://schemas.openxmlformats.org/officeDocument/2006/relationships/hyperlink" Target="https://www.youtube.com/watch?v=T6TnlX63ZOM" TargetMode="External"/><Relationship Id="rId4" Type="http://schemas.openxmlformats.org/officeDocument/2006/relationships/hyperlink" Target="https://www.youtube.com/watch?v=DAcg4X7xH5o"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downloads.bbc.co.uk/aboutthebbc/insidethebbc/howwework/policiesandguidelines/pdf/code-of-conduct-2022.pdf"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basic student created 6 modes video: </a:t>
            </a:r>
            <a:r>
              <a:rPr lang="en-GB">
                <a:hlinkClick r:id="rId3"/>
              </a:rPr>
              <a:t>Bill Nichol’s 6 Documentary Modes</a:t>
            </a:r>
            <a:r>
              <a:rPr lang="en-GB"/>
              <a:t> or </a:t>
            </a:r>
            <a:r>
              <a:rPr lang="en-GB">
                <a:hlinkClick r:id="rId4"/>
              </a:rPr>
              <a:t>Types of Documentary</a:t>
            </a:r>
            <a:r>
              <a:rPr lang="en-GB"/>
              <a:t> or </a:t>
            </a:r>
            <a:r>
              <a:rPr lang="en-GB">
                <a:hlinkClick r:id="rId5"/>
              </a:rPr>
              <a:t>The 6 types of documentaries</a:t>
            </a:r>
            <a:endParaRPr lang="en-GB"/>
          </a:p>
        </p:txBody>
      </p:sp>
      <p:sp>
        <p:nvSpPr>
          <p:cNvPr id="4" name="Slide Number Placeholder 3"/>
          <p:cNvSpPr>
            <a:spLocks noGrp="1"/>
          </p:cNvSpPr>
          <p:nvPr>
            <p:ph type="sldNum" sz="quarter" idx="5"/>
          </p:nvPr>
        </p:nvSpPr>
        <p:spPr/>
        <p:txBody>
          <a:bodyPr/>
          <a:lstStyle/>
          <a:p>
            <a:fld id="{DB03EA6F-282E-4032-8962-B3D66EC1A16B}" type="slidenum">
              <a:rPr lang="en-GB" smtClean="0"/>
              <a:t>7</a:t>
            </a:fld>
            <a:endParaRPr lang="en-GB"/>
          </a:p>
        </p:txBody>
      </p:sp>
    </p:spTree>
    <p:extLst>
      <p:ext uri="{BB962C8B-B14F-4D97-AF65-F5344CB8AC3E}">
        <p14:creationId xmlns:p14="http://schemas.microsoft.com/office/powerpoint/2010/main" val="21737639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dirty="0">
                <a:solidFill>
                  <a:srgbClr val="000000"/>
                </a:solidFill>
                <a:effectLst/>
                <a:latin typeface="Aptos" panose="020B0004020202020204" pitchFamily="34" charset="0"/>
              </a:rPr>
              <a:t>(Nichols, 2017;212)</a:t>
            </a:r>
            <a:endParaRPr lang="en-GB" dirty="0"/>
          </a:p>
        </p:txBody>
      </p:sp>
      <p:sp>
        <p:nvSpPr>
          <p:cNvPr id="4" name="Slide Number Placeholder 3"/>
          <p:cNvSpPr>
            <a:spLocks noGrp="1"/>
          </p:cNvSpPr>
          <p:nvPr>
            <p:ph type="sldNum" sz="quarter" idx="5"/>
          </p:nvPr>
        </p:nvSpPr>
        <p:spPr/>
        <p:txBody>
          <a:bodyPr/>
          <a:lstStyle/>
          <a:p>
            <a:fld id="{DB03EA6F-282E-4032-8962-B3D66EC1A16B}" type="slidenum">
              <a:rPr lang="en-GB" smtClean="0"/>
              <a:t>10</a:t>
            </a:fld>
            <a:endParaRPr lang="en-GB"/>
          </a:p>
        </p:txBody>
      </p:sp>
    </p:spTree>
    <p:extLst>
      <p:ext uri="{BB962C8B-B14F-4D97-AF65-F5344CB8AC3E}">
        <p14:creationId xmlns:p14="http://schemas.microsoft.com/office/powerpoint/2010/main" val="10779284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a basic document outlining the personal qualities and institutional values of the BBC:</a:t>
            </a:r>
          </a:p>
          <a:p>
            <a:r>
              <a:rPr lang="en-GB">
                <a:hlinkClick r:id="rId3"/>
              </a:rPr>
              <a:t>code-of-conduct-2022.pdf</a:t>
            </a:r>
            <a:r>
              <a:rPr lang="en-GB"/>
              <a:t> These can transfer across to production values. </a:t>
            </a:r>
          </a:p>
        </p:txBody>
      </p:sp>
      <p:sp>
        <p:nvSpPr>
          <p:cNvPr id="4" name="Slide Number Placeholder 3"/>
          <p:cNvSpPr>
            <a:spLocks noGrp="1"/>
          </p:cNvSpPr>
          <p:nvPr>
            <p:ph type="sldNum" sz="quarter" idx="5"/>
          </p:nvPr>
        </p:nvSpPr>
        <p:spPr/>
        <p:txBody>
          <a:bodyPr/>
          <a:lstStyle/>
          <a:p>
            <a:fld id="{DB03EA6F-282E-4032-8962-B3D66EC1A16B}" type="slidenum">
              <a:rPr lang="en-GB" smtClean="0"/>
              <a:t>17</a:t>
            </a:fld>
            <a:endParaRPr lang="en-GB"/>
          </a:p>
        </p:txBody>
      </p:sp>
    </p:spTree>
    <p:extLst>
      <p:ext uri="{BB962C8B-B14F-4D97-AF65-F5344CB8AC3E}">
        <p14:creationId xmlns:p14="http://schemas.microsoft.com/office/powerpoint/2010/main" val="1040591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6C911-A58F-D50E-5525-20E1852673C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202420D-E625-7D4D-932C-894531E963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308C349-4205-5392-7B99-583EA84C3A04}"/>
              </a:ext>
            </a:extLst>
          </p:cNvPr>
          <p:cNvSpPr>
            <a:spLocks noGrp="1"/>
          </p:cNvSpPr>
          <p:nvPr>
            <p:ph type="dt" sz="half" idx="10"/>
          </p:nvPr>
        </p:nvSpPr>
        <p:spPr/>
        <p:txBody>
          <a:bodyPr/>
          <a:lstStyle/>
          <a:p>
            <a:fld id="{3731B872-EB25-4F3A-ACB2-ED6F8EECA077}" type="datetimeFigureOut">
              <a:rPr lang="en-GB" smtClean="0"/>
              <a:t>27/02/2025</a:t>
            </a:fld>
            <a:endParaRPr lang="en-GB"/>
          </a:p>
        </p:txBody>
      </p:sp>
      <p:sp>
        <p:nvSpPr>
          <p:cNvPr id="5" name="Footer Placeholder 4">
            <a:extLst>
              <a:ext uri="{FF2B5EF4-FFF2-40B4-BE49-F238E27FC236}">
                <a16:creationId xmlns:a16="http://schemas.microsoft.com/office/drawing/2014/main" id="{B8202459-F4DE-9C4F-ECD2-FF2272C9CC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2E148D-A8C8-6D23-D103-AC461C8FF5ED}"/>
              </a:ext>
            </a:extLst>
          </p:cNvPr>
          <p:cNvSpPr>
            <a:spLocks noGrp="1"/>
          </p:cNvSpPr>
          <p:nvPr>
            <p:ph type="sldNum" sz="quarter" idx="12"/>
          </p:nvPr>
        </p:nvSpPr>
        <p:spPr/>
        <p:txBody>
          <a:bodyPr/>
          <a:lstStyle/>
          <a:p>
            <a:fld id="{09CB6259-A3E6-4B26-BC94-B615426EC2A6}" type="slidenum">
              <a:rPr lang="en-GB" smtClean="0"/>
              <a:t>‹#›</a:t>
            </a:fld>
            <a:endParaRPr lang="en-GB"/>
          </a:p>
        </p:txBody>
      </p:sp>
    </p:spTree>
    <p:extLst>
      <p:ext uri="{BB962C8B-B14F-4D97-AF65-F5344CB8AC3E}">
        <p14:creationId xmlns:p14="http://schemas.microsoft.com/office/powerpoint/2010/main" val="14454624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E189A-E4DA-7057-0666-235D6A3E2A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BA2A76D-A0D4-A077-343B-A772D85070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55BC87-5BA4-B799-89A8-5E54354551DE}"/>
              </a:ext>
            </a:extLst>
          </p:cNvPr>
          <p:cNvSpPr>
            <a:spLocks noGrp="1"/>
          </p:cNvSpPr>
          <p:nvPr>
            <p:ph type="dt" sz="half" idx="10"/>
          </p:nvPr>
        </p:nvSpPr>
        <p:spPr/>
        <p:txBody>
          <a:bodyPr/>
          <a:lstStyle/>
          <a:p>
            <a:fld id="{3731B872-EB25-4F3A-ACB2-ED6F8EECA077}" type="datetimeFigureOut">
              <a:rPr lang="en-GB" smtClean="0"/>
              <a:t>27/02/2025</a:t>
            </a:fld>
            <a:endParaRPr lang="en-GB"/>
          </a:p>
        </p:txBody>
      </p:sp>
      <p:sp>
        <p:nvSpPr>
          <p:cNvPr id="5" name="Footer Placeholder 4">
            <a:extLst>
              <a:ext uri="{FF2B5EF4-FFF2-40B4-BE49-F238E27FC236}">
                <a16:creationId xmlns:a16="http://schemas.microsoft.com/office/drawing/2014/main" id="{97E6035E-75A1-87E1-BC90-6A4BD77F73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277012-FCB2-6CD2-DC39-5D19D70165BF}"/>
              </a:ext>
            </a:extLst>
          </p:cNvPr>
          <p:cNvSpPr>
            <a:spLocks noGrp="1"/>
          </p:cNvSpPr>
          <p:nvPr>
            <p:ph type="sldNum" sz="quarter" idx="12"/>
          </p:nvPr>
        </p:nvSpPr>
        <p:spPr/>
        <p:txBody>
          <a:bodyPr/>
          <a:lstStyle/>
          <a:p>
            <a:fld id="{09CB6259-A3E6-4B26-BC94-B615426EC2A6}" type="slidenum">
              <a:rPr lang="en-GB" smtClean="0"/>
              <a:t>‹#›</a:t>
            </a:fld>
            <a:endParaRPr lang="en-GB"/>
          </a:p>
        </p:txBody>
      </p:sp>
    </p:spTree>
    <p:extLst>
      <p:ext uri="{BB962C8B-B14F-4D97-AF65-F5344CB8AC3E}">
        <p14:creationId xmlns:p14="http://schemas.microsoft.com/office/powerpoint/2010/main" val="222374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E7B49-517F-A30D-2E49-4415E260640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6BBF90A-EEBB-7816-0A7F-DF5AE7C21F1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ED29B27-3CDA-EC5D-82E1-DF30132B4F31}"/>
              </a:ext>
            </a:extLst>
          </p:cNvPr>
          <p:cNvSpPr>
            <a:spLocks noGrp="1"/>
          </p:cNvSpPr>
          <p:nvPr>
            <p:ph type="dt" sz="half" idx="10"/>
          </p:nvPr>
        </p:nvSpPr>
        <p:spPr/>
        <p:txBody>
          <a:bodyPr/>
          <a:lstStyle/>
          <a:p>
            <a:fld id="{3731B872-EB25-4F3A-ACB2-ED6F8EECA077}" type="datetimeFigureOut">
              <a:rPr lang="en-GB" smtClean="0"/>
              <a:t>27/02/2025</a:t>
            </a:fld>
            <a:endParaRPr lang="en-GB"/>
          </a:p>
        </p:txBody>
      </p:sp>
      <p:sp>
        <p:nvSpPr>
          <p:cNvPr id="5" name="Footer Placeholder 4">
            <a:extLst>
              <a:ext uri="{FF2B5EF4-FFF2-40B4-BE49-F238E27FC236}">
                <a16:creationId xmlns:a16="http://schemas.microsoft.com/office/drawing/2014/main" id="{4584A9B2-B2EC-4EAA-31FE-A30F66E686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D62AC5-9731-24A8-5AB3-E13002B0E7C5}"/>
              </a:ext>
            </a:extLst>
          </p:cNvPr>
          <p:cNvSpPr>
            <a:spLocks noGrp="1"/>
          </p:cNvSpPr>
          <p:nvPr>
            <p:ph type="sldNum" sz="quarter" idx="12"/>
          </p:nvPr>
        </p:nvSpPr>
        <p:spPr/>
        <p:txBody>
          <a:bodyPr/>
          <a:lstStyle/>
          <a:p>
            <a:fld id="{09CB6259-A3E6-4B26-BC94-B615426EC2A6}" type="slidenum">
              <a:rPr lang="en-GB" smtClean="0"/>
              <a:t>‹#›</a:t>
            </a:fld>
            <a:endParaRPr lang="en-GB"/>
          </a:p>
        </p:txBody>
      </p:sp>
    </p:spTree>
    <p:extLst>
      <p:ext uri="{BB962C8B-B14F-4D97-AF65-F5344CB8AC3E}">
        <p14:creationId xmlns:p14="http://schemas.microsoft.com/office/powerpoint/2010/main" val="25688343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864C0-222F-A284-DD4D-4104A3AEEE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0C581B-1FBD-9C2A-BC21-B031C2DAD30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57CBD1C-A034-3226-9543-9E82CA03751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49C4169-A2A9-7A8C-ADB9-570585CCF7ED}"/>
              </a:ext>
            </a:extLst>
          </p:cNvPr>
          <p:cNvSpPr>
            <a:spLocks noGrp="1"/>
          </p:cNvSpPr>
          <p:nvPr>
            <p:ph type="dt" sz="half" idx="10"/>
          </p:nvPr>
        </p:nvSpPr>
        <p:spPr/>
        <p:txBody>
          <a:bodyPr/>
          <a:lstStyle/>
          <a:p>
            <a:fld id="{3731B872-EB25-4F3A-ACB2-ED6F8EECA077}" type="datetimeFigureOut">
              <a:rPr lang="en-GB" smtClean="0"/>
              <a:t>27/02/2025</a:t>
            </a:fld>
            <a:endParaRPr lang="en-GB"/>
          </a:p>
        </p:txBody>
      </p:sp>
      <p:sp>
        <p:nvSpPr>
          <p:cNvPr id="6" name="Footer Placeholder 5">
            <a:extLst>
              <a:ext uri="{FF2B5EF4-FFF2-40B4-BE49-F238E27FC236}">
                <a16:creationId xmlns:a16="http://schemas.microsoft.com/office/drawing/2014/main" id="{B94374CA-3876-02EE-639B-72819CA170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AD62D3-1D6A-D282-D0B5-4A869C52025B}"/>
              </a:ext>
            </a:extLst>
          </p:cNvPr>
          <p:cNvSpPr>
            <a:spLocks noGrp="1"/>
          </p:cNvSpPr>
          <p:nvPr>
            <p:ph type="sldNum" sz="quarter" idx="12"/>
          </p:nvPr>
        </p:nvSpPr>
        <p:spPr/>
        <p:txBody>
          <a:bodyPr/>
          <a:lstStyle/>
          <a:p>
            <a:fld id="{09CB6259-A3E6-4B26-BC94-B615426EC2A6}" type="slidenum">
              <a:rPr lang="en-GB" smtClean="0"/>
              <a:t>‹#›</a:t>
            </a:fld>
            <a:endParaRPr lang="en-GB"/>
          </a:p>
        </p:txBody>
      </p:sp>
    </p:spTree>
    <p:extLst>
      <p:ext uri="{BB962C8B-B14F-4D97-AF65-F5344CB8AC3E}">
        <p14:creationId xmlns:p14="http://schemas.microsoft.com/office/powerpoint/2010/main" val="1444550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AC535-C354-C353-AAA8-FFD97209065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F2B32D-F30C-317B-8EFD-9603FCEEB2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C16103-9E63-CE89-5FFE-FE36AD6BE5B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60B1792-C7AB-8A2C-AF08-2450F75916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0A59DA-BA0C-DB35-2766-50DCDA060E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DF39799-F58C-2EEE-8D78-F71AA2B87B2C}"/>
              </a:ext>
            </a:extLst>
          </p:cNvPr>
          <p:cNvSpPr>
            <a:spLocks noGrp="1"/>
          </p:cNvSpPr>
          <p:nvPr>
            <p:ph type="dt" sz="half" idx="10"/>
          </p:nvPr>
        </p:nvSpPr>
        <p:spPr/>
        <p:txBody>
          <a:bodyPr/>
          <a:lstStyle/>
          <a:p>
            <a:fld id="{3731B872-EB25-4F3A-ACB2-ED6F8EECA077}" type="datetimeFigureOut">
              <a:rPr lang="en-GB" smtClean="0"/>
              <a:t>27/02/2025</a:t>
            </a:fld>
            <a:endParaRPr lang="en-GB"/>
          </a:p>
        </p:txBody>
      </p:sp>
      <p:sp>
        <p:nvSpPr>
          <p:cNvPr id="8" name="Footer Placeholder 7">
            <a:extLst>
              <a:ext uri="{FF2B5EF4-FFF2-40B4-BE49-F238E27FC236}">
                <a16:creationId xmlns:a16="http://schemas.microsoft.com/office/drawing/2014/main" id="{52FF7FE0-EE8E-DB38-CF8D-20EB7F4DD1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410D85-2439-2CCA-30BD-FA72C9A9DB85}"/>
              </a:ext>
            </a:extLst>
          </p:cNvPr>
          <p:cNvSpPr>
            <a:spLocks noGrp="1"/>
          </p:cNvSpPr>
          <p:nvPr>
            <p:ph type="sldNum" sz="quarter" idx="12"/>
          </p:nvPr>
        </p:nvSpPr>
        <p:spPr/>
        <p:txBody>
          <a:bodyPr/>
          <a:lstStyle/>
          <a:p>
            <a:fld id="{09CB6259-A3E6-4B26-BC94-B615426EC2A6}" type="slidenum">
              <a:rPr lang="en-GB" smtClean="0"/>
              <a:t>‹#›</a:t>
            </a:fld>
            <a:endParaRPr lang="en-GB"/>
          </a:p>
        </p:txBody>
      </p:sp>
    </p:spTree>
    <p:extLst>
      <p:ext uri="{BB962C8B-B14F-4D97-AF65-F5344CB8AC3E}">
        <p14:creationId xmlns:p14="http://schemas.microsoft.com/office/powerpoint/2010/main" val="474949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DBABD-888C-7864-97AF-4270F30D93E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A99A0C8-B518-3D64-B8D6-93699241CDF4}"/>
              </a:ext>
            </a:extLst>
          </p:cNvPr>
          <p:cNvSpPr>
            <a:spLocks noGrp="1"/>
          </p:cNvSpPr>
          <p:nvPr>
            <p:ph type="dt" sz="half" idx="10"/>
          </p:nvPr>
        </p:nvSpPr>
        <p:spPr/>
        <p:txBody>
          <a:bodyPr/>
          <a:lstStyle/>
          <a:p>
            <a:fld id="{3731B872-EB25-4F3A-ACB2-ED6F8EECA077}" type="datetimeFigureOut">
              <a:rPr lang="en-GB" smtClean="0"/>
              <a:t>27/02/2025</a:t>
            </a:fld>
            <a:endParaRPr lang="en-GB"/>
          </a:p>
        </p:txBody>
      </p:sp>
      <p:sp>
        <p:nvSpPr>
          <p:cNvPr id="4" name="Footer Placeholder 3">
            <a:extLst>
              <a:ext uri="{FF2B5EF4-FFF2-40B4-BE49-F238E27FC236}">
                <a16:creationId xmlns:a16="http://schemas.microsoft.com/office/drawing/2014/main" id="{BFFFF926-FFDF-8255-F1AB-4E8800E0CDB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D364D5C-7931-1B47-586B-363FCFBA118F}"/>
              </a:ext>
            </a:extLst>
          </p:cNvPr>
          <p:cNvSpPr>
            <a:spLocks noGrp="1"/>
          </p:cNvSpPr>
          <p:nvPr>
            <p:ph type="sldNum" sz="quarter" idx="12"/>
          </p:nvPr>
        </p:nvSpPr>
        <p:spPr/>
        <p:txBody>
          <a:bodyPr/>
          <a:lstStyle/>
          <a:p>
            <a:fld id="{09CB6259-A3E6-4B26-BC94-B615426EC2A6}" type="slidenum">
              <a:rPr lang="en-GB" smtClean="0"/>
              <a:t>‹#›</a:t>
            </a:fld>
            <a:endParaRPr lang="en-GB"/>
          </a:p>
        </p:txBody>
      </p:sp>
    </p:spTree>
    <p:extLst>
      <p:ext uri="{BB962C8B-B14F-4D97-AF65-F5344CB8AC3E}">
        <p14:creationId xmlns:p14="http://schemas.microsoft.com/office/powerpoint/2010/main" val="25090121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190FBD-73D5-2C5E-850F-2CB3862480C0}"/>
              </a:ext>
            </a:extLst>
          </p:cNvPr>
          <p:cNvSpPr>
            <a:spLocks noGrp="1"/>
          </p:cNvSpPr>
          <p:nvPr>
            <p:ph type="dt" sz="half" idx="10"/>
          </p:nvPr>
        </p:nvSpPr>
        <p:spPr/>
        <p:txBody>
          <a:bodyPr/>
          <a:lstStyle/>
          <a:p>
            <a:fld id="{3731B872-EB25-4F3A-ACB2-ED6F8EECA077}" type="datetimeFigureOut">
              <a:rPr lang="en-GB" smtClean="0"/>
              <a:t>27/02/2025</a:t>
            </a:fld>
            <a:endParaRPr lang="en-GB"/>
          </a:p>
        </p:txBody>
      </p:sp>
      <p:sp>
        <p:nvSpPr>
          <p:cNvPr id="3" name="Footer Placeholder 2">
            <a:extLst>
              <a:ext uri="{FF2B5EF4-FFF2-40B4-BE49-F238E27FC236}">
                <a16:creationId xmlns:a16="http://schemas.microsoft.com/office/drawing/2014/main" id="{1D456F0C-D127-F6AA-62E7-3DBA03A237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8D2539-D8B9-3AEB-048F-4A3EDED70C14}"/>
              </a:ext>
            </a:extLst>
          </p:cNvPr>
          <p:cNvSpPr>
            <a:spLocks noGrp="1"/>
          </p:cNvSpPr>
          <p:nvPr>
            <p:ph type="sldNum" sz="quarter" idx="12"/>
          </p:nvPr>
        </p:nvSpPr>
        <p:spPr/>
        <p:txBody>
          <a:bodyPr/>
          <a:lstStyle/>
          <a:p>
            <a:fld id="{09CB6259-A3E6-4B26-BC94-B615426EC2A6}" type="slidenum">
              <a:rPr lang="en-GB" smtClean="0"/>
              <a:t>‹#›</a:t>
            </a:fld>
            <a:endParaRPr lang="en-GB"/>
          </a:p>
        </p:txBody>
      </p:sp>
    </p:spTree>
    <p:extLst>
      <p:ext uri="{BB962C8B-B14F-4D97-AF65-F5344CB8AC3E}">
        <p14:creationId xmlns:p14="http://schemas.microsoft.com/office/powerpoint/2010/main" val="33992023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AAF00-7BE1-E540-F9E2-A32F4B9CEB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553F6FF-97A9-8E73-844E-20CF1418CF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F1BB4B4-751B-E792-57F3-D0CFA41CE6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375E83-6FBF-491B-0DAA-BAE5EBC489C9}"/>
              </a:ext>
            </a:extLst>
          </p:cNvPr>
          <p:cNvSpPr>
            <a:spLocks noGrp="1"/>
          </p:cNvSpPr>
          <p:nvPr>
            <p:ph type="dt" sz="half" idx="10"/>
          </p:nvPr>
        </p:nvSpPr>
        <p:spPr/>
        <p:txBody>
          <a:bodyPr/>
          <a:lstStyle/>
          <a:p>
            <a:fld id="{3731B872-EB25-4F3A-ACB2-ED6F8EECA077}" type="datetimeFigureOut">
              <a:rPr lang="en-GB" smtClean="0"/>
              <a:t>27/02/2025</a:t>
            </a:fld>
            <a:endParaRPr lang="en-GB"/>
          </a:p>
        </p:txBody>
      </p:sp>
      <p:sp>
        <p:nvSpPr>
          <p:cNvPr id="6" name="Footer Placeholder 5">
            <a:extLst>
              <a:ext uri="{FF2B5EF4-FFF2-40B4-BE49-F238E27FC236}">
                <a16:creationId xmlns:a16="http://schemas.microsoft.com/office/drawing/2014/main" id="{B7E7C556-ECA9-02A0-F32B-1D3668170A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4D65E2-2E70-C8AF-6221-51E32D890DFB}"/>
              </a:ext>
            </a:extLst>
          </p:cNvPr>
          <p:cNvSpPr>
            <a:spLocks noGrp="1"/>
          </p:cNvSpPr>
          <p:nvPr>
            <p:ph type="sldNum" sz="quarter" idx="12"/>
          </p:nvPr>
        </p:nvSpPr>
        <p:spPr/>
        <p:txBody>
          <a:bodyPr/>
          <a:lstStyle/>
          <a:p>
            <a:fld id="{09CB6259-A3E6-4B26-BC94-B615426EC2A6}" type="slidenum">
              <a:rPr lang="en-GB" smtClean="0"/>
              <a:t>‹#›</a:t>
            </a:fld>
            <a:endParaRPr lang="en-GB"/>
          </a:p>
        </p:txBody>
      </p:sp>
    </p:spTree>
    <p:extLst>
      <p:ext uri="{BB962C8B-B14F-4D97-AF65-F5344CB8AC3E}">
        <p14:creationId xmlns:p14="http://schemas.microsoft.com/office/powerpoint/2010/main" val="1049125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C943A-7C4F-B3B0-3A63-3979664D4A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0212D8-DDF1-D083-4373-B5E11B8F97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E1D295D-298E-204A-B231-9AA25B353B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18E608-EF2C-8028-575C-943013DD8BEE}"/>
              </a:ext>
            </a:extLst>
          </p:cNvPr>
          <p:cNvSpPr>
            <a:spLocks noGrp="1"/>
          </p:cNvSpPr>
          <p:nvPr>
            <p:ph type="dt" sz="half" idx="10"/>
          </p:nvPr>
        </p:nvSpPr>
        <p:spPr/>
        <p:txBody>
          <a:bodyPr/>
          <a:lstStyle/>
          <a:p>
            <a:fld id="{3731B872-EB25-4F3A-ACB2-ED6F8EECA077}" type="datetimeFigureOut">
              <a:rPr lang="en-GB" smtClean="0"/>
              <a:t>27/02/2025</a:t>
            </a:fld>
            <a:endParaRPr lang="en-GB"/>
          </a:p>
        </p:txBody>
      </p:sp>
      <p:sp>
        <p:nvSpPr>
          <p:cNvPr id="6" name="Footer Placeholder 5">
            <a:extLst>
              <a:ext uri="{FF2B5EF4-FFF2-40B4-BE49-F238E27FC236}">
                <a16:creationId xmlns:a16="http://schemas.microsoft.com/office/drawing/2014/main" id="{0A088ACD-2CE8-B96D-18CE-7E5086AFB3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51E3CB-75F9-CDBF-8A93-B3844B48AA9C}"/>
              </a:ext>
            </a:extLst>
          </p:cNvPr>
          <p:cNvSpPr>
            <a:spLocks noGrp="1"/>
          </p:cNvSpPr>
          <p:nvPr>
            <p:ph type="sldNum" sz="quarter" idx="12"/>
          </p:nvPr>
        </p:nvSpPr>
        <p:spPr/>
        <p:txBody>
          <a:bodyPr/>
          <a:lstStyle/>
          <a:p>
            <a:fld id="{09CB6259-A3E6-4B26-BC94-B615426EC2A6}" type="slidenum">
              <a:rPr lang="en-GB" smtClean="0"/>
              <a:t>‹#›</a:t>
            </a:fld>
            <a:endParaRPr lang="en-GB"/>
          </a:p>
        </p:txBody>
      </p:sp>
    </p:spTree>
    <p:extLst>
      <p:ext uri="{BB962C8B-B14F-4D97-AF65-F5344CB8AC3E}">
        <p14:creationId xmlns:p14="http://schemas.microsoft.com/office/powerpoint/2010/main" val="1415576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10E8A-EFA0-9F73-CCF9-F737C958E7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9F6228-4FDB-8A9E-0E69-619E038B13A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F69D77-BDB1-0FDF-61DC-DD53B6251393}"/>
              </a:ext>
            </a:extLst>
          </p:cNvPr>
          <p:cNvSpPr>
            <a:spLocks noGrp="1"/>
          </p:cNvSpPr>
          <p:nvPr>
            <p:ph type="dt" sz="half" idx="10"/>
          </p:nvPr>
        </p:nvSpPr>
        <p:spPr/>
        <p:txBody>
          <a:bodyPr/>
          <a:lstStyle/>
          <a:p>
            <a:fld id="{3731B872-EB25-4F3A-ACB2-ED6F8EECA077}" type="datetimeFigureOut">
              <a:rPr lang="en-GB" smtClean="0"/>
              <a:t>27/02/2025</a:t>
            </a:fld>
            <a:endParaRPr lang="en-GB"/>
          </a:p>
        </p:txBody>
      </p:sp>
      <p:sp>
        <p:nvSpPr>
          <p:cNvPr id="5" name="Footer Placeholder 4">
            <a:extLst>
              <a:ext uri="{FF2B5EF4-FFF2-40B4-BE49-F238E27FC236}">
                <a16:creationId xmlns:a16="http://schemas.microsoft.com/office/drawing/2014/main" id="{088DA760-F0D3-2712-2C62-BA93A3D0AB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5CF409-AAD0-3099-89A5-A3263853814D}"/>
              </a:ext>
            </a:extLst>
          </p:cNvPr>
          <p:cNvSpPr>
            <a:spLocks noGrp="1"/>
          </p:cNvSpPr>
          <p:nvPr>
            <p:ph type="sldNum" sz="quarter" idx="12"/>
          </p:nvPr>
        </p:nvSpPr>
        <p:spPr/>
        <p:txBody>
          <a:bodyPr/>
          <a:lstStyle/>
          <a:p>
            <a:fld id="{09CB6259-A3E6-4B26-BC94-B615426EC2A6}" type="slidenum">
              <a:rPr lang="en-GB" smtClean="0"/>
              <a:t>‹#›</a:t>
            </a:fld>
            <a:endParaRPr lang="en-GB"/>
          </a:p>
        </p:txBody>
      </p:sp>
    </p:spTree>
    <p:extLst>
      <p:ext uri="{BB962C8B-B14F-4D97-AF65-F5344CB8AC3E}">
        <p14:creationId xmlns:p14="http://schemas.microsoft.com/office/powerpoint/2010/main" val="14223191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BDF108-CDD4-1B78-299A-9FD1B43CC95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AAEE67-A635-4B8F-8CA4-69275531D68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7107C5-0CCC-26AA-3373-18A21BCE4B61}"/>
              </a:ext>
            </a:extLst>
          </p:cNvPr>
          <p:cNvSpPr>
            <a:spLocks noGrp="1"/>
          </p:cNvSpPr>
          <p:nvPr>
            <p:ph type="dt" sz="half" idx="10"/>
          </p:nvPr>
        </p:nvSpPr>
        <p:spPr/>
        <p:txBody>
          <a:bodyPr/>
          <a:lstStyle/>
          <a:p>
            <a:fld id="{3731B872-EB25-4F3A-ACB2-ED6F8EECA077}" type="datetimeFigureOut">
              <a:rPr lang="en-GB" smtClean="0"/>
              <a:t>27/02/2025</a:t>
            </a:fld>
            <a:endParaRPr lang="en-GB"/>
          </a:p>
        </p:txBody>
      </p:sp>
      <p:sp>
        <p:nvSpPr>
          <p:cNvPr id="5" name="Footer Placeholder 4">
            <a:extLst>
              <a:ext uri="{FF2B5EF4-FFF2-40B4-BE49-F238E27FC236}">
                <a16:creationId xmlns:a16="http://schemas.microsoft.com/office/drawing/2014/main" id="{B507718D-4FBA-CB52-7876-43B2FA33D1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4ABDF8-E529-040F-2021-38A9D8D1CA3D}"/>
              </a:ext>
            </a:extLst>
          </p:cNvPr>
          <p:cNvSpPr>
            <a:spLocks noGrp="1"/>
          </p:cNvSpPr>
          <p:nvPr>
            <p:ph type="sldNum" sz="quarter" idx="12"/>
          </p:nvPr>
        </p:nvSpPr>
        <p:spPr/>
        <p:txBody>
          <a:bodyPr/>
          <a:lstStyle/>
          <a:p>
            <a:fld id="{09CB6259-A3E6-4B26-BC94-B615426EC2A6}" type="slidenum">
              <a:rPr lang="en-GB" smtClean="0"/>
              <a:t>‹#›</a:t>
            </a:fld>
            <a:endParaRPr lang="en-GB"/>
          </a:p>
        </p:txBody>
      </p:sp>
    </p:spTree>
    <p:extLst>
      <p:ext uri="{BB962C8B-B14F-4D97-AF65-F5344CB8AC3E}">
        <p14:creationId xmlns:p14="http://schemas.microsoft.com/office/powerpoint/2010/main" val="2272554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46CA75E-92AC-BEB9-81B7-1B3D59AAEB3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477DFE-F79D-06AF-5B41-4B751E5A47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8F0FA5-2814-7FA2-F761-C8B23ECBC7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731B872-EB25-4F3A-ACB2-ED6F8EECA077}" type="datetimeFigureOut">
              <a:rPr lang="en-GB" smtClean="0"/>
              <a:t>27/02/2025</a:t>
            </a:fld>
            <a:endParaRPr lang="en-GB"/>
          </a:p>
        </p:txBody>
      </p:sp>
      <p:sp>
        <p:nvSpPr>
          <p:cNvPr id="5" name="Footer Placeholder 4">
            <a:extLst>
              <a:ext uri="{FF2B5EF4-FFF2-40B4-BE49-F238E27FC236}">
                <a16:creationId xmlns:a16="http://schemas.microsoft.com/office/drawing/2014/main" id="{238F9EC5-1D4D-5F91-FC29-29A9B7926C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1903C2F-240F-4CAB-1AD9-89B81F0054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9CB6259-A3E6-4B26-BC94-B615426EC2A6}" type="slidenum">
              <a:rPr lang="en-GB" smtClean="0"/>
              <a:t>‹#›</a:t>
            </a:fld>
            <a:endParaRPr lang="en-GB"/>
          </a:p>
        </p:txBody>
      </p:sp>
    </p:spTree>
    <p:extLst>
      <p:ext uri="{BB962C8B-B14F-4D97-AF65-F5344CB8AC3E}">
        <p14:creationId xmlns:p14="http://schemas.microsoft.com/office/powerpoint/2010/main" val="34806206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liftoff.network/bill-nichols-6-modes-documentary/" TargetMode="External"/><Relationship Id="rId2" Type="http://schemas.openxmlformats.org/officeDocument/2006/relationships/hyperlink" Target="https://www.masterclass.com/articles/guide-to-participatory-documentarie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academy.wedio.com/observational-documentary/" TargetMode="External"/><Relationship Id="rId2" Type="http://schemas.openxmlformats.org/officeDocument/2006/relationships/hyperlink" Target="https://www.masterclass.com/articles/guide-to-observational-mode" TargetMode="External"/><Relationship Id="rId1" Type="http://schemas.openxmlformats.org/officeDocument/2006/relationships/slideLayout" Target="../slideLayouts/slideLayout2.xml"/><Relationship Id="rId4" Type="http://schemas.openxmlformats.org/officeDocument/2006/relationships/hyperlink" Target="https://bing.com/search?q=observational+mode+of+documentary"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filmlifestyle.com/what-is-a-performative-documentary/" TargetMode="External"/><Relationship Id="rId2" Type="http://schemas.openxmlformats.org/officeDocument/2006/relationships/hyperlink" Target="https://www.masterclass.com/articles/understanding-performative-documentary-mode"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vhiwguIxoyA"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T4PFt4czJw0"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mcVhywXgT4" TargetMode="External"/><Relationship Id="rId2" Type="http://schemas.openxmlformats.org/officeDocument/2006/relationships/hyperlink" Target="https://study.com/academy/lesson/video/color-meanings-in-different-cultures.html"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7D050-8287-1812-939F-099ACE2499E4}"/>
              </a:ext>
            </a:extLst>
          </p:cNvPr>
          <p:cNvSpPr>
            <a:spLocks noGrp="1"/>
          </p:cNvSpPr>
          <p:nvPr>
            <p:ph type="ctrTitle"/>
          </p:nvPr>
        </p:nvSpPr>
        <p:spPr/>
        <p:txBody>
          <a:bodyPr/>
          <a:lstStyle/>
          <a:p>
            <a:r>
              <a:rPr lang="en-GB"/>
              <a:t>Factual Media Production</a:t>
            </a:r>
          </a:p>
        </p:txBody>
      </p:sp>
      <p:sp>
        <p:nvSpPr>
          <p:cNvPr id="3" name="Subtitle 2">
            <a:extLst>
              <a:ext uri="{FF2B5EF4-FFF2-40B4-BE49-F238E27FC236}">
                <a16:creationId xmlns:a16="http://schemas.microsoft.com/office/drawing/2014/main" id="{B151B347-5A88-6864-7466-1A25A1DD8FFB}"/>
              </a:ext>
            </a:extLst>
          </p:cNvPr>
          <p:cNvSpPr>
            <a:spLocks noGrp="1"/>
          </p:cNvSpPr>
          <p:nvPr>
            <p:ph type="subTitle" idx="1"/>
          </p:nvPr>
        </p:nvSpPr>
        <p:spPr/>
        <p:txBody>
          <a:bodyPr/>
          <a:lstStyle/>
          <a:p>
            <a:r>
              <a:rPr lang="en-GB"/>
              <a:t>‘No topic is too big or too small.’</a:t>
            </a:r>
          </a:p>
          <a:p>
            <a:r>
              <a:rPr lang="en-GB"/>
              <a:t>Nichols (2017; 211)</a:t>
            </a:r>
          </a:p>
        </p:txBody>
      </p:sp>
    </p:spTree>
    <p:extLst>
      <p:ext uri="{BB962C8B-B14F-4D97-AF65-F5344CB8AC3E}">
        <p14:creationId xmlns:p14="http://schemas.microsoft.com/office/powerpoint/2010/main" val="25920722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441AD-86C8-0397-FFC1-D16370B5A557}"/>
              </a:ext>
            </a:extLst>
          </p:cNvPr>
          <p:cNvSpPr>
            <a:spLocks noGrp="1"/>
          </p:cNvSpPr>
          <p:nvPr>
            <p:ph type="title"/>
          </p:nvPr>
        </p:nvSpPr>
        <p:spPr/>
        <p:txBody>
          <a:bodyPr/>
          <a:lstStyle/>
          <a:p>
            <a:r>
              <a:rPr lang="en-GB"/>
              <a:t>Component 1</a:t>
            </a:r>
          </a:p>
        </p:txBody>
      </p:sp>
      <p:sp>
        <p:nvSpPr>
          <p:cNvPr id="3" name="Content Placeholder 2">
            <a:extLst>
              <a:ext uri="{FF2B5EF4-FFF2-40B4-BE49-F238E27FC236}">
                <a16:creationId xmlns:a16="http://schemas.microsoft.com/office/drawing/2014/main" id="{C44677A6-E2C2-581B-BD67-A816087B60E3}"/>
              </a:ext>
            </a:extLst>
          </p:cNvPr>
          <p:cNvSpPr>
            <a:spLocks noGrp="1"/>
          </p:cNvSpPr>
          <p:nvPr>
            <p:ph idx="1"/>
          </p:nvPr>
        </p:nvSpPr>
        <p:spPr/>
        <p:txBody>
          <a:bodyPr vert="horz" lIns="91440" tIns="45720" rIns="91440" bIns="45720" rtlCol="0" anchor="t">
            <a:normAutofit/>
          </a:bodyPr>
          <a:lstStyle/>
          <a:p>
            <a:endParaRPr lang="en-GB" dirty="0"/>
          </a:p>
          <a:p>
            <a:endParaRPr lang="en-GB" dirty="0"/>
          </a:p>
          <a:p>
            <a:r>
              <a:rPr lang="en-GB" dirty="0"/>
              <a:t>How are things going?</a:t>
            </a:r>
          </a:p>
          <a:p>
            <a:endParaRPr lang="en-GB" dirty="0"/>
          </a:p>
          <a:p>
            <a:r>
              <a:rPr lang="en-GB" dirty="0"/>
              <a:t>[A question about your Component 1 assignments – pre-production work; original submission date 05/03/25]</a:t>
            </a:r>
          </a:p>
        </p:txBody>
      </p:sp>
    </p:spTree>
    <p:extLst>
      <p:ext uri="{BB962C8B-B14F-4D97-AF65-F5344CB8AC3E}">
        <p14:creationId xmlns:p14="http://schemas.microsoft.com/office/powerpoint/2010/main" val="2290025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6A4D4-8471-6CAA-C318-AFADDB97135C}"/>
              </a:ext>
            </a:extLst>
          </p:cNvPr>
          <p:cNvSpPr>
            <a:spLocks noGrp="1"/>
          </p:cNvSpPr>
          <p:nvPr>
            <p:ph type="title"/>
          </p:nvPr>
        </p:nvSpPr>
        <p:spPr/>
        <p:txBody>
          <a:bodyPr>
            <a:normAutofit/>
          </a:bodyPr>
          <a:lstStyle/>
          <a:p>
            <a:r>
              <a:rPr lang="en-GB"/>
              <a:t>Following on: Summaries of the 3 modes of documentary according to Nichols:</a:t>
            </a:r>
          </a:p>
        </p:txBody>
      </p:sp>
      <p:sp>
        <p:nvSpPr>
          <p:cNvPr id="3" name="Content Placeholder 2">
            <a:extLst>
              <a:ext uri="{FF2B5EF4-FFF2-40B4-BE49-F238E27FC236}">
                <a16:creationId xmlns:a16="http://schemas.microsoft.com/office/drawing/2014/main" id="{15B1CE1A-8CF3-D996-729F-1ADCD7559065}"/>
              </a:ext>
            </a:extLst>
          </p:cNvPr>
          <p:cNvSpPr>
            <a:spLocks noGrp="1"/>
          </p:cNvSpPr>
          <p:nvPr>
            <p:ph idx="1"/>
          </p:nvPr>
        </p:nvSpPr>
        <p:spPr>
          <a:xfrm>
            <a:off x="838200" y="1825625"/>
            <a:ext cx="10515600" cy="5163004"/>
          </a:xfrm>
        </p:spPr>
        <p:txBody>
          <a:bodyPr>
            <a:normAutofit fontScale="77500" lnSpcReduction="20000"/>
          </a:bodyPr>
          <a:lstStyle/>
          <a:p>
            <a:pPr algn="l"/>
            <a:r>
              <a:rPr lang="en-GB" b="1" i="0">
                <a:solidFill>
                  <a:srgbClr val="111111"/>
                </a:solidFill>
                <a:effectLst/>
                <a:latin typeface="-apple-system"/>
              </a:rPr>
              <a:t>Sent by Copilot:</a:t>
            </a:r>
          </a:p>
          <a:p>
            <a:pPr algn="l"/>
            <a:r>
              <a:rPr lang="en-GB" b="0" i="0">
                <a:solidFill>
                  <a:srgbClr val="111111"/>
                </a:solidFill>
                <a:effectLst/>
                <a:latin typeface="-apple-system"/>
              </a:rPr>
              <a:t>The </a:t>
            </a:r>
            <a:r>
              <a:rPr lang="en-GB" b="1" i="0">
                <a:solidFill>
                  <a:srgbClr val="111111"/>
                </a:solidFill>
                <a:effectLst/>
                <a:latin typeface="-apple-system"/>
              </a:rPr>
              <a:t>participatory documentary mode</a:t>
            </a:r>
            <a:r>
              <a:rPr lang="en-GB" b="0" i="0">
                <a:solidFill>
                  <a:srgbClr val="111111"/>
                </a:solidFill>
                <a:effectLst/>
                <a:latin typeface="-apple-system"/>
              </a:rPr>
              <a:t> is a style of documentary filmmaking where the filmmaker actively engages with the subjects and becomes a part of the narrative. </a:t>
            </a:r>
            <a:r>
              <a:rPr lang="en-GB" b="0" i="0">
                <a:solidFill>
                  <a:srgbClr val="111111"/>
                </a:solidFill>
                <a:effectLst/>
                <a:latin typeface="-apple-system"/>
                <a:hlinkClick r:id="rId2"/>
              </a:rPr>
              <a:t>This mode was coined by documentary theorist Bill Nichols and is one of the six modes of documentary filmmaking he identified</a:t>
            </a:r>
            <a:r>
              <a:rPr lang="en-GB" b="0" i="0" baseline="30000">
                <a:solidFill>
                  <a:srgbClr val="111111"/>
                </a:solidFill>
                <a:effectLst/>
                <a:latin typeface="-apple-system"/>
                <a:hlinkClick r:id="rId2"/>
              </a:rPr>
              <a:t>1</a:t>
            </a:r>
            <a:r>
              <a:rPr lang="en-GB" b="0" i="0" baseline="30000">
                <a:solidFill>
                  <a:srgbClr val="111111"/>
                </a:solidFill>
                <a:effectLst/>
                <a:latin typeface="-apple-system"/>
                <a:hlinkClick r:id="rId3"/>
              </a:rPr>
              <a:t>2</a:t>
            </a:r>
            <a:r>
              <a:rPr lang="en-GB" b="0" i="0">
                <a:solidFill>
                  <a:srgbClr val="111111"/>
                </a:solidFill>
                <a:effectLst/>
                <a:latin typeface="-apple-system"/>
              </a:rPr>
              <a:t>.</a:t>
            </a:r>
          </a:p>
          <a:p>
            <a:pPr algn="l">
              <a:spcBef>
                <a:spcPts val="600"/>
              </a:spcBef>
            </a:pPr>
            <a:r>
              <a:rPr lang="en-GB" b="0" i="0">
                <a:solidFill>
                  <a:srgbClr val="111111"/>
                </a:solidFill>
                <a:effectLst/>
                <a:latin typeface="-apple-system"/>
              </a:rPr>
              <a:t>Here are some key characteristics of participatory documentaries:</a:t>
            </a:r>
          </a:p>
          <a:p>
            <a:pPr algn="l">
              <a:spcBef>
                <a:spcPts val="600"/>
              </a:spcBef>
              <a:buFont typeface="+mj-lt"/>
              <a:buAutoNum type="arabicPeriod"/>
            </a:pPr>
            <a:r>
              <a:rPr lang="en-GB" b="1" i="0">
                <a:solidFill>
                  <a:srgbClr val="111111"/>
                </a:solidFill>
                <a:effectLst/>
                <a:latin typeface="-apple-system"/>
              </a:rPr>
              <a:t>Filmmaker as a Character</a:t>
            </a:r>
            <a:r>
              <a:rPr lang="en-GB" b="0" i="0">
                <a:solidFill>
                  <a:srgbClr val="111111"/>
                </a:solidFill>
                <a:effectLst/>
                <a:latin typeface="-apple-system"/>
              </a:rPr>
              <a:t>: The filmmaker is often seen or heard in the film, interacting with the subjects. </a:t>
            </a:r>
            <a:r>
              <a:rPr lang="en-GB" b="0" i="0">
                <a:solidFill>
                  <a:srgbClr val="111111"/>
                </a:solidFill>
                <a:effectLst/>
                <a:latin typeface="-apple-system"/>
                <a:hlinkClick r:id="rId2"/>
              </a:rPr>
              <a:t>This presence can range from minimal to a major influence on the narrative</a:t>
            </a:r>
            <a:r>
              <a:rPr lang="en-GB" b="0" i="0" baseline="30000">
                <a:solidFill>
                  <a:srgbClr val="111111"/>
                </a:solidFill>
                <a:effectLst/>
                <a:latin typeface="-apple-system"/>
                <a:hlinkClick r:id="rId2"/>
              </a:rPr>
              <a:t>1</a:t>
            </a:r>
            <a:r>
              <a:rPr lang="en-GB" b="0" i="0">
                <a:solidFill>
                  <a:srgbClr val="111111"/>
                </a:solidFill>
                <a:effectLst/>
                <a:latin typeface="-apple-system"/>
              </a:rPr>
              <a:t>.</a:t>
            </a:r>
          </a:p>
          <a:p>
            <a:pPr algn="l">
              <a:spcBef>
                <a:spcPts val="600"/>
              </a:spcBef>
              <a:buFont typeface="+mj-lt"/>
              <a:buAutoNum type="arabicPeriod"/>
            </a:pPr>
            <a:r>
              <a:rPr lang="en-GB" b="1" i="0">
                <a:solidFill>
                  <a:srgbClr val="111111"/>
                </a:solidFill>
                <a:effectLst/>
                <a:latin typeface="-apple-system"/>
                <a:hlinkClick r:id="rId2"/>
              </a:rPr>
              <a:t>Inclusion of Interviewer’s Questions</a:t>
            </a:r>
            <a:r>
              <a:rPr lang="en-GB" b="0" i="0">
                <a:solidFill>
                  <a:srgbClr val="111111"/>
                </a:solidFill>
                <a:effectLst/>
                <a:latin typeface="-apple-system"/>
                <a:hlinkClick r:id="rId2"/>
              </a:rPr>
              <a:t>: Unlike other documentary modes where interview questions are edited out, participatory documentaries often include the filmmaker’s questions, giving the audience a behind-the-scenes look at the interaction</a:t>
            </a:r>
            <a:r>
              <a:rPr lang="en-GB" b="0" i="0" baseline="30000">
                <a:solidFill>
                  <a:srgbClr val="111111"/>
                </a:solidFill>
                <a:effectLst/>
                <a:latin typeface="-apple-system"/>
                <a:hlinkClick r:id="rId2"/>
              </a:rPr>
              <a:t>1</a:t>
            </a:r>
            <a:r>
              <a:rPr lang="en-GB" b="0" i="0">
                <a:solidFill>
                  <a:srgbClr val="111111"/>
                </a:solidFill>
                <a:effectLst/>
                <a:latin typeface="-apple-system"/>
              </a:rPr>
              <a:t>.</a:t>
            </a:r>
          </a:p>
          <a:p>
            <a:pPr algn="l">
              <a:spcBef>
                <a:spcPts val="600"/>
              </a:spcBef>
              <a:buFont typeface="+mj-lt"/>
              <a:buAutoNum type="arabicPeriod"/>
            </a:pPr>
            <a:r>
              <a:rPr lang="en-GB" b="1" i="0">
                <a:solidFill>
                  <a:srgbClr val="111111"/>
                </a:solidFill>
                <a:effectLst/>
                <a:latin typeface="-apple-system"/>
                <a:hlinkClick r:id="rId2"/>
              </a:rPr>
              <a:t>Viewer Alignment with Filmmaker</a:t>
            </a:r>
            <a:r>
              <a:rPr lang="en-GB" b="0" i="0">
                <a:solidFill>
                  <a:srgbClr val="111111"/>
                </a:solidFill>
                <a:effectLst/>
                <a:latin typeface="-apple-system"/>
                <a:hlinkClick r:id="rId2"/>
              </a:rPr>
              <a:t>: The audience experiences the film through the filmmaker’s perspective, allowing them to understand the filmmaker’s reactions and thoughts during the interactions</a:t>
            </a:r>
            <a:r>
              <a:rPr lang="en-GB" b="0" i="0" baseline="30000">
                <a:solidFill>
                  <a:srgbClr val="111111"/>
                </a:solidFill>
                <a:effectLst/>
                <a:latin typeface="-apple-system"/>
                <a:hlinkClick r:id="rId2"/>
              </a:rPr>
              <a:t>1</a:t>
            </a:r>
            <a:r>
              <a:rPr lang="en-GB" b="0" i="0">
                <a:solidFill>
                  <a:srgbClr val="111111"/>
                </a:solidFill>
                <a:effectLst/>
                <a:latin typeface="-apple-system"/>
              </a:rPr>
              <a:t>.</a:t>
            </a:r>
          </a:p>
          <a:p>
            <a:pPr algn="l">
              <a:spcBef>
                <a:spcPts val="600"/>
              </a:spcBef>
            </a:pPr>
            <a:r>
              <a:rPr lang="en-GB" b="0" i="0">
                <a:solidFill>
                  <a:srgbClr val="111111"/>
                </a:solidFill>
                <a:effectLst/>
                <a:latin typeface="-apple-system"/>
              </a:rPr>
              <a:t>This mode contrasts with the observational mode, where the filmmaker remains a passive observer. </a:t>
            </a:r>
            <a:r>
              <a:rPr lang="en-GB" b="0" i="0">
                <a:solidFill>
                  <a:srgbClr val="111111"/>
                </a:solidFill>
                <a:effectLst/>
                <a:latin typeface="-apple-system"/>
                <a:hlinkClick r:id="rId2"/>
              </a:rPr>
              <a:t>Notable examples of participatory documentaries include works by Michael Moore, Nick Broomfield, and Louis Theroux</a:t>
            </a:r>
            <a:r>
              <a:rPr lang="en-GB" b="0" i="0" baseline="30000">
                <a:solidFill>
                  <a:srgbClr val="111111"/>
                </a:solidFill>
                <a:effectLst/>
                <a:latin typeface="-apple-system"/>
                <a:hlinkClick r:id="rId3"/>
              </a:rPr>
              <a:t>2</a:t>
            </a:r>
            <a:r>
              <a:rPr lang="en-GB" b="0" i="0">
                <a:solidFill>
                  <a:srgbClr val="111111"/>
                </a:solidFill>
                <a:effectLst/>
                <a:latin typeface="-apple-system"/>
              </a:rPr>
              <a:t>.</a:t>
            </a:r>
          </a:p>
        </p:txBody>
      </p:sp>
    </p:spTree>
    <p:extLst>
      <p:ext uri="{BB962C8B-B14F-4D97-AF65-F5344CB8AC3E}">
        <p14:creationId xmlns:p14="http://schemas.microsoft.com/office/powerpoint/2010/main" val="30461969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C9CEC-65BF-A533-172C-BB110F28D15E}"/>
              </a:ext>
            </a:extLst>
          </p:cNvPr>
          <p:cNvSpPr>
            <a:spLocks noGrp="1"/>
          </p:cNvSpPr>
          <p:nvPr>
            <p:ph type="title"/>
          </p:nvPr>
        </p:nvSpPr>
        <p:spPr/>
        <p:txBody>
          <a:bodyPr/>
          <a:lstStyle/>
          <a:p>
            <a:r>
              <a:rPr lang="en-GB"/>
              <a:t>Following on: Summaries of the 3 modes of documentary according to Nichols:</a:t>
            </a:r>
          </a:p>
        </p:txBody>
      </p:sp>
      <p:sp>
        <p:nvSpPr>
          <p:cNvPr id="3" name="Content Placeholder 2">
            <a:extLst>
              <a:ext uri="{FF2B5EF4-FFF2-40B4-BE49-F238E27FC236}">
                <a16:creationId xmlns:a16="http://schemas.microsoft.com/office/drawing/2014/main" id="{F20699D4-2AD2-AC2F-3586-531C7D793343}"/>
              </a:ext>
            </a:extLst>
          </p:cNvPr>
          <p:cNvSpPr>
            <a:spLocks noGrp="1"/>
          </p:cNvSpPr>
          <p:nvPr>
            <p:ph idx="1"/>
          </p:nvPr>
        </p:nvSpPr>
        <p:spPr>
          <a:xfrm>
            <a:off x="838200" y="1825624"/>
            <a:ext cx="10515600" cy="5032375"/>
          </a:xfrm>
        </p:spPr>
        <p:txBody>
          <a:bodyPr>
            <a:noAutofit/>
          </a:bodyPr>
          <a:lstStyle/>
          <a:p>
            <a:pPr algn="l"/>
            <a:r>
              <a:rPr lang="en-GB" sz="2100" b="0" i="0">
                <a:solidFill>
                  <a:srgbClr val="111111"/>
                </a:solidFill>
                <a:effectLst/>
                <a:latin typeface="-apple-system"/>
                <a:hlinkClick r:id="rId2"/>
              </a:rPr>
              <a:t>The </a:t>
            </a:r>
            <a:r>
              <a:rPr lang="en-GB" sz="2100" b="1" i="0">
                <a:solidFill>
                  <a:srgbClr val="111111"/>
                </a:solidFill>
                <a:effectLst/>
                <a:latin typeface="-apple-system"/>
                <a:hlinkClick r:id="rId2"/>
              </a:rPr>
              <a:t>observational mode</a:t>
            </a:r>
            <a:r>
              <a:rPr lang="en-GB" sz="2100" b="0" i="0">
                <a:solidFill>
                  <a:srgbClr val="111111"/>
                </a:solidFill>
                <a:effectLst/>
                <a:latin typeface="-apple-system"/>
                <a:hlinkClick r:id="rId2"/>
              </a:rPr>
              <a:t> of documentary filmmaking, also known as </a:t>
            </a:r>
            <a:r>
              <a:rPr lang="en-GB" sz="2100" b="0" i="0" err="1">
                <a:solidFill>
                  <a:srgbClr val="111111"/>
                </a:solidFill>
                <a:effectLst/>
                <a:latin typeface="-apple-system"/>
                <a:hlinkClick r:id="rId2"/>
              </a:rPr>
              <a:t>cinéma</a:t>
            </a:r>
            <a:r>
              <a:rPr lang="en-GB" sz="2100" b="0" i="0">
                <a:solidFill>
                  <a:srgbClr val="111111"/>
                </a:solidFill>
                <a:effectLst/>
                <a:latin typeface="-apple-system"/>
                <a:hlinkClick r:id="rId2"/>
              </a:rPr>
              <a:t> </a:t>
            </a:r>
            <a:r>
              <a:rPr lang="en-GB" sz="2100" b="0" i="0" err="1">
                <a:solidFill>
                  <a:srgbClr val="111111"/>
                </a:solidFill>
                <a:effectLst/>
                <a:latin typeface="-apple-system"/>
                <a:hlinkClick r:id="rId2"/>
              </a:rPr>
              <a:t>vérité</a:t>
            </a:r>
            <a:r>
              <a:rPr lang="en-GB" sz="2100" b="0" i="0">
                <a:solidFill>
                  <a:srgbClr val="111111"/>
                </a:solidFill>
                <a:effectLst/>
                <a:latin typeface="-apple-system"/>
                <a:hlinkClick r:id="rId2"/>
              </a:rPr>
              <a:t> or direct cinema, aims to capture real-life events as they unfold, with minimal interference from the filmmaker</a:t>
            </a:r>
            <a:r>
              <a:rPr lang="en-GB" sz="2100" b="0" i="0" baseline="30000">
                <a:solidFill>
                  <a:srgbClr val="111111"/>
                </a:solidFill>
                <a:effectLst/>
                <a:latin typeface="-apple-system"/>
                <a:hlinkClick r:id="rId2"/>
              </a:rPr>
              <a:t>1</a:t>
            </a:r>
            <a:r>
              <a:rPr lang="en-GB" sz="2100" b="0" i="0" baseline="30000">
                <a:solidFill>
                  <a:srgbClr val="111111"/>
                </a:solidFill>
                <a:effectLst/>
                <a:latin typeface="-apple-system"/>
                <a:hlinkClick r:id="rId3"/>
              </a:rPr>
              <a:t>2</a:t>
            </a:r>
            <a:r>
              <a:rPr lang="en-GB" sz="2100" b="0" i="0">
                <a:solidFill>
                  <a:srgbClr val="111111"/>
                </a:solidFill>
                <a:effectLst/>
                <a:latin typeface="-apple-system"/>
              </a:rPr>
              <a:t>. Here are some key characteristics:</a:t>
            </a:r>
          </a:p>
          <a:p>
            <a:pPr algn="l">
              <a:spcBef>
                <a:spcPts val="600"/>
              </a:spcBef>
              <a:buFont typeface="+mj-lt"/>
              <a:buAutoNum type="arabicPeriod"/>
            </a:pPr>
            <a:r>
              <a:rPr lang="en-GB" sz="2100" b="1" i="0">
                <a:solidFill>
                  <a:srgbClr val="111111"/>
                </a:solidFill>
                <a:effectLst/>
                <a:latin typeface="-apple-system"/>
              </a:rPr>
              <a:t>Unobtrusive Filmmaking</a:t>
            </a:r>
            <a:r>
              <a:rPr lang="en-GB" sz="2100" b="0" i="0">
                <a:solidFill>
                  <a:srgbClr val="111111"/>
                </a:solidFill>
                <a:effectLst/>
                <a:latin typeface="-apple-system"/>
              </a:rPr>
              <a:t>: The filmmaker takes a “fly-on-the-wall” approach, avoiding any interaction with the subjects. </a:t>
            </a:r>
            <a:r>
              <a:rPr lang="en-GB" sz="2100" b="0" i="0">
                <a:solidFill>
                  <a:srgbClr val="111111"/>
                </a:solidFill>
                <a:effectLst/>
                <a:latin typeface="-apple-system"/>
                <a:hlinkClick r:id="rId2"/>
              </a:rPr>
              <a:t>This helps to present events as naturally and authentically as possible</a:t>
            </a:r>
            <a:r>
              <a:rPr lang="en-GB" sz="2100" b="0" i="0" baseline="30000">
                <a:solidFill>
                  <a:srgbClr val="111111"/>
                </a:solidFill>
                <a:effectLst/>
                <a:latin typeface="-apple-system"/>
                <a:hlinkClick r:id="rId2"/>
              </a:rPr>
              <a:t>1</a:t>
            </a:r>
            <a:r>
              <a:rPr lang="en-GB" sz="2100" b="0" i="0" baseline="30000">
                <a:solidFill>
                  <a:srgbClr val="111111"/>
                </a:solidFill>
                <a:effectLst/>
                <a:latin typeface="-apple-system"/>
                <a:hlinkClick r:id="rId3"/>
              </a:rPr>
              <a:t>2</a:t>
            </a:r>
            <a:r>
              <a:rPr lang="en-GB" sz="2100" b="0" i="0">
                <a:solidFill>
                  <a:srgbClr val="111111"/>
                </a:solidFill>
                <a:effectLst/>
                <a:latin typeface="-apple-system"/>
              </a:rPr>
              <a:t>.</a:t>
            </a:r>
          </a:p>
          <a:p>
            <a:pPr algn="l">
              <a:spcBef>
                <a:spcPts val="600"/>
              </a:spcBef>
              <a:buFont typeface="+mj-lt"/>
              <a:buAutoNum type="arabicPeriod"/>
            </a:pPr>
            <a:r>
              <a:rPr lang="en-GB" sz="2100" b="1" i="0">
                <a:solidFill>
                  <a:srgbClr val="111111"/>
                </a:solidFill>
                <a:effectLst/>
                <a:latin typeface="-apple-system"/>
                <a:hlinkClick r:id="rId2"/>
              </a:rPr>
              <a:t>Handheld Cameras</a:t>
            </a:r>
            <a:r>
              <a:rPr lang="en-GB" sz="2100" b="0" i="0">
                <a:solidFill>
                  <a:srgbClr val="111111"/>
                </a:solidFill>
                <a:effectLst/>
                <a:latin typeface="-apple-system"/>
                <a:hlinkClick r:id="rId2"/>
              </a:rPr>
              <a:t>: The use of portable, handheld cameras allows filmmakers to follow the action closely and spontaneously, creating a sense of immediacy and realism</a:t>
            </a:r>
            <a:r>
              <a:rPr lang="en-GB" sz="2100" b="0" i="0" baseline="30000">
                <a:solidFill>
                  <a:srgbClr val="111111"/>
                </a:solidFill>
                <a:effectLst/>
                <a:latin typeface="-apple-system"/>
                <a:hlinkClick r:id="rId2"/>
              </a:rPr>
              <a:t>1</a:t>
            </a:r>
            <a:r>
              <a:rPr lang="en-GB" sz="2100" b="0" i="0">
                <a:solidFill>
                  <a:srgbClr val="111111"/>
                </a:solidFill>
                <a:effectLst/>
                <a:latin typeface="-apple-system"/>
              </a:rPr>
              <a:t>.</a:t>
            </a:r>
          </a:p>
          <a:p>
            <a:pPr algn="l">
              <a:spcBef>
                <a:spcPts val="600"/>
              </a:spcBef>
              <a:buFont typeface="+mj-lt"/>
              <a:buAutoNum type="arabicPeriod"/>
            </a:pPr>
            <a:r>
              <a:rPr lang="en-GB" sz="2100" b="1" i="0">
                <a:solidFill>
                  <a:srgbClr val="111111"/>
                </a:solidFill>
                <a:effectLst/>
                <a:latin typeface="-apple-system"/>
                <a:hlinkClick r:id="rId2"/>
              </a:rPr>
              <a:t>Long Takes</a:t>
            </a:r>
            <a:r>
              <a:rPr lang="en-GB" sz="2100" b="0" i="0">
                <a:solidFill>
                  <a:srgbClr val="111111"/>
                </a:solidFill>
                <a:effectLst/>
                <a:latin typeface="-apple-system"/>
                <a:hlinkClick r:id="rId2"/>
              </a:rPr>
              <a:t>: Observational documentaries often feature long, unedited takes to immerse viewers in the scene and maintain the authenticity of the events being filmed</a:t>
            </a:r>
            <a:r>
              <a:rPr lang="en-GB" sz="2100" b="0" i="0" baseline="30000">
                <a:solidFill>
                  <a:srgbClr val="111111"/>
                </a:solidFill>
                <a:effectLst/>
                <a:latin typeface="-apple-system"/>
                <a:hlinkClick r:id="rId2"/>
              </a:rPr>
              <a:t>1</a:t>
            </a:r>
            <a:r>
              <a:rPr lang="en-GB" sz="2100" b="0" i="0" baseline="30000">
                <a:solidFill>
                  <a:srgbClr val="111111"/>
                </a:solidFill>
                <a:effectLst/>
                <a:latin typeface="-apple-system"/>
                <a:hlinkClick r:id="rId3"/>
              </a:rPr>
              <a:t>2</a:t>
            </a:r>
            <a:r>
              <a:rPr lang="en-GB" sz="2100" b="0" i="0">
                <a:solidFill>
                  <a:srgbClr val="111111"/>
                </a:solidFill>
                <a:effectLst/>
                <a:latin typeface="-apple-system"/>
              </a:rPr>
              <a:t>.</a:t>
            </a:r>
          </a:p>
          <a:p>
            <a:pPr algn="l">
              <a:spcBef>
                <a:spcPts val="600"/>
              </a:spcBef>
              <a:buFont typeface="+mj-lt"/>
              <a:buAutoNum type="arabicPeriod"/>
            </a:pPr>
            <a:r>
              <a:rPr lang="en-GB" sz="2100" b="1" i="0">
                <a:solidFill>
                  <a:srgbClr val="111111"/>
                </a:solidFill>
                <a:effectLst/>
                <a:latin typeface="-apple-system"/>
                <a:hlinkClick r:id="rId2"/>
              </a:rPr>
              <a:t>No Voice-Over or Interviews</a:t>
            </a:r>
            <a:r>
              <a:rPr lang="en-GB" sz="2100" b="0" i="0">
                <a:solidFill>
                  <a:srgbClr val="111111"/>
                </a:solidFill>
                <a:effectLst/>
                <a:latin typeface="-apple-system"/>
                <a:hlinkClick r:id="rId2"/>
              </a:rPr>
              <a:t>: Unlike other documentary modes, observational documentaries typically avoid voice-over narration and interviews, allowing the footage to speak for itself</a:t>
            </a:r>
            <a:r>
              <a:rPr lang="en-GB" sz="2100" b="0" i="0" baseline="30000">
                <a:solidFill>
                  <a:srgbClr val="111111"/>
                </a:solidFill>
                <a:effectLst/>
                <a:latin typeface="-apple-system"/>
                <a:hlinkClick r:id="rId2"/>
              </a:rPr>
              <a:t>1</a:t>
            </a:r>
            <a:r>
              <a:rPr lang="en-GB" sz="2100" b="0" i="0" baseline="30000">
                <a:solidFill>
                  <a:srgbClr val="111111"/>
                </a:solidFill>
                <a:effectLst/>
                <a:latin typeface="-apple-system"/>
                <a:hlinkClick r:id="rId3"/>
              </a:rPr>
              <a:t>2</a:t>
            </a:r>
            <a:r>
              <a:rPr lang="en-GB" sz="2100" b="0" i="0">
                <a:solidFill>
                  <a:srgbClr val="111111"/>
                </a:solidFill>
                <a:effectLst/>
                <a:latin typeface="-apple-system"/>
              </a:rPr>
              <a:t>.</a:t>
            </a:r>
          </a:p>
          <a:p>
            <a:pPr algn="l">
              <a:spcBef>
                <a:spcPts val="600"/>
              </a:spcBef>
            </a:pPr>
            <a:r>
              <a:rPr lang="en-GB" sz="2100" b="0" i="0">
                <a:solidFill>
                  <a:srgbClr val="111111"/>
                </a:solidFill>
                <a:effectLst/>
                <a:latin typeface="-apple-system"/>
              </a:rPr>
              <a:t>This mode contrasts with the participatory mode, where the filmmaker actively engages with the subjects. </a:t>
            </a:r>
            <a:r>
              <a:rPr lang="en-GB" sz="2100" b="0" i="0">
                <a:solidFill>
                  <a:srgbClr val="111111"/>
                </a:solidFill>
                <a:effectLst/>
                <a:latin typeface="-apple-system"/>
                <a:hlinkClick r:id="rId2"/>
              </a:rPr>
              <a:t>Notable examples of observational documentaries include Frederick Wiseman’s works, such as “</a:t>
            </a:r>
            <a:r>
              <a:rPr lang="en-GB" sz="2100" b="0" i="0" err="1">
                <a:solidFill>
                  <a:srgbClr val="111111"/>
                </a:solidFill>
                <a:effectLst/>
                <a:latin typeface="-apple-system"/>
                <a:hlinkClick r:id="rId2"/>
              </a:rPr>
              <a:t>Titicut</a:t>
            </a:r>
            <a:r>
              <a:rPr lang="en-GB" sz="2100" b="0" i="0">
                <a:solidFill>
                  <a:srgbClr val="111111"/>
                </a:solidFill>
                <a:effectLst/>
                <a:latin typeface="-apple-system"/>
                <a:hlinkClick r:id="rId2"/>
              </a:rPr>
              <a:t> Follies” and "High School"</a:t>
            </a:r>
            <a:r>
              <a:rPr lang="en-GB" sz="2100" b="0" i="0" baseline="30000">
                <a:solidFill>
                  <a:srgbClr val="111111"/>
                </a:solidFill>
                <a:effectLst/>
                <a:latin typeface="-apple-system"/>
                <a:hlinkClick r:id="rId4"/>
              </a:rPr>
              <a:t>3</a:t>
            </a:r>
            <a:r>
              <a:rPr lang="en-GB" sz="2100" b="0" i="0">
                <a:solidFill>
                  <a:srgbClr val="111111"/>
                </a:solidFill>
                <a:effectLst/>
                <a:latin typeface="-apple-system"/>
              </a:rPr>
              <a:t>.</a:t>
            </a:r>
          </a:p>
          <a:p>
            <a:endParaRPr lang="en-GB" sz="2100"/>
          </a:p>
        </p:txBody>
      </p:sp>
    </p:spTree>
    <p:extLst>
      <p:ext uri="{BB962C8B-B14F-4D97-AF65-F5344CB8AC3E}">
        <p14:creationId xmlns:p14="http://schemas.microsoft.com/office/powerpoint/2010/main" val="1559078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74137-7CFC-6DE4-1260-82A3C873BF4A}"/>
              </a:ext>
            </a:extLst>
          </p:cNvPr>
          <p:cNvSpPr>
            <a:spLocks noGrp="1"/>
          </p:cNvSpPr>
          <p:nvPr>
            <p:ph type="title"/>
          </p:nvPr>
        </p:nvSpPr>
        <p:spPr/>
        <p:txBody>
          <a:bodyPr/>
          <a:lstStyle/>
          <a:p>
            <a:r>
              <a:rPr lang="en-GB"/>
              <a:t>Following on: Summaries of the 3 modes of documentary according to Nichols:</a:t>
            </a:r>
          </a:p>
        </p:txBody>
      </p:sp>
      <p:sp>
        <p:nvSpPr>
          <p:cNvPr id="3" name="Content Placeholder 2">
            <a:extLst>
              <a:ext uri="{FF2B5EF4-FFF2-40B4-BE49-F238E27FC236}">
                <a16:creationId xmlns:a16="http://schemas.microsoft.com/office/drawing/2014/main" id="{9FC2B045-224E-5D9D-A810-9D78DE1D0AFC}"/>
              </a:ext>
            </a:extLst>
          </p:cNvPr>
          <p:cNvSpPr>
            <a:spLocks noGrp="1"/>
          </p:cNvSpPr>
          <p:nvPr>
            <p:ph idx="1"/>
          </p:nvPr>
        </p:nvSpPr>
        <p:spPr>
          <a:xfrm>
            <a:off x="838200" y="1825624"/>
            <a:ext cx="10515600" cy="4967061"/>
          </a:xfrm>
        </p:spPr>
        <p:txBody>
          <a:bodyPr>
            <a:noAutofit/>
          </a:bodyPr>
          <a:lstStyle/>
          <a:p>
            <a:pPr algn="l"/>
            <a:r>
              <a:rPr lang="en-GB" sz="2000" b="0" i="0">
                <a:solidFill>
                  <a:srgbClr val="111111"/>
                </a:solidFill>
                <a:effectLst/>
                <a:latin typeface="-apple-system"/>
              </a:rPr>
              <a:t>The </a:t>
            </a:r>
            <a:r>
              <a:rPr lang="en-GB" sz="2000" b="1" i="0">
                <a:solidFill>
                  <a:srgbClr val="111111"/>
                </a:solidFill>
                <a:effectLst/>
                <a:latin typeface="-apple-system"/>
              </a:rPr>
              <a:t>performative documentary mode</a:t>
            </a:r>
            <a:r>
              <a:rPr lang="en-GB" sz="2000" b="0" i="0">
                <a:solidFill>
                  <a:srgbClr val="111111"/>
                </a:solidFill>
                <a:effectLst/>
                <a:latin typeface="-apple-system"/>
              </a:rPr>
              <a:t> is a style of documentary filmmaking that emphasizes the filmmaker’s personal engagement with the subject matter. </a:t>
            </a:r>
            <a:r>
              <a:rPr lang="en-GB" sz="2000" b="0" i="0">
                <a:solidFill>
                  <a:srgbClr val="111111"/>
                </a:solidFill>
                <a:effectLst/>
                <a:latin typeface="-apple-system"/>
                <a:hlinkClick r:id="rId2"/>
              </a:rPr>
              <a:t>This mode blends elements of performance art with traditional documentary techniques to explore broader social, political, or historical themes through a subjective lens</a:t>
            </a:r>
            <a:r>
              <a:rPr lang="en-GB" sz="2000" b="0" i="0" baseline="30000">
                <a:solidFill>
                  <a:srgbClr val="111111"/>
                </a:solidFill>
                <a:effectLst/>
                <a:latin typeface="-apple-system"/>
                <a:hlinkClick r:id="rId2"/>
              </a:rPr>
              <a:t>1</a:t>
            </a:r>
            <a:r>
              <a:rPr lang="en-GB" sz="2000" b="0" i="0" baseline="30000">
                <a:solidFill>
                  <a:srgbClr val="111111"/>
                </a:solidFill>
                <a:effectLst/>
                <a:latin typeface="-apple-system"/>
                <a:hlinkClick r:id="rId3"/>
              </a:rPr>
              <a:t>2</a:t>
            </a:r>
            <a:r>
              <a:rPr lang="en-GB" sz="2000" b="0" i="0">
                <a:solidFill>
                  <a:srgbClr val="111111"/>
                </a:solidFill>
                <a:effectLst/>
                <a:latin typeface="-apple-system"/>
              </a:rPr>
              <a:t>.</a:t>
            </a:r>
          </a:p>
          <a:p>
            <a:pPr algn="l">
              <a:spcBef>
                <a:spcPts val="600"/>
              </a:spcBef>
            </a:pPr>
            <a:r>
              <a:rPr lang="en-GB" sz="2000" b="0" i="0">
                <a:solidFill>
                  <a:srgbClr val="111111"/>
                </a:solidFill>
                <a:effectLst/>
                <a:latin typeface="-apple-system"/>
              </a:rPr>
              <a:t>Here are some key characteristics of performative documentaries:</a:t>
            </a:r>
          </a:p>
          <a:p>
            <a:pPr algn="l">
              <a:spcBef>
                <a:spcPts val="600"/>
              </a:spcBef>
              <a:buFont typeface="+mj-lt"/>
              <a:buAutoNum type="arabicPeriod"/>
            </a:pPr>
            <a:r>
              <a:rPr lang="en-GB" sz="2000" b="1" i="0">
                <a:solidFill>
                  <a:srgbClr val="111111"/>
                </a:solidFill>
                <a:effectLst/>
                <a:latin typeface="-apple-system"/>
                <a:hlinkClick r:id="rId2"/>
              </a:rPr>
              <a:t>Personal Involvement</a:t>
            </a:r>
            <a:r>
              <a:rPr lang="en-GB" sz="2000" b="0" i="0">
                <a:solidFill>
                  <a:srgbClr val="111111"/>
                </a:solidFill>
                <a:effectLst/>
                <a:latin typeface="-apple-system"/>
                <a:hlinkClick r:id="rId2"/>
              </a:rPr>
              <a:t>: The filmmaker often appears on camera and shares their personal experiences, emotions, and perspectives, making the film more intimate and subjective</a:t>
            </a:r>
            <a:r>
              <a:rPr lang="en-GB" sz="2000" b="0" i="0" baseline="30000">
                <a:solidFill>
                  <a:srgbClr val="111111"/>
                </a:solidFill>
                <a:effectLst/>
                <a:latin typeface="-apple-system"/>
                <a:hlinkClick r:id="rId2"/>
              </a:rPr>
              <a:t>1</a:t>
            </a:r>
            <a:r>
              <a:rPr lang="en-GB" sz="2000" b="0" i="0" baseline="30000">
                <a:solidFill>
                  <a:srgbClr val="111111"/>
                </a:solidFill>
                <a:effectLst/>
                <a:latin typeface="-apple-system"/>
                <a:hlinkClick r:id="rId3"/>
              </a:rPr>
              <a:t>2</a:t>
            </a:r>
            <a:r>
              <a:rPr lang="en-GB" sz="2000" b="0" i="0">
                <a:solidFill>
                  <a:srgbClr val="111111"/>
                </a:solidFill>
                <a:effectLst/>
                <a:latin typeface="-apple-system"/>
              </a:rPr>
              <a:t>.</a:t>
            </a:r>
          </a:p>
          <a:p>
            <a:pPr algn="l">
              <a:spcBef>
                <a:spcPts val="600"/>
              </a:spcBef>
              <a:buFont typeface="+mj-lt"/>
              <a:buAutoNum type="arabicPeriod"/>
            </a:pPr>
            <a:r>
              <a:rPr lang="en-GB" sz="2000" b="1" i="0">
                <a:solidFill>
                  <a:srgbClr val="111111"/>
                </a:solidFill>
                <a:effectLst/>
                <a:latin typeface="-apple-system"/>
                <a:hlinkClick r:id="rId2"/>
              </a:rPr>
              <a:t>Emotional Engagement</a:t>
            </a:r>
            <a:r>
              <a:rPr lang="en-GB" sz="2000" b="0" i="0">
                <a:solidFill>
                  <a:srgbClr val="111111"/>
                </a:solidFill>
                <a:effectLst/>
                <a:latin typeface="-apple-system"/>
                <a:hlinkClick r:id="rId2"/>
              </a:rPr>
              <a:t>: Performative documentaries aim to evoke an emotional response from the audience by presenting the filmmaker’s personal journey and insights</a:t>
            </a:r>
            <a:r>
              <a:rPr lang="en-GB" sz="2000" b="0" i="0" baseline="30000">
                <a:solidFill>
                  <a:srgbClr val="111111"/>
                </a:solidFill>
                <a:effectLst/>
                <a:latin typeface="-apple-system"/>
                <a:hlinkClick r:id="rId2"/>
              </a:rPr>
              <a:t>1</a:t>
            </a:r>
            <a:r>
              <a:rPr lang="en-GB" sz="2000" b="0" i="0" baseline="30000">
                <a:solidFill>
                  <a:srgbClr val="111111"/>
                </a:solidFill>
                <a:effectLst/>
                <a:latin typeface="-apple-system"/>
                <a:hlinkClick r:id="rId3"/>
              </a:rPr>
              <a:t>2</a:t>
            </a:r>
            <a:r>
              <a:rPr lang="en-GB" sz="2000" b="0" i="0">
                <a:solidFill>
                  <a:srgbClr val="111111"/>
                </a:solidFill>
                <a:effectLst/>
                <a:latin typeface="-apple-system"/>
              </a:rPr>
              <a:t>.</a:t>
            </a:r>
          </a:p>
          <a:p>
            <a:pPr algn="l">
              <a:spcBef>
                <a:spcPts val="600"/>
              </a:spcBef>
              <a:buFont typeface="+mj-lt"/>
              <a:buAutoNum type="arabicPeriod"/>
            </a:pPr>
            <a:r>
              <a:rPr lang="en-GB" sz="2000" b="1" i="0">
                <a:solidFill>
                  <a:srgbClr val="111111"/>
                </a:solidFill>
                <a:effectLst/>
                <a:latin typeface="-apple-system"/>
                <a:hlinkClick r:id="rId2"/>
              </a:rPr>
              <a:t>Creative Techniques</a:t>
            </a:r>
            <a:r>
              <a:rPr lang="en-GB" sz="2000" b="0" i="0">
                <a:solidFill>
                  <a:srgbClr val="111111"/>
                </a:solidFill>
                <a:effectLst/>
                <a:latin typeface="-apple-system"/>
                <a:hlinkClick r:id="rId2"/>
              </a:rPr>
              <a:t>: These documentaries may use reenactments, monologues, direct addresses to the audience, and meta-narratives to blur the lines between reality and artistic expression</a:t>
            </a:r>
            <a:r>
              <a:rPr lang="en-GB" sz="2000" b="0" i="0" baseline="30000">
                <a:solidFill>
                  <a:srgbClr val="111111"/>
                </a:solidFill>
                <a:effectLst/>
                <a:latin typeface="-apple-system"/>
                <a:hlinkClick r:id="rId3"/>
              </a:rPr>
              <a:t>2</a:t>
            </a:r>
            <a:r>
              <a:rPr lang="en-GB" sz="2000" b="0" i="0">
                <a:solidFill>
                  <a:srgbClr val="111111"/>
                </a:solidFill>
                <a:effectLst/>
                <a:latin typeface="-apple-system"/>
              </a:rPr>
              <a:t>.</a:t>
            </a:r>
          </a:p>
          <a:p>
            <a:pPr algn="l">
              <a:spcBef>
                <a:spcPts val="600"/>
              </a:spcBef>
              <a:buFont typeface="+mj-lt"/>
              <a:buAutoNum type="arabicPeriod"/>
            </a:pPr>
            <a:r>
              <a:rPr lang="en-GB" sz="2000" b="1" i="0">
                <a:solidFill>
                  <a:srgbClr val="111111"/>
                </a:solidFill>
                <a:effectLst/>
                <a:latin typeface="-apple-system"/>
                <a:hlinkClick r:id="rId2"/>
              </a:rPr>
              <a:t>Exploration of Larger Themes</a:t>
            </a:r>
            <a:r>
              <a:rPr lang="en-GB" sz="2000" b="0" i="0">
                <a:solidFill>
                  <a:srgbClr val="111111"/>
                </a:solidFill>
                <a:effectLst/>
                <a:latin typeface="-apple-system"/>
                <a:hlinkClick r:id="rId2"/>
              </a:rPr>
              <a:t>: While focusing on personal stories, performative documentaries often address broader issues such as politics, history, or social justice</a:t>
            </a:r>
            <a:r>
              <a:rPr lang="en-GB" sz="2000" b="0" i="0" baseline="30000">
                <a:solidFill>
                  <a:srgbClr val="111111"/>
                </a:solidFill>
                <a:effectLst/>
                <a:latin typeface="-apple-system"/>
                <a:hlinkClick r:id="rId2"/>
              </a:rPr>
              <a:t>1</a:t>
            </a:r>
            <a:r>
              <a:rPr lang="en-GB" sz="2000" b="0" i="0" baseline="30000">
                <a:solidFill>
                  <a:srgbClr val="111111"/>
                </a:solidFill>
                <a:effectLst/>
                <a:latin typeface="-apple-system"/>
                <a:hlinkClick r:id="rId3"/>
              </a:rPr>
              <a:t>2</a:t>
            </a:r>
            <a:r>
              <a:rPr lang="en-GB" sz="2000" b="0" i="0">
                <a:solidFill>
                  <a:srgbClr val="111111"/>
                </a:solidFill>
                <a:effectLst/>
                <a:latin typeface="-apple-system"/>
              </a:rPr>
              <a:t>.</a:t>
            </a:r>
          </a:p>
          <a:p>
            <a:pPr algn="l">
              <a:spcBef>
                <a:spcPts val="600"/>
              </a:spcBef>
            </a:pPr>
            <a:r>
              <a:rPr lang="en-GB" sz="2000" b="0" i="0">
                <a:solidFill>
                  <a:srgbClr val="111111"/>
                </a:solidFill>
                <a:effectLst/>
                <a:latin typeface="-apple-system"/>
                <a:hlinkClick r:id="rId2"/>
              </a:rPr>
              <a:t>Notable examples of performative documentaries include “Supersize Me” by Morgan Spurlock, where he documents his own health journey to critique the fast food industry, and “Tongues Untied” by Marlon Riggs, which explores the experiences of gay African American men</a:t>
            </a:r>
            <a:r>
              <a:rPr lang="en-GB" sz="2000" b="0" i="0" baseline="30000">
                <a:solidFill>
                  <a:srgbClr val="111111"/>
                </a:solidFill>
                <a:effectLst/>
                <a:latin typeface="-apple-system"/>
                <a:hlinkClick r:id="rId2"/>
              </a:rPr>
              <a:t>1</a:t>
            </a:r>
            <a:r>
              <a:rPr lang="en-GB" sz="2000" b="0" i="0" baseline="30000">
                <a:solidFill>
                  <a:srgbClr val="111111"/>
                </a:solidFill>
                <a:effectLst/>
                <a:latin typeface="-apple-system"/>
                <a:hlinkClick r:id="rId3"/>
              </a:rPr>
              <a:t>2</a:t>
            </a:r>
            <a:r>
              <a:rPr lang="en-GB" sz="2000" b="0" i="0">
                <a:solidFill>
                  <a:srgbClr val="111111"/>
                </a:solidFill>
                <a:effectLst/>
                <a:latin typeface="-apple-system"/>
              </a:rPr>
              <a:t>.</a:t>
            </a:r>
          </a:p>
          <a:p>
            <a:endParaRPr lang="en-GB" sz="2000"/>
          </a:p>
        </p:txBody>
      </p:sp>
    </p:spTree>
    <p:extLst>
      <p:ext uri="{BB962C8B-B14F-4D97-AF65-F5344CB8AC3E}">
        <p14:creationId xmlns:p14="http://schemas.microsoft.com/office/powerpoint/2010/main" val="17076804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2BD15-6ABC-9789-6E24-5471EF1F0853}"/>
              </a:ext>
            </a:extLst>
          </p:cNvPr>
          <p:cNvSpPr>
            <a:spLocks noGrp="1"/>
          </p:cNvSpPr>
          <p:nvPr>
            <p:ph type="title"/>
          </p:nvPr>
        </p:nvSpPr>
        <p:spPr/>
        <p:txBody>
          <a:bodyPr/>
          <a:lstStyle/>
          <a:p>
            <a:r>
              <a:rPr lang="en-GB"/>
              <a:t>Copilot</a:t>
            </a:r>
          </a:p>
        </p:txBody>
      </p:sp>
      <p:sp>
        <p:nvSpPr>
          <p:cNvPr id="3" name="Content Placeholder 2">
            <a:extLst>
              <a:ext uri="{FF2B5EF4-FFF2-40B4-BE49-F238E27FC236}">
                <a16:creationId xmlns:a16="http://schemas.microsoft.com/office/drawing/2014/main" id="{F784A6D1-0FA9-4D9B-1122-08C12CBCB001}"/>
              </a:ext>
            </a:extLst>
          </p:cNvPr>
          <p:cNvSpPr>
            <a:spLocks noGrp="1"/>
          </p:cNvSpPr>
          <p:nvPr>
            <p:ph idx="1"/>
          </p:nvPr>
        </p:nvSpPr>
        <p:spPr/>
        <p:txBody>
          <a:bodyPr vert="horz" lIns="91440" tIns="45720" rIns="91440" bIns="45720" rtlCol="0" anchor="t">
            <a:normAutofit/>
          </a:bodyPr>
          <a:lstStyle/>
          <a:p>
            <a:r>
              <a:rPr lang="en-GB" dirty="0"/>
              <a:t>The information on the previous slides has come directly from simple prompts on Copilot.</a:t>
            </a:r>
          </a:p>
          <a:p>
            <a:endParaRPr lang="en-GB"/>
          </a:p>
          <a:p>
            <a:r>
              <a:rPr lang="en-GB" dirty="0"/>
              <a:t>Please familiarise yourselves with UWTSD guidance on using and acknowledging AI and Copilot usage for academic work.</a:t>
            </a:r>
          </a:p>
          <a:p>
            <a:endParaRPr lang="en-GB"/>
          </a:p>
          <a:p>
            <a:r>
              <a:rPr lang="en-GB" dirty="0"/>
              <a:t>This can be found on your Moodle module pages. </a:t>
            </a:r>
          </a:p>
        </p:txBody>
      </p:sp>
    </p:spTree>
    <p:extLst>
      <p:ext uri="{BB962C8B-B14F-4D97-AF65-F5344CB8AC3E}">
        <p14:creationId xmlns:p14="http://schemas.microsoft.com/office/powerpoint/2010/main" val="4210330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5447A-BBB2-7CDA-0267-9D6F347A987F}"/>
              </a:ext>
            </a:extLst>
          </p:cNvPr>
          <p:cNvSpPr>
            <a:spLocks noGrp="1"/>
          </p:cNvSpPr>
          <p:nvPr>
            <p:ph type="title"/>
          </p:nvPr>
        </p:nvSpPr>
        <p:spPr/>
        <p:txBody>
          <a:bodyPr/>
          <a:lstStyle/>
          <a:p>
            <a:r>
              <a:rPr lang="en-GB"/>
              <a:t>Visualising your mode</a:t>
            </a:r>
          </a:p>
        </p:txBody>
      </p:sp>
      <p:sp>
        <p:nvSpPr>
          <p:cNvPr id="3" name="Content Placeholder 2">
            <a:extLst>
              <a:ext uri="{FF2B5EF4-FFF2-40B4-BE49-F238E27FC236}">
                <a16:creationId xmlns:a16="http://schemas.microsoft.com/office/drawing/2014/main" id="{A14C6ED2-5542-C337-E6B9-AFA0E6A7EEBB}"/>
              </a:ext>
            </a:extLst>
          </p:cNvPr>
          <p:cNvSpPr>
            <a:spLocks noGrp="1"/>
          </p:cNvSpPr>
          <p:nvPr>
            <p:ph idx="1"/>
          </p:nvPr>
        </p:nvSpPr>
        <p:spPr/>
        <p:txBody>
          <a:bodyPr vert="horz" lIns="91440" tIns="45720" rIns="91440" bIns="45720" rtlCol="0" anchor="t">
            <a:normAutofit lnSpcReduction="10000"/>
          </a:bodyPr>
          <a:lstStyle/>
          <a:p>
            <a:r>
              <a:rPr lang="en-GB" dirty="0"/>
              <a:t>As we move from the theoretical phase into the more practical phase of the projects, it will be valuable to seek out media/film examples of Nichol’s modes of documentary to support the pre-production and production of your factual media projects.</a:t>
            </a:r>
          </a:p>
          <a:p>
            <a:endParaRPr lang="en-GB"/>
          </a:p>
          <a:p>
            <a:r>
              <a:rPr lang="en-GB" dirty="0"/>
              <a:t>There are many examples on BOB, YouTube and across reliable media channels.</a:t>
            </a:r>
          </a:p>
          <a:p>
            <a:endParaRPr lang="en-GB"/>
          </a:p>
          <a:p>
            <a:r>
              <a:rPr lang="en-GB" dirty="0"/>
              <a:t>Do not use one single source to inform all of your practical approaches to media.</a:t>
            </a:r>
          </a:p>
        </p:txBody>
      </p:sp>
    </p:spTree>
    <p:extLst>
      <p:ext uri="{BB962C8B-B14F-4D97-AF65-F5344CB8AC3E}">
        <p14:creationId xmlns:p14="http://schemas.microsoft.com/office/powerpoint/2010/main" val="20747366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F2039-406E-ED55-A68B-D8B314E9420D}"/>
              </a:ext>
            </a:extLst>
          </p:cNvPr>
          <p:cNvSpPr>
            <a:spLocks noGrp="1"/>
          </p:cNvSpPr>
          <p:nvPr>
            <p:ph type="title"/>
          </p:nvPr>
        </p:nvSpPr>
        <p:spPr/>
        <p:txBody>
          <a:bodyPr/>
          <a:lstStyle/>
          <a:p>
            <a:r>
              <a:rPr lang="en-GB"/>
              <a:t>Preproduction? </a:t>
            </a:r>
          </a:p>
        </p:txBody>
      </p:sp>
      <p:sp>
        <p:nvSpPr>
          <p:cNvPr id="3" name="Content Placeholder 2">
            <a:extLst>
              <a:ext uri="{FF2B5EF4-FFF2-40B4-BE49-F238E27FC236}">
                <a16:creationId xmlns:a16="http://schemas.microsoft.com/office/drawing/2014/main" id="{C87C3B25-A209-000D-4472-8F5A35BB53E6}"/>
              </a:ext>
            </a:extLst>
          </p:cNvPr>
          <p:cNvSpPr>
            <a:spLocks noGrp="1"/>
          </p:cNvSpPr>
          <p:nvPr>
            <p:ph idx="1"/>
          </p:nvPr>
        </p:nvSpPr>
        <p:spPr/>
        <p:txBody>
          <a:bodyPr vert="horz" lIns="91440" tIns="45720" rIns="91440" bIns="45720" rtlCol="0" anchor="t">
            <a:normAutofit/>
          </a:bodyPr>
          <a:lstStyle/>
          <a:p>
            <a:r>
              <a:rPr lang="en-GB" dirty="0"/>
              <a:t>‘For the filmmaker, the goal in every case is to paint a picture of why it is important that the film be made and what the finished version will be like.’ (Nichols, 2017:211)</a:t>
            </a:r>
          </a:p>
          <a:p>
            <a:endParaRPr lang="en-GB" dirty="0"/>
          </a:p>
          <a:p>
            <a:r>
              <a:rPr lang="en-GB" dirty="0"/>
              <a:t>The proposal or pitch invites us to imagine helping to get something made rather than to better understand something that has already been completed.’ (Nichols, 2017:212)</a:t>
            </a:r>
          </a:p>
        </p:txBody>
      </p:sp>
    </p:spTree>
    <p:extLst>
      <p:ext uri="{BB962C8B-B14F-4D97-AF65-F5344CB8AC3E}">
        <p14:creationId xmlns:p14="http://schemas.microsoft.com/office/powerpoint/2010/main" val="3730119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DC547-52BB-1939-AA45-EDEB3FD6EC2E}"/>
              </a:ext>
            </a:extLst>
          </p:cNvPr>
          <p:cNvSpPr>
            <a:spLocks noGrp="1"/>
          </p:cNvSpPr>
          <p:nvPr>
            <p:ph type="title"/>
          </p:nvPr>
        </p:nvSpPr>
        <p:spPr/>
        <p:txBody>
          <a:bodyPr/>
          <a:lstStyle/>
          <a:p>
            <a:r>
              <a:rPr lang="en-GB"/>
              <a:t>More preparation</a:t>
            </a:r>
          </a:p>
        </p:txBody>
      </p:sp>
      <p:sp>
        <p:nvSpPr>
          <p:cNvPr id="3" name="Content Placeholder 2">
            <a:extLst>
              <a:ext uri="{FF2B5EF4-FFF2-40B4-BE49-F238E27FC236}">
                <a16:creationId xmlns:a16="http://schemas.microsoft.com/office/drawing/2014/main" id="{7590588E-B681-3431-9F6A-B96E3EB8EEB9}"/>
              </a:ext>
            </a:extLst>
          </p:cNvPr>
          <p:cNvSpPr>
            <a:spLocks noGrp="1"/>
          </p:cNvSpPr>
          <p:nvPr>
            <p:ph idx="1"/>
          </p:nvPr>
        </p:nvSpPr>
        <p:spPr/>
        <p:txBody>
          <a:bodyPr/>
          <a:lstStyle/>
          <a:p>
            <a:r>
              <a:rPr lang="en-GB" dirty="0"/>
              <a:t>‘The success of the film will hinge much more heavily on the answers to the other questions than to the choice of topic as such. What is important is that you as the filmmaker find a topic of genuine interest, deep concern, passionate investment, strong commitment, or abiding curiosity. Without the driving force of a highly motivated filmmaker, any topic may suffer, but with it, there is no limit to how successful a film can be.’ </a:t>
            </a:r>
            <a:r>
              <a:rPr lang="en-GB" sz="1800" b="0" i="0" u="none" strike="noStrike" dirty="0">
                <a:solidFill>
                  <a:srgbClr val="000000"/>
                </a:solidFill>
                <a:effectLst/>
                <a:latin typeface="Aptos" panose="020B0004020202020204" pitchFamily="34" charset="0"/>
              </a:rPr>
              <a:t>(Nichols, 2017;212)</a:t>
            </a:r>
            <a:endParaRPr lang="en-GB" dirty="0"/>
          </a:p>
        </p:txBody>
      </p:sp>
    </p:spTree>
    <p:extLst>
      <p:ext uri="{BB962C8B-B14F-4D97-AF65-F5344CB8AC3E}">
        <p14:creationId xmlns:p14="http://schemas.microsoft.com/office/powerpoint/2010/main" val="1685147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AC0B3-A490-0816-8415-4294BE1102AE}"/>
              </a:ext>
            </a:extLst>
          </p:cNvPr>
          <p:cNvSpPr>
            <a:spLocks noGrp="1"/>
          </p:cNvSpPr>
          <p:nvPr>
            <p:ph type="title"/>
          </p:nvPr>
        </p:nvSpPr>
        <p:spPr/>
        <p:txBody>
          <a:bodyPr/>
          <a:lstStyle/>
          <a:p>
            <a:r>
              <a:rPr lang="en-GB"/>
              <a:t>Nichols</a:t>
            </a:r>
          </a:p>
        </p:txBody>
      </p:sp>
      <p:sp>
        <p:nvSpPr>
          <p:cNvPr id="3" name="Content Placeholder 2">
            <a:extLst>
              <a:ext uri="{FF2B5EF4-FFF2-40B4-BE49-F238E27FC236}">
                <a16:creationId xmlns:a16="http://schemas.microsoft.com/office/drawing/2014/main" id="{D329B49D-56F4-7D40-E41C-CD97029F8C8D}"/>
              </a:ext>
            </a:extLst>
          </p:cNvPr>
          <p:cNvSpPr>
            <a:spLocks noGrp="1"/>
          </p:cNvSpPr>
          <p:nvPr>
            <p:ph idx="1"/>
          </p:nvPr>
        </p:nvSpPr>
        <p:spPr/>
        <p:txBody>
          <a:bodyPr>
            <a:normAutofit lnSpcReduction="10000"/>
          </a:bodyPr>
          <a:lstStyle/>
          <a:p>
            <a:r>
              <a:rPr lang="en-GB"/>
              <a:t>‘A proposal, written or verbal, would engage readers actively so that by the conclusion of the proposal, they feel compelled to lend their support to a work that has yet to be made.</a:t>
            </a:r>
          </a:p>
          <a:p>
            <a:r>
              <a:rPr lang="en-GB"/>
              <a:t> This is a classic task for rhetoric. Persuasive writing seeks to embody the 3 C’s (discussed in chapter 3): it sets out to </a:t>
            </a:r>
          </a:p>
          <a:p>
            <a:r>
              <a:rPr lang="en-GB"/>
              <a:t>(1) portray the filmmaker as a credible figure, fully capable of making the film; </a:t>
            </a:r>
          </a:p>
          <a:p>
            <a:r>
              <a:rPr lang="en-GB"/>
              <a:t>(2) offer convincing arguments about why the film should be made; and </a:t>
            </a:r>
          </a:p>
          <a:p>
            <a:r>
              <a:rPr lang="en-GB"/>
              <a:t>(3) convey a compelling sense of the importance of doing so.</a:t>
            </a:r>
          </a:p>
        </p:txBody>
      </p:sp>
    </p:spTree>
    <p:extLst>
      <p:ext uri="{BB962C8B-B14F-4D97-AF65-F5344CB8AC3E}">
        <p14:creationId xmlns:p14="http://schemas.microsoft.com/office/powerpoint/2010/main" val="23549081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4DE68-FF51-C848-B5C1-B6DCA96F6A54}"/>
              </a:ext>
            </a:extLst>
          </p:cNvPr>
          <p:cNvSpPr>
            <a:spLocks noGrp="1"/>
          </p:cNvSpPr>
          <p:nvPr>
            <p:ph type="title"/>
          </p:nvPr>
        </p:nvSpPr>
        <p:spPr/>
        <p:txBody>
          <a:bodyPr/>
          <a:lstStyle/>
          <a:p>
            <a:r>
              <a:rPr lang="en-GB"/>
              <a:t>Nichols</a:t>
            </a:r>
          </a:p>
        </p:txBody>
      </p:sp>
      <p:sp>
        <p:nvSpPr>
          <p:cNvPr id="3" name="Content Placeholder 2">
            <a:extLst>
              <a:ext uri="{FF2B5EF4-FFF2-40B4-BE49-F238E27FC236}">
                <a16:creationId xmlns:a16="http://schemas.microsoft.com/office/drawing/2014/main" id="{B3B6F364-F291-A375-6EEE-A0A8F01B3A9C}"/>
              </a:ext>
            </a:extLst>
          </p:cNvPr>
          <p:cNvSpPr>
            <a:spLocks noGrp="1"/>
          </p:cNvSpPr>
          <p:nvPr>
            <p:ph idx="1"/>
          </p:nvPr>
        </p:nvSpPr>
        <p:spPr/>
        <p:txBody>
          <a:bodyPr/>
          <a:lstStyle/>
          <a:p>
            <a:r>
              <a:rPr lang="en-GB" dirty="0"/>
              <a:t>In his chapter “What Makes Documentaries Engaging and Persuasive?,” Nichols (2017) discusses the three basic divisions of rhetorical address under which most documentaries reside: </a:t>
            </a:r>
          </a:p>
          <a:p>
            <a:r>
              <a:rPr lang="en-GB" dirty="0"/>
              <a:t>(1) deliberative (what to do now?); </a:t>
            </a:r>
          </a:p>
          <a:p>
            <a:r>
              <a:rPr lang="en-GB" dirty="0"/>
              <a:t>(2) judicial or historical (what really happened then?); and </a:t>
            </a:r>
          </a:p>
          <a:p>
            <a:r>
              <a:rPr lang="en-GB" dirty="0"/>
              <a:t>(3) commemorative or critical (what is he, she, or it truly like?).</a:t>
            </a:r>
          </a:p>
          <a:p>
            <a:endParaRPr lang="en-GB" dirty="0"/>
          </a:p>
          <a:p>
            <a:r>
              <a:rPr lang="en-GB" dirty="0"/>
              <a:t> Tying the idea for a proposed film to at least one of these approaches makes good sense in most cases. (2017:p213)</a:t>
            </a:r>
          </a:p>
        </p:txBody>
      </p:sp>
    </p:spTree>
    <p:extLst>
      <p:ext uri="{BB962C8B-B14F-4D97-AF65-F5344CB8AC3E}">
        <p14:creationId xmlns:p14="http://schemas.microsoft.com/office/powerpoint/2010/main" val="33397364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D8D11-9075-0789-FDFF-A5B0826C19AD}"/>
              </a:ext>
            </a:extLst>
          </p:cNvPr>
          <p:cNvSpPr>
            <a:spLocks noGrp="1"/>
          </p:cNvSpPr>
          <p:nvPr>
            <p:ph type="title"/>
          </p:nvPr>
        </p:nvSpPr>
        <p:spPr/>
        <p:txBody>
          <a:bodyPr/>
          <a:lstStyle/>
          <a:p>
            <a:r>
              <a:rPr lang="en-GB"/>
              <a:t>As you prepare with more focus</a:t>
            </a:r>
          </a:p>
        </p:txBody>
      </p:sp>
      <p:sp>
        <p:nvSpPr>
          <p:cNvPr id="3" name="Content Placeholder 2">
            <a:extLst>
              <a:ext uri="{FF2B5EF4-FFF2-40B4-BE49-F238E27FC236}">
                <a16:creationId xmlns:a16="http://schemas.microsoft.com/office/drawing/2014/main" id="{1B6766FA-9E4D-CAA0-ED06-2C4B8356A0FA}"/>
              </a:ext>
            </a:extLst>
          </p:cNvPr>
          <p:cNvSpPr>
            <a:spLocks noGrp="1"/>
          </p:cNvSpPr>
          <p:nvPr>
            <p:ph idx="1"/>
          </p:nvPr>
        </p:nvSpPr>
        <p:spPr/>
        <p:txBody>
          <a:bodyPr/>
          <a:lstStyle/>
          <a:p>
            <a:r>
              <a:rPr lang="en-GB" dirty="0"/>
              <a:t>Commemorative or Critical?</a:t>
            </a:r>
          </a:p>
          <a:p>
            <a:endParaRPr lang="en-GB" dirty="0"/>
          </a:p>
          <a:p>
            <a:r>
              <a:rPr lang="en-GB" dirty="0"/>
              <a:t>Does the proposed film portray someone as an exemplary figure from whom we can learn? </a:t>
            </a:r>
          </a:p>
          <a:p>
            <a:r>
              <a:rPr lang="en-GB" dirty="0"/>
              <a:t>Does it examine a figure, group or institution whose conduct or practices may serve as a warning to us in some way? </a:t>
            </a:r>
          </a:p>
          <a:p>
            <a:r>
              <a:rPr lang="en-GB" dirty="0"/>
              <a:t>Does the film offer new insight into a well-known figure whose public image is not the entire story? (Nichols, 2017:p214)</a:t>
            </a:r>
          </a:p>
          <a:p>
            <a:endParaRPr lang="en-GB" dirty="0"/>
          </a:p>
        </p:txBody>
      </p:sp>
    </p:spTree>
    <p:extLst>
      <p:ext uri="{BB962C8B-B14F-4D97-AF65-F5344CB8AC3E}">
        <p14:creationId xmlns:p14="http://schemas.microsoft.com/office/powerpoint/2010/main" val="15780639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0FE850-7775-32A8-0B21-7896C1EE9C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8B0878-79C5-486B-DE96-923714106886}"/>
              </a:ext>
            </a:extLst>
          </p:cNvPr>
          <p:cNvSpPr>
            <a:spLocks noGrp="1"/>
          </p:cNvSpPr>
          <p:nvPr>
            <p:ph type="title"/>
          </p:nvPr>
        </p:nvSpPr>
        <p:spPr/>
        <p:txBody>
          <a:bodyPr/>
          <a:lstStyle/>
          <a:p>
            <a:r>
              <a:rPr lang="en-GB"/>
              <a:t>As you prepare with more focus</a:t>
            </a:r>
          </a:p>
        </p:txBody>
      </p:sp>
      <p:sp>
        <p:nvSpPr>
          <p:cNvPr id="3" name="Content Placeholder 2">
            <a:extLst>
              <a:ext uri="{FF2B5EF4-FFF2-40B4-BE49-F238E27FC236}">
                <a16:creationId xmlns:a16="http://schemas.microsoft.com/office/drawing/2014/main" id="{340C413D-021F-A7D6-EE45-AC5D3E1BE38D}"/>
              </a:ext>
            </a:extLst>
          </p:cNvPr>
          <p:cNvSpPr>
            <a:spLocks noGrp="1"/>
          </p:cNvSpPr>
          <p:nvPr>
            <p:ph idx="1"/>
          </p:nvPr>
        </p:nvSpPr>
        <p:spPr/>
        <p:txBody>
          <a:bodyPr/>
          <a:lstStyle/>
          <a:p>
            <a:endParaRPr lang="en-GB" dirty="0"/>
          </a:p>
          <a:p>
            <a:r>
              <a:rPr lang="en-GB" dirty="0"/>
              <a:t>Does it discover a little known figure whose significance to us is much greater than had been realized? </a:t>
            </a:r>
          </a:p>
          <a:p>
            <a:r>
              <a:rPr lang="en-GB" dirty="0"/>
              <a:t>Does it portray a group, institution, people, or culture in a way that adds to our understanding of their experience? (Nichols, 2017:p214)</a:t>
            </a:r>
          </a:p>
          <a:p>
            <a:endParaRPr lang="en-GB" dirty="0"/>
          </a:p>
          <a:p>
            <a:r>
              <a:rPr lang="en-GB" dirty="0"/>
              <a:t>What visual style will you use to portray your topic?</a:t>
            </a:r>
          </a:p>
          <a:p>
            <a:r>
              <a:rPr lang="en-GB" dirty="0"/>
              <a:t>What is your factual media ‘voice’ or position on the topic?</a:t>
            </a:r>
          </a:p>
        </p:txBody>
      </p:sp>
    </p:spTree>
    <p:extLst>
      <p:ext uri="{BB962C8B-B14F-4D97-AF65-F5344CB8AC3E}">
        <p14:creationId xmlns:p14="http://schemas.microsoft.com/office/powerpoint/2010/main" val="408312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268EA-B323-EC7B-C80F-D8E8C3AD6D41}"/>
              </a:ext>
            </a:extLst>
          </p:cNvPr>
          <p:cNvSpPr>
            <a:spLocks noGrp="1"/>
          </p:cNvSpPr>
          <p:nvPr>
            <p:ph type="title"/>
          </p:nvPr>
        </p:nvSpPr>
        <p:spPr/>
        <p:txBody>
          <a:bodyPr/>
          <a:lstStyle/>
          <a:p>
            <a:r>
              <a:rPr lang="en-GB"/>
              <a:t>Intended Results</a:t>
            </a:r>
          </a:p>
        </p:txBody>
      </p:sp>
      <p:sp>
        <p:nvSpPr>
          <p:cNvPr id="3" name="Content Placeholder 2">
            <a:extLst>
              <a:ext uri="{FF2B5EF4-FFF2-40B4-BE49-F238E27FC236}">
                <a16:creationId xmlns:a16="http://schemas.microsoft.com/office/drawing/2014/main" id="{6A2677EC-1CD9-3BAD-871B-B276ED33E160}"/>
              </a:ext>
            </a:extLst>
          </p:cNvPr>
          <p:cNvSpPr>
            <a:spLocks noGrp="1"/>
          </p:cNvSpPr>
          <p:nvPr>
            <p:ph idx="1"/>
          </p:nvPr>
        </p:nvSpPr>
        <p:spPr/>
        <p:txBody>
          <a:bodyPr/>
          <a:lstStyle/>
          <a:p>
            <a:r>
              <a:rPr lang="en-GB" dirty="0"/>
              <a:t>‘A new work should bring a fresh perspective to the topic.’ (Nichols, 2017:p215)</a:t>
            </a:r>
          </a:p>
          <a:p>
            <a:endParaRPr lang="en-GB" dirty="0"/>
          </a:p>
          <a:p>
            <a:r>
              <a:rPr lang="en-GB" dirty="0"/>
              <a:t>‘How can you persuade others of the importance of the film and its subject? </a:t>
            </a:r>
          </a:p>
          <a:p>
            <a:r>
              <a:rPr lang="en-GB" dirty="0"/>
              <a:t>In due course, the film itself will be the answer: when you see it, you will see why this topic matters, or not.’ (Nichols, 2017:p211)</a:t>
            </a:r>
          </a:p>
        </p:txBody>
      </p:sp>
    </p:spTree>
    <p:extLst>
      <p:ext uri="{BB962C8B-B14F-4D97-AF65-F5344CB8AC3E}">
        <p14:creationId xmlns:p14="http://schemas.microsoft.com/office/powerpoint/2010/main" val="1334595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BCE54-9A05-30AE-3622-0A86A0B53A83}"/>
              </a:ext>
            </a:extLst>
          </p:cNvPr>
          <p:cNvSpPr>
            <a:spLocks noGrp="1"/>
          </p:cNvSpPr>
          <p:nvPr>
            <p:ph type="title"/>
          </p:nvPr>
        </p:nvSpPr>
        <p:spPr/>
        <p:txBody>
          <a:bodyPr/>
          <a:lstStyle/>
          <a:p>
            <a:r>
              <a:rPr lang="en-GB"/>
              <a:t>Examples </a:t>
            </a:r>
          </a:p>
        </p:txBody>
      </p:sp>
      <p:sp>
        <p:nvSpPr>
          <p:cNvPr id="3" name="Content Placeholder 2">
            <a:extLst>
              <a:ext uri="{FF2B5EF4-FFF2-40B4-BE49-F238E27FC236}">
                <a16:creationId xmlns:a16="http://schemas.microsoft.com/office/drawing/2014/main" id="{B0B33EA5-FE19-4929-2301-35178F6F5F23}"/>
              </a:ext>
            </a:extLst>
          </p:cNvPr>
          <p:cNvSpPr>
            <a:spLocks noGrp="1"/>
          </p:cNvSpPr>
          <p:nvPr>
            <p:ph idx="1"/>
          </p:nvPr>
        </p:nvSpPr>
        <p:spPr/>
        <p:txBody>
          <a:bodyPr/>
          <a:lstStyle/>
          <a:p>
            <a:endParaRPr lang="en-GB" dirty="0"/>
          </a:p>
          <a:p>
            <a:r>
              <a:rPr lang="en-GB" dirty="0"/>
              <a:t>YouTube – </a:t>
            </a:r>
            <a:r>
              <a:rPr lang="en-GB" dirty="0">
                <a:hlinkClick r:id="rId2"/>
              </a:rPr>
              <a:t>Inside the Hidden Lives of Britain’s Homeless</a:t>
            </a:r>
            <a:endParaRPr lang="en-GB" dirty="0"/>
          </a:p>
          <a:p>
            <a:r>
              <a:rPr lang="en-GB" dirty="0"/>
              <a:t>Watch the first 5 minutes through a critical lens, looking for the ‘what to do now?’, ‘what really happened then?’ or ‘what is he, she, or it truly like?’</a:t>
            </a:r>
          </a:p>
          <a:p>
            <a:endParaRPr lang="en-GB" dirty="0"/>
          </a:p>
          <a:p>
            <a:r>
              <a:rPr lang="en-GB" dirty="0"/>
              <a:t>Also consider ‘Does it portray a group, institution, people, or culture in a way that adds to our understanding of their experience?’ (Nichols, 2017:p214)</a:t>
            </a:r>
          </a:p>
          <a:p>
            <a:endParaRPr lang="en-GB" dirty="0"/>
          </a:p>
          <a:p>
            <a:endParaRPr lang="en-GB" dirty="0"/>
          </a:p>
          <a:p>
            <a:endParaRPr lang="en-GB" dirty="0"/>
          </a:p>
        </p:txBody>
      </p:sp>
    </p:spTree>
    <p:extLst>
      <p:ext uri="{BB962C8B-B14F-4D97-AF65-F5344CB8AC3E}">
        <p14:creationId xmlns:p14="http://schemas.microsoft.com/office/powerpoint/2010/main" val="23489606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2EC8C-0EF3-1872-6488-F0281C0A0AE0}"/>
              </a:ext>
            </a:extLst>
          </p:cNvPr>
          <p:cNvSpPr>
            <a:spLocks noGrp="1"/>
          </p:cNvSpPr>
          <p:nvPr>
            <p:ph type="title"/>
          </p:nvPr>
        </p:nvSpPr>
        <p:spPr/>
        <p:txBody>
          <a:bodyPr/>
          <a:lstStyle/>
          <a:p>
            <a:r>
              <a:rPr lang="en-GB"/>
              <a:t>Examples</a:t>
            </a:r>
          </a:p>
        </p:txBody>
      </p:sp>
      <p:sp>
        <p:nvSpPr>
          <p:cNvPr id="3" name="Content Placeholder 2">
            <a:extLst>
              <a:ext uri="{FF2B5EF4-FFF2-40B4-BE49-F238E27FC236}">
                <a16:creationId xmlns:a16="http://schemas.microsoft.com/office/drawing/2014/main" id="{AD8A7F55-17F7-C119-AFAD-0F742601D9A7}"/>
              </a:ext>
            </a:extLst>
          </p:cNvPr>
          <p:cNvSpPr>
            <a:spLocks noGrp="1"/>
          </p:cNvSpPr>
          <p:nvPr>
            <p:ph idx="1"/>
          </p:nvPr>
        </p:nvSpPr>
        <p:spPr/>
        <p:txBody>
          <a:bodyPr/>
          <a:lstStyle/>
          <a:p>
            <a:r>
              <a:rPr lang="en-GB"/>
              <a:t>BBC on YouTube: </a:t>
            </a:r>
            <a:r>
              <a:rPr lang="en-GB">
                <a:hlinkClick r:id="rId2"/>
              </a:rPr>
              <a:t>80% ULTRA-processed food diet for 30 days</a:t>
            </a:r>
            <a:endParaRPr lang="en-GB"/>
          </a:p>
          <a:p>
            <a:endParaRPr lang="en-GB"/>
          </a:p>
          <a:p>
            <a:r>
              <a:rPr lang="en-GB"/>
              <a:t>Watch the first whole 9-minute piece through a critical lens, looking for the ‘what to do now?’, ‘what really happened then?’ or ‘what is he, she, or it truly like?’</a:t>
            </a:r>
          </a:p>
          <a:p>
            <a:endParaRPr lang="en-GB"/>
          </a:p>
          <a:p>
            <a:r>
              <a:rPr lang="en-GB"/>
              <a:t>‘Does the proposed film portray someone as an exemplary figure from whom we can learn?’ </a:t>
            </a:r>
          </a:p>
          <a:p>
            <a:endParaRPr lang="en-GB"/>
          </a:p>
        </p:txBody>
      </p:sp>
    </p:spTree>
    <p:extLst>
      <p:ext uri="{BB962C8B-B14F-4D97-AF65-F5344CB8AC3E}">
        <p14:creationId xmlns:p14="http://schemas.microsoft.com/office/powerpoint/2010/main" val="41359740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72D10-102C-F40B-46AF-53A0C65A0651}"/>
              </a:ext>
            </a:extLst>
          </p:cNvPr>
          <p:cNvSpPr>
            <a:spLocks noGrp="1"/>
          </p:cNvSpPr>
          <p:nvPr>
            <p:ph type="title"/>
          </p:nvPr>
        </p:nvSpPr>
        <p:spPr/>
        <p:txBody>
          <a:bodyPr/>
          <a:lstStyle/>
          <a:p>
            <a:r>
              <a:rPr lang="en-GB"/>
              <a:t>Representation</a:t>
            </a:r>
          </a:p>
        </p:txBody>
      </p:sp>
      <p:sp>
        <p:nvSpPr>
          <p:cNvPr id="3" name="Content Placeholder 2">
            <a:extLst>
              <a:ext uri="{FF2B5EF4-FFF2-40B4-BE49-F238E27FC236}">
                <a16:creationId xmlns:a16="http://schemas.microsoft.com/office/drawing/2014/main" id="{E437A165-1D0F-48AB-6C74-900D79C9A841}"/>
              </a:ext>
            </a:extLst>
          </p:cNvPr>
          <p:cNvSpPr>
            <a:spLocks noGrp="1"/>
          </p:cNvSpPr>
          <p:nvPr>
            <p:ph idx="1"/>
          </p:nvPr>
        </p:nvSpPr>
        <p:spPr/>
        <p:txBody>
          <a:bodyPr vert="horz" lIns="91440" tIns="45720" rIns="91440" bIns="45720" rtlCol="0" anchor="t">
            <a:normAutofit/>
          </a:bodyPr>
          <a:lstStyle/>
          <a:p>
            <a:r>
              <a:rPr lang="en-GB"/>
              <a:t>‘Truth claims reflect a tacit contractual agreement or bond of trust between documentary producers (whether an individual filmmaker or broadcasting institution) and an audience that the representation is based on the actual socio-historical world, not a fictional world imaginatively conceived.’ (Beattie, 2004:p11)</a:t>
            </a:r>
          </a:p>
          <a:p>
            <a:endParaRPr lang="en-GB"/>
          </a:p>
          <a:p>
            <a:r>
              <a:rPr lang="en-GB"/>
              <a:t>There are codes of conduct and guidelines in place to protect makers and subjects.</a:t>
            </a:r>
          </a:p>
        </p:txBody>
      </p:sp>
    </p:spTree>
    <p:extLst>
      <p:ext uri="{BB962C8B-B14F-4D97-AF65-F5344CB8AC3E}">
        <p14:creationId xmlns:p14="http://schemas.microsoft.com/office/powerpoint/2010/main" val="42571788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E1326-F7EA-70AE-E91C-CDE17C35A301}"/>
              </a:ext>
            </a:extLst>
          </p:cNvPr>
          <p:cNvSpPr>
            <a:spLocks noGrp="1"/>
          </p:cNvSpPr>
          <p:nvPr>
            <p:ph type="title"/>
          </p:nvPr>
        </p:nvSpPr>
        <p:spPr/>
        <p:txBody>
          <a:bodyPr/>
          <a:lstStyle/>
          <a:p>
            <a:r>
              <a:rPr lang="en-GB"/>
              <a:t>Representation: Critical thinking</a:t>
            </a:r>
          </a:p>
        </p:txBody>
      </p:sp>
      <p:sp>
        <p:nvSpPr>
          <p:cNvPr id="3" name="Content Placeholder 2">
            <a:extLst>
              <a:ext uri="{FF2B5EF4-FFF2-40B4-BE49-F238E27FC236}">
                <a16:creationId xmlns:a16="http://schemas.microsoft.com/office/drawing/2014/main" id="{1D408A66-43C8-950D-73F9-25D0938A779F}"/>
              </a:ext>
            </a:extLst>
          </p:cNvPr>
          <p:cNvSpPr>
            <a:spLocks noGrp="1"/>
          </p:cNvSpPr>
          <p:nvPr>
            <p:ph idx="1"/>
          </p:nvPr>
        </p:nvSpPr>
        <p:spPr/>
        <p:txBody>
          <a:bodyPr/>
          <a:lstStyle/>
          <a:p>
            <a:r>
              <a:rPr lang="en-GB"/>
              <a:t>‘Embedded within the account of physical reality is a claim or assertion at the centre of all non-fictional representation, namely, that a documentary depiction of the socio-historical world is factual and truthful.’ (Beattie, 2004:p10)</a:t>
            </a:r>
          </a:p>
          <a:p>
            <a:endParaRPr lang="en-GB"/>
          </a:p>
        </p:txBody>
      </p:sp>
    </p:spTree>
    <p:extLst>
      <p:ext uri="{BB962C8B-B14F-4D97-AF65-F5344CB8AC3E}">
        <p14:creationId xmlns:p14="http://schemas.microsoft.com/office/powerpoint/2010/main" val="25037844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9D3443-F5AC-8414-F920-6E1A5E8058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7D60CE-B887-ADE6-66B2-15BCE2578AFB}"/>
              </a:ext>
            </a:extLst>
          </p:cNvPr>
          <p:cNvSpPr>
            <a:spLocks noGrp="1"/>
          </p:cNvSpPr>
          <p:nvPr>
            <p:ph type="title"/>
          </p:nvPr>
        </p:nvSpPr>
        <p:spPr/>
        <p:txBody>
          <a:bodyPr/>
          <a:lstStyle/>
          <a:p>
            <a:r>
              <a:rPr lang="en-GB"/>
              <a:t>Representation: Critical thinking</a:t>
            </a:r>
          </a:p>
        </p:txBody>
      </p:sp>
      <p:sp>
        <p:nvSpPr>
          <p:cNvPr id="3" name="Content Placeholder 2">
            <a:extLst>
              <a:ext uri="{FF2B5EF4-FFF2-40B4-BE49-F238E27FC236}">
                <a16:creationId xmlns:a16="http://schemas.microsoft.com/office/drawing/2014/main" id="{5735BC45-7D01-F5D1-BAC6-C3EF86C26AA1}"/>
              </a:ext>
            </a:extLst>
          </p:cNvPr>
          <p:cNvSpPr>
            <a:spLocks noGrp="1"/>
          </p:cNvSpPr>
          <p:nvPr>
            <p:ph idx="1"/>
          </p:nvPr>
        </p:nvSpPr>
        <p:spPr/>
        <p:txBody>
          <a:bodyPr/>
          <a:lstStyle/>
          <a:p>
            <a:r>
              <a:rPr lang="en-GB"/>
              <a:t>‘Embedded within the account of physical reality is a claim or assertion at the centre of all non-fictional representation, namely, that a documentary depiction of the socio-historical world is factual and truthful.’ (Beattie, 2004:p10)</a:t>
            </a:r>
          </a:p>
          <a:p>
            <a:endParaRPr lang="en-GB"/>
          </a:p>
          <a:p>
            <a:r>
              <a:rPr lang="en-GB"/>
              <a:t>‘Of course, saying that a documentary representation makes a truth claim is not the same as saying that it presents truth.’ (Beattie, 2004:p10)</a:t>
            </a:r>
          </a:p>
          <a:p>
            <a:endParaRPr lang="en-GB"/>
          </a:p>
        </p:txBody>
      </p:sp>
    </p:spTree>
    <p:extLst>
      <p:ext uri="{BB962C8B-B14F-4D97-AF65-F5344CB8AC3E}">
        <p14:creationId xmlns:p14="http://schemas.microsoft.com/office/powerpoint/2010/main" val="26655148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B230B-3604-BEE7-61B1-0E291B73CE53}"/>
              </a:ext>
            </a:extLst>
          </p:cNvPr>
          <p:cNvSpPr>
            <a:spLocks noGrp="1"/>
          </p:cNvSpPr>
          <p:nvPr>
            <p:ph type="title"/>
          </p:nvPr>
        </p:nvSpPr>
        <p:spPr/>
        <p:txBody>
          <a:bodyPr/>
          <a:lstStyle/>
          <a:p>
            <a:r>
              <a:rPr lang="en-GB"/>
              <a:t>Representation: Critical thinking</a:t>
            </a:r>
          </a:p>
        </p:txBody>
      </p:sp>
      <p:sp>
        <p:nvSpPr>
          <p:cNvPr id="3" name="Content Placeholder 2">
            <a:extLst>
              <a:ext uri="{FF2B5EF4-FFF2-40B4-BE49-F238E27FC236}">
                <a16:creationId xmlns:a16="http://schemas.microsoft.com/office/drawing/2014/main" id="{FD2DE1B0-0402-1A99-7988-93A32681225B}"/>
              </a:ext>
            </a:extLst>
          </p:cNvPr>
          <p:cNvSpPr>
            <a:spLocks noGrp="1"/>
          </p:cNvSpPr>
          <p:nvPr>
            <p:ph idx="1"/>
          </p:nvPr>
        </p:nvSpPr>
        <p:spPr/>
        <p:txBody>
          <a:bodyPr/>
          <a:lstStyle/>
          <a:p>
            <a:endParaRPr lang="en-GB"/>
          </a:p>
          <a:p>
            <a:endParaRPr lang="en-GB"/>
          </a:p>
          <a:p>
            <a:r>
              <a:rPr lang="en-GB"/>
              <a:t>‘In these terms documentary can be defined, generally, as a work or text which implicitly claims to truthfully represent the world whether it is to accurately represent events or issues or to assert that the subjects of the work are real people.’ (Beattie, 2004:p10)</a:t>
            </a:r>
          </a:p>
          <a:p>
            <a:endParaRPr lang="en-GB"/>
          </a:p>
        </p:txBody>
      </p:sp>
    </p:spTree>
    <p:extLst>
      <p:ext uri="{BB962C8B-B14F-4D97-AF65-F5344CB8AC3E}">
        <p14:creationId xmlns:p14="http://schemas.microsoft.com/office/powerpoint/2010/main" val="30127194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48760-F511-F59C-E940-15E9E917AC84}"/>
              </a:ext>
            </a:extLst>
          </p:cNvPr>
          <p:cNvSpPr>
            <a:spLocks noGrp="1"/>
          </p:cNvSpPr>
          <p:nvPr>
            <p:ph type="title"/>
          </p:nvPr>
        </p:nvSpPr>
        <p:spPr/>
        <p:txBody>
          <a:bodyPr/>
          <a:lstStyle/>
          <a:p>
            <a:r>
              <a:rPr lang="en-GB"/>
              <a:t>Representation: Critical thinking</a:t>
            </a:r>
          </a:p>
        </p:txBody>
      </p:sp>
      <p:sp>
        <p:nvSpPr>
          <p:cNvPr id="3" name="Content Placeholder 2">
            <a:extLst>
              <a:ext uri="{FF2B5EF4-FFF2-40B4-BE49-F238E27FC236}">
                <a16:creationId xmlns:a16="http://schemas.microsoft.com/office/drawing/2014/main" id="{68A77594-250A-1CD9-7C4C-14610AAA8976}"/>
              </a:ext>
            </a:extLst>
          </p:cNvPr>
          <p:cNvSpPr>
            <a:spLocks noGrp="1"/>
          </p:cNvSpPr>
          <p:nvPr>
            <p:ph idx="1"/>
          </p:nvPr>
        </p:nvSpPr>
        <p:spPr/>
        <p:txBody>
          <a:bodyPr/>
          <a:lstStyle/>
          <a:p>
            <a:r>
              <a:rPr lang="en-GB"/>
              <a:t>Homework task:</a:t>
            </a:r>
          </a:p>
          <a:p>
            <a:endParaRPr lang="en-GB"/>
          </a:p>
          <a:p>
            <a:r>
              <a:rPr lang="en-GB"/>
              <a:t>Find and watch the famous Flaherty ‘documentary’ ‘</a:t>
            </a:r>
            <a:r>
              <a:rPr lang="en-GB" i="1"/>
              <a:t>Nanook of the North</a:t>
            </a:r>
            <a:r>
              <a:rPr lang="en-GB"/>
              <a:t>’ (1922).</a:t>
            </a:r>
          </a:p>
          <a:p>
            <a:r>
              <a:rPr lang="en-GB"/>
              <a:t>Consider the mode of documentary, the representation of the subjects, and your creative response to the work.</a:t>
            </a:r>
          </a:p>
          <a:p>
            <a:endParaRPr lang="en-GB"/>
          </a:p>
        </p:txBody>
      </p:sp>
    </p:spTree>
    <p:extLst>
      <p:ext uri="{BB962C8B-B14F-4D97-AF65-F5344CB8AC3E}">
        <p14:creationId xmlns:p14="http://schemas.microsoft.com/office/powerpoint/2010/main" val="20386501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3BD9C-FE1A-1A79-0787-9C48CCABDC9E}"/>
              </a:ext>
            </a:extLst>
          </p:cNvPr>
          <p:cNvSpPr>
            <a:spLocks noGrp="1"/>
          </p:cNvSpPr>
          <p:nvPr>
            <p:ph type="title"/>
          </p:nvPr>
        </p:nvSpPr>
        <p:spPr/>
        <p:txBody>
          <a:bodyPr/>
          <a:lstStyle/>
          <a:p>
            <a:r>
              <a:rPr lang="en-GB"/>
              <a:t>Representation</a:t>
            </a:r>
          </a:p>
        </p:txBody>
      </p:sp>
      <p:sp>
        <p:nvSpPr>
          <p:cNvPr id="3" name="Content Placeholder 2">
            <a:extLst>
              <a:ext uri="{FF2B5EF4-FFF2-40B4-BE49-F238E27FC236}">
                <a16:creationId xmlns:a16="http://schemas.microsoft.com/office/drawing/2014/main" id="{858C4FF2-F853-BFCB-957B-094C13A5681C}"/>
              </a:ext>
            </a:extLst>
          </p:cNvPr>
          <p:cNvSpPr>
            <a:spLocks noGrp="1"/>
          </p:cNvSpPr>
          <p:nvPr>
            <p:ph idx="1"/>
          </p:nvPr>
        </p:nvSpPr>
        <p:spPr/>
        <p:txBody>
          <a:bodyPr vert="horz" lIns="91440" tIns="45720" rIns="91440" bIns="45720" rtlCol="0" anchor="t">
            <a:normAutofit/>
          </a:bodyPr>
          <a:lstStyle/>
          <a:p>
            <a:r>
              <a:rPr lang="en-GB"/>
              <a:t>Hall’s (fairly) simple definition of representation:</a:t>
            </a:r>
          </a:p>
          <a:p>
            <a:endParaRPr lang="en-GB"/>
          </a:p>
          <a:p>
            <a:r>
              <a:rPr lang="en-GB"/>
              <a:t>‘Representation is the process by which members of a culture use language (broadly defined as any system which deploys signs, any signifying system) to produce meaning.’ (Hall, 2013:p45)</a:t>
            </a:r>
          </a:p>
          <a:p>
            <a:endParaRPr lang="en-GB"/>
          </a:p>
          <a:p>
            <a:endParaRPr lang="en-GB"/>
          </a:p>
        </p:txBody>
      </p:sp>
    </p:spTree>
    <p:extLst>
      <p:ext uri="{BB962C8B-B14F-4D97-AF65-F5344CB8AC3E}">
        <p14:creationId xmlns:p14="http://schemas.microsoft.com/office/powerpoint/2010/main" val="2404898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31ECBD-0819-CE91-1ADA-6DB9CDD971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E85760-E75F-107C-F2BC-241C03CFAFEA}"/>
              </a:ext>
            </a:extLst>
          </p:cNvPr>
          <p:cNvSpPr>
            <a:spLocks noGrp="1"/>
          </p:cNvSpPr>
          <p:nvPr>
            <p:ph type="title"/>
          </p:nvPr>
        </p:nvSpPr>
        <p:spPr/>
        <p:txBody>
          <a:bodyPr/>
          <a:lstStyle/>
          <a:p>
            <a:r>
              <a:rPr lang="en-GB"/>
              <a:t>Representation</a:t>
            </a:r>
          </a:p>
        </p:txBody>
      </p:sp>
      <p:sp>
        <p:nvSpPr>
          <p:cNvPr id="3" name="Content Placeholder 2">
            <a:extLst>
              <a:ext uri="{FF2B5EF4-FFF2-40B4-BE49-F238E27FC236}">
                <a16:creationId xmlns:a16="http://schemas.microsoft.com/office/drawing/2014/main" id="{C81856BA-3CB2-0602-2A21-992FAE9E1EC0}"/>
              </a:ext>
            </a:extLst>
          </p:cNvPr>
          <p:cNvSpPr>
            <a:spLocks noGrp="1"/>
          </p:cNvSpPr>
          <p:nvPr>
            <p:ph idx="1"/>
          </p:nvPr>
        </p:nvSpPr>
        <p:spPr/>
        <p:txBody>
          <a:bodyPr>
            <a:normAutofit fontScale="92500" lnSpcReduction="10000"/>
          </a:bodyPr>
          <a:lstStyle/>
          <a:p>
            <a:r>
              <a:rPr lang="en-GB"/>
              <a:t>Hall’s (fairly) simple definition of representation:</a:t>
            </a:r>
          </a:p>
          <a:p>
            <a:endParaRPr lang="en-GB"/>
          </a:p>
          <a:p>
            <a:r>
              <a:rPr lang="en-GB"/>
              <a:t>‘Representation is the process by which members of a culture use language (broadly defines as any system which deploys signs, any signifying system) to produce meaning.’ (Hall, 2013 :p45)</a:t>
            </a:r>
          </a:p>
          <a:p>
            <a:endParaRPr lang="en-GB"/>
          </a:p>
          <a:p>
            <a:r>
              <a:rPr lang="en-GB"/>
              <a:t>‘Already, this definition carries the important premise that things – objects, people, events in the world – do not have in themselves any fixed, final or true meaning. It is us – in society, within human cultures – who make things mean, who signify. Meanings, consequently, will always change, from one culture or period to another.’ </a:t>
            </a:r>
          </a:p>
          <a:p>
            <a:endParaRPr lang="en-GB"/>
          </a:p>
          <a:p>
            <a:endParaRPr lang="en-GB"/>
          </a:p>
        </p:txBody>
      </p:sp>
    </p:spTree>
    <p:extLst>
      <p:ext uri="{BB962C8B-B14F-4D97-AF65-F5344CB8AC3E}">
        <p14:creationId xmlns:p14="http://schemas.microsoft.com/office/powerpoint/2010/main" val="7082233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1F15E-C502-A233-F82E-3F2A5B2797A1}"/>
              </a:ext>
            </a:extLst>
          </p:cNvPr>
          <p:cNvSpPr>
            <a:spLocks noGrp="1"/>
          </p:cNvSpPr>
          <p:nvPr>
            <p:ph type="title"/>
          </p:nvPr>
        </p:nvSpPr>
        <p:spPr/>
        <p:txBody>
          <a:bodyPr/>
          <a:lstStyle/>
          <a:p>
            <a:r>
              <a:rPr lang="en-GB" dirty="0"/>
              <a:t>Simplistic exploration: Meaning and signs</a:t>
            </a:r>
          </a:p>
        </p:txBody>
      </p:sp>
      <p:sp>
        <p:nvSpPr>
          <p:cNvPr id="3" name="Content Placeholder 2">
            <a:extLst>
              <a:ext uri="{FF2B5EF4-FFF2-40B4-BE49-F238E27FC236}">
                <a16:creationId xmlns:a16="http://schemas.microsoft.com/office/drawing/2014/main" id="{F0071070-5BE5-8544-3341-60E371F3B49C}"/>
              </a:ext>
            </a:extLst>
          </p:cNvPr>
          <p:cNvSpPr>
            <a:spLocks noGrp="1"/>
          </p:cNvSpPr>
          <p:nvPr>
            <p:ph idx="1"/>
          </p:nvPr>
        </p:nvSpPr>
        <p:spPr/>
        <p:txBody>
          <a:bodyPr>
            <a:normAutofit lnSpcReduction="10000"/>
          </a:bodyPr>
          <a:lstStyle/>
          <a:p>
            <a:r>
              <a:rPr lang="en-GB" dirty="0"/>
              <a:t>These brief videos show some of the issues that can arise with differing ‘understandings’ of signs – in this instance the complex topic of colour in a cross-cultural context:</a:t>
            </a:r>
          </a:p>
          <a:p>
            <a:r>
              <a:rPr lang="en-GB" dirty="0" err="1">
                <a:hlinkClick r:id="rId2"/>
              </a:rPr>
              <a:t>Color</a:t>
            </a:r>
            <a:r>
              <a:rPr lang="en-GB" dirty="0">
                <a:hlinkClick r:id="rId2"/>
              </a:rPr>
              <a:t> Meanings in Different Cultures - Video | Study.com</a:t>
            </a:r>
            <a:endParaRPr lang="en-GB" dirty="0"/>
          </a:p>
          <a:p>
            <a:endParaRPr lang="en-GB" dirty="0"/>
          </a:p>
          <a:p>
            <a:r>
              <a:rPr lang="en-GB" dirty="0">
                <a:hlinkClick r:id="rId3"/>
              </a:rPr>
              <a:t>What Do </a:t>
            </a:r>
            <a:r>
              <a:rPr lang="en-GB" dirty="0" err="1">
                <a:hlinkClick r:id="rId3"/>
              </a:rPr>
              <a:t>Colors</a:t>
            </a:r>
            <a:r>
              <a:rPr lang="en-GB" dirty="0">
                <a:hlinkClick r:id="rId3"/>
              </a:rPr>
              <a:t> Mean in Different Cultures?</a:t>
            </a:r>
            <a:endParaRPr lang="en-GB" dirty="0"/>
          </a:p>
          <a:p>
            <a:endParaRPr lang="en-GB" dirty="0"/>
          </a:p>
          <a:p>
            <a:r>
              <a:rPr lang="en-GB" dirty="0"/>
              <a:t>If we accept that reading signs, ‘understanding’ meaning, and representation impact reception – we need to be aware and vigilant in our production of our artefacts.  </a:t>
            </a:r>
          </a:p>
        </p:txBody>
      </p:sp>
    </p:spTree>
    <p:extLst>
      <p:ext uri="{BB962C8B-B14F-4D97-AF65-F5344CB8AC3E}">
        <p14:creationId xmlns:p14="http://schemas.microsoft.com/office/powerpoint/2010/main" val="21999353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106F2-BC1F-FE54-F8A8-87CCF6F8CBB5}"/>
              </a:ext>
            </a:extLst>
          </p:cNvPr>
          <p:cNvSpPr>
            <a:spLocks noGrp="1"/>
          </p:cNvSpPr>
          <p:nvPr>
            <p:ph type="title"/>
          </p:nvPr>
        </p:nvSpPr>
        <p:spPr/>
        <p:txBody>
          <a:bodyPr/>
          <a:lstStyle/>
          <a:p>
            <a:r>
              <a:rPr lang="en-GB"/>
              <a:t>Critical Thinking</a:t>
            </a:r>
          </a:p>
        </p:txBody>
      </p:sp>
      <p:sp>
        <p:nvSpPr>
          <p:cNvPr id="3" name="Content Placeholder 2">
            <a:extLst>
              <a:ext uri="{FF2B5EF4-FFF2-40B4-BE49-F238E27FC236}">
                <a16:creationId xmlns:a16="http://schemas.microsoft.com/office/drawing/2014/main" id="{7EB6ADBC-C07F-A2E1-3353-C7F0F7877E2A}"/>
              </a:ext>
            </a:extLst>
          </p:cNvPr>
          <p:cNvSpPr>
            <a:spLocks noGrp="1"/>
          </p:cNvSpPr>
          <p:nvPr>
            <p:ph idx="1"/>
          </p:nvPr>
        </p:nvSpPr>
        <p:spPr/>
        <p:txBody>
          <a:bodyPr/>
          <a:lstStyle/>
          <a:p>
            <a:endParaRPr lang="en-GB" dirty="0"/>
          </a:p>
          <a:p>
            <a:r>
              <a:rPr lang="en-GB" dirty="0"/>
              <a:t>What are the issues of representation / producing meaning through your work that you might currently identify in your factual media projects?</a:t>
            </a:r>
          </a:p>
          <a:p>
            <a:endParaRPr lang="en-GB" dirty="0"/>
          </a:p>
          <a:p>
            <a:r>
              <a:rPr lang="en-GB" dirty="0"/>
              <a:t>Consider you current use of language;</a:t>
            </a:r>
          </a:p>
          <a:p>
            <a:r>
              <a:rPr lang="en-GB" dirty="0"/>
              <a:t>Your future use of shooting angles, shot length, focal range.</a:t>
            </a:r>
          </a:p>
          <a:p>
            <a:r>
              <a:rPr lang="en-GB" dirty="0"/>
              <a:t>Editing, music, soundscape.</a:t>
            </a:r>
          </a:p>
        </p:txBody>
      </p:sp>
    </p:spTree>
    <p:extLst>
      <p:ext uri="{BB962C8B-B14F-4D97-AF65-F5344CB8AC3E}">
        <p14:creationId xmlns:p14="http://schemas.microsoft.com/office/powerpoint/2010/main" val="26670408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83954-0068-0C2E-91E6-E11FE9BF6663}"/>
              </a:ext>
            </a:extLst>
          </p:cNvPr>
          <p:cNvSpPr>
            <a:spLocks noGrp="1"/>
          </p:cNvSpPr>
          <p:nvPr>
            <p:ph type="title"/>
          </p:nvPr>
        </p:nvSpPr>
        <p:spPr/>
        <p:txBody>
          <a:bodyPr/>
          <a:lstStyle/>
          <a:p>
            <a:r>
              <a:rPr lang="en-GB"/>
              <a:t>Bibliography </a:t>
            </a:r>
          </a:p>
        </p:txBody>
      </p:sp>
      <p:sp>
        <p:nvSpPr>
          <p:cNvPr id="3" name="Content Placeholder 2">
            <a:extLst>
              <a:ext uri="{FF2B5EF4-FFF2-40B4-BE49-F238E27FC236}">
                <a16:creationId xmlns:a16="http://schemas.microsoft.com/office/drawing/2014/main" id="{F012D333-980D-3AF4-D06D-7C6DC7BA1FBA}"/>
              </a:ext>
            </a:extLst>
          </p:cNvPr>
          <p:cNvSpPr>
            <a:spLocks noGrp="1"/>
          </p:cNvSpPr>
          <p:nvPr>
            <p:ph idx="1"/>
          </p:nvPr>
        </p:nvSpPr>
        <p:spPr/>
        <p:txBody>
          <a:bodyPr/>
          <a:lstStyle/>
          <a:p>
            <a:r>
              <a:rPr lang="en-GB"/>
              <a:t>Beattie, K. (2004) </a:t>
            </a:r>
            <a:r>
              <a:rPr lang="en-GB" i="1"/>
              <a:t>Documentary Screens: Nonfiction Film and Television</a:t>
            </a:r>
            <a:r>
              <a:rPr lang="en-GB"/>
              <a:t>. Basingstoke: Palgrave Macmillan.</a:t>
            </a:r>
          </a:p>
          <a:p>
            <a:r>
              <a:rPr lang="en-GB"/>
              <a:t>Hall, S. (ed) (1997) </a:t>
            </a:r>
            <a:r>
              <a:rPr lang="en-GB" i="1"/>
              <a:t>Representation; Cultural Representations and Signifying Practices. </a:t>
            </a:r>
            <a:r>
              <a:rPr lang="en-GB"/>
              <a:t>London: Sage Publications.</a:t>
            </a:r>
          </a:p>
          <a:p>
            <a:r>
              <a:rPr lang="en-GB"/>
              <a:t>Hall, S., Evans, J. Nixon, S (eds) (2013) </a:t>
            </a:r>
            <a:r>
              <a:rPr lang="en-GB" i="1"/>
              <a:t>Representation</a:t>
            </a:r>
            <a:r>
              <a:rPr lang="en-GB"/>
              <a:t> (2</a:t>
            </a:r>
            <a:r>
              <a:rPr lang="en-GB" baseline="30000"/>
              <a:t>nd</a:t>
            </a:r>
            <a:r>
              <a:rPr lang="en-GB"/>
              <a:t> ed) London: Sage Publications.</a:t>
            </a:r>
          </a:p>
          <a:p>
            <a:pPr marL="0" indent="0">
              <a:buNone/>
            </a:pPr>
            <a:endParaRPr lang="en-GB"/>
          </a:p>
        </p:txBody>
      </p:sp>
    </p:spTree>
    <p:extLst>
      <p:ext uri="{BB962C8B-B14F-4D97-AF65-F5344CB8AC3E}">
        <p14:creationId xmlns:p14="http://schemas.microsoft.com/office/powerpoint/2010/main" val="37039425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2284</Words>
  <Application>Microsoft Office PowerPoint</Application>
  <PresentationFormat>Widescreen</PresentationFormat>
  <Paragraphs>148</Paragraphs>
  <Slides>26</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-apple-system</vt:lpstr>
      <vt:lpstr>Aptos</vt:lpstr>
      <vt:lpstr>Aptos Display</vt:lpstr>
      <vt:lpstr>Arial</vt:lpstr>
      <vt:lpstr>Office Theme</vt:lpstr>
      <vt:lpstr>Factual Media Production</vt:lpstr>
      <vt:lpstr>Component 1</vt:lpstr>
      <vt:lpstr>Following on: Summaries of the 3 modes of documentary according to Nichols:</vt:lpstr>
      <vt:lpstr>Following on: Summaries of the 3 modes of documentary according to Nichols:</vt:lpstr>
      <vt:lpstr>Following on: Summaries of the 3 modes of documentary according to Nichols:</vt:lpstr>
      <vt:lpstr>Copilot</vt:lpstr>
      <vt:lpstr>Visualising your mode</vt:lpstr>
      <vt:lpstr>Preproduction? </vt:lpstr>
      <vt:lpstr>More preparation</vt:lpstr>
      <vt:lpstr>Nichols</vt:lpstr>
      <vt:lpstr>Nichols</vt:lpstr>
      <vt:lpstr>As you prepare with more focus</vt:lpstr>
      <vt:lpstr>As you prepare with more focus</vt:lpstr>
      <vt:lpstr>Intended Results</vt:lpstr>
      <vt:lpstr>Examples </vt:lpstr>
      <vt:lpstr>Examples</vt:lpstr>
      <vt:lpstr>Representation</vt:lpstr>
      <vt:lpstr>Representation: Critical thinking</vt:lpstr>
      <vt:lpstr>Representation: Critical thinking</vt:lpstr>
      <vt:lpstr>Representation: Critical thinking</vt:lpstr>
      <vt:lpstr>Representation: Critical thinking</vt:lpstr>
      <vt:lpstr>Representation</vt:lpstr>
      <vt:lpstr>Representation</vt:lpstr>
      <vt:lpstr>Simplistic exploration: Meaning and signs</vt:lpstr>
      <vt:lpstr>Critical Thinking</vt:lpstr>
      <vt:lpstr>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Pugh</dc:creator>
  <cp:lastModifiedBy>Jonathan Pugh</cp:lastModifiedBy>
  <cp:revision>25</cp:revision>
  <dcterms:created xsi:type="dcterms:W3CDTF">2025-02-25T15:11:34Z</dcterms:created>
  <dcterms:modified xsi:type="dcterms:W3CDTF">2025-02-27T16:04:09Z</dcterms:modified>
</cp:coreProperties>
</file>