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3" r:id="rId3"/>
    <p:sldId id="257" r:id="rId4"/>
    <p:sldId id="258" r:id="rId5"/>
    <p:sldId id="259" r:id="rId6"/>
    <p:sldId id="264" r:id="rId7"/>
    <p:sldId id="260" r:id="rId8"/>
    <p:sldId id="261"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CF57FA55-8468-4EE0-BD4A-7F9652E60F69}" type="datetimeFigureOut">
              <a:rPr lang="en-GB" smtClean="0"/>
              <a:t>17/12/2020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544519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F57FA55-8468-4EE0-BD4A-7F9652E60F69}" type="datetimeFigureOut">
              <a:rPr lang="en-GB" smtClean="0"/>
              <a:t>17/12/2020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3624714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F57FA55-8468-4EE0-BD4A-7F9652E60F69}" type="datetimeFigureOut">
              <a:rPr lang="en-GB" smtClean="0"/>
              <a:t>17/12/2020</a:t>
            </a:fld>
            <a:endParaRPr lang="en-GB"/>
          </a:p>
        </p:txBody>
      </p:sp>
      <p:sp>
        <p:nvSpPr>
          <p:cNvPr id="6" name="Slide Number Placeholder 5"/>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23429997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F57FA55-8468-4EE0-BD4A-7F9652E60F69}" type="datetimeFigureOut">
              <a:rPr lang="en-GB" smtClean="0"/>
              <a:t>17/12/2020</a:t>
            </a:fld>
            <a:endParaRPr lang="en-GB"/>
          </a:p>
        </p:txBody>
      </p:sp>
      <p:sp>
        <p:nvSpPr>
          <p:cNvPr id="7" name="Slide Number Placeholder 6"/>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19365895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F57FA55-8468-4EE0-BD4A-7F9652E60F69}" type="datetimeFigureOut">
              <a:rPr lang="en-GB" smtClean="0"/>
              <a:t>17/12/2020</a:t>
            </a:fld>
            <a:endParaRPr lang="en-GB"/>
          </a:p>
        </p:txBody>
      </p:sp>
      <p:sp>
        <p:nvSpPr>
          <p:cNvPr id="9" name="Slide Number Placeholder 8"/>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4808691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F57FA55-8468-4EE0-BD4A-7F9652E60F69}" type="datetimeFigureOut">
              <a:rPr lang="en-GB" smtClean="0"/>
              <a:t>17/12/2020</a:t>
            </a:fld>
            <a:endParaRPr lang="en-GB"/>
          </a:p>
        </p:txBody>
      </p:sp>
      <p:sp>
        <p:nvSpPr>
          <p:cNvPr id="5" name="Slide Number Placeholder 4"/>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15017952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57FA55-8468-4EE0-BD4A-7F9652E60F69}" type="datetimeFigureOut">
              <a:rPr lang="en-GB" smtClean="0"/>
              <a:t>17/12/2020</a:t>
            </a:fld>
            <a:endParaRPr lang="en-GB"/>
          </a:p>
        </p:txBody>
      </p:sp>
      <p:sp>
        <p:nvSpPr>
          <p:cNvPr id="4" name="Slide Number Placeholder 3"/>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4090487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F57FA55-8468-4EE0-BD4A-7F9652E60F69}" type="datetimeFigureOut">
              <a:rPr lang="en-GB" smtClean="0"/>
              <a:t>17/12/2020</a:t>
            </a:fld>
            <a:endParaRPr lang="en-GB"/>
          </a:p>
        </p:txBody>
      </p:sp>
      <p:sp>
        <p:nvSpPr>
          <p:cNvPr id="7" name="Slide Number Placeholder 6"/>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12632213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F57FA55-8468-4EE0-BD4A-7F9652E60F69}" type="datetimeFigureOut">
              <a:rPr lang="en-GB" smtClean="0"/>
              <a:t>17/12/2020</a:t>
            </a:fld>
            <a:endParaRPr lang="en-GB"/>
          </a:p>
        </p:txBody>
      </p:sp>
      <p:sp>
        <p:nvSpPr>
          <p:cNvPr id="7" name="Slide Number Placeholder 6"/>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13851502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F57FA55-8468-4EE0-BD4A-7F9652E60F69}" type="datetimeFigureOut">
              <a:rPr lang="en-GB" smtClean="0"/>
              <a:t>17/12/2020</a:t>
            </a:fld>
            <a:endParaRPr lang="en-GB"/>
          </a:p>
        </p:txBody>
      </p:sp>
      <p:sp>
        <p:nvSpPr>
          <p:cNvPr id="6" name="Slide Number Placeholder 5"/>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16909528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F57FA55-8468-4EE0-BD4A-7F9652E60F69}" type="datetimeFigureOut">
              <a:rPr lang="en-GB" smtClean="0"/>
              <a:t>17/12/2020</a:t>
            </a:fld>
            <a:endParaRPr lang="en-GB"/>
          </a:p>
        </p:txBody>
      </p:sp>
      <p:sp>
        <p:nvSpPr>
          <p:cNvPr id="6" name="Slide Number Placeholder 5"/>
          <p:cNvSpPr>
            <a:spLocks noGrp="1"/>
          </p:cNvSpPr>
          <p:nvPr>
            <p:ph type="sldNum" sz="quarter" idx="12"/>
          </p:nvPr>
        </p:nvSpPr>
        <p:spPr/>
        <p:txBody>
          <a:bodyPr/>
          <a:lstStyle/>
          <a:p>
            <a:fld id="{F1B5C955-A466-4CC7-8681-2885A59D4256}" type="slidenum">
              <a:rPr lang="en-GB" smtClean="0"/>
              <a:t>‹#›</a:t>
            </a:fld>
            <a:endParaRPr lang="en-GB"/>
          </a:p>
        </p:txBody>
      </p:sp>
    </p:spTree>
    <p:extLst>
      <p:ext uri="{BB962C8B-B14F-4D97-AF65-F5344CB8AC3E}">
        <p14:creationId xmlns:p14="http://schemas.microsoft.com/office/powerpoint/2010/main" val="13596586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CF57FA55-8468-4EE0-BD4A-7F9652E60F69}" type="datetimeFigureOut">
              <a:rPr lang="en-GB" smtClean="0"/>
              <a:t>17/12/2020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F1B5C955-A466-4CC7-8681-2885A59D4256}" type="slidenum">
              <a:rPr lang="en-GB" smtClean="0"/>
              <a:t>‹#›</a:t>
            </a:fld>
            <a:endParaRPr lang="en-GB"/>
          </a:p>
        </p:txBody>
      </p:sp>
    </p:spTree>
    <p:extLst>
      <p:ext uri="{BB962C8B-B14F-4D97-AF65-F5344CB8AC3E}">
        <p14:creationId xmlns:p14="http://schemas.microsoft.com/office/powerpoint/2010/main" val="37235426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A11A8-F7F6-42C6-A620-4176BBB8C3B5}"/>
              </a:ext>
            </a:extLst>
          </p:cNvPr>
          <p:cNvSpPr>
            <a:spLocks noGrp="1"/>
          </p:cNvSpPr>
          <p:nvPr>
            <p:ph type="ctrTitle"/>
          </p:nvPr>
        </p:nvSpPr>
        <p:spPr/>
        <p:txBody>
          <a:bodyPr/>
          <a:lstStyle/>
          <a:p>
            <a:r>
              <a:rPr lang="en-GB" dirty="0"/>
              <a:t>Assessment Guidance – Understanding the Business Context of HR</a:t>
            </a:r>
          </a:p>
        </p:txBody>
      </p:sp>
      <p:sp>
        <p:nvSpPr>
          <p:cNvPr id="3" name="Subtitle 2">
            <a:extLst>
              <a:ext uri="{FF2B5EF4-FFF2-40B4-BE49-F238E27FC236}">
                <a16:creationId xmlns:a16="http://schemas.microsoft.com/office/drawing/2014/main" id="{0BDDCD36-FECA-4E10-8672-622F25747AA2}"/>
              </a:ext>
            </a:extLst>
          </p:cNvPr>
          <p:cNvSpPr>
            <a:spLocks noGrp="1"/>
          </p:cNvSpPr>
          <p:nvPr>
            <p:ph type="subTitle" idx="1"/>
          </p:nvPr>
        </p:nvSpPr>
        <p:spPr/>
        <p:txBody>
          <a:bodyPr/>
          <a:lstStyle/>
          <a:p>
            <a:r>
              <a:rPr lang="en-GB" dirty="0"/>
              <a:t>Julie Thomas</a:t>
            </a:r>
          </a:p>
        </p:txBody>
      </p:sp>
    </p:spTree>
    <p:extLst>
      <p:ext uri="{BB962C8B-B14F-4D97-AF65-F5344CB8AC3E}">
        <p14:creationId xmlns:p14="http://schemas.microsoft.com/office/powerpoint/2010/main" val="19553756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38B00-95E3-4B7B-A9F6-991941ADD44B}"/>
              </a:ext>
            </a:extLst>
          </p:cNvPr>
          <p:cNvSpPr>
            <a:spLocks noGrp="1"/>
          </p:cNvSpPr>
          <p:nvPr>
            <p:ph type="title"/>
          </p:nvPr>
        </p:nvSpPr>
        <p:spPr>
          <a:xfrm>
            <a:off x="609600" y="197767"/>
            <a:ext cx="10972800" cy="691466"/>
          </a:xfrm>
        </p:spPr>
        <p:txBody>
          <a:bodyPr>
            <a:normAutofit fontScale="90000"/>
          </a:bodyPr>
          <a:lstStyle/>
          <a:p>
            <a:r>
              <a:rPr lang="en-GB" dirty="0"/>
              <a:t>Activities</a:t>
            </a:r>
          </a:p>
        </p:txBody>
      </p:sp>
      <p:sp>
        <p:nvSpPr>
          <p:cNvPr id="3" name="Content Placeholder 2">
            <a:extLst>
              <a:ext uri="{FF2B5EF4-FFF2-40B4-BE49-F238E27FC236}">
                <a16:creationId xmlns:a16="http://schemas.microsoft.com/office/drawing/2014/main" id="{5AFAAF12-4836-4635-ACBB-F8336CB292C6}"/>
              </a:ext>
            </a:extLst>
          </p:cNvPr>
          <p:cNvSpPr>
            <a:spLocks noGrp="1"/>
          </p:cNvSpPr>
          <p:nvPr>
            <p:ph idx="1"/>
          </p:nvPr>
        </p:nvSpPr>
        <p:spPr>
          <a:xfrm>
            <a:off x="609600" y="1275127"/>
            <a:ext cx="10972800" cy="4242106"/>
          </a:xfrm>
        </p:spPr>
        <p:txBody>
          <a:bodyPr>
            <a:normAutofit fontScale="92500" lnSpcReduction="20000"/>
          </a:bodyPr>
          <a:lstStyle/>
          <a:p>
            <a:pPr marL="0" indent="0">
              <a:buNone/>
            </a:pPr>
            <a:r>
              <a:rPr lang="en-GB" b="1" dirty="0"/>
              <a:t>Evidence to be produced/required </a:t>
            </a:r>
            <a:endParaRPr lang="en-GB" dirty="0"/>
          </a:p>
          <a:p>
            <a:endParaRPr lang="en-GB" dirty="0"/>
          </a:p>
          <a:p>
            <a:r>
              <a:rPr lang="en-GB" dirty="0"/>
              <a:t>Activity 1: written report of about 2000 words</a:t>
            </a:r>
          </a:p>
          <a:p>
            <a:r>
              <a:rPr lang="en-GB" dirty="0"/>
              <a:t>Activity 2: written report of about 500 words, plus rough notes from undertaking analysis</a:t>
            </a:r>
          </a:p>
          <a:p>
            <a:pPr marL="0" indent="0">
              <a:buNone/>
            </a:pPr>
            <a:r>
              <a:rPr lang="en-GB" dirty="0"/>
              <a:t> </a:t>
            </a:r>
          </a:p>
          <a:p>
            <a:pPr marL="0" indent="0">
              <a:buNone/>
            </a:pPr>
            <a:r>
              <a:rPr lang="en-GB" dirty="0"/>
              <a:t>All reference sources should be acknowledged correctly and a bibliography provided where appropriate (these should be excluded from the word count).</a:t>
            </a:r>
          </a:p>
          <a:p>
            <a:endParaRPr lang="en-GB" dirty="0"/>
          </a:p>
        </p:txBody>
      </p:sp>
    </p:spTree>
    <p:extLst>
      <p:ext uri="{BB962C8B-B14F-4D97-AF65-F5344CB8AC3E}">
        <p14:creationId xmlns:p14="http://schemas.microsoft.com/office/powerpoint/2010/main" val="30972426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F778B-88D1-4733-897E-6D4CE1F0BFFF}"/>
              </a:ext>
            </a:extLst>
          </p:cNvPr>
          <p:cNvSpPr>
            <a:spLocks noGrp="1"/>
          </p:cNvSpPr>
          <p:nvPr>
            <p:ph type="title"/>
          </p:nvPr>
        </p:nvSpPr>
        <p:spPr>
          <a:xfrm>
            <a:off x="609600" y="151002"/>
            <a:ext cx="10972800" cy="872455"/>
          </a:xfrm>
        </p:spPr>
        <p:txBody>
          <a:bodyPr/>
          <a:lstStyle/>
          <a:p>
            <a:r>
              <a:rPr lang="en-GB" dirty="0"/>
              <a:t>Activities</a:t>
            </a:r>
          </a:p>
        </p:txBody>
      </p:sp>
      <p:sp>
        <p:nvSpPr>
          <p:cNvPr id="3" name="Content Placeholder 2">
            <a:extLst>
              <a:ext uri="{FF2B5EF4-FFF2-40B4-BE49-F238E27FC236}">
                <a16:creationId xmlns:a16="http://schemas.microsoft.com/office/drawing/2014/main" id="{392179F7-26C4-4260-8EB5-A3155DBD571E}"/>
              </a:ext>
            </a:extLst>
          </p:cNvPr>
          <p:cNvSpPr>
            <a:spLocks noGrp="1"/>
          </p:cNvSpPr>
          <p:nvPr>
            <p:ph idx="1"/>
          </p:nvPr>
        </p:nvSpPr>
        <p:spPr>
          <a:xfrm>
            <a:off x="609600" y="1082180"/>
            <a:ext cx="10972800" cy="4435053"/>
          </a:xfrm>
        </p:spPr>
        <p:txBody>
          <a:bodyPr>
            <a:normAutofit fontScale="77500" lnSpcReduction="20000"/>
          </a:bodyPr>
          <a:lstStyle/>
          <a:p>
            <a:pPr marL="0" indent="0">
              <a:buNone/>
            </a:pPr>
            <a:r>
              <a:rPr lang="en-GB" b="1" dirty="0"/>
              <a:t>Activity 1 </a:t>
            </a:r>
            <a:endParaRPr lang="en-GB" dirty="0"/>
          </a:p>
          <a:p>
            <a:pPr marL="0" indent="0">
              <a:buNone/>
            </a:pPr>
            <a:r>
              <a:rPr lang="en-GB" b="1" dirty="0"/>
              <a:t> </a:t>
            </a:r>
            <a:endParaRPr lang="en-GB" dirty="0"/>
          </a:p>
          <a:p>
            <a:pPr marL="0" indent="0">
              <a:buNone/>
            </a:pPr>
            <a:r>
              <a:rPr lang="en-GB" dirty="0"/>
              <a:t>Write a short report in which you:</a:t>
            </a:r>
          </a:p>
          <a:p>
            <a:pPr lvl="0"/>
            <a:r>
              <a:rPr lang="en-GB" dirty="0"/>
              <a:t>Compare two different types of organisation and their operational/business purpose.</a:t>
            </a:r>
          </a:p>
          <a:p>
            <a:pPr lvl="0"/>
            <a:r>
              <a:rPr lang="en-GB" dirty="0"/>
              <a:t>Assess how business type and purpose affects the HR function.</a:t>
            </a:r>
          </a:p>
          <a:p>
            <a:pPr lvl="0"/>
            <a:r>
              <a:rPr lang="en-GB" dirty="0"/>
              <a:t>Explain how different organisational structures and management roles can impact on the HR function.</a:t>
            </a:r>
          </a:p>
          <a:p>
            <a:pPr lvl="0"/>
            <a:r>
              <a:rPr lang="en-GB" dirty="0"/>
              <a:t>Explain the role of the HR function in formulating organisational strategy.</a:t>
            </a:r>
          </a:p>
          <a:p>
            <a:pPr lvl="0"/>
            <a:r>
              <a:rPr lang="en-GB" dirty="0"/>
              <a:t>Explain how organisational strategy is translated into HR strategy and policy.</a:t>
            </a:r>
          </a:p>
          <a:p>
            <a:endParaRPr lang="en-GB" dirty="0"/>
          </a:p>
        </p:txBody>
      </p:sp>
    </p:spTree>
    <p:extLst>
      <p:ext uri="{BB962C8B-B14F-4D97-AF65-F5344CB8AC3E}">
        <p14:creationId xmlns:p14="http://schemas.microsoft.com/office/powerpoint/2010/main" val="29852164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E858B-8B91-4F44-99B4-2BA18965D645}"/>
              </a:ext>
            </a:extLst>
          </p:cNvPr>
          <p:cNvSpPr>
            <a:spLocks noGrp="1"/>
          </p:cNvSpPr>
          <p:nvPr>
            <p:ph type="title"/>
          </p:nvPr>
        </p:nvSpPr>
        <p:spPr/>
        <p:txBody>
          <a:bodyPr/>
          <a:lstStyle/>
          <a:p>
            <a:r>
              <a:rPr lang="en-GB" dirty="0"/>
              <a:t>General Guidance</a:t>
            </a:r>
          </a:p>
        </p:txBody>
      </p:sp>
      <p:sp>
        <p:nvSpPr>
          <p:cNvPr id="3" name="Content Placeholder 2">
            <a:extLst>
              <a:ext uri="{FF2B5EF4-FFF2-40B4-BE49-F238E27FC236}">
                <a16:creationId xmlns:a16="http://schemas.microsoft.com/office/drawing/2014/main" id="{1F90EDAA-5315-4FEC-BE18-31EFB45BF7BC}"/>
              </a:ext>
            </a:extLst>
          </p:cNvPr>
          <p:cNvSpPr>
            <a:spLocks noGrp="1"/>
          </p:cNvSpPr>
          <p:nvPr>
            <p:ph idx="1"/>
          </p:nvPr>
        </p:nvSpPr>
        <p:spPr/>
        <p:txBody>
          <a:bodyPr/>
          <a:lstStyle/>
          <a:p>
            <a:pPr marL="0" indent="0">
              <a:buNone/>
            </a:pPr>
            <a:r>
              <a:rPr lang="en-GB" b="1" dirty="0"/>
              <a:t>Activity 1</a:t>
            </a:r>
          </a:p>
          <a:p>
            <a:pPr marL="0" indent="0">
              <a:buNone/>
            </a:pPr>
            <a:endParaRPr lang="en-GB" dirty="0"/>
          </a:p>
          <a:p>
            <a:pPr marL="0" indent="0">
              <a:buNone/>
            </a:pPr>
            <a:r>
              <a:rPr lang="en-GB" dirty="0"/>
              <a:t>Learners should submit a written report of approximately 2000 words.  The report should make reference to relevant academic research and literature and acknowledge all data sources appropriately.</a:t>
            </a:r>
          </a:p>
          <a:p>
            <a:endParaRPr lang="en-GB" dirty="0"/>
          </a:p>
        </p:txBody>
      </p:sp>
    </p:spTree>
    <p:extLst>
      <p:ext uri="{BB962C8B-B14F-4D97-AF65-F5344CB8AC3E}">
        <p14:creationId xmlns:p14="http://schemas.microsoft.com/office/powerpoint/2010/main" val="41749929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84B93-EBEA-42E9-A167-DEF2E1687D48}"/>
              </a:ext>
            </a:extLst>
          </p:cNvPr>
          <p:cNvSpPr>
            <a:spLocks noGrp="1"/>
          </p:cNvSpPr>
          <p:nvPr>
            <p:ph type="title"/>
          </p:nvPr>
        </p:nvSpPr>
        <p:spPr>
          <a:xfrm>
            <a:off x="609600" y="117446"/>
            <a:ext cx="10972800" cy="679508"/>
          </a:xfrm>
        </p:spPr>
        <p:txBody>
          <a:bodyPr>
            <a:normAutofit fontScale="90000"/>
          </a:bodyPr>
          <a:lstStyle/>
          <a:p>
            <a:r>
              <a:rPr lang="en-GB" dirty="0"/>
              <a:t>Specific Guidance (Activity 1)</a:t>
            </a:r>
          </a:p>
        </p:txBody>
      </p:sp>
      <p:sp>
        <p:nvSpPr>
          <p:cNvPr id="3" name="Content Placeholder 2">
            <a:extLst>
              <a:ext uri="{FF2B5EF4-FFF2-40B4-BE49-F238E27FC236}">
                <a16:creationId xmlns:a16="http://schemas.microsoft.com/office/drawing/2014/main" id="{91989C12-A783-4539-869D-B3948275D5AB}"/>
              </a:ext>
            </a:extLst>
          </p:cNvPr>
          <p:cNvSpPr>
            <a:spLocks noGrp="1"/>
          </p:cNvSpPr>
          <p:nvPr>
            <p:ph idx="1"/>
          </p:nvPr>
        </p:nvSpPr>
        <p:spPr>
          <a:xfrm>
            <a:off x="609600" y="1152750"/>
            <a:ext cx="10972800" cy="4552499"/>
          </a:xfrm>
        </p:spPr>
        <p:txBody>
          <a:bodyPr>
            <a:normAutofit fontScale="70000" lnSpcReduction="20000"/>
          </a:bodyPr>
          <a:lstStyle/>
          <a:p>
            <a:pPr marL="0" indent="0">
              <a:buNone/>
            </a:pPr>
            <a:r>
              <a:rPr lang="en-GB" b="1" dirty="0"/>
              <a:t>Activity 1 (AC 1.1, 1.2, 1.3, 3.2, 3.3)</a:t>
            </a:r>
            <a:endParaRPr lang="en-GB" dirty="0"/>
          </a:p>
          <a:p>
            <a:pPr marL="0" indent="0">
              <a:buNone/>
            </a:pPr>
            <a:r>
              <a:rPr lang="en-GB" dirty="0"/>
              <a:t>Q1-3</a:t>
            </a:r>
          </a:p>
          <a:p>
            <a:r>
              <a:rPr lang="en-GB" dirty="0"/>
              <a:t>Learners should compare two different types of organisation and their respective business purpose.  Selected organisations could be for example: public sector, national/local government, private sector, third sector, small-scale, global/multinational.  </a:t>
            </a:r>
          </a:p>
          <a:p>
            <a:r>
              <a:rPr lang="en-GB" dirty="0"/>
              <a:t>Learners should go on to consider if, and how, the type of organisation and business purpose impacts on the HR function, (e.g. how HR is delivered, the positioning of HR within the organisation, typical HR objectives, the culture of HR (e.g. traditional/transactional or transformational, caring/ compassionate or ‘discipline and grievance’ focussed).   Learners should further consider the impact of other internal/organisational factors – specifically organisational structure and management roles/levels –on the HR function (e.g. relationships and division of HR functions between HR and line-managers.)</a:t>
            </a:r>
          </a:p>
          <a:p>
            <a:pPr marL="0" indent="0">
              <a:buNone/>
            </a:pPr>
            <a:endParaRPr lang="en-GB" dirty="0"/>
          </a:p>
          <a:p>
            <a:endParaRPr lang="en-GB" dirty="0"/>
          </a:p>
        </p:txBody>
      </p:sp>
    </p:spTree>
    <p:extLst>
      <p:ext uri="{BB962C8B-B14F-4D97-AF65-F5344CB8AC3E}">
        <p14:creationId xmlns:p14="http://schemas.microsoft.com/office/powerpoint/2010/main" val="27112518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250D32-86C1-4DFF-911F-2FC821C4A19A}"/>
              </a:ext>
            </a:extLst>
          </p:cNvPr>
          <p:cNvSpPr>
            <a:spLocks noGrp="1"/>
          </p:cNvSpPr>
          <p:nvPr>
            <p:ph idx="1"/>
          </p:nvPr>
        </p:nvSpPr>
        <p:spPr>
          <a:xfrm>
            <a:off x="609600" y="696286"/>
            <a:ext cx="10972800" cy="4820947"/>
          </a:xfrm>
        </p:spPr>
        <p:txBody>
          <a:bodyPr>
            <a:normAutofit fontScale="92500" lnSpcReduction="10000"/>
          </a:bodyPr>
          <a:lstStyle/>
          <a:p>
            <a:pPr marL="0" indent="0">
              <a:buNone/>
            </a:pPr>
            <a:r>
              <a:rPr lang="en-GB" dirty="0"/>
              <a:t>Q4&amp;5 </a:t>
            </a:r>
          </a:p>
          <a:p>
            <a:r>
              <a:rPr lang="en-GB" dirty="0"/>
              <a:t>Learners should explain how HR can contribute to formulating organisational strategy (e.g. participation at different levels (board member, facilitator, adviser), provision of organisational insights and hard information, analysing and interpreting business and performance data, identifying obstacles and risks, preparing position and policy papers, communicating with senior, middle managers and staff) </a:t>
            </a:r>
            <a:r>
              <a:rPr lang="en-GB" b="1" dirty="0"/>
              <a:t>and</a:t>
            </a:r>
            <a:r>
              <a:rPr lang="en-GB" dirty="0"/>
              <a:t> how organisational strategy can be translated into HR strategy and policy (vertical/horizontal integration, Contingency, Resource based view).</a:t>
            </a:r>
          </a:p>
          <a:p>
            <a:endParaRPr lang="en-GB" dirty="0"/>
          </a:p>
        </p:txBody>
      </p:sp>
    </p:spTree>
    <p:extLst>
      <p:ext uri="{BB962C8B-B14F-4D97-AF65-F5344CB8AC3E}">
        <p14:creationId xmlns:p14="http://schemas.microsoft.com/office/powerpoint/2010/main" val="25347141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F473E-3891-4905-BDCA-60F1EE39648D}"/>
              </a:ext>
            </a:extLst>
          </p:cNvPr>
          <p:cNvSpPr>
            <a:spLocks noGrp="1"/>
          </p:cNvSpPr>
          <p:nvPr>
            <p:ph type="title"/>
          </p:nvPr>
        </p:nvSpPr>
        <p:spPr>
          <a:xfrm>
            <a:off x="609600" y="197767"/>
            <a:ext cx="10972800" cy="649521"/>
          </a:xfrm>
        </p:spPr>
        <p:txBody>
          <a:bodyPr>
            <a:normAutofit fontScale="90000"/>
          </a:bodyPr>
          <a:lstStyle/>
          <a:p>
            <a:r>
              <a:rPr lang="en-GB" dirty="0"/>
              <a:t>Activity 2</a:t>
            </a:r>
          </a:p>
        </p:txBody>
      </p:sp>
      <p:sp>
        <p:nvSpPr>
          <p:cNvPr id="3" name="Content Placeholder 2">
            <a:extLst>
              <a:ext uri="{FF2B5EF4-FFF2-40B4-BE49-F238E27FC236}">
                <a16:creationId xmlns:a16="http://schemas.microsoft.com/office/drawing/2014/main" id="{1923C939-F0C9-4096-BE4E-4A4C6612C09E}"/>
              </a:ext>
            </a:extLst>
          </p:cNvPr>
          <p:cNvSpPr>
            <a:spLocks noGrp="1"/>
          </p:cNvSpPr>
          <p:nvPr>
            <p:ph idx="1"/>
          </p:nvPr>
        </p:nvSpPr>
        <p:spPr>
          <a:xfrm>
            <a:off x="609600" y="981512"/>
            <a:ext cx="10972800" cy="4672668"/>
          </a:xfrm>
        </p:spPr>
        <p:txBody>
          <a:bodyPr>
            <a:normAutofit fontScale="77500" lnSpcReduction="20000"/>
          </a:bodyPr>
          <a:lstStyle/>
          <a:p>
            <a:pPr marL="0" indent="0">
              <a:buNone/>
            </a:pPr>
            <a:r>
              <a:rPr lang="en-GB" b="1" dirty="0"/>
              <a:t>Activity 2 (points 1 &amp; 2 may be undertaken in pairs or small groups)</a:t>
            </a:r>
            <a:endParaRPr lang="en-GB" dirty="0"/>
          </a:p>
          <a:p>
            <a:pPr marL="0" indent="0">
              <a:buNone/>
            </a:pPr>
            <a:r>
              <a:rPr lang="en-GB" b="1" dirty="0"/>
              <a:t> </a:t>
            </a:r>
            <a:endParaRPr lang="en-GB" dirty="0"/>
          </a:p>
          <a:p>
            <a:pPr lvl="0"/>
            <a:r>
              <a:rPr lang="en-GB" dirty="0"/>
              <a:t>Identify an organisation of your choice, and using 2 analysis techniques, such as PESTLE or SWOT, identify the current external factors impacting on the organisation. Your analysis should, as a minimum, consider market forces, social trends, technological developments, legislation and globalisation/ international factors.</a:t>
            </a:r>
          </a:p>
          <a:p>
            <a:pPr lvl="0"/>
            <a:r>
              <a:rPr lang="en-GB" dirty="0"/>
              <a:t>When you have completed stage 1 of the analysis (point 1 above), you should further consider how the specific forces impacting on the organisation, might affect the organisation’s HR function.</a:t>
            </a:r>
          </a:p>
          <a:p>
            <a:r>
              <a:rPr lang="en-GB" dirty="0"/>
              <a:t>Write a short report briefly explaining the analysis techniques/tools you used and summarising the conclusions from both stages (points 1 &amp; 2 above) of your analysis. </a:t>
            </a:r>
            <a:br>
              <a:rPr lang="en-GB" dirty="0"/>
            </a:br>
            <a:endParaRPr lang="en-GB" dirty="0"/>
          </a:p>
        </p:txBody>
      </p:sp>
    </p:spTree>
    <p:extLst>
      <p:ext uri="{BB962C8B-B14F-4D97-AF65-F5344CB8AC3E}">
        <p14:creationId xmlns:p14="http://schemas.microsoft.com/office/powerpoint/2010/main" val="1312628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94CA0-D496-4025-9502-06C0D82F96DA}"/>
              </a:ext>
            </a:extLst>
          </p:cNvPr>
          <p:cNvSpPr>
            <a:spLocks noGrp="1"/>
          </p:cNvSpPr>
          <p:nvPr>
            <p:ph type="title"/>
          </p:nvPr>
        </p:nvSpPr>
        <p:spPr/>
        <p:txBody>
          <a:bodyPr/>
          <a:lstStyle/>
          <a:p>
            <a:r>
              <a:rPr lang="en-GB" dirty="0"/>
              <a:t>General Guidance</a:t>
            </a:r>
          </a:p>
        </p:txBody>
      </p:sp>
      <p:sp>
        <p:nvSpPr>
          <p:cNvPr id="3" name="Content Placeholder 2">
            <a:extLst>
              <a:ext uri="{FF2B5EF4-FFF2-40B4-BE49-F238E27FC236}">
                <a16:creationId xmlns:a16="http://schemas.microsoft.com/office/drawing/2014/main" id="{5660C365-015D-4B96-90C3-EB60280A3F9A}"/>
              </a:ext>
            </a:extLst>
          </p:cNvPr>
          <p:cNvSpPr>
            <a:spLocks noGrp="1"/>
          </p:cNvSpPr>
          <p:nvPr>
            <p:ph idx="1"/>
          </p:nvPr>
        </p:nvSpPr>
        <p:spPr/>
        <p:txBody>
          <a:bodyPr/>
          <a:lstStyle/>
          <a:p>
            <a:pPr marL="0" indent="0">
              <a:buNone/>
            </a:pPr>
            <a:r>
              <a:rPr lang="en-GB" b="1" dirty="0"/>
              <a:t>Activity 2</a:t>
            </a:r>
            <a:endParaRPr lang="en-GB" dirty="0"/>
          </a:p>
          <a:p>
            <a:r>
              <a:rPr lang="en-GB" dirty="0"/>
              <a:t>Learners should submit a written report of approximately 500 words, supported by rough notes from undertaking the organisational analysis. (The notes should not be included in the 500 word count).</a:t>
            </a:r>
          </a:p>
          <a:p>
            <a:endParaRPr lang="en-GB" dirty="0"/>
          </a:p>
        </p:txBody>
      </p:sp>
    </p:spTree>
    <p:extLst>
      <p:ext uri="{BB962C8B-B14F-4D97-AF65-F5344CB8AC3E}">
        <p14:creationId xmlns:p14="http://schemas.microsoft.com/office/powerpoint/2010/main" val="39420523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F02C5-0BCC-4C4E-9C7F-F2E1DC668E0C}"/>
              </a:ext>
            </a:extLst>
          </p:cNvPr>
          <p:cNvSpPr>
            <a:spLocks noGrp="1"/>
          </p:cNvSpPr>
          <p:nvPr>
            <p:ph type="title"/>
          </p:nvPr>
        </p:nvSpPr>
        <p:spPr>
          <a:xfrm>
            <a:off x="609600" y="46140"/>
            <a:ext cx="10972800" cy="796954"/>
          </a:xfrm>
        </p:spPr>
        <p:txBody>
          <a:bodyPr/>
          <a:lstStyle/>
          <a:p>
            <a:r>
              <a:rPr lang="en-GB" dirty="0"/>
              <a:t>Specific Guidance (Activity 2)</a:t>
            </a:r>
          </a:p>
        </p:txBody>
      </p:sp>
      <p:sp>
        <p:nvSpPr>
          <p:cNvPr id="3" name="Content Placeholder 2">
            <a:extLst>
              <a:ext uri="{FF2B5EF4-FFF2-40B4-BE49-F238E27FC236}">
                <a16:creationId xmlns:a16="http://schemas.microsoft.com/office/drawing/2014/main" id="{2BEA9151-44BA-451D-B16C-F84252538064}"/>
              </a:ext>
            </a:extLst>
          </p:cNvPr>
          <p:cNvSpPr>
            <a:spLocks noGrp="1"/>
          </p:cNvSpPr>
          <p:nvPr>
            <p:ph idx="1"/>
          </p:nvPr>
        </p:nvSpPr>
        <p:spPr>
          <a:xfrm>
            <a:off x="609600" y="1025554"/>
            <a:ext cx="10972800" cy="4806892"/>
          </a:xfrm>
        </p:spPr>
        <p:txBody>
          <a:bodyPr>
            <a:normAutofit fontScale="77500" lnSpcReduction="20000"/>
          </a:bodyPr>
          <a:lstStyle/>
          <a:p>
            <a:pPr marL="0" indent="0">
              <a:buNone/>
            </a:pPr>
            <a:r>
              <a:rPr lang="en-GB" b="1" dirty="0"/>
              <a:t>Activity 2 (AC 2.1, 2.2, 2.3, 2.4, 2.5, 3.1)</a:t>
            </a:r>
            <a:endParaRPr lang="en-GB" dirty="0"/>
          </a:p>
          <a:p>
            <a:r>
              <a:rPr lang="en-GB" dirty="0"/>
              <a:t>Learners should select an organisation (explaining the type of organisation and the nature of its business in their report).  </a:t>
            </a:r>
          </a:p>
          <a:p>
            <a:r>
              <a:rPr lang="en-GB" dirty="0"/>
              <a:t>They should go on to select two analysis tools/ models, (e.g. PESTLE, SWOT, etc.), and use these to analyse external factors which impact on the organisation.  Specific areas to consider include market and competitive factors; demographic, social and technological trends (e.g. diverse population, multiculturalism); current legislation (e.g. The Equality Act 2010); and globalisation.   </a:t>
            </a:r>
          </a:p>
          <a:p>
            <a:r>
              <a:rPr lang="en-GB" dirty="0"/>
              <a:t>Having identified external factors which impact on the organisation, learners should consider the further impact of these factors on the organisation’s HR function.</a:t>
            </a:r>
          </a:p>
          <a:p>
            <a:r>
              <a:rPr lang="en-GB" dirty="0"/>
              <a:t>Learners should explain their analysis and their resulting findings in the 500 word report.</a:t>
            </a:r>
          </a:p>
          <a:p>
            <a:endParaRPr lang="en-GB" dirty="0"/>
          </a:p>
        </p:txBody>
      </p:sp>
    </p:spTree>
    <p:extLst>
      <p:ext uri="{BB962C8B-B14F-4D97-AF65-F5344CB8AC3E}">
        <p14:creationId xmlns:p14="http://schemas.microsoft.com/office/powerpoint/2010/main" val="2352026749"/>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docProps/app.xml><?xml version="1.0" encoding="utf-8"?>
<Properties xmlns="http://schemas.openxmlformats.org/officeDocument/2006/extended-properties" xmlns:vt="http://schemas.openxmlformats.org/officeDocument/2006/docPropsVTypes">
  <Template>ThemeUWTSD</Template>
  <TotalTime>30</TotalTime>
  <Words>777</Words>
  <Application>Microsoft Office PowerPoint</Application>
  <PresentationFormat>Widescreen</PresentationFormat>
  <Paragraphs>44</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Myriad Pro</vt:lpstr>
      <vt:lpstr>ThemeUWTSD</vt:lpstr>
      <vt:lpstr>Assessment Guidance – Understanding the Business Context of HR</vt:lpstr>
      <vt:lpstr>Activities</vt:lpstr>
      <vt:lpstr>Activities</vt:lpstr>
      <vt:lpstr>General Guidance</vt:lpstr>
      <vt:lpstr>Specific Guidance (Activity 1)</vt:lpstr>
      <vt:lpstr>PowerPoint Presentation</vt:lpstr>
      <vt:lpstr>Activity 2</vt:lpstr>
      <vt:lpstr>General Guidance</vt:lpstr>
      <vt:lpstr>Specific Guidance (Activity 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6</cp:revision>
  <dcterms:created xsi:type="dcterms:W3CDTF">2018-12-04T11:13:45Z</dcterms:created>
  <dcterms:modified xsi:type="dcterms:W3CDTF">2020-12-17T16:35:10Z</dcterms:modified>
</cp:coreProperties>
</file>