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48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915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272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136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365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429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002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812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256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58190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8449490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61215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190325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51210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9408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900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ED0CC-082F-4160-86E5-0D6041F12778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817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oysnbricks.com/august-2019-monthly-mini-model-build-instructions-lego-race-car/" TargetMode="External"/><Relationship Id="rId2" Type="http://schemas.openxmlformats.org/officeDocument/2006/relationships/hyperlink" Target="https://usergeneratededucation.wordpress.com/2019/10/02/cross-curricular-lesson-communicating-with-parent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E2C67-3FB0-4A05-AEBC-8270271C57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1947" y="1578957"/>
            <a:ext cx="3485073" cy="2420504"/>
          </a:xfrm>
        </p:spPr>
        <p:txBody>
          <a:bodyPr>
            <a:normAutofit/>
          </a:bodyPr>
          <a:lstStyle/>
          <a:p>
            <a:pPr algn="l"/>
            <a:r>
              <a:rPr lang="en-GB" sz="4000" dirty="0"/>
              <a:t>LEGO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2601A0-4AAF-49B7-A08D-C44DA02306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6963" y="4157933"/>
            <a:ext cx="3485072" cy="1026544"/>
          </a:xfrm>
        </p:spPr>
        <p:txBody>
          <a:bodyPr>
            <a:normAutofit/>
          </a:bodyPr>
          <a:lstStyle/>
          <a:p>
            <a:pPr algn="l"/>
            <a:endParaRPr lang="en-GB" dirty="0">
              <a:solidFill>
                <a:srgbClr val="E8F009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758B2D-B623-44AA-A6FF-29A4A83AC4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19" y="-106017"/>
            <a:ext cx="12191981" cy="69772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363D13-7261-4B71-BFAF-258EAD2D0BC6}"/>
              </a:ext>
            </a:extLst>
          </p:cNvPr>
          <p:cNvSpPr txBox="1"/>
          <p:nvPr/>
        </p:nvSpPr>
        <p:spPr>
          <a:xfrm>
            <a:off x="9276522" y="198783"/>
            <a:ext cx="2756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SJIE5001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NUMBERS COUNT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255362B-8FD1-4200-8E6C-825A96193B89}"/>
              </a:ext>
            </a:extLst>
          </p:cNvPr>
          <p:cNvSpPr/>
          <p:nvPr/>
        </p:nvSpPr>
        <p:spPr>
          <a:xfrm>
            <a:off x="4542436" y="4465786"/>
            <a:ext cx="7490538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How LEGO and LEGO-based therapy can support children who experience barriers to learning in numeracy.</a:t>
            </a:r>
          </a:p>
        </p:txBody>
      </p:sp>
    </p:spTree>
    <p:extLst>
      <p:ext uri="{BB962C8B-B14F-4D97-AF65-F5344CB8AC3E}">
        <p14:creationId xmlns:p14="http://schemas.microsoft.com/office/powerpoint/2010/main" val="1198313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326A2-66FE-4372-B636-836E0861E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254117" cy="791611"/>
          </a:xfrm>
          <a:effectLst/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800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DD3963-8059-47D2-9340-14270CC666A1}"/>
              </a:ext>
            </a:extLst>
          </p:cNvPr>
          <p:cNvSpPr txBox="1"/>
          <p:nvPr/>
        </p:nvSpPr>
        <p:spPr>
          <a:xfrm>
            <a:off x="106017" y="954157"/>
            <a:ext cx="616226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About me…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67090F-63F7-4682-93CA-9DE7D40211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4848" y="954157"/>
            <a:ext cx="902299" cy="1604720"/>
          </a:xfrm>
          <a:prstGeom prst="rect">
            <a:avLst/>
          </a:prstGeom>
        </p:spPr>
      </p:pic>
      <p:pic>
        <p:nvPicPr>
          <p:cNvPr id="5" name="Picture 2" descr="Image result for cartoon school">
            <a:extLst>
              <a:ext uri="{FF2B5EF4-FFF2-40B4-BE49-F238E27FC236}">
                <a16:creationId xmlns:a16="http://schemas.microsoft.com/office/drawing/2014/main" id="{D6797554-2A97-49BA-B65B-DD92116ACB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058" y="954157"/>
            <a:ext cx="1604720" cy="160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LEGO">
            <a:extLst>
              <a:ext uri="{FF2B5EF4-FFF2-40B4-BE49-F238E27FC236}">
                <a16:creationId xmlns:a16="http://schemas.microsoft.com/office/drawing/2014/main" id="{CB77644A-A510-46D7-B772-3E83D2B784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1" y="5008097"/>
            <a:ext cx="2428058" cy="136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LEGO">
            <a:extLst>
              <a:ext uri="{FF2B5EF4-FFF2-40B4-BE49-F238E27FC236}">
                <a16:creationId xmlns:a16="http://schemas.microsoft.com/office/drawing/2014/main" id="{07112A14-9F8F-47BE-9059-82B21C99A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058" y="5008097"/>
            <a:ext cx="1993245" cy="136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0FDB01-A7EB-43FF-9929-50D59AC5B27E}"/>
              </a:ext>
            </a:extLst>
          </p:cNvPr>
          <p:cNvSpPr txBox="1"/>
          <p:nvPr/>
        </p:nvSpPr>
        <p:spPr>
          <a:xfrm>
            <a:off x="106016" y="3368223"/>
            <a:ext cx="616226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About this PowerPoint…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660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LEGO block">
            <a:extLst>
              <a:ext uri="{FF2B5EF4-FFF2-40B4-BE49-F238E27FC236}">
                <a16:creationId xmlns:a16="http://schemas.microsoft.com/office/drawing/2014/main" id="{CB9B303A-CBDA-4418-9356-3FB44CD753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7" t="20477" r="15837" b="20763"/>
          <a:stretch/>
        </p:blipFill>
        <p:spPr bwMode="auto">
          <a:xfrm>
            <a:off x="118966" y="0"/>
            <a:ext cx="3101615" cy="136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5593B3-241F-4058-B0FF-2E9019BF0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966" y="360820"/>
            <a:ext cx="3101615" cy="888502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Purpose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5A1304-E24C-4008-8054-8BE32C7AEBAE}"/>
              </a:ext>
            </a:extLst>
          </p:cNvPr>
          <p:cNvSpPr txBox="1"/>
          <p:nvPr/>
        </p:nvSpPr>
        <p:spPr>
          <a:xfrm>
            <a:off x="118966" y="1610142"/>
            <a:ext cx="606979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Cross-curricular approach to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Following instructions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Thinking creatively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Problem solving – one of the most challenging aspects of teaching numeracy (Carruthers, 2006)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Numeracy skills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F5F61E8-90A3-44AA-88C6-182E8C4E8E5F}"/>
              </a:ext>
            </a:extLst>
          </p:cNvPr>
          <p:cNvGrpSpPr/>
          <p:nvPr/>
        </p:nvGrpSpPr>
        <p:grpSpPr>
          <a:xfrm>
            <a:off x="4638261" y="453886"/>
            <a:ext cx="4770782" cy="3948813"/>
            <a:chOff x="4638261" y="453886"/>
            <a:chExt cx="4770782" cy="3948813"/>
          </a:xfrm>
        </p:grpSpPr>
        <p:pic>
          <p:nvPicPr>
            <p:cNvPr id="2052" name="Picture 4" descr="Image result for cross curricular learning">
              <a:extLst>
                <a:ext uri="{FF2B5EF4-FFF2-40B4-BE49-F238E27FC236}">
                  <a16:creationId xmlns:a16="http://schemas.microsoft.com/office/drawing/2014/main" id="{82A751FD-62B0-4BAB-AE61-C3D12C5AFB8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8261" y="453886"/>
              <a:ext cx="4757530" cy="3568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EE0C1952-667B-43ED-B9BA-BA8929A4E416}"/>
                </a:ext>
              </a:extLst>
            </p:cNvPr>
            <p:cNvSpPr txBox="1"/>
            <p:nvPr/>
          </p:nvSpPr>
          <p:spPr>
            <a:xfrm>
              <a:off x="7010400" y="4094922"/>
              <a:ext cx="239864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400" dirty="0"/>
                <a:t>Gerstein (2019)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21141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LEGO block">
            <a:extLst>
              <a:ext uri="{FF2B5EF4-FFF2-40B4-BE49-F238E27FC236}">
                <a16:creationId xmlns:a16="http://schemas.microsoft.com/office/drawing/2014/main" id="{72657972-202B-4A08-9976-BAF7367437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7" t="20477" r="15837" b="20763"/>
          <a:stretch/>
        </p:blipFill>
        <p:spPr bwMode="auto">
          <a:xfrm>
            <a:off x="0" y="0"/>
            <a:ext cx="3101615" cy="136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AE7DE9-AF61-4E66-B5FD-858DE9B12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050" y="408319"/>
            <a:ext cx="1603513" cy="816638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Who?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10490C-A77D-4EDA-8BF1-0163AA78BF38}"/>
              </a:ext>
            </a:extLst>
          </p:cNvPr>
          <p:cNvSpPr txBox="1"/>
          <p:nvPr/>
        </p:nvSpPr>
        <p:spPr>
          <a:xfrm>
            <a:off x="106017" y="1633276"/>
            <a:ext cx="598998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Aimed towards any age group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Used primarily for educational purposes in KS2 +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levels of 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 by doing (Roberts, 2012)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Individual or group </a:t>
            </a:r>
          </a:p>
        </p:txBody>
      </p:sp>
      <p:pic>
        <p:nvPicPr>
          <p:cNvPr id="6" name="Picture 4" descr="Image result for LEGO">
            <a:extLst>
              <a:ext uri="{FF2B5EF4-FFF2-40B4-BE49-F238E27FC236}">
                <a16:creationId xmlns:a16="http://schemas.microsoft.com/office/drawing/2014/main" id="{415CB478-858E-4941-AEAF-2386351428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50" y="5085554"/>
            <a:ext cx="1993245" cy="136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B999DC87-827A-48E2-8E07-45A75D86BC63}"/>
              </a:ext>
            </a:extLst>
          </p:cNvPr>
          <p:cNvGrpSpPr/>
          <p:nvPr/>
        </p:nvGrpSpPr>
        <p:grpSpPr>
          <a:xfrm>
            <a:off x="3278464" y="4152710"/>
            <a:ext cx="3720833" cy="2631252"/>
            <a:chOff x="3278464" y="4126206"/>
            <a:chExt cx="3720833" cy="2631252"/>
          </a:xfrm>
        </p:grpSpPr>
        <p:pic>
          <p:nvPicPr>
            <p:cNvPr id="4098" name="Picture 2" descr="Image result for lego instructions">
              <a:extLst>
                <a:ext uri="{FF2B5EF4-FFF2-40B4-BE49-F238E27FC236}">
                  <a16:creationId xmlns:a16="http://schemas.microsoft.com/office/drawing/2014/main" id="{61E87477-612B-4F45-9017-13A37E35CC1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8464" y="4126206"/>
              <a:ext cx="3720833" cy="23234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16D9266-0A5E-45B7-9D2C-7EF7161BBDB3}"/>
                </a:ext>
              </a:extLst>
            </p:cNvPr>
            <p:cNvSpPr txBox="1"/>
            <p:nvPr/>
          </p:nvSpPr>
          <p:spPr>
            <a:xfrm>
              <a:off x="3278464" y="6449681"/>
              <a:ext cx="362591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400" dirty="0"/>
                <a:t>Toys N Bricks (2019)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6769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LEGO block">
            <a:extLst>
              <a:ext uri="{FF2B5EF4-FFF2-40B4-BE49-F238E27FC236}">
                <a16:creationId xmlns:a16="http://schemas.microsoft.com/office/drawing/2014/main" id="{BE43C775-0624-408A-BBAD-BC457AED4A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7" t="20477" r="15837" b="20763"/>
          <a:stretch/>
        </p:blipFill>
        <p:spPr bwMode="auto">
          <a:xfrm>
            <a:off x="0" y="0"/>
            <a:ext cx="3419061" cy="136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B78B6F-EEF1-44D1-B674-798C73598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539" y="427182"/>
            <a:ext cx="3419061" cy="795130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C06FE8-6D58-4CDD-9B1E-8B2D43DECA35}"/>
              </a:ext>
            </a:extLst>
          </p:cNvPr>
          <p:cNvSpPr txBox="1"/>
          <p:nvPr/>
        </p:nvSpPr>
        <p:spPr>
          <a:xfrm>
            <a:off x="106017" y="1633276"/>
            <a:ext cx="598998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curriculum connection: assessment should be cross-curricular (Welsh Government, 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Formative assessment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Peer assessment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Self assessment and learning from mistakes (Hansen, A.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Checklist for communication</a:t>
            </a:r>
          </a:p>
        </p:txBody>
      </p:sp>
      <p:pic>
        <p:nvPicPr>
          <p:cNvPr id="6" name="Graphic 5" descr="Classroom">
            <a:extLst>
              <a:ext uri="{FF2B5EF4-FFF2-40B4-BE49-F238E27FC236}">
                <a16:creationId xmlns:a16="http://schemas.microsoft.com/office/drawing/2014/main" id="{FCD735A9-9059-446C-AAEC-99FEFECBF5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6000" y="427182"/>
            <a:ext cx="3193774" cy="31937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FA0B7C8-B449-4DAA-8A32-3D403DF5830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478" t="36322" r="42903" b="21891"/>
          <a:stretch/>
        </p:blipFill>
        <p:spPr>
          <a:xfrm>
            <a:off x="6573078" y="3507092"/>
            <a:ext cx="2544417" cy="25310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762D52-AE8C-4E90-AE6E-E2E17CE3738C}"/>
              </a:ext>
            </a:extLst>
          </p:cNvPr>
          <p:cNvSpPr txBox="1"/>
          <p:nvPr/>
        </p:nvSpPr>
        <p:spPr>
          <a:xfrm>
            <a:off x="6573078" y="6038101"/>
            <a:ext cx="25444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/>
              <a:t>ELEFTHERIADES (2017)</a:t>
            </a:r>
          </a:p>
        </p:txBody>
      </p:sp>
    </p:spTree>
    <p:extLst>
      <p:ext uri="{BB962C8B-B14F-4D97-AF65-F5344CB8AC3E}">
        <p14:creationId xmlns:p14="http://schemas.microsoft.com/office/powerpoint/2010/main" val="369294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LEGO block">
            <a:extLst>
              <a:ext uri="{FF2B5EF4-FFF2-40B4-BE49-F238E27FC236}">
                <a16:creationId xmlns:a16="http://schemas.microsoft.com/office/drawing/2014/main" id="{F9EE9D5D-F826-4B6B-BDED-482A2F6340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7" t="20477" r="15837" b="20763"/>
          <a:stretch/>
        </p:blipFill>
        <p:spPr bwMode="auto">
          <a:xfrm>
            <a:off x="0" y="0"/>
            <a:ext cx="3419061" cy="136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D1B590-1EFD-4314-A8DA-6CD264989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16" y="518464"/>
            <a:ext cx="4055165" cy="596347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Effectiveness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EB8B73-7CDA-4F4B-B9B2-6B0B560FAB1A}"/>
              </a:ext>
            </a:extLst>
          </p:cNvPr>
          <p:cNvSpPr txBox="1"/>
          <p:nvPr/>
        </p:nvSpPr>
        <p:spPr>
          <a:xfrm>
            <a:off x="337874" y="1633276"/>
            <a:ext cx="59899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Holistic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Communication (Baron-Cohen, S. et al. 2014)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Fun and appealing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 achieve the aims on the National Literacy and Numeracy Framework (LNF) and school policies (School A,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Multi-sensory experience (Hall, 2009)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Allow particular students to showcase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Graphic 6" descr="Thumbs up sign">
            <a:extLst>
              <a:ext uri="{FF2B5EF4-FFF2-40B4-BE49-F238E27FC236}">
                <a16:creationId xmlns:a16="http://schemas.microsoft.com/office/drawing/2014/main" id="{5B564E91-1C9D-4D4E-A5B4-A5CC9F1381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59770" y="1633276"/>
            <a:ext cx="1795724" cy="1795724"/>
          </a:xfrm>
          <a:prstGeom prst="rect">
            <a:avLst/>
          </a:prstGeom>
        </p:spPr>
      </p:pic>
      <p:pic>
        <p:nvPicPr>
          <p:cNvPr id="8" name="Graphic 7" descr="Thumbs up sign">
            <a:extLst>
              <a:ext uri="{FF2B5EF4-FFF2-40B4-BE49-F238E27FC236}">
                <a16:creationId xmlns:a16="http://schemas.microsoft.com/office/drawing/2014/main" id="{C863652A-1583-4111-8A2D-706841D030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337874" y="4078302"/>
            <a:ext cx="1795724" cy="17957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628A51-628A-4AE2-98E0-0FC106C1D558}"/>
              </a:ext>
            </a:extLst>
          </p:cNvPr>
          <p:cNvSpPr txBox="1"/>
          <p:nvPr/>
        </p:nvSpPr>
        <p:spPr>
          <a:xfrm>
            <a:off x="2378765" y="4215605"/>
            <a:ext cx="59899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Learners may not want to follow instruction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Struggle when working in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Cause frustration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May only develop basic numeracy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102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LEGO block">
            <a:extLst>
              <a:ext uri="{FF2B5EF4-FFF2-40B4-BE49-F238E27FC236}">
                <a16:creationId xmlns:a16="http://schemas.microsoft.com/office/drawing/2014/main" id="{014D2090-E123-40BF-8403-446E7600D1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7" t="20477" r="15837" b="20763"/>
          <a:stretch/>
        </p:blipFill>
        <p:spPr bwMode="auto">
          <a:xfrm>
            <a:off x="3584713" y="2746512"/>
            <a:ext cx="5022574" cy="136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7962C2-F2DC-4959-858E-0C8C4DF56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4469" y="3167270"/>
            <a:ext cx="5300870" cy="13208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Impact on Numeracy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C27A684-28D9-4DF1-AD88-221991CE63DB}"/>
              </a:ext>
            </a:extLst>
          </p:cNvPr>
          <p:cNvGrpSpPr/>
          <p:nvPr/>
        </p:nvGrpSpPr>
        <p:grpSpPr>
          <a:xfrm>
            <a:off x="1146312" y="488119"/>
            <a:ext cx="2643810" cy="1805608"/>
            <a:chOff x="1146312" y="488119"/>
            <a:chExt cx="2643810" cy="1805608"/>
          </a:xfrm>
        </p:grpSpPr>
        <p:sp>
          <p:nvSpPr>
            <p:cNvPr id="5" name="Thought Bubble: Cloud 4">
              <a:extLst>
                <a:ext uri="{FF2B5EF4-FFF2-40B4-BE49-F238E27FC236}">
                  <a16:creationId xmlns:a16="http://schemas.microsoft.com/office/drawing/2014/main" id="{0EA7C74E-CCB5-42B0-89B5-3746F613CF4B}"/>
                </a:ext>
              </a:extLst>
            </p:cNvPr>
            <p:cNvSpPr/>
            <p:nvPr/>
          </p:nvSpPr>
          <p:spPr>
            <a:xfrm flipH="1">
              <a:off x="1146312" y="488119"/>
              <a:ext cx="2643810" cy="1805608"/>
            </a:xfrm>
            <a:prstGeom prst="cloud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5A6F59BE-80D6-4D5C-B4AE-43E1A6F9DD13}"/>
                </a:ext>
              </a:extLst>
            </p:cNvPr>
            <p:cNvSpPr txBox="1"/>
            <p:nvPr/>
          </p:nvSpPr>
          <p:spPr>
            <a:xfrm>
              <a:off x="1427921" y="1099066"/>
              <a:ext cx="208059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Matching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5E399565-CBA9-4F03-9119-AE29227ACD41}"/>
              </a:ext>
            </a:extLst>
          </p:cNvPr>
          <p:cNvGrpSpPr/>
          <p:nvPr/>
        </p:nvGrpSpPr>
        <p:grpSpPr>
          <a:xfrm>
            <a:off x="4518990" y="427094"/>
            <a:ext cx="2643810" cy="1805608"/>
            <a:chOff x="1146312" y="488119"/>
            <a:chExt cx="2643810" cy="1805608"/>
          </a:xfrm>
        </p:grpSpPr>
        <p:sp>
          <p:nvSpPr>
            <p:cNvPr id="9" name="Thought Bubble: Cloud 8">
              <a:extLst>
                <a:ext uri="{FF2B5EF4-FFF2-40B4-BE49-F238E27FC236}">
                  <a16:creationId xmlns:a16="http://schemas.microsoft.com/office/drawing/2014/main" id="{4EF60B6A-432C-4510-BA2A-992586B46DCD}"/>
                </a:ext>
              </a:extLst>
            </p:cNvPr>
            <p:cNvSpPr/>
            <p:nvPr/>
          </p:nvSpPr>
          <p:spPr>
            <a:xfrm flipH="1">
              <a:off x="1146312" y="488119"/>
              <a:ext cx="2643810" cy="1805608"/>
            </a:xfrm>
            <a:prstGeom prst="cloud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D7D6147-185D-4AA7-8629-401446FA0D94}"/>
                </a:ext>
              </a:extLst>
            </p:cNvPr>
            <p:cNvSpPr txBox="1"/>
            <p:nvPr/>
          </p:nvSpPr>
          <p:spPr>
            <a:xfrm>
              <a:off x="1427921" y="1099066"/>
              <a:ext cx="208059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Counting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8F986CC-AEE1-4A4E-AB48-E0D5C36E8584}"/>
              </a:ext>
            </a:extLst>
          </p:cNvPr>
          <p:cNvGrpSpPr/>
          <p:nvPr/>
        </p:nvGrpSpPr>
        <p:grpSpPr>
          <a:xfrm flipH="1">
            <a:off x="8010937" y="427094"/>
            <a:ext cx="2753141" cy="1805608"/>
            <a:chOff x="1146312" y="488119"/>
            <a:chExt cx="2643810" cy="1805608"/>
          </a:xfrm>
        </p:grpSpPr>
        <p:sp>
          <p:nvSpPr>
            <p:cNvPr id="12" name="Thought Bubble: Cloud 11">
              <a:extLst>
                <a:ext uri="{FF2B5EF4-FFF2-40B4-BE49-F238E27FC236}">
                  <a16:creationId xmlns:a16="http://schemas.microsoft.com/office/drawing/2014/main" id="{325CA3B2-7052-4C81-A2C5-7CDF66ADE0D4}"/>
                </a:ext>
              </a:extLst>
            </p:cNvPr>
            <p:cNvSpPr/>
            <p:nvPr/>
          </p:nvSpPr>
          <p:spPr>
            <a:xfrm flipH="1">
              <a:off x="1146312" y="488119"/>
              <a:ext cx="2643810" cy="1805608"/>
            </a:xfrm>
            <a:prstGeom prst="cloud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3D86F4A-2AFF-4A5A-9C57-426561802BD4}"/>
                </a:ext>
              </a:extLst>
            </p:cNvPr>
            <p:cNvSpPr txBox="1"/>
            <p:nvPr/>
          </p:nvSpPr>
          <p:spPr>
            <a:xfrm>
              <a:off x="1427921" y="1099066"/>
              <a:ext cx="208059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Number</a:t>
              </a:r>
              <a:r>
                <a:rPr lang="en-GB" sz="2400" dirty="0"/>
                <a:t> </a:t>
              </a:r>
              <a:r>
                <a:rPr lang="en-GB" sz="2400" dirty="0">
                  <a:solidFill>
                    <a:schemeClr val="bg1"/>
                  </a:solidFill>
                </a:rPr>
                <a:t>bonds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910C1DD-6ADD-454D-839F-0D9BC06BF42D}"/>
              </a:ext>
            </a:extLst>
          </p:cNvPr>
          <p:cNvGrpSpPr/>
          <p:nvPr/>
        </p:nvGrpSpPr>
        <p:grpSpPr>
          <a:xfrm flipH="1" flipV="1">
            <a:off x="8555885" y="4111487"/>
            <a:ext cx="2753139" cy="2099863"/>
            <a:chOff x="1146312" y="488119"/>
            <a:chExt cx="2643810" cy="1805608"/>
          </a:xfrm>
        </p:grpSpPr>
        <p:sp>
          <p:nvSpPr>
            <p:cNvPr id="15" name="Thought Bubble: Cloud 14">
              <a:extLst>
                <a:ext uri="{FF2B5EF4-FFF2-40B4-BE49-F238E27FC236}">
                  <a16:creationId xmlns:a16="http://schemas.microsoft.com/office/drawing/2014/main" id="{0A6BA6B3-BCBE-41E9-B1FA-05DA986DA2F2}"/>
                </a:ext>
              </a:extLst>
            </p:cNvPr>
            <p:cNvSpPr/>
            <p:nvPr/>
          </p:nvSpPr>
          <p:spPr>
            <a:xfrm flipH="1">
              <a:off x="1146312" y="488119"/>
              <a:ext cx="2643810" cy="1805608"/>
            </a:xfrm>
            <a:prstGeom prst="cloud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63E1847-0CE3-4B36-B148-906E7C1E9AB3}"/>
                </a:ext>
              </a:extLst>
            </p:cNvPr>
            <p:cNvSpPr txBox="1"/>
            <p:nvPr/>
          </p:nvSpPr>
          <p:spPr>
            <a:xfrm rot="10800000">
              <a:off x="1427923" y="1131414"/>
              <a:ext cx="2080592" cy="3969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Multiplication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FE427D8-5593-4399-8504-064F322ADF10}"/>
              </a:ext>
            </a:extLst>
          </p:cNvPr>
          <p:cNvGrpSpPr/>
          <p:nvPr/>
        </p:nvGrpSpPr>
        <p:grpSpPr>
          <a:xfrm flipH="1" flipV="1">
            <a:off x="4800599" y="4625297"/>
            <a:ext cx="2753141" cy="2036127"/>
            <a:chOff x="1005506" y="-1389956"/>
            <a:chExt cx="2643810" cy="1805608"/>
          </a:xfrm>
        </p:grpSpPr>
        <p:sp>
          <p:nvSpPr>
            <p:cNvPr id="19" name="Thought Bubble: Cloud 18">
              <a:extLst>
                <a:ext uri="{FF2B5EF4-FFF2-40B4-BE49-F238E27FC236}">
                  <a16:creationId xmlns:a16="http://schemas.microsoft.com/office/drawing/2014/main" id="{1181FA7C-7A38-4253-B3AB-300A6C9150E3}"/>
                </a:ext>
              </a:extLst>
            </p:cNvPr>
            <p:cNvSpPr/>
            <p:nvPr/>
          </p:nvSpPr>
          <p:spPr>
            <a:xfrm flipH="1">
              <a:off x="1005506" y="-1389956"/>
              <a:ext cx="2643810" cy="1805608"/>
            </a:xfrm>
            <a:prstGeom prst="cloud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176011C2-8E74-41AF-8440-4C66CA8CFEA6}"/>
                </a:ext>
              </a:extLst>
            </p:cNvPr>
            <p:cNvSpPr txBox="1"/>
            <p:nvPr/>
          </p:nvSpPr>
          <p:spPr>
            <a:xfrm rot="10800000">
              <a:off x="1287114" y="-768655"/>
              <a:ext cx="2080592" cy="4093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Patterns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F7C0DA2-BDFA-4419-A567-0D40DA900A44}"/>
              </a:ext>
            </a:extLst>
          </p:cNvPr>
          <p:cNvGrpSpPr/>
          <p:nvPr/>
        </p:nvGrpSpPr>
        <p:grpSpPr>
          <a:xfrm flipV="1">
            <a:off x="724702" y="4333754"/>
            <a:ext cx="2753140" cy="2036127"/>
            <a:chOff x="1005506" y="-1389956"/>
            <a:chExt cx="2643810" cy="1805608"/>
          </a:xfrm>
        </p:grpSpPr>
        <p:sp>
          <p:nvSpPr>
            <p:cNvPr id="22" name="Thought Bubble: Cloud 21">
              <a:extLst>
                <a:ext uri="{FF2B5EF4-FFF2-40B4-BE49-F238E27FC236}">
                  <a16:creationId xmlns:a16="http://schemas.microsoft.com/office/drawing/2014/main" id="{45214947-0ACB-47D7-BDD9-253F4ADF63F0}"/>
                </a:ext>
              </a:extLst>
            </p:cNvPr>
            <p:cNvSpPr/>
            <p:nvPr/>
          </p:nvSpPr>
          <p:spPr>
            <a:xfrm flipH="1">
              <a:off x="1005506" y="-1389956"/>
              <a:ext cx="2643810" cy="1805608"/>
            </a:xfrm>
            <a:prstGeom prst="cloud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C6DFA38D-187E-4D71-BDDF-2B1C594C6F30}"/>
                </a:ext>
              </a:extLst>
            </p:cNvPr>
            <p:cNvSpPr txBox="1"/>
            <p:nvPr/>
          </p:nvSpPr>
          <p:spPr>
            <a:xfrm rot="10800000">
              <a:off x="1287114" y="-932414"/>
              <a:ext cx="2080592" cy="736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chemeClr val="bg1"/>
                  </a:solidFill>
                </a:rPr>
                <a:t>Area &amp; Perimeter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874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LEGO block">
            <a:extLst>
              <a:ext uri="{FF2B5EF4-FFF2-40B4-BE49-F238E27FC236}">
                <a16:creationId xmlns:a16="http://schemas.microsoft.com/office/drawing/2014/main" id="{B4BA1AC2-3DFA-4F5B-B8CA-2C58E72A4A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7" t="20477" r="15837" b="20763"/>
          <a:stretch/>
        </p:blipFill>
        <p:spPr bwMode="auto">
          <a:xfrm>
            <a:off x="0" y="0"/>
            <a:ext cx="3419061" cy="136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9A570F-6346-4DEB-AC31-0E6BB6CF1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44" y="408319"/>
            <a:ext cx="3154017" cy="816638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59FFFF-37DE-417E-8D6D-4FC87F359E65}"/>
              </a:ext>
            </a:extLst>
          </p:cNvPr>
          <p:cNvSpPr/>
          <p:nvPr/>
        </p:nvSpPr>
        <p:spPr>
          <a:xfrm>
            <a:off x="516836" y="2388704"/>
            <a:ext cx="2305878" cy="2080592"/>
          </a:xfrm>
          <a:prstGeom prst="rect">
            <a:avLst/>
          </a:prstGeom>
          <a:solidFill>
            <a:schemeClr val="bg1"/>
          </a:solidFill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EB33E2-DCE1-41E6-B5C9-CE27045F61B5}"/>
              </a:ext>
            </a:extLst>
          </p:cNvPr>
          <p:cNvSpPr txBox="1"/>
          <p:nvPr/>
        </p:nvSpPr>
        <p:spPr>
          <a:xfrm>
            <a:off x="609601" y="2574235"/>
            <a:ext cx="21203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2400" dirty="0"/>
              <a:t>Foundations and basic numeracy</a:t>
            </a:r>
          </a:p>
        </p:txBody>
      </p:sp>
      <p:sp>
        <p:nvSpPr>
          <p:cNvPr id="15" name="Minus Sign 14">
            <a:extLst>
              <a:ext uri="{FF2B5EF4-FFF2-40B4-BE49-F238E27FC236}">
                <a16:creationId xmlns:a16="http://schemas.microsoft.com/office/drawing/2014/main" id="{00A344CB-1C45-40F2-84B3-B1278C379B3F}"/>
              </a:ext>
            </a:extLst>
          </p:cNvPr>
          <p:cNvSpPr/>
          <p:nvPr/>
        </p:nvSpPr>
        <p:spPr>
          <a:xfrm>
            <a:off x="2570921" y="3210267"/>
            <a:ext cx="1696279" cy="437466"/>
          </a:xfrm>
          <a:prstGeom prst="mathMinus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EB0FD58-BCE8-4D1C-B9FA-4DFB541F64EB}"/>
              </a:ext>
            </a:extLst>
          </p:cNvPr>
          <p:cNvSpPr/>
          <p:nvPr/>
        </p:nvSpPr>
        <p:spPr>
          <a:xfrm>
            <a:off x="3949146" y="2392017"/>
            <a:ext cx="2305878" cy="2080592"/>
          </a:xfrm>
          <a:prstGeom prst="rect">
            <a:avLst/>
          </a:prstGeom>
          <a:solidFill>
            <a:schemeClr val="bg1"/>
          </a:solidFill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962F907-2817-42E6-8A99-FCACA754C9FD}"/>
              </a:ext>
            </a:extLst>
          </p:cNvPr>
          <p:cNvSpPr txBox="1"/>
          <p:nvPr/>
        </p:nvSpPr>
        <p:spPr>
          <a:xfrm>
            <a:off x="4041911" y="2636894"/>
            <a:ext cx="21203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2400" dirty="0"/>
              <a:t>Cross curricular approach</a:t>
            </a:r>
          </a:p>
        </p:txBody>
      </p:sp>
      <p:sp>
        <p:nvSpPr>
          <p:cNvPr id="18" name="Minus Sign 17">
            <a:extLst>
              <a:ext uri="{FF2B5EF4-FFF2-40B4-BE49-F238E27FC236}">
                <a16:creationId xmlns:a16="http://schemas.microsoft.com/office/drawing/2014/main" id="{625C7652-607A-446A-AC6E-D5BD8BF1853F}"/>
              </a:ext>
            </a:extLst>
          </p:cNvPr>
          <p:cNvSpPr/>
          <p:nvPr/>
        </p:nvSpPr>
        <p:spPr>
          <a:xfrm>
            <a:off x="5996607" y="3210267"/>
            <a:ext cx="1696279" cy="437466"/>
          </a:xfrm>
          <a:prstGeom prst="mathMinus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F19D79-06D8-4EDE-BC76-BF2B881EFB62}"/>
              </a:ext>
            </a:extLst>
          </p:cNvPr>
          <p:cNvSpPr/>
          <p:nvPr/>
        </p:nvSpPr>
        <p:spPr>
          <a:xfrm>
            <a:off x="7394705" y="2388704"/>
            <a:ext cx="2305878" cy="2080592"/>
          </a:xfrm>
          <a:prstGeom prst="rect">
            <a:avLst/>
          </a:prstGeom>
          <a:solidFill>
            <a:schemeClr val="bg1"/>
          </a:solidFill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9F3D06-0515-4A1F-A5DE-6B23A07845AF}"/>
              </a:ext>
            </a:extLst>
          </p:cNvPr>
          <p:cNvSpPr txBox="1"/>
          <p:nvPr/>
        </p:nvSpPr>
        <p:spPr>
          <a:xfrm>
            <a:off x="7487470" y="2452228"/>
            <a:ext cx="212034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2400" dirty="0"/>
              <a:t>Think creatively and </a:t>
            </a:r>
          </a:p>
          <a:p>
            <a:pPr algn="ctr"/>
            <a:r>
              <a:rPr lang="en-GB" sz="2400" dirty="0"/>
              <a:t>FUN</a:t>
            </a:r>
          </a:p>
        </p:txBody>
      </p:sp>
    </p:spTree>
    <p:extLst>
      <p:ext uri="{BB962C8B-B14F-4D97-AF65-F5344CB8AC3E}">
        <p14:creationId xmlns:p14="http://schemas.microsoft.com/office/powerpoint/2010/main" val="74347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15" grpId="0" animBg="1"/>
      <p:bldP spid="16" grpId="0" animBg="1"/>
      <p:bldP spid="17" grpId="0"/>
      <p:bldP spid="18" grpId="0" animBg="1"/>
      <p:bldP spid="19" grpId="0" animBg="1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45321-88C2-455E-AB81-8F6EC4050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are welcome</a:t>
            </a:r>
          </a:p>
        </p:txBody>
      </p:sp>
      <p:pic>
        <p:nvPicPr>
          <p:cNvPr id="4" name="Picture 2" descr="Related image">
            <a:extLst>
              <a:ext uri="{FF2B5EF4-FFF2-40B4-BE49-F238E27FC236}">
                <a16:creationId xmlns:a16="http://schemas.microsoft.com/office/drawing/2014/main" id="{F6053779-FF11-4D45-955F-6AE42E5144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2" y="1937394"/>
            <a:ext cx="3666195" cy="3666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21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C921A-9D7D-4234-9088-40295BC6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666" y="2768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Thankyou for listening</a:t>
            </a:r>
          </a:p>
        </p:txBody>
      </p:sp>
      <p:pic>
        <p:nvPicPr>
          <p:cNvPr id="4" name="Graphic 3" descr="Thumbs up sign">
            <a:extLst>
              <a:ext uri="{FF2B5EF4-FFF2-40B4-BE49-F238E27FC236}">
                <a16:creationId xmlns:a16="http://schemas.microsoft.com/office/drawing/2014/main" id="{F031BAED-5126-46A2-9912-0CC103211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98138" y="3647606"/>
            <a:ext cx="1795724" cy="1795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551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47980-C222-4D66-B984-F7596F0F7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27D41-20A1-48BF-8D7E-EAD5447F4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83" y="980661"/>
            <a:ext cx="9075219" cy="5060701"/>
          </a:xfrm>
        </p:spPr>
        <p:txBody>
          <a:bodyPr>
            <a:normAutofit fontScale="92500" lnSpcReduction="20000"/>
          </a:bodyPr>
          <a:lstStyle/>
          <a:p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BARON-COHEN, S., DE LA CUESTA, G.G., LEGOFF, D.B. and KRAUSS, G.W., 2014. </a:t>
            </a:r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LEGO®-Based Therapy: How to build social competence through LEGO®-Based Clubs for children with autism and related conditions</a:t>
            </a:r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. Jessica Kingsley Publishers.</a:t>
            </a:r>
          </a:p>
          <a:p>
            <a:r>
              <a:rPr lang="en-US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CARRUTHERS, E. (2006) </a:t>
            </a:r>
            <a:r>
              <a:rPr lang="en-US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Children’s Mathematics Making Marks Making Meaning. </a:t>
            </a:r>
            <a:r>
              <a:rPr lang="en-US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2</a:t>
            </a:r>
            <a:r>
              <a:rPr lang="en-US" sz="1500" baseline="30000" dirty="0">
                <a:latin typeface="Calibri Light" panose="020F0302020204030204" pitchFamily="34" charset="0"/>
                <a:cs typeface="Calibri Light" panose="020F0302020204030204" pitchFamily="34" charset="0"/>
              </a:rPr>
              <a:t>nd</a:t>
            </a:r>
            <a:r>
              <a:rPr lang="en-US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sz="15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edn</a:t>
            </a:r>
            <a:r>
              <a:rPr lang="en-US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  <a:r>
              <a:rPr lang="en-US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US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London: Paul Chapman Publishing.</a:t>
            </a:r>
            <a:endParaRPr lang="en-GB" sz="15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ELEFTHERIADES, A. (2017) </a:t>
            </a:r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Building Blocks for Communication: Running a Personalised Intervention. </a:t>
            </a:r>
            <a:endParaRPr lang="en-GB" sz="15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GERSTEIN, J. (2019) </a:t>
            </a:r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User Generated Education</a:t>
            </a:r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. Available at: </a:t>
            </a:r>
            <a:r>
              <a:rPr lang="en-GB" sz="1500" u="sng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https://usergeneratededucation.wordpress.com/2019/10/02/cross-curricular-lesson-communicating-with-parents/</a:t>
            </a:r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12</a:t>
            </a:r>
            <a:r>
              <a:rPr lang="en-GB" sz="1500" baseline="30000" dirty="0">
                <a:latin typeface="Calibri Light" panose="020F0302020204030204" pitchFamily="34" charset="0"/>
                <a:cs typeface="Calibri Light" panose="020F0302020204030204" pitchFamily="34" charset="0"/>
              </a:rPr>
              <a:t>th</a:t>
            </a:r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 January 2020).</a:t>
            </a:r>
          </a:p>
          <a:p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HALL, W., (2009). </a:t>
            </a:r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Dyslexia in the primary classroom</a:t>
            </a:r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. Learning Matters.</a:t>
            </a:r>
          </a:p>
          <a:p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HANSEN, A. (2017) </a:t>
            </a:r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Children’s Errors in Mathematics</a:t>
            </a:r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. 4</a:t>
            </a:r>
            <a:r>
              <a:rPr lang="en-GB" sz="1500" i="1" baseline="30000" dirty="0">
                <a:latin typeface="Calibri Light" panose="020F0302020204030204" pitchFamily="34" charset="0"/>
                <a:cs typeface="Calibri Light" panose="020F0302020204030204" pitchFamily="34" charset="0"/>
              </a:rPr>
              <a:t>th</a:t>
            </a:r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 Ed.  London: Sage Publications.</a:t>
            </a:r>
            <a:endParaRPr lang="en-GB" sz="15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ROBERTS, J.W., 2012. </a:t>
            </a:r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Beyond learning by doing: Theoretical currents in experiential education</a:t>
            </a:r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. Routledge.</a:t>
            </a:r>
          </a:p>
          <a:p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SCHOOL A. (2016). </a:t>
            </a:r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Policy Document for Mathematics.</a:t>
            </a:r>
          </a:p>
          <a:p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TOYS N BRICKS. (2019) </a:t>
            </a:r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August 2019 Monthly Mini Model Build Instructions LEGO Race Car.</a:t>
            </a:r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 Available at: </a:t>
            </a:r>
            <a:r>
              <a:rPr lang="en-GB" sz="1500" u="sng" dirty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https://toysnbricks.com/august-2019-monthly-mini-model-build-instructions-lego-race-car/</a:t>
            </a:r>
            <a:endParaRPr lang="en-GB" sz="15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500" dirty="0">
                <a:latin typeface="Calibri Light" panose="020F0302020204030204" pitchFamily="34" charset="0"/>
                <a:cs typeface="Calibri Light" panose="020F0302020204030204" pitchFamily="34" charset="0"/>
              </a:rPr>
              <a:t>WELSH GOVERNMENT. (2013) </a:t>
            </a:r>
            <a:r>
              <a:rPr lang="en-GB" sz="15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National Literacy and Numeracy Framework, To Support Schools in Introducing the National Literacy and Numeracy Framework.</a:t>
            </a:r>
            <a:endParaRPr lang="en-GB" sz="15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4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sz="1100" i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9137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1528</TotalTime>
  <Words>489</Words>
  <Application>Microsoft Office PowerPoint</Application>
  <PresentationFormat>Widescreen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 Light</vt:lpstr>
      <vt:lpstr>Trebuchet MS</vt:lpstr>
      <vt:lpstr>Wingdings 3</vt:lpstr>
      <vt:lpstr>Facet</vt:lpstr>
      <vt:lpstr>LEGO</vt:lpstr>
      <vt:lpstr>Introduction</vt:lpstr>
      <vt:lpstr>Purpose</vt:lpstr>
      <vt:lpstr>Who?</vt:lpstr>
      <vt:lpstr>Assessment</vt:lpstr>
      <vt:lpstr>Effectiveness</vt:lpstr>
      <vt:lpstr>Impact on Numeracy</vt:lpstr>
      <vt:lpstr>Conclusion</vt:lpstr>
      <vt:lpstr>Questions are welcome</vt:lpstr>
      <vt:lpstr>Thankyou for listening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LEGO</dc:title>
  <dc:creator>Connor Planner</dc:creator>
  <cp:lastModifiedBy>Connor Planner</cp:lastModifiedBy>
  <cp:revision>19</cp:revision>
  <dcterms:created xsi:type="dcterms:W3CDTF">2020-01-08T17:51:19Z</dcterms:created>
  <dcterms:modified xsi:type="dcterms:W3CDTF">2020-01-14T20:01:14Z</dcterms:modified>
</cp:coreProperties>
</file>