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1.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2.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2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06" r:id="rId24"/>
    <p:sldMasterId id="2147483724" r:id="rId25"/>
    <p:sldMasterId id="2147483737" r:id="rId26"/>
  </p:sldMasterIdLst>
  <p:notesMasterIdLst>
    <p:notesMasterId r:id="rId65"/>
  </p:notesMasterIdLst>
  <p:sldIdLst>
    <p:sldId id="258" r:id="rId27"/>
    <p:sldId id="261" r:id="rId28"/>
    <p:sldId id="266" r:id="rId29"/>
    <p:sldId id="299" r:id="rId30"/>
    <p:sldId id="308" r:id="rId31"/>
    <p:sldId id="270" r:id="rId32"/>
    <p:sldId id="296" r:id="rId33"/>
    <p:sldId id="297" r:id="rId34"/>
    <p:sldId id="298" r:id="rId35"/>
    <p:sldId id="272" r:id="rId36"/>
    <p:sldId id="301" r:id="rId37"/>
    <p:sldId id="273" r:id="rId38"/>
    <p:sldId id="300" r:id="rId39"/>
    <p:sldId id="282" r:id="rId40"/>
    <p:sldId id="294" r:id="rId41"/>
    <p:sldId id="295" r:id="rId42"/>
    <p:sldId id="302" r:id="rId43"/>
    <p:sldId id="1014" r:id="rId44"/>
    <p:sldId id="1015" r:id="rId45"/>
    <p:sldId id="1016" r:id="rId46"/>
    <p:sldId id="1017" r:id="rId47"/>
    <p:sldId id="1019" r:id="rId48"/>
    <p:sldId id="1020" r:id="rId49"/>
    <p:sldId id="1022" r:id="rId50"/>
    <p:sldId id="1013" r:id="rId51"/>
    <p:sldId id="304" r:id="rId52"/>
    <p:sldId id="257" r:id="rId53"/>
    <p:sldId id="259" r:id="rId54"/>
    <p:sldId id="305" r:id="rId55"/>
    <p:sldId id="306" r:id="rId56"/>
    <p:sldId id="307" r:id="rId57"/>
    <p:sldId id="309" r:id="rId58"/>
    <p:sldId id="310" r:id="rId59"/>
    <p:sldId id="303" r:id="rId60"/>
    <p:sldId id="311" r:id="rId61"/>
    <p:sldId id="312" r:id="rId62"/>
    <p:sldId id="313" r:id="rId63"/>
    <p:sldId id="314"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115"/>
    <p:restoredTop sz="75353"/>
  </p:normalViewPr>
  <p:slideViewPr>
    <p:cSldViewPr snapToGrid="0">
      <p:cViewPr varScale="1">
        <p:scale>
          <a:sx n="81" d="100"/>
          <a:sy n="81" d="100"/>
        </p:scale>
        <p:origin x="144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3.xml"/><Relationship Id="rId21" Type="http://schemas.openxmlformats.org/officeDocument/2006/relationships/slideMaster" Target="slideMasters/slideMaster18.xml"/><Relationship Id="rId42" Type="http://schemas.openxmlformats.org/officeDocument/2006/relationships/slide" Target="slides/slide16.xml"/><Relationship Id="rId47" Type="http://schemas.openxmlformats.org/officeDocument/2006/relationships/slide" Target="slides/slide21.xml"/><Relationship Id="rId63" Type="http://schemas.openxmlformats.org/officeDocument/2006/relationships/slide" Target="slides/slide37.xml"/><Relationship Id="rId68"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6.xml"/><Relationship Id="rId37" Type="http://schemas.openxmlformats.org/officeDocument/2006/relationships/slide" Target="slides/slide11.xml"/><Relationship Id="rId40" Type="http://schemas.openxmlformats.org/officeDocument/2006/relationships/slide" Target="slides/slide14.xml"/><Relationship Id="rId45" Type="http://schemas.openxmlformats.org/officeDocument/2006/relationships/slide" Target="slides/slide19.xml"/><Relationship Id="rId53" Type="http://schemas.openxmlformats.org/officeDocument/2006/relationships/slide" Target="slides/slide27.xml"/><Relationship Id="rId58" Type="http://schemas.openxmlformats.org/officeDocument/2006/relationships/slide" Target="slides/slide32.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35.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1.xml"/><Relationship Id="rId30" Type="http://schemas.openxmlformats.org/officeDocument/2006/relationships/slide" Target="slides/slide4.xml"/><Relationship Id="rId35" Type="http://schemas.openxmlformats.org/officeDocument/2006/relationships/slide" Target="slides/slide9.xml"/><Relationship Id="rId43" Type="http://schemas.openxmlformats.org/officeDocument/2006/relationships/slide" Target="slides/slide17.xml"/><Relationship Id="rId48" Type="http://schemas.openxmlformats.org/officeDocument/2006/relationships/slide" Target="slides/slide22.xml"/><Relationship Id="rId56" Type="http://schemas.openxmlformats.org/officeDocument/2006/relationships/slide" Target="slides/slide30.xml"/><Relationship Id="rId64" Type="http://schemas.openxmlformats.org/officeDocument/2006/relationships/slide" Target="slides/slide38.xml"/><Relationship Id="rId69"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7.xml"/><Relationship Id="rId38" Type="http://schemas.openxmlformats.org/officeDocument/2006/relationships/slide" Target="slides/slide12.xml"/><Relationship Id="rId46" Type="http://schemas.openxmlformats.org/officeDocument/2006/relationships/slide" Target="slides/slide20.xml"/><Relationship Id="rId59" Type="http://schemas.openxmlformats.org/officeDocument/2006/relationships/slide" Target="slides/slide33.xml"/><Relationship Id="rId67" Type="http://schemas.openxmlformats.org/officeDocument/2006/relationships/viewProps" Target="viewProps.xml"/><Relationship Id="rId20" Type="http://schemas.openxmlformats.org/officeDocument/2006/relationships/slideMaster" Target="slideMasters/slideMaster17.xml"/><Relationship Id="rId41" Type="http://schemas.openxmlformats.org/officeDocument/2006/relationships/slide" Target="slides/slide15.xml"/><Relationship Id="rId54" Type="http://schemas.openxmlformats.org/officeDocument/2006/relationships/slide" Target="slides/slide28.xml"/><Relationship Id="rId62"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2.xml"/><Relationship Id="rId36" Type="http://schemas.openxmlformats.org/officeDocument/2006/relationships/slide" Target="slides/slide10.xml"/><Relationship Id="rId49" Type="http://schemas.openxmlformats.org/officeDocument/2006/relationships/slide" Target="slides/slide23.xml"/><Relationship Id="rId57" Type="http://schemas.openxmlformats.org/officeDocument/2006/relationships/slide" Target="slides/slide31.xml"/><Relationship Id="rId10" Type="http://schemas.openxmlformats.org/officeDocument/2006/relationships/slideMaster" Target="slideMasters/slideMaster7.xml"/><Relationship Id="rId31" Type="http://schemas.openxmlformats.org/officeDocument/2006/relationships/slide" Target="slides/slide5.xml"/><Relationship Id="rId44" Type="http://schemas.openxmlformats.org/officeDocument/2006/relationships/slide" Target="slides/slide18.xml"/><Relationship Id="rId52" Type="http://schemas.openxmlformats.org/officeDocument/2006/relationships/slide" Target="slides/slide26.xml"/><Relationship Id="rId60" Type="http://schemas.openxmlformats.org/officeDocument/2006/relationships/slide" Target="slides/slide34.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3.xml"/><Relationship Id="rId34" Type="http://schemas.openxmlformats.org/officeDocument/2006/relationships/slide" Target="slides/slide8.xml"/><Relationship Id="rId50" Type="http://schemas.openxmlformats.org/officeDocument/2006/relationships/slide" Target="slides/slide24.xml"/><Relationship Id="rId55" Type="http://schemas.openxmlformats.org/officeDocument/2006/relationships/slide" Target="slides/slide2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12/2/25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Upon detonation a spherical shockwave will be transmitted through the charge into the water. The water at the interface is accelerated violently and compressed, the shock wave then travelling outwards at high velocity. Initial velocity will be governed by the charge characteristics, but will attenuate rapidly (less so than in air) to the velocity of sound in water (1500 ms</a:t>
            </a:r>
            <a:r>
              <a:rPr lang="en-US" sz="1200" kern="1200" baseline="30000" dirty="0">
                <a:solidFill>
                  <a:schemeClr val="tx1"/>
                </a:solidFill>
                <a:effectLst/>
                <a:latin typeface="+mn-lt"/>
                <a:ea typeface="+mn-ea"/>
                <a:cs typeface="+mn-cs"/>
              </a:rPr>
              <a:t>-1</a:t>
            </a:r>
            <a:r>
              <a:rPr lang="en-US" sz="1200" kern="1200" dirty="0">
                <a:solidFill>
                  <a:schemeClr val="tx1"/>
                </a:solidFill>
                <a:effectLst/>
                <a:latin typeface="+mn-lt"/>
                <a:ea typeface="+mn-ea"/>
                <a:cs typeface="+mn-cs"/>
              </a:rPr>
              <a:t>). Primary shock pressures are virtually independent of depth and in close proximity to a vessel can cause significant damage.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a:t>
            </a:fld>
            <a:endParaRPr lang="en-US" dirty="0"/>
          </a:p>
        </p:txBody>
      </p:sp>
    </p:spTree>
    <p:extLst>
      <p:ext uri="{BB962C8B-B14F-4D97-AF65-F5344CB8AC3E}">
        <p14:creationId xmlns:p14="http://schemas.microsoft.com/office/powerpoint/2010/main" val="141914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detonation also produces a nucleus of hot gases which expand radially. The high pressure (about 20% of that remaining after the primary shock wave has passed into the water) will expand the bubble despite the inertia and relative incompressibility of the water surrounding it. Expansion will continue at a rate of about 100 ms</a:t>
            </a:r>
            <a:r>
              <a:rPr lang="en-US" sz="1200" kern="1200" baseline="30000" dirty="0">
                <a:solidFill>
                  <a:schemeClr val="tx1"/>
                </a:solidFill>
                <a:effectLst/>
                <a:latin typeface="+mn-lt"/>
                <a:ea typeface="+mn-ea"/>
                <a:cs typeface="+mn-cs"/>
              </a:rPr>
              <a:t>-1</a:t>
            </a:r>
            <a:r>
              <a:rPr lang="en-US" sz="1200" kern="1200" dirty="0">
                <a:solidFill>
                  <a:schemeClr val="tx1"/>
                </a:solidFill>
                <a:effectLst/>
                <a:latin typeface="+mn-lt"/>
                <a:ea typeface="+mn-ea"/>
                <a:cs typeface="+mn-cs"/>
              </a:rPr>
              <a:t> until a point where the gases have cooled adiabatically to the extent where the pressure of the ambient water acting inwards exceeds the outward pressure. At this point the bubble will contract rapidly inwards until it is compressed to the extent where adiabatic heating of the gases causes it to expand once more. In this manner a series of bubble oscillations are generated with ever-decreasing amplitude. Each one is accompanied by considerable water flow around the bubble, which impart high kinetic energy to the water in the form of a shock pulse quite different to the primary shockwave. The time scale of bubble pulses and their ability to inflict damage upon a vessel are much longer in relation to the initial detonation, although physics dictates that it is probably only the first two or three bubble pulses which are effective.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pulsation of the bubble causes considerable flow movement of the water surrounding it. Migration takes place mainly when the bubble is at its minimum volume. Expands, forced away, contracts, drawn towards. This is because the flow of water towards the bubble surface is on the side facing the rigid boundary when the bubble contracts and the flow moves the bubble towards the boundary. With each contraction the bubble moves towards the boundary with increasing speed.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dirty="0"/>
          </a:p>
        </p:txBody>
      </p:sp>
    </p:spTree>
    <p:extLst>
      <p:ext uri="{BB962C8B-B14F-4D97-AF65-F5344CB8AC3E}">
        <p14:creationId xmlns:p14="http://schemas.microsoft.com/office/powerpoint/2010/main" val="3348086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way by which damage is caused during underwater detonations can be either by the explosive charge being in intimate contact with the vessel (such as a limpet mine, contact sea mine or torpedo), where the detonation shock wave does the damage, or at stand-off where the bubble pulse plays its part. Aside successive shock pulses being generated in the water as the bubble rises, the bubble also migrates towards a rigid boundary (a ship for example) as it rises, effectively causing a hollow-charge effect to the ship’s hull as it comes into contact. Additionally, cavitation caused by aeration of the water by the bubble as it surfaces causes the ship to bend under its own weight.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13</a:t>
            </a:fld>
            <a:endParaRPr lang="en-US" dirty="0"/>
          </a:p>
        </p:txBody>
      </p:sp>
    </p:spTree>
    <p:extLst>
      <p:ext uri="{BB962C8B-B14F-4D97-AF65-F5344CB8AC3E}">
        <p14:creationId xmlns:p14="http://schemas.microsoft.com/office/powerpoint/2010/main" val="969303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HelveticaNeueLTPro"/>
            </a:endParaRPr>
          </a:p>
          <a:p>
            <a:endParaRPr lang="en-GB" sz="1200" b="0" i="0" u="none" strike="noStrike" baseline="0" dirty="0">
              <a:solidFill>
                <a:srgbClr val="000000"/>
              </a:solidFill>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16</a:t>
            </a:fld>
            <a:endParaRPr lang="en-US" dirty="0"/>
          </a:p>
        </p:txBody>
      </p:sp>
    </p:spTree>
    <p:extLst>
      <p:ext uri="{BB962C8B-B14F-4D97-AF65-F5344CB8AC3E}">
        <p14:creationId xmlns:p14="http://schemas.microsoft.com/office/powerpoint/2010/main" val="4323429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Addition of the Aluminium powder to the explosive can effectively increase the total energy of the explosive because of the high energy density of the Aluminium powder. The studies showed that the bubble energy of the underwater explosion of aluminized explosives is mainly derived from the reaction of Al. However, the aluminum powder is a non-ideal component in explosives, and the aluminum reaction degree during the explosion depends on the oxygen content of the explosive. Ideally, the aluminum powder can be oxidized to alumina after the aluminum powder is completely reacted. If the oxygen content in the explosive is insufficient, the aluminum cannot be completely oxidized to the form of alumina, resulting in a decrease in the bubble energy. Therefore, the content of aluminum and oxygen in the explosive and their relative proportion produce a great effect on the underwater explosion properties of the explosives.</a:t>
            </a:r>
          </a:p>
        </p:txBody>
      </p:sp>
    </p:spTree>
    <p:extLst>
      <p:ext uri="{BB962C8B-B14F-4D97-AF65-F5344CB8AC3E}">
        <p14:creationId xmlns:p14="http://schemas.microsoft.com/office/powerpoint/2010/main" val="730924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1953003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0000" marR="0" lvl="0" indent="-180000" algn="l" defTabSz="914400" rtl="0" eaLnBrk="1" fontAlgn="auto" latinLnBrk="0" hangingPunct="1">
              <a:lnSpc>
                <a:spcPct val="69000"/>
              </a:lnSpc>
              <a:spcBef>
                <a:spcPts val="600"/>
              </a:spcBef>
              <a:spcAft>
                <a:spcPts val="0"/>
              </a:spcAft>
              <a:buClr>
                <a:schemeClr val="accent2"/>
              </a:buClr>
              <a:buSzTx/>
              <a:buFont typeface="Arial" panose="020B0604020202020204" pitchFamily="34" charset="0"/>
              <a:buChar char="•"/>
              <a:tabLst/>
              <a:defRPr/>
            </a:pPr>
            <a:r>
              <a:rPr lang="en-GB" sz="1800" dirty="0">
                <a:effectLst/>
                <a:latin typeface="CMR10"/>
              </a:rPr>
              <a:t>The results show that the specific total energy </a:t>
            </a:r>
            <a:r>
              <a:rPr lang="en-GB" sz="1800" dirty="0">
                <a:effectLst/>
                <a:latin typeface="CMMI10"/>
              </a:rPr>
              <a:t>E</a:t>
            </a:r>
            <a:r>
              <a:rPr lang="en-GB" sz="1800" dirty="0">
                <a:effectLst/>
                <a:latin typeface="CMMI7"/>
              </a:rPr>
              <a:t>t </a:t>
            </a:r>
            <a:r>
              <a:rPr lang="en-GB" sz="1800" dirty="0">
                <a:effectLst/>
                <a:latin typeface="CMR10"/>
              </a:rPr>
              <a:t>of the explosives increases gradually as the aluminium content increases from 18 to 24% (by weight). This is due to the high energy density of aluminium and the sufficient oxygen content in the explosives, and the aluminium reaction degree is high; therefore, the energy gradually increases with an increase in the Al content. At Al/O = 0.44, the bubble period of the explosive reaches the greatest value </a:t>
            </a:r>
            <a:r>
              <a:rPr lang="en-GB" sz="1800" dirty="0">
                <a:effectLst/>
                <a:latin typeface="CMMI10"/>
              </a:rPr>
              <a:t>t </a:t>
            </a:r>
            <a:r>
              <a:rPr lang="en-GB" sz="1800" dirty="0">
                <a:effectLst/>
                <a:latin typeface="CMR10"/>
              </a:rPr>
              <a:t>= 0.129 s, and the specific bubble energy reaches the maximum value </a:t>
            </a:r>
            <a:r>
              <a:rPr lang="en-GB" sz="1800" dirty="0">
                <a:effectLst/>
                <a:latin typeface="CMMI10"/>
              </a:rPr>
              <a:t>E</a:t>
            </a:r>
            <a:r>
              <a:rPr lang="en-GB" sz="1800" dirty="0">
                <a:effectLst/>
                <a:latin typeface="CMMI7"/>
              </a:rPr>
              <a:t>b </a:t>
            </a:r>
            <a:r>
              <a:rPr lang="en-GB" sz="1800" dirty="0">
                <a:effectLst/>
                <a:latin typeface="CMR10"/>
              </a:rPr>
              <a:t>= 4.63 MJ/kg, which is 2.31 times the TNT specific bubble energy. As the aluminium powder content increases to 26% (by weight), the bubble period and specific bubble energy begin to decrease.</a:t>
            </a:r>
          </a:p>
          <a:p>
            <a:pPr marL="180000" marR="0" lvl="0" indent="-180000" algn="l" defTabSz="914400" rtl="0" eaLnBrk="1" fontAlgn="auto" latinLnBrk="0" hangingPunct="1">
              <a:lnSpc>
                <a:spcPct val="69000"/>
              </a:lnSpc>
              <a:spcBef>
                <a:spcPts val="600"/>
              </a:spcBef>
              <a:spcAft>
                <a:spcPts val="0"/>
              </a:spcAft>
              <a:buClr>
                <a:schemeClr val="accent2"/>
              </a:buClr>
              <a:buSzTx/>
              <a:buFont typeface="Arial" panose="020B0604020202020204" pitchFamily="34" charset="0"/>
              <a:buChar char="•"/>
              <a:tabLst/>
              <a:defRPr/>
            </a:pPr>
            <a:r>
              <a:rPr lang="en-GB" sz="1800" dirty="0">
                <a:effectLst/>
                <a:latin typeface="CMR10"/>
              </a:rPr>
              <a:t>The excess aluminium can theoretically increase the specific bubble energy of the explosives, but the smaller fraction of oxygen in the explosive causes a decrease in the aluminium reaction degree. As the aluminium content continues to increase, the specific bubble energy Eb of the explosive decreases dramatically.</a:t>
            </a:r>
          </a:p>
          <a:p>
            <a:pPr marL="180000" marR="0" lvl="0" indent="-180000" algn="l" defTabSz="914400" rtl="0" eaLnBrk="1" fontAlgn="auto" latinLnBrk="0" hangingPunct="1">
              <a:lnSpc>
                <a:spcPct val="69000"/>
              </a:lnSpc>
              <a:spcBef>
                <a:spcPts val="600"/>
              </a:spcBef>
              <a:spcAft>
                <a:spcPts val="0"/>
              </a:spcAft>
              <a:buClr>
                <a:schemeClr val="accent2"/>
              </a:buClr>
              <a:buSzTx/>
              <a:buFont typeface="Arial" panose="020B0604020202020204" pitchFamily="34" charset="0"/>
              <a:buChar char="•"/>
              <a:tabLst/>
              <a:defRPr/>
            </a:pPr>
            <a:r>
              <a:rPr lang="en-GB" sz="1800" dirty="0">
                <a:effectLst/>
                <a:latin typeface="CMR10"/>
              </a:rPr>
              <a:t>The specific shock wave energy Es decreases as the aluminium content increases. This is due to the fact that RDX is an ideal component in the explosives, while the aluminium powder is a non-ideal component with a secondary reaction that contributes little to the specific shock wave energy. Therefore, as the aluminium powder content increases, the specific shock wave energy decreases. It can be seen from the above results that the specific total energy of the explosive at Al/O = 0.44 reaches the maximum value Et = 5.46 MJ/kg (the TNT equivalent is W = 1.82).</a:t>
            </a:r>
            <a:endParaRPr lang="en-GB" dirty="0"/>
          </a:p>
          <a:p>
            <a:endParaRPr lang="en-US" dirty="0"/>
          </a:p>
        </p:txBody>
      </p:sp>
    </p:spTree>
    <p:extLst>
      <p:ext uri="{BB962C8B-B14F-4D97-AF65-F5344CB8AC3E}">
        <p14:creationId xmlns:p14="http://schemas.microsoft.com/office/powerpoint/2010/main" val="42342038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83002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png"/><Relationship Id="rId1" Type="http://schemas.openxmlformats.org/officeDocument/2006/relationships/slideMaster" Target="../slideMasters/slideMaster21.xml"/><Relationship Id="rId4" Type="http://schemas.openxmlformats.org/officeDocument/2006/relationships/image" Target="../media/image28.png"/></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3.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3.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3.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3.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3.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4871864" y="4149080"/>
            <a:ext cx="6264696" cy="792088"/>
          </a:xfrm>
          <a:prstGeom prst="rect">
            <a:avLst/>
          </a:prstGeom>
        </p:spPr>
        <p:txBody>
          <a:bodyPr anchor="ctr">
            <a:normAutofit/>
          </a:bodyPr>
          <a:lstStyle>
            <a:lvl1pPr marL="0" indent="0">
              <a:buNone/>
              <a:defRPr sz="2400" b="1" i="0">
                <a:solidFill>
                  <a:schemeClr val="tx1"/>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4873469" y="5229200"/>
            <a:ext cx="6264696" cy="504056"/>
          </a:xfrm>
          <a:prstGeom prst="rect">
            <a:avLst/>
          </a:prstGeom>
        </p:spPr>
        <p:txBody>
          <a:bodyPr anchor="ctr">
            <a:normAutofit/>
          </a:bodyPr>
          <a:lstStyle>
            <a:lvl1pPr marL="0" indent="0">
              <a:buNone/>
              <a:defRPr sz="24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4871864" y="6021288"/>
            <a:ext cx="6264696"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b="0" dirty="0" err="1">
                <a:solidFill>
                  <a:schemeClr val="tx1"/>
                </a:solidFill>
              </a:rPr>
              <a:t>gareth.collett@undp.org</a:t>
            </a:r>
            <a:endParaRPr lang="en-GB" sz="2400" b="0" dirty="0">
              <a:solidFill>
                <a:schemeClr val="tx1"/>
              </a:solidFill>
            </a:endParaRPr>
          </a:p>
        </p:txBody>
      </p:sp>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4871864" y="1700460"/>
            <a:ext cx="6264696" cy="2160588"/>
          </a:xfrm>
        </p:spPr>
        <p:txBody>
          <a:bodyPr>
            <a:normAutofit/>
          </a:bodyPr>
          <a:lstStyle>
            <a:lvl1pPr>
              <a:defRPr sz="32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10623375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ubtitle, Body copy">
    <p:spTree>
      <p:nvGrpSpPr>
        <p:cNvPr id="1" name=""/>
        <p:cNvGrpSpPr/>
        <p:nvPr/>
      </p:nvGrpSpPr>
      <p:grpSpPr>
        <a:xfrm>
          <a:off x="0" y="0"/>
          <a:ext cx="0" cy="0"/>
          <a:chOff x="0" y="0"/>
          <a:chExt cx="0" cy="0"/>
        </a:xfrm>
      </p:grpSpPr>
      <p:sp>
        <p:nvSpPr>
          <p:cNvPr id="5" name="Text Placeholder 8"/>
          <p:cNvSpPr>
            <a:spLocks noGrp="1"/>
          </p:cNvSpPr>
          <p:nvPr>
            <p:ph type="body" sz="quarter" idx="11" hasCustomPrompt="1"/>
          </p:nvPr>
        </p:nvSpPr>
        <p:spPr>
          <a:xfrm>
            <a:off x="407368" y="1412776"/>
            <a:ext cx="11377264" cy="792088"/>
          </a:xfrm>
          <a:prstGeom prst="rect">
            <a:avLst/>
          </a:prstGeom>
        </p:spPr>
        <p:txBody>
          <a:bodyPr anchor="ctr" anchorCtr="0">
            <a:normAutofit/>
          </a:bodyPr>
          <a:lstStyle>
            <a:lvl1pPr marL="0" indent="0">
              <a:buNone/>
              <a:defRPr sz="2200" b="1">
                <a:solidFill>
                  <a:schemeClr val="tx1"/>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11377264" cy="3960439"/>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a:extLst>
              <a:ext uri="{FF2B5EF4-FFF2-40B4-BE49-F238E27FC236}">
                <a16:creationId xmlns:a16="http://schemas.microsoft.com/office/drawing/2014/main" id="{43C5955C-285E-1E49-94FA-A19723F5BB4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8940387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ubtitle, Body copy, Image">
    <p:spTree>
      <p:nvGrpSpPr>
        <p:cNvPr id="1" name=""/>
        <p:cNvGrpSpPr/>
        <p:nvPr/>
      </p:nvGrpSpPr>
      <p:grpSpPr>
        <a:xfrm>
          <a:off x="0" y="0"/>
          <a:ext cx="0" cy="0"/>
          <a:chOff x="0" y="0"/>
          <a:chExt cx="0" cy="0"/>
        </a:xfrm>
      </p:grpSpPr>
      <p:sp>
        <p:nvSpPr>
          <p:cNvPr id="9" name="Text Placeholder 8"/>
          <p:cNvSpPr>
            <a:spLocks noGrp="1"/>
          </p:cNvSpPr>
          <p:nvPr>
            <p:ph type="body" sz="quarter" idx="11" hasCustomPrompt="1"/>
          </p:nvPr>
        </p:nvSpPr>
        <p:spPr>
          <a:xfrm>
            <a:off x="407368" y="1412776"/>
            <a:ext cx="669674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6696744" cy="3960440"/>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Content Placeholder 2"/>
          <p:cNvSpPr>
            <a:spLocks noGrp="1"/>
          </p:cNvSpPr>
          <p:nvPr>
            <p:ph sz="quarter" idx="17"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3" name="Title 2">
            <a:extLst>
              <a:ext uri="{FF2B5EF4-FFF2-40B4-BE49-F238E27FC236}">
                <a16:creationId xmlns:a16="http://schemas.microsoft.com/office/drawing/2014/main" id="{B3C4390B-5CB0-B847-B954-826FF2D688B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65653132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368" y="1412776"/>
            <a:ext cx="6696744" cy="4896544"/>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2281452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Two column body copy">
    <p:spTree>
      <p:nvGrpSpPr>
        <p:cNvPr id="1" name=""/>
        <p:cNvGrpSpPr/>
        <p:nvPr/>
      </p:nvGrpSpPr>
      <p:grpSpPr>
        <a:xfrm>
          <a:off x="0" y="0"/>
          <a:ext cx="0" cy="0"/>
          <a:chOff x="0" y="0"/>
          <a:chExt cx="0" cy="0"/>
        </a:xfrm>
      </p:grpSpPr>
      <p:sp>
        <p:nvSpPr>
          <p:cNvPr id="7" name="Text Placeholder 8"/>
          <p:cNvSpPr>
            <a:spLocks noGrp="1"/>
          </p:cNvSpPr>
          <p:nvPr>
            <p:ph type="body" sz="quarter" idx="15" hasCustomPrompt="1"/>
          </p:nvPr>
        </p:nvSpPr>
        <p:spPr>
          <a:xfrm>
            <a:off x="407366" y="1412776"/>
            <a:ext cx="11377265" cy="4896544"/>
          </a:xfrm>
          <a:prstGeom prst="rect">
            <a:avLst/>
          </a:prstGeom>
        </p:spPr>
        <p:txBody>
          <a:bodyPr numCol="2" spcCol="144000"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0"/>
            <a:endParaRPr lang="en-GB" dirty="0"/>
          </a:p>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endParaRPr lang="en-GB" dirty="0"/>
          </a:p>
          <a:p>
            <a:pPr lvl="4"/>
            <a:endParaRPr lang="en-GB" dirty="0"/>
          </a:p>
        </p:txBody>
      </p:sp>
      <p:sp>
        <p:nvSpPr>
          <p:cNvPr id="2" name="Title 1">
            <a:extLst>
              <a:ext uri="{FF2B5EF4-FFF2-40B4-BE49-F238E27FC236}">
                <a16:creationId xmlns:a16="http://schemas.microsoft.com/office/drawing/2014/main" id="{1678EC47-AA3D-934C-A5C0-76716AC22BD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0092392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Large image area">
    <p:spTree>
      <p:nvGrpSpPr>
        <p:cNvPr id="1" name=""/>
        <p:cNvGrpSpPr/>
        <p:nvPr/>
      </p:nvGrpSpPr>
      <p:grpSpPr>
        <a:xfrm>
          <a:off x="0" y="0"/>
          <a:ext cx="0" cy="0"/>
          <a:chOff x="0" y="0"/>
          <a:chExt cx="0" cy="0"/>
        </a:xfrm>
      </p:grpSpPr>
      <p:sp>
        <p:nvSpPr>
          <p:cNvPr id="8" name="Content Placeholder 2"/>
          <p:cNvSpPr>
            <a:spLocks noGrp="1"/>
          </p:cNvSpPr>
          <p:nvPr>
            <p:ph sz="quarter" idx="19" hasCustomPrompt="1"/>
          </p:nvPr>
        </p:nvSpPr>
        <p:spPr>
          <a:xfrm>
            <a:off x="407368" y="1412776"/>
            <a:ext cx="11376645"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4" name="Title 3">
            <a:extLst>
              <a:ext uri="{FF2B5EF4-FFF2-40B4-BE49-F238E27FC236}">
                <a16:creationId xmlns:a16="http://schemas.microsoft.com/office/drawing/2014/main" id="{6A48AAB8-0870-DC49-B97A-7A725EA98FBB}"/>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6122022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6168632"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407987"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1669948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FEEE-5621-544D-B4F7-2372D539859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3028415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Totally 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45780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lu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2737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0" name="Text Placeholder 8"/>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3" name="Title 2">
            <a:extLst>
              <a:ext uri="{FF2B5EF4-FFF2-40B4-BE49-F238E27FC236}">
                <a16:creationId xmlns:a16="http://schemas.microsoft.com/office/drawing/2014/main" id="{D8AFE373-A09D-C844-B6EA-A20453D18C07}"/>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29925395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Green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5B78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n>
                <a:noFill/>
              </a:ln>
              <a:solidFill>
                <a:srgbClr val="5B7813"/>
              </a:solidFill>
            </a:endParaRPr>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4464D7D1-6086-BF42-A627-65935218E2E9}"/>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EBC2D719-AF96-0A48-B299-C4B19D54F744}"/>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81245315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Pink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121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A7664347-5115-5342-9F78-C60E2195F3F3}"/>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797CFBEE-5A52-5048-A348-81599E30B9A6}"/>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68403306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Purpl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442B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50AFAE58-DB3E-714E-B69B-EF5E5859095E}"/>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83AABD9F-B0D6-2742-96EB-88F53C9A5AB3}"/>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8434088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Red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20E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0B243509-644F-0841-B172-73C9CD99CD47}"/>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6DD60F1F-6141-5A48-B0D1-7EE4D9E05DAA}"/>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7896345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Yellow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DD7A0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1B897FEE-C789-DC46-BD0C-DBEC9793AE70}"/>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rgbClr val="091932"/>
                </a:solidFill>
                <a:latin typeface="Arial" charset="0"/>
                <a:ea typeface="Arial" charset="0"/>
                <a:cs typeface="Arial" charset="0"/>
              </a:defRPr>
            </a:lvl1pPr>
            <a:lvl2pPr>
              <a:lnSpc>
                <a:spcPct val="100000"/>
              </a:lnSpc>
              <a:defRPr sz="2000" b="0" i="0">
                <a:solidFill>
                  <a:srgbClr val="091932"/>
                </a:solidFill>
                <a:latin typeface="Arial" charset="0"/>
                <a:ea typeface="Arial" charset="0"/>
                <a:cs typeface="Arial" charset="0"/>
              </a:defRPr>
            </a:lvl2pPr>
            <a:lvl3pPr>
              <a:lnSpc>
                <a:spcPct val="100000"/>
              </a:lnSpc>
              <a:defRPr sz="2000" b="0" i="0">
                <a:solidFill>
                  <a:srgbClr val="091932"/>
                </a:solidFill>
                <a:latin typeface="Arial" charset="0"/>
                <a:ea typeface="Arial" charset="0"/>
                <a:cs typeface="Arial" charset="0"/>
              </a:defRPr>
            </a:lvl3pPr>
            <a:lvl4pPr>
              <a:lnSpc>
                <a:spcPct val="100000"/>
              </a:lnSpc>
              <a:defRPr sz="2000" b="0" i="0">
                <a:solidFill>
                  <a:srgbClr val="091932"/>
                </a:solidFill>
                <a:latin typeface="Arial" charset="0"/>
                <a:ea typeface="Arial" charset="0"/>
                <a:cs typeface="Arial" charset="0"/>
              </a:defRPr>
            </a:lvl4pPr>
            <a:lvl5pPr>
              <a:lnSpc>
                <a:spcPct val="100000"/>
              </a:lnSpc>
              <a:defRPr sz="2000" b="0" i="0">
                <a:solidFill>
                  <a:srgbClr val="091932"/>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B00BD2AC-376D-C449-9214-D9161F74BA8E}"/>
              </a:ext>
            </a:extLst>
          </p:cNvPr>
          <p:cNvSpPr>
            <a:spLocks noGrp="1"/>
          </p:cNvSpPr>
          <p:nvPr>
            <p:ph type="title" hasCustomPrompt="1"/>
          </p:nvPr>
        </p:nvSpPr>
        <p:spPr>
          <a:xfrm>
            <a:off x="407368" y="404665"/>
            <a:ext cx="4440493" cy="575966"/>
          </a:xfrm>
        </p:spPr>
        <p:txBody>
          <a:bodyPr>
            <a:normAutofit/>
          </a:bodyPr>
          <a:lstStyle>
            <a:lvl1pPr>
              <a:defRPr sz="2000">
                <a:solidFill>
                  <a:srgbClr val="091932"/>
                </a:solidFill>
              </a:defRPr>
            </a:lvl1pPr>
          </a:lstStyle>
          <a:p>
            <a:r>
              <a:rPr lang="en-US" dirty="0"/>
              <a:t>Slide Title, Arial Bold 20pt</a:t>
            </a:r>
            <a:endParaRPr lang="en-GB" dirty="0"/>
          </a:p>
        </p:txBody>
      </p:sp>
    </p:spTree>
    <p:extLst>
      <p:ext uri="{BB962C8B-B14F-4D97-AF65-F5344CB8AC3E}">
        <p14:creationId xmlns:p14="http://schemas.microsoft.com/office/powerpoint/2010/main" val="57646288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Final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36000" y="1028112"/>
            <a:ext cx="3409000" cy="3409000"/>
          </a:xfrm>
          <a:prstGeom prst="rect">
            <a:avLst/>
          </a:prstGeom>
        </p:spPr>
      </p:pic>
      <p:sp>
        <p:nvSpPr>
          <p:cNvPr id="12" name="TextBox 11"/>
          <p:cNvSpPr txBox="1"/>
          <p:nvPr userDrawn="1"/>
        </p:nvSpPr>
        <p:spPr>
          <a:xfrm>
            <a:off x="4871864" y="2924944"/>
            <a:ext cx="633670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solidFill>
                  <a:srgbClr val="633E88"/>
                </a:solidFill>
                <a:latin typeface="Arial" charset="0"/>
                <a:ea typeface="Arial" charset="0"/>
                <a:cs typeface="Arial" charset="0"/>
              </a:rPr>
              <a:t>T: +44 (0)1234 750111</a:t>
            </a:r>
            <a:endParaRPr lang="en-US" sz="2800" b="1" dirty="0">
              <a:solidFill>
                <a:srgbClr val="633E88"/>
              </a:solidFill>
              <a:latin typeface="Arial" charset="0"/>
              <a:ea typeface="Arial" charset="0"/>
              <a:cs typeface="Arial" charset="0"/>
            </a:endParaRPr>
          </a:p>
        </p:txBody>
      </p:sp>
      <p:grpSp>
        <p:nvGrpSpPr>
          <p:cNvPr id="9" name="Group 8">
            <a:extLst>
              <a:ext uri="{FF2B5EF4-FFF2-40B4-BE49-F238E27FC236}">
                <a16:creationId xmlns:a16="http://schemas.microsoft.com/office/drawing/2014/main" id="{25CDC779-18E2-D042-9784-0A3C1B766EDD}"/>
              </a:ext>
            </a:extLst>
          </p:cNvPr>
          <p:cNvGrpSpPr/>
          <p:nvPr userDrawn="1"/>
        </p:nvGrpSpPr>
        <p:grpSpPr>
          <a:xfrm>
            <a:off x="4727848" y="4221088"/>
            <a:ext cx="3309496" cy="1836446"/>
            <a:chOff x="4727848" y="4487818"/>
            <a:chExt cx="3309496" cy="1836446"/>
          </a:xfrm>
        </p:grpSpPr>
        <p:pic>
          <p:nvPicPr>
            <p:cNvPr id="11" name="Picture 10">
              <a:extLst>
                <a:ext uri="{FF2B5EF4-FFF2-40B4-BE49-F238E27FC236}">
                  <a16:creationId xmlns:a16="http://schemas.microsoft.com/office/drawing/2014/main" id="{8B363BCB-7192-754D-B548-5268FAC338C7}"/>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4727848" y="4487818"/>
              <a:ext cx="3309496" cy="1836446"/>
            </a:xfrm>
            <a:prstGeom prst="rect">
              <a:avLst/>
            </a:prstGeom>
          </p:spPr>
        </p:pic>
        <p:sp>
          <p:nvSpPr>
            <p:cNvPr id="13" name="Rectangle 12">
              <a:extLst>
                <a:ext uri="{FF2B5EF4-FFF2-40B4-BE49-F238E27FC236}">
                  <a16:creationId xmlns:a16="http://schemas.microsoft.com/office/drawing/2014/main" id="{B2624121-48CC-B144-968F-952A6BB69AE8}"/>
                </a:ext>
              </a:extLst>
            </p:cNvPr>
            <p:cNvSpPr/>
            <p:nvPr userDrawn="1"/>
          </p:nvSpPr>
          <p:spPr>
            <a:xfrm>
              <a:off x="4871864" y="5229200"/>
              <a:ext cx="504056"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descr="Icon&#10;&#10;Description automatically generated">
              <a:extLst>
                <a:ext uri="{FF2B5EF4-FFF2-40B4-BE49-F238E27FC236}">
                  <a16:creationId xmlns:a16="http://schemas.microsoft.com/office/drawing/2014/main" id="{DB75F4FA-FF01-9F49-8665-67211925D9AF}"/>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4943872" y="5218549"/>
              <a:ext cx="360040" cy="360040"/>
            </a:xfrm>
            <a:prstGeom prst="rect">
              <a:avLst/>
            </a:prstGeom>
          </p:spPr>
        </p:pic>
      </p:grpSp>
      <p:sp>
        <p:nvSpPr>
          <p:cNvPr id="2" name="Title 1">
            <a:extLst>
              <a:ext uri="{FF2B5EF4-FFF2-40B4-BE49-F238E27FC236}">
                <a16:creationId xmlns:a16="http://schemas.microsoft.com/office/drawing/2014/main" id="{87AFF30E-E2D0-3F45-873B-62173F062FBF}"/>
              </a:ext>
            </a:extLst>
          </p:cNvPr>
          <p:cNvSpPr>
            <a:spLocks noGrp="1"/>
          </p:cNvSpPr>
          <p:nvPr>
            <p:ph type="title" hasCustomPrompt="1"/>
          </p:nvPr>
        </p:nvSpPr>
        <p:spPr>
          <a:xfrm>
            <a:off x="4871864" y="1988840"/>
            <a:ext cx="7056523" cy="864000"/>
          </a:xfrm>
        </p:spPr>
        <p:txBody>
          <a:bodyPr/>
          <a:lstStyle/>
          <a:p>
            <a:r>
              <a:rPr lang="en-GB" sz="2800" b="1" dirty="0" err="1">
                <a:solidFill>
                  <a:srgbClr val="0C406D"/>
                </a:solidFill>
                <a:latin typeface="Arial" charset="0"/>
                <a:ea typeface="Arial" charset="0"/>
                <a:cs typeface="Arial" charset="0"/>
              </a:rPr>
              <a:t>www.cranfield.ac.uk</a:t>
            </a:r>
            <a:r>
              <a:rPr lang="en-GB" sz="2800" b="1" dirty="0">
                <a:solidFill>
                  <a:srgbClr val="0C406D"/>
                </a:solidFill>
                <a:latin typeface="Arial" charset="0"/>
                <a:ea typeface="Arial" charset="0"/>
                <a:cs typeface="Arial" charset="0"/>
              </a:rPr>
              <a:t>/your-specific-</a:t>
            </a:r>
            <a:r>
              <a:rPr lang="en-GB" sz="2800" b="1" dirty="0" err="1">
                <a:solidFill>
                  <a:srgbClr val="0C406D"/>
                </a:solidFill>
                <a:latin typeface="Arial" charset="0"/>
                <a:ea typeface="Arial" charset="0"/>
                <a:cs typeface="Arial" charset="0"/>
              </a:rPr>
              <a:t>url</a:t>
            </a:r>
            <a:endParaRPr lang="en-GB" dirty="0"/>
          </a:p>
        </p:txBody>
      </p:sp>
    </p:spTree>
    <p:extLst>
      <p:ext uri="{BB962C8B-B14F-4D97-AF65-F5344CB8AC3E}">
        <p14:creationId xmlns:p14="http://schemas.microsoft.com/office/powerpoint/2010/main" val="108251708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Presentation or Chapter Title">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081" y="3645024"/>
            <a:ext cx="11377264" cy="864000"/>
          </a:xfrm>
          <a:prstGeom prst="rect">
            <a:avLst/>
          </a:prstGeom>
        </p:spPr>
        <p:txBody>
          <a:bodyPr anchor="ctr"/>
          <a:lstStyle>
            <a:lvl1pPr marL="0" indent="0">
              <a:lnSpc>
                <a:spcPct val="100000"/>
              </a:lnSpc>
              <a:buNone/>
              <a:defRPr sz="2400" b="1">
                <a:solidFill>
                  <a:srgbClr val="2F444E"/>
                </a:solidFill>
                <a:latin typeface="Arial" charset="0"/>
                <a:ea typeface="Arial" charset="0"/>
                <a:cs typeface="Arial" charset="0"/>
              </a:defRPr>
            </a:lvl1pPr>
          </a:lstStyle>
          <a:p>
            <a:pPr lvl="0"/>
            <a:r>
              <a:rPr lang="en-GB" noProof="0" dirty="0"/>
              <a:t>Presenter’s Name and Title, Arial Bold 24 </a:t>
            </a:r>
            <a:r>
              <a:rPr lang="en-GB" noProof="0" dirty="0" err="1"/>
              <a:t>pt</a:t>
            </a:r>
            <a:endParaRPr lang="en-GB" noProof="0" dirty="0"/>
          </a:p>
        </p:txBody>
      </p:sp>
      <p:sp>
        <p:nvSpPr>
          <p:cNvPr id="10" name="Text Placeholder 8"/>
          <p:cNvSpPr>
            <a:spLocks noGrp="1"/>
          </p:cNvSpPr>
          <p:nvPr>
            <p:ph type="body" sz="quarter" idx="18" hasCustomPrompt="1"/>
          </p:nvPr>
        </p:nvSpPr>
        <p:spPr>
          <a:xfrm>
            <a:off x="407368" y="1700809"/>
            <a:ext cx="11377264" cy="1728192"/>
          </a:xfrm>
          <a:prstGeom prst="rect">
            <a:avLst/>
          </a:prstGeom>
        </p:spPr>
        <p:txBody>
          <a:bodyPr anchor="ctr"/>
          <a:lstStyle>
            <a:lvl1pPr marL="0" indent="0">
              <a:lnSpc>
                <a:spcPct val="100000"/>
              </a:lnSpc>
              <a:buNone/>
              <a:defRPr sz="2800" b="1" baseline="0">
                <a:solidFill>
                  <a:srgbClr val="2F444E"/>
                </a:solidFill>
                <a:latin typeface="Arial" charset="0"/>
                <a:ea typeface="Arial" charset="0"/>
                <a:cs typeface="Arial" charset="0"/>
              </a:defRPr>
            </a:lvl1pPr>
          </a:lstStyle>
          <a:p>
            <a:pPr lvl="0"/>
            <a:r>
              <a:rPr lang="en-GB" noProof="0" dirty="0"/>
              <a:t>Presentation or Chapter Title, Arial Bold 28 </a:t>
            </a:r>
            <a:r>
              <a:rPr lang="en-GB" noProof="0" dirty="0" err="1"/>
              <a:t>pt</a:t>
            </a:r>
            <a:endParaRPr lang="en-GB" noProof="0" dirty="0"/>
          </a:p>
        </p:txBody>
      </p:sp>
      <p:sp>
        <p:nvSpPr>
          <p:cNvPr id="12" name="Text Placeholder 8"/>
          <p:cNvSpPr>
            <a:spLocks noGrp="1"/>
          </p:cNvSpPr>
          <p:nvPr>
            <p:ph type="body" sz="quarter" idx="15" hasCustomPrompt="1"/>
          </p:nvPr>
        </p:nvSpPr>
        <p:spPr>
          <a:xfrm>
            <a:off x="407368" y="4725049"/>
            <a:ext cx="4752528" cy="657317"/>
          </a:xfrm>
          <a:prstGeom prst="rect">
            <a:avLst/>
          </a:prstGeom>
        </p:spPr>
        <p:txBody>
          <a:bodyPr anchor="ctr"/>
          <a:lstStyle>
            <a:lvl1pPr marL="0" indent="0">
              <a:lnSpc>
                <a:spcPct val="100000"/>
              </a:lnSpc>
              <a:buNone/>
              <a:defRPr sz="2000" b="0">
                <a:solidFill>
                  <a:srgbClr val="2F444E"/>
                </a:solidFill>
                <a:latin typeface="Arial" charset="0"/>
                <a:ea typeface="Arial" charset="0"/>
                <a:cs typeface="Arial" charset="0"/>
              </a:defRPr>
            </a:lvl1pPr>
          </a:lstStyle>
          <a:p>
            <a:pPr lvl="0"/>
            <a:r>
              <a:rPr lang="en-GB" noProof="0" dirty="0"/>
              <a:t>Date, Arial </a:t>
            </a:r>
            <a:r>
              <a:rPr lang="en-GB" noProof="0" dirty="0" err="1"/>
              <a:t>20pt</a:t>
            </a:r>
            <a:endParaRPr lang="en-GB" noProof="0" dirty="0"/>
          </a:p>
        </p:txBody>
      </p:sp>
      <p:sp>
        <p:nvSpPr>
          <p:cNvPr id="14" name="Text Placeholder 8"/>
          <p:cNvSpPr>
            <a:spLocks noGrp="1"/>
          </p:cNvSpPr>
          <p:nvPr>
            <p:ph type="body" sz="quarter" idx="19" hasCustomPrompt="1"/>
          </p:nvPr>
        </p:nvSpPr>
        <p:spPr>
          <a:xfrm>
            <a:off x="5519937" y="4725049"/>
            <a:ext cx="6264695" cy="1305389"/>
          </a:xfrm>
          <a:prstGeom prst="rect">
            <a:avLst/>
          </a:prstGeom>
          <a:solidFill>
            <a:schemeClr val="bg1"/>
          </a:solidFill>
          <a:ln>
            <a:noFill/>
          </a:ln>
        </p:spPr>
        <p:txBody>
          <a:bodyPr anchor="ctr"/>
          <a:lstStyle>
            <a:lvl1pPr marL="0" indent="0">
              <a:buNone/>
              <a:defRPr sz="1500" b="0" baseline="0">
                <a:solidFill>
                  <a:srgbClr val="354248"/>
                </a:solidFill>
                <a:latin typeface="Arial" charset="0"/>
                <a:ea typeface="Arial" charset="0"/>
                <a:cs typeface="Arial" charset="0"/>
              </a:defRPr>
            </a:lvl1pPr>
          </a:lstStyle>
          <a:p>
            <a:pPr lvl="0"/>
            <a:r>
              <a:rPr lang="en-GB" noProof="0" dirty="0"/>
              <a:t>Sponsors/partners:</a:t>
            </a:r>
          </a:p>
        </p:txBody>
      </p:sp>
      <p:sp>
        <p:nvSpPr>
          <p:cNvPr id="9" name="Picture Placeholder 2"/>
          <p:cNvSpPr>
            <a:spLocks noGrp="1"/>
          </p:cNvSpPr>
          <p:nvPr>
            <p:ph type="pic" sz="quarter" idx="13"/>
          </p:nvPr>
        </p:nvSpPr>
        <p:spPr>
          <a:xfrm>
            <a:off x="7968207" y="4806300"/>
            <a:ext cx="1800200" cy="1152128"/>
          </a:xfrm>
          <a:prstGeom prst="rect">
            <a:avLst/>
          </a:prstGeom>
        </p:spPr>
        <p:txBody>
          <a:bodyPr anchor="ctr" anchorCtr="0"/>
          <a:lstStyle>
            <a:lvl1pPr>
              <a:defRPr sz="750">
                <a:latin typeface="Arial" charset="0"/>
                <a:ea typeface="Arial" charset="0"/>
                <a:cs typeface="Arial" charset="0"/>
              </a:defRPr>
            </a:lvl1pPr>
          </a:lstStyle>
          <a:p>
            <a:r>
              <a:rPr lang="en-GB" noProof="0" dirty="0"/>
              <a:t>Click icon to add picture</a:t>
            </a:r>
          </a:p>
        </p:txBody>
      </p:sp>
      <p:sp>
        <p:nvSpPr>
          <p:cNvPr id="11" name="Picture Placeholder 2"/>
          <p:cNvSpPr>
            <a:spLocks noGrp="1"/>
          </p:cNvSpPr>
          <p:nvPr>
            <p:ph type="pic" sz="quarter" idx="20"/>
          </p:nvPr>
        </p:nvSpPr>
        <p:spPr>
          <a:xfrm>
            <a:off x="9912423" y="4806300"/>
            <a:ext cx="1800200" cy="1148852"/>
          </a:xfrm>
          <a:prstGeom prst="rect">
            <a:avLst/>
          </a:prstGeom>
        </p:spPr>
        <p:txBody>
          <a:bodyPr anchor="ctr" anchorCtr="0"/>
          <a:lstStyle>
            <a:lvl1pPr>
              <a:defRPr sz="750">
                <a:latin typeface="Arial" charset="0"/>
                <a:ea typeface="Arial" charset="0"/>
                <a:cs typeface="Arial" charset="0"/>
              </a:defRPr>
            </a:lvl1pPr>
          </a:lstStyle>
          <a:p>
            <a:r>
              <a:rPr lang="en-GB" noProof="0" dirty="0"/>
              <a:t>Click icon to add picture</a:t>
            </a:r>
          </a:p>
        </p:txBody>
      </p:sp>
    </p:spTree>
    <p:extLst>
      <p:ext uri="{BB962C8B-B14F-4D97-AF65-F5344CB8AC3E}">
        <p14:creationId xmlns:p14="http://schemas.microsoft.com/office/powerpoint/2010/main" val="544261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Sub, Body copy">
    <p:spTree>
      <p:nvGrpSpPr>
        <p:cNvPr id="1" name=""/>
        <p:cNvGrpSpPr/>
        <p:nvPr/>
      </p:nvGrpSpPr>
      <p:grpSpPr>
        <a:xfrm>
          <a:off x="0" y="0"/>
          <a:ext cx="0" cy="0"/>
          <a:chOff x="0" y="0"/>
          <a:chExt cx="0" cy="0"/>
        </a:xfrm>
      </p:grpSpPr>
      <p:sp>
        <p:nvSpPr>
          <p:cNvPr id="6" name="Text Placeholder 8"/>
          <p:cNvSpPr>
            <a:spLocks noGrp="1"/>
          </p:cNvSpPr>
          <p:nvPr>
            <p:ph type="body" sz="quarter" idx="11" hasCustomPrompt="1"/>
          </p:nvPr>
        </p:nvSpPr>
        <p:spPr>
          <a:xfrm>
            <a:off x="407367" y="1517839"/>
            <a:ext cx="11377264" cy="576064"/>
          </a:xfrm>
          <a:prstGeom prst="rect">
            <a:avLst/>
          </a:prstGeom>
        </p:spPr>
        <p:txBody>
          <a:bodyPr anchor="ctr"/>
          <a:lstStyle>
            <a:lvl1pPr marL="0" indent="0">
              <a:lnSpc>
                <a:spcPct val="100000"/>
              </a:lnSpc>
              <a:buNone/>
              <a:defRPr sz="3200" b="0">
                <a:solidFill>
                  <a:srgbClr val="0070C0"/>
                </a:solidFill>
                <a:latin typeface="Tahoma" panose="020B0604030504040204" pitchFamily="34" charset="0"/>
                <a:ea typeface="Tahoma" panose="020B0604030504040204" pitchFamily="34" charset="0"/>
                <a:cs typeface="Tahoma" panose="020B0604030504040204" pitchFamily="34" charset="0"/>
              </a:defRPr>
            </a:lvl1pPr>
          </a:lstStyle>
          <a:p>
            <a:pPr lvl="0"/>
            <a:r>
              <a:rPr lang="en-GB" noProof="0" dirty="0"/>
              <a:t>Sub-header, Tahoma 32 </a:t>
            </a:r>
            <a:r>
              <a:rPr lang="en-GB" noProof="0" dirty="0" err="1"/>
              <a:t>pt</a:t>
            </a:r>
            <a:endParaRPr lang="en-GB" noProof="0" dirty="0"/>
          </a:p>
        </p:txBody>
      </p:sp>
      <p:sp>
        <p:nvSpPr>
          <p:cNvPr id="7" name="Text Placeholder 8"/>
          <p:cNvSpPr>
            <a:spLocks noGrp="1"/>
          </p:cNvSpPr>
          <p:nvPr>
            <p:ph type="body" sz="quarter" idx="10" hasCustomPrompt="1"/>
          </p:nvPr>
        </p:nvSpPr>
        <p:spPr>
          <a:xfrm>
            <a:off x="407366" y="403880"/>
            <a:ext cx="9817093"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
        <p:nvSpPr>
          <p:cNvPr id="15" name="Text Placeholder 8"/>
          <p:cNvSpPr>
            <a:spLocks noGrp="1"/>
          </p:cNvSpPr>
          <p:nvPr>
            <p:ph type="body" sz="quarter" idx="15" hasCustomPrompt="1"/>
          </p:nvPr>
        </p:nvSpPr>
        <p:spPr>
          <a:xfrm>
            <a:off x="407368" y="2270975"/>
            <a:ext cx="11377265" cy="3966338"/>
          </a:xfrm>
          <a:prstGeom prst="rect">
            <a:avLst/>
          </a:prstGeom>
        </p:spPr>
        <p:txBody>
          <a:bodyPr numCol="1" spcCol="144000" anchor="t" anchorCtr="0">
            <a:norm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Tree>
    <p:extLst>
      <p:ext uri="{BB962C8B-B14F-4D97-AF65-F5344CB8AC3E}">
        <p14:creationId xmlns:p14="http://schemas.microsoft.com/office/powerpoint/2010/main" val="8314348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Sub, Body copy, Image">
    <p:spTree>
      <p:nvGrpSpPr>
        <p:cNvPr id="1" name=""/>
        <p:cNvGrpSpPr/>
        <p:nvPr/>
      </p:nvGrpSpPr>
      <p:grpSpPr>
        <a:xfrm>
          <a:off x="0" y="0"/>
          <a:ext cx="0" cy="0"/>
          <a:chOff x="0" y="0"/>
          <a:chExt cx="0" cy="0"/>
        </a:xfrm>
      </p:grpSpPr>
      <p:sp>
        <p:nvSpPr>
          <p:cNvPr id="10" name="Content Placeholder 2"/>
          <p:cNvSpPr>
            <a:spLocks noGrp="1"/>
          </p:cNvSpPr>
          <p:nvPr>
            <p:ph sz="quarter" idx="17"/>
          </p:nvPr>
        </p:nvSpPr>
        <p:spPr>
          <a:xfrm>
            <a:off x="7248525" y="2270974"/>
            <a:ext cx="4535488" cy="3966338"/>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20" name="Text Placeholder 8"/>
          <p:cNvSpPr>
            <a:spLocks noGrp="1"/>
          </p:cNvSpPr>
          <p:nvPr>
            <p:ph type="body" sz="quarter" idx="15" hasCustomPrompt="1"/>
          </p:nvPr>
        </p:nvSpPr>
        <p:spPr>
          <a:xfrm>
            <a:off x="407366" y="2270975"/>
            <a:ext cx="6696747" cy="3966338"/>
          </a:xfrm>
          <a:prstGeom prst="rect">
            <a:avLst/>
          </a:prstGeom>
        </p:spPr>
        <p:txBody>
          <a:bodyPr numCol="1" spcCol="144000" anchor="t" anchorCtr="0">
            <a:no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7" name="Text Placeholder 8"/>
          <p:cNvSpPr>
            <a:spLocks noGrp="1"/>
          </p:cNvSpPr>
          <p:nvPr>
            <p:ph type="body" sz="quarter" idx="19" hasCustomPrompt="1"/>
          </p:nvPr>
        </p:nvSpPr>
        <p:spPr>
          <a:xfrm>
            <a:off x="407367" y="1517839"/>
            <a:ext cx="11377264" cy="576064"/>
          </a:xfrm>
          <a:prstGeom prst="rect">
            <a:avLst/>
          </a:prstGeom>
        </p:spPr>
        <p:txBody>
          <a:bodyPr anchor="ctr"/>
          <a:lstStyle>
            <a:lvl1pPr marL="0" indent="0">
              <a:lnSpc>
                <a:spcPct val="100000"/>
              </a:lnSpc>
              <a:buNone/>
              <a:defRPr sz="3200" b="0">
                <a:solidFill>
                  <a:srgbClr val="0070C0"/>
                </a:solidFill>
                <a:latin typeface="Tahoma" panose="020B0604030504040204" pitchFamily="34" charset="0"/>
                <a:ea typeface="Tahoma" panose="020B0604030504040204" pitchFamily="34" charset="0"/>
                <a:cs typeface="Tahoma" panose="020B0604030504040204" pitchFamily="34" charset="0"/>
              </a:defRPr>
            </a:lvl1pPr>
          </a:lstStyle>
          <a:p>
            <a:pPr lvl="0"/>
            <a:r>
              <a:rPr lang="en-GB" noProof="0" dirty="0"/>
              <a:t>Sub-header, Tahoma 32 </a:t>
            </a:r>
            <a:r>
              <a:rPr lang="en-GB" noProof="0" dirty="0" err="1"/>
              <a:t>pt</a:t>
            </a:r>
            <a:endParaRPr lang="en-GB" noProof="0" dirty="0"/>
          </a:p>
        </p:txBody>
      </p:sp>
      <p:sp>
        <p:nvSpPr>
          <p:cNvPr id="8" name="Text Placeholder 8"/>
          <p:cNvSpPr>
            <a:spLocks noGrp="1"/>
          </p:cNvSpPr>
          <p:nvPr>
            <p:ph type="body" sz="quarter" idx="20"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17697657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itle, Body copy, Image">
    <p:spTree>
      <p:nvGrpSpPr>
        <p:cNvPr id="1" name=""/>
        <p:cNvGrpSpPr/>
        <p:nvPr/>
      </p:nvGrpSpPr>
      <p:grpSpPr>
        <a:xfrm>
          <a:off x="0" y="0"/>
          <a:ext cx="0" cy="0"/>
          <a:chOff x="0" y="0"/>
          <a:chExt cx="0" cy="0"/>
        </a:xfrm>
      </p:grpSpPr>
      <p:sp>
        <p:nvSpPr>
          <p:cNvPr id="8" name="Content Placeholder 2"/>
          <p:cNvSpPr>
            <a:spLocks noGrp="1"/>
          </p:cNvSpPr>
          <p:nvPr>
            <p:ph sz="quarter" idx="17"/>
          </p:nvPr>
        </p:nvSpPr>
        <p:spPr>
          <a:xfrm>
            <a:off x="7248525" y="1517840"/>
            <a:ext cx="4535488" cy="4719472"/>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9" name="Text Placeholder 8"/>
          <p:cNvSpPr>
            <a:spLocks noGrp="1"/>
          </p:cNvSpPr>
          <p:nvPr>
            <p:ph type="body" sz="quarter" idx="15" hasCustomPrompt="1"/>
          </p:nvPr>
        </p:nvSpPr>
        <p:spPr>
          <a:xfrm>
            <a:off x="407366" y="1517839"/>
            <a:ext cx="6696747" cy="4719474"/>
          </a:xfrm>
          <a:prstGeom prst="rect">
            <a:avLst/>
          </a:prstGeom>
        </p:spPr>
        <p:txBody>
          <a:bodyPr numCol="1" spcCol="144000" anchor="t" anchorCtr="0">
            <a:no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7" name="Text Placeholder 8"/>
          <p:cNvSpPr>
            <a:spLocks noGrp="1"/>
          </p:cNvSpPr>
          <p:nvPr>
            <p:ph type="body" sz="quarter" idx="10"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18123213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tle, Two column body copy">
    <p:spTree>
      <p:nvGrpSpPr>
        <p:cNvPr id="1" name=""/>
        <p:cNvGrpSpPr/>
        <p:nvPr/>
      </p:nvGrpSpPr>
      <p:grpSpPr>
        <a:xfrm>
          <a:off x="0" y="0"/>
          <a:ext cx="0" cy="0"/>
          <a:chOff x="0" y="0"/>
          <a:chExt cx="0" cy="0"/>
        </a:xfrm>
      </p:grpSpPr>
      <p:sp>
        <p:nvSpPr>
          <p:cNvPr id="15" name="Text Placeholder 8"/>
          <p:cNvSpPr>
            <a:spLocks noGrp="1"/>
          </p:cNvSpPr>
          <p:nvPr>
            <p:ph type="body" sz="quarter" idx="15" hasCustomPrompt="1"/>
          </p:nvPr>
        </p:nvSpPr>
        <p:spPr>
          <a:xfrm>
            <a:off x="407368" y="1517839"/>
            <a:ext cx="11377265" cy="4719474"/>
          </a:xfrm>
          <a:prstGeom prst="rect">
            <a:avLst/>
          </a:prstGeom>
        </p:spPr>
        <p:txBody>
          <a:bodyPr numCol="2" spcCol="144000" anchor="t" anchorCtr="0">
            <a:no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a:p>
            <a:pPr lvl="4"/>
            <a:endParaRPr lang="en-GB" noProof="0" dirty="0"/>
          </a:p>
          <a:p>
            <a:pPr lvl="0"/>
            <a:endParaRPr lang="en-GB" noProof="0" dirty="0"/>
          </a:p>
          <a:p>
            <a:pPr lvl="0"/>
            <a:endParaRPr lang="en-GB" noProof="0" dirty="0"/>
          </a:p>
          <a:p>
            <a:pPr lvl="0"/>
            <a:endParaRPr lang="en-GB" noProof="0" dirty="0"/>
          </a:p>
          <a:p>
            <a:pPr lvl="0"/>
            <a:r>
              <a:rPr lang="en-GB" noProof="0" dirty="0"/>
              <a:t>Body copy, Tahoma 28 </a:t>
            </a:r>
            <a:r>
              <a:rPr lang="en-GB" noProof="0" dirty="0" err="1"/>
              <a:t>pt</a:t>
            </a:r>
            <a:endParaRPr lang="en-GB" noProof="0" dirty="0"/>
          </a:p>
          <a:p>
            <a:pPr lvl="0"/>
            <a:r>
              <a:rPr lang="en-GB" noProof="0" dirty="0"/>
              <a:t>Column 2</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a:p>
            <a:pPr lvl="4"/>
            <a:endParaRPr lang="en-GB" noProof="0" dirty="0"/>
          </a:p>
        </p:txBody>
      </p:sp>
      <p:sp>
        <p:nvSpPr>
          <p:cNvPr id="6" name="Text Placeholder 8"/>
          <p:cNvSpPr>
            <a:spLocks noGrp="1"/>
          </p:cNvSpPr>
          <p:nvPr>
            <p:ph type="body" sz="quarter" idx="17"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215555101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arge image area">
    <p:spTree>
      <p:nvGrpSpPr>
        <p:cNvPr id="1" name=""/>
        <p:cNvGrpSpPr/>
        <p:nvPr/>
      </p:nvGrpSpPr>
      <p:grpSpPr>
        <a:xfrm>
          <a:off x="0" y="0"/>
          <a:ext cx="0" cy="0"/>
          <a:chOff x="0" y="0"/>
          <a:chExt cx="0" cy="0"/>
        </a:xfrm>
      </p:grpSpPr>
      <p:sp>
        <p:nvSpPr>
          <p:cNvPr id="15" name="Content Placeholder 2"/>
          <p:cNvSpPr>
            <a:spLocks noGrp="1"/>
          </p:cNvSpPr>
          <p:nvPr>
            <p:ph sz="quarter" idx="17"/>
          </p:nvPr>
        </p:nvSpPr>
        <p:spPr>
          <a:xfrm>
            <a:off x="407368" y="1517841"/>
            <a:ext cx="11376645" cy="4719473"/>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Text Placeholder 8"/>
          <p:cNvSpPr>
            <a:spLocks noGrp="1"/>
          </p:cNvSpPr>
          <p:nvPr>
            <p:ph type="body" sz="quarter" idx="19"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114636289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wo column Image">
    <p:spTree>
      <p:nvGrpSpPr>
        <p:cNvPr id="1" name=""/>
        <p:cNvGrpSpPr/>
        <p:nvPr/>
      </p:nvGrpSpPr>
      <p:grpSpPr>
        <a:xfrm>
          <a:off x="0" y="0"/>
          <a:ext cx="0" cy="0"/>
          <a:chOff x="0" y="0"/>
          <a:chExt cx="0" cy="0"/>
        </a:xfrm>
      </p:grpSpPr>
      <p:sp>
        <p:nvSpPr>
          <p:cNvPr id="7" name="Content Placeholder 2"/>
          <p:cNvSpPr>
            <a:spLocks noGrp="1"/>
          </p:cNvSpPr>
          <p:nvPr>
            <p:ph sz="quarter" idx="19"/>
          </p:nvPr>
        </p:nvSpPr>
        <p:spPr>
          <a:xfrm>
            <a:off x="6168632" y="1517840"/>
            <a:ext cx="5615381" cy="4719472"/>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8" name="Content Placeholder 2"/>
          <p:cNvSpPr>
            <a:spLocks noGrp="1"/>
          </p:cNvSpPr>
          <p:nvPr>
            <p:ph sz="quarter" idx="20"/>
          </p:nvPr>
        </p:nvSpPr>
        <p:spPr>
          <a:xfrm>
            <a:off x="407988" y="1517840"/>
            <a:ext cx="5615381" cy="4716985"/>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5" name="Text Placeholder 8"/>
          <p:cNvSpPr>
            <a:spLocks noGrp="1"/>
          </p:cNvSpPr>
          <p:nvPr>
            <p:ph type="body" sz="quarter" idx="17"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388357823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sz="3600">
                <a:solidFill>
                  <a:srgbClr val="002060"/>
                </a:solidFill>
                <a:latin typeface="+mn-lt"/>
              </a:defRPr>
            </a:lvl1pPr>
          </a:lstStyle>
          <a:p>
            <a:r>
              <a:rPr lang="en-GB" noProof="0" dirty="0"/>
              <a:t>Click to edit Master title style</a:t>
            </a:r>
          </a:p>
        </p:txBody>
      </p:sp>
      <p:sp>
        <p:nvSpPr>
          <p:cNvPr id="3" name="Content Placeholder 2"/>
          <p:cNvSpPr>
            <a:spLocks noGrp="1"/>
          </p:cNvSpPr>
          <p:nvPr>
            <p:ph idx="1"/>
          </p:nvPr>
        </p:nvSpPr>
        <p:spPr>
          <a:xfrm>
            <a:off x="606748" y="1697038"/>
            <a:ext cx="10972800" cy="4525963"/>
          </a:xfrm>
          <a:prstGeom prst="rect">
            <a:avLst/>
          </a:prstGeom>
        </p:spPr>
        <p:txBody>
          <a:bodyPr/>
          <a:lstStyle>
            <a:lvl1pPr marL="0" indent="0">
              <a:buNone/>
              <a:defRPr sz="2800">
                <a:latin typeface="Tahoma" panose="020B0604030504040204" pitchFamily="34" charset="0"/>
                <a:ea typeface="Tahoma" panose="020B0604030504040204" pitchFamily="34" charset="0"/>
                <a:cs typeface="Tahoma" panose="020B0604030504040204" pitchFamily="34" charset="0"/>
              </a:defRPr>
            </a:lvl1pPr>
            <a:lvl2pPr>
              <a:defRPr sz="2800">
                <a:latin typeface="Tahoma" panose="020B0604030504040204" pitchFamily="34" charset="0"/>
                <a:ea typeface="Tahoma" panose="020B0604030504040204" pitchFamily="34" charset="0"/>
                <a:cs typeface="Tahoma" panose="020B0604030504040204" pitchFamily="34" charset="0"/>
              </a:defRPr>
            </a:lvl2pPr>
            <a:lvl3pPr>
              <a:defRPr sz="2800">
                <a:latin typeface="Tahoma" panose="020B0604030504040204" pitchFamily="34" charset="0"/>
                <a:ea typeface="Tahoma" panose="020B0604030504040204" pitchFamily="34" charset="0"/>
                <a:cs typeface="Tahoma" panose="020B0604030504040204" pitchFamily="34" charset="0"/>
              </a:defRPr>
            </a:lvl3pPr>
            <a:lvl4pPr>
              <a:defRPr sz="2800">
                <a:latin typeface="Tahoma" panose="020B0604030504040204" pitchFamily="34" charset="0"/>
                <a:ea typeface="Tahoma" panose="020B0604030504040204" pitchFamily="34" charset="0"/>
                <a:cs typeface="Tahoma" panose="020B0604030504040204" pitchFamily="34" charset="0"/>
              </a:defRPr>
            </a:lvl4pPr>
            <a:lvl5pPr>
              <a:defRPr sz="280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Tree>
    <p:extLst>
      <p:ext uri="{BB962C8B-B14F-4D97-AF65-F5344CB8AC3E}">
        <p14:creationId xmlns:p14="http://schemas.microsoft.com/office/powerpoint/2010/main" val="256951979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8940800" cy="1143000"/>
          </a:xfrm>
          <a:prstGeom prst="rect">
            <a:avLst/>
          </a:prstGeom>
        </p:spPr>
        <p:txBody>
          <a:bodyPr/>
          <a:lstStyle>
            <a:lvl1pPr>
              <a:defRPr sz="3600">
                <a:solidFill>
                  <a:srgbClr val="002060"/>
                </a:solidFill>
                <a:latin typeface="+mn-lt"/>
              </a:defRPr>
            </a:lvl1pPr>
          </a:lstStyle>
          <a:p>
            <a:r>
              <a:rPr lang="en-US" dirty="0"/>
              <a:t>Click to edit Master title style</a:t>
            </a:r>
            <a:endParaRPr lang="en-GB" dirty="0"/>
          </a:p>
        </p:txBody>
      </p:sp>
    </p:spTree>
    <p:extLst>
      <p:ext uri="{BB962C8B-B14F-4D97-AF65-F5344CB8AC3E}">
        <p14:creationId xmlns:p14="http://schemas.microsoft.com/office/powerpoint/2010/main" val="417386612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9323144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1A28-01EC-6594-9846-97DB7065344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A4497EB-A176-AF72-4A7B-D6F6A57FDA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B676B6D-9CF5-B35F-60FC-E75BC6CF7006}"/>
              </a:ext>
            </a:extLst>
          </p:cNvPr>
          <p:cNvSpPr>
            <a:spLocks noGrp="1"/>
          </p:cNvSpPr>
          <p:nvPr>
            <p:ph type="dt" sz="half" idx="10"/>
          </p:nvPr>
        </p:nvSpPr>
        <p:spPr/>
        <p:txBody>
          <a:bodyPr/>
          <a:lstStyle/>
          <a:p>
            <a:fld id="{A3517290-DB51-5246-89DF-5D2B6A3780C0}" type="datetimeFigureOut">
              <a:rPr lang="en-US" smtClean="0"/>
              <a:t>12/2/25</a:t>
            </a:fld>
            <a:endParaRPr lang="en-US"/>
          </a:p>
        </p:txBody>
      </p:sp>
      <p:sp>
        <p:nvSpPr>
          <p:cNvPr id="5" name="Footer Placeholder 4">
            <a:extLst>
              <a:ext uri="{FF2B5EF4-FFF2-40B4-BE49-F238E27FC236}">
                <a16:creationId xmlns:a16="http://schemas.microsoft.com/office/drawing/2014/main" id="{B96373B1-4B18-9E60-BB69-D5C5B04070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7ADFA4-2A39-0886-E9ED-543D1DCFB8A7}"/>
              </a:ext>
            </a:extLst>
          </p:cNvPr>
          <p:cNvSpPr>
            <a:spLocks noGrp="1"/>
          </p:cNvSpPr>
          <p:nvPr>
            <p:ph type="sldNum" sz="quarter" idx="12"/>
          </p:nvPr>
        </p:nvSpPr>
        <p:spPr/>
        <p:txBody>
          <a:bodyPr/>
          <a:lstStyle/>
          <a:p>
            <a:fld id="{5D4CA557-B22D-1849-8A76-099CFDCA2349}" type="slidenum">
              <a:rPr lang="en-US" smtClean="0"/>
              <a:t>‹#›</a:t>
            </a:fld>
            <a:endParaRPr lang="en-US"/>
          </a:p>
        </p:txBody>
      </p:sp>
    </p:spTree>
    <p:extLst>
      <p:ext uri="{BB962C8B-B14F-4D97-AF65-F5344CB8AC3E}">
        <p14:creationId xmlns:p14="http://schemas.microsoft.com/office/powerpoint/2010/main" val="252193956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3" y="720513"/>
            <a:ext cx="5780064"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261258" y="2202948"/>
            <a:ext cx="4970436"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Cover Short - LeftFooter" descr="BAE SYSTEMS PROPRIETARY">
            <a:extLst>
              <a:ext uri="{FF2B5EF4-FFF2-40B4-BE49-F238E27FC236}">
                <a16:creationId xmlns:a16="http://schemas.microsoft.com/office/drawing/2014/main" id="{28FCD642-46AF-28B3-9324-EB2B9C94C94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481167704"/>
      </p:ext>
    </p:extLst>
  </p:cSld>
  <p:clrMapOvr>
    <a:masterClrMapping/>
  </p:clrMapOvr>
  <p:extLst>
    <p:ext uri="{DCECCB84-F9BA-43D5-87BE-67443E8EF086}">
      <p15:sldGuideLst xmlns:p15="http://schemas.microsoft.com/office/powerpoint/2012/main"/>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6155576" y="725229"/>
            <a:ext cx="57816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6414361" y="2199048"/>
            <a:ext cx="4972025"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970432679"/>
      </p:ext>
    </p:extLst>
  </p:cSld>
  <p:clrMapOvr>
    <a:masterClrMapping/>
  </p:clrMapOvr>
  <p:extLst>
    <p:ext uri="{DCECCB84-F9BA-43D5-87BE-67443E8EF086}">
      <p15:sldGuideLst xmlns:p15="http://schemas.microsoft.com/office/powerpoint/2012/main"/>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3" y="721329"/>
            <a:ext cx="7884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263470" y="2203764"/>
            <a:ext cx="7113723"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059227716"/>
      </p:ext>
    </p:extLst>
  </p:cSld>
  <p:clrMapOvr>
    <a:masterClrMapping/>
  </p:clrMapOvr>
  <p:extLst>
    <p:ext uri="{DCECCB84-F9BA-43D5-87BE-67443E8EF086}">
      <p15:sldGuideLst xmlns:p15="http://schemas.microsoft.com/office/powerpoint/2012/main"/>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0000"/>
            <a:ext cx="12191999"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4036239" y="721328"/>
            <a:ext cx="78912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4301469" y="2203763"/>
            <a:ext cx="7117270"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69177460"/>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626432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063931159"/>
      </p:ext>
    </p:extLst>
  </p:cSld>
  <p:clrMapOvr>
    <a:masterClrMapping/>
  </p:clrMapOvr>
  <p:extLst>
    <p:ext uri="{DCECCB84-F9BA-43D5-87BE-67443E8EF086}">
      <p15:sldGuideLst xmlns:p15="http://schemas.microsoft.com/office/powerpoint/2012/main"/>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Font typeface="Arial" panose="020B0604020202020204" pitchFamily="34" charset="0"/>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816228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719923034"/>
      </p:ext>
    </p:extLst>
  </p:cSld>
  <p:clrMapOvr>
    <a:masterClrMapping/>
  </p:clrMapOvr>
  <p:extLst>
    <p:ext uri="{DCECCB84-F9BA-43D5-87BE-67443E8EF086}">
      <p15:sldGuideLst xmlns:p15="http://schemas.microsoft.com/office/powerpoint/2012/main"/>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756001" y="2160000"/>
            <a:ext cx="111731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2689793765"/>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755650" y="2159001"/>
            <a:ext cx="5340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6599999" y="2160000"/>
            <a:ext cx="5340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2952504097"/>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756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4568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8380000"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Three ContentFooter" descr="BAE SYSTEMS PROPRIETARY">
            <a:extLst>
              <a:ext uri="{FF2B5EF4-FFF2-40B4-BE49-F238E27FC236}">
                <a16:creationId xmlns:a16="http://schemas.microsoft.com/office/drawing/2014/main" id="{CAFE5B36-A873-30F7-E595-96948CE163A1}"/>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0943612"/>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756001" y="2160000"/>
            <a:ext cx="5340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6599238" y="1357313"/>
            <a:ext cx="5340000" cy="4743450"/>
          </a:xfrm>
          <a:noFill/>
        </p:spPr>
        <p:txBody>
          <a:bodyPr tIns="144000"/>
          <a:lstStyle>
            <a:lvl1pPr marL="0" indent="0" algn="ctr">
              <a:buNone/>
              <a:defRPr sz="180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Content and PictureFooter" descr="BAE SYSTEMS PROPRIETARY">
            <a:extLst>
              <a:ext uri="{FF2B5EF4-FFF2-40B4-BE49-F238E27FC236}">
                <a16:creationId xmlns:a16="http://schemas.microsoft.com/office/drawing/2014/main" id="{5C3A4E79-BEE0-0D2B-F347-7C9E54D40BD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209007281"/>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756001" y="2160000"/>
            <a:ext cx="5340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6599238" y="1357313"/>
            <a:ext cx="5340000" cy="2240999"/>
          </a:xfrm>
          <a:noFill/>
        </p:spPr>
        <p:txBody>
          <a:bodyPr tIns="144000"/>
          <a:lstStyle>
            <a:lvl1pPr marL="0" indent="0" algn="ctr">
              <a:buNone/>
              <a:defRPr sz="180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6599238" y="3859764"/>
            <a:ext cx="5340000" cy="2240999"/>
          </a:xfrm>
          <a:noFill/>
        </p:spPr>
        <p:txBody>
          <a:bodyPr tIns="144000"/>
          <a:lstStyle>
            <a:lvl1pPr marL="0" indent="0" algn="ctr">
              <a:buNone/>
              <a:defRPr sz="180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Content and two PicturesFooter" descr="BAE SYSTEMS PROPRIETARY">
            <a:extLst>
              <a:ext uri="{FF2B5EF4-FFF2-40B4-BE49-F238E27FC236}">
                <a16:creationId xmlns:a16="http://schemas.microsoft.com/office/drawing/2014/main" id="{5A09C55C-9FAE-4805-A6CC-0CD0F310A433}"/>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146665723"/>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757238" y="2159000"/>
            <a:ext cx="356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755650"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757238" y="4589463"/>
            <a:ext cx="3560000" cy="1511300"/>
          </a:xfrm>
        </p:spPr>
        <p:txBody>
          <a:bodyPr tIns="72000"/>
          <a:lstStyle>
            <a:lvl1pPr marL="0" indent="0" algn="ctr">
              <a:buNone/>
              <a:defRPr sz="180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4567238" y="2159000"/>
            <a:ext cx="356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4562473"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4562472" y="4589463"/>
            <a:ext cx="3560000" cy="1511300"/>
          </a:xfrm>
        </p:spPr>
        <p:txBody>
          <a:bodyPr tIns="72000"/>
          <a:lstStyle>
            <a:lvl1pPr marL="0" indent="0" algn="ctr">
              <a:buNone/>
              <a:defRPr sz="180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8386768" y="2159000"/>
            <a:ext cx="356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8378826" y="2965448"/>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8378825" y="4586286"/>
            <a:ext cx="3560000" cy="1511300"/>
          </a:xfrm>
        </p:spPr>
        <p:txBody>
          <a:bodyPr tIns="72000"/>
          <a:lstStyle>
            <a:lvl1pPr marL="0" indent="0" algn="ctr">
              <a:buNone/>
              <a:defRPr sz="180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920305001"/>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755649" y="2159000"/>
            <a:ext cx="20352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75564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755649" y="5308600"/>
            <a:ext cx="2035200" cy="792163"/>
          </a:xfrm>
        </p:spPr>
        <p:txBody>
          <a:bodyPr tIns="0"/>
          <a:lstStyle>
            <a:lvl1pPr marL="0" indent="0" algn="ctr">
              <a:buNone/>
              <a:defRPr sz="16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3049614" y="2177019"/>
            <a:ext cx="20352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3048026"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3048026" y="5308600"/>
            <a:ext cx="2035200" cy="792163"/>
          </a:xfrm>
        </p:spPr>
        <p:txBody>
          <a:bodyPr tIns="0"/>
          <a:lstStyle>
            <a:lvl1pPr marL="0" indent="0" algn="ctr">
              <a:buNone/>
              <a:defRPr sz="16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5343579" y="2177019"/>
            <a:ext cx="20352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5341990"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5340403" y="5308600"/>
            <a:ext cx="2035200" cy="792163"/>
          </a:xfrm>
        </p:spPr>
        <p:txBody>
          <a:bodyPr tIns="0"/>
          <a:lstStyle>
            <a:lvl1pPr marL="0" indent="0" algn="ctr">
              <a:buNone/>
              <a:defRPr sz="16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7623176" y="2177019"/>
            <a:ext cx="20352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7616825"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7623175" y="5308600"/>
            <a:ext cx="2035200" cy="792163"/>
          </a:xfrm>
        </p:spPr>
        <p:txBody>
          <a:bodyPr tIns="0"/>
          <a:lstStyle>
            <a:lvl1pPr marL="0" indent="0" algn="ctr">
              <a:buNone/>
              <a:defRPr sz="16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9906001" y="2159000"/>
            <a:ext cx="20352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991393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9906001" y="5308600"/>
            <a:ext cx="2035200" cy="792163"/>
          </a:xfrm>
        </p:spPr>
        <p:txBody>
          <a:bodyPr tIns="0"/>
          <a:lstStyle>
            <a:lvl1pPr marL="0" indent="0" algn="ctr">
              <a:buNone/>
              <a:defRPr sz="16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174601392"/>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143327748"/>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755649" y="1618262"/>
            <a:ext cx="11184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44909521"/>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756001"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6599999"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898531964"/>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756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4568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8380000"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00395454"/>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756001" y="1620001"/>
            <a:ext cx="5340000" cy="4480762"/>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599238" y="1439863"/>
            <a:ext cx="5340000" cy="4660763"/>
          </a:xfrm>
          <a:noFill/>
        </p:spPr>
        <p:txBody>
          <a:bodyPr tIns="144000"/>
          <a:lstStyle>
            <a:lvl1pPr marL="0" indent="0" algn="ctr">
              <a:buNone/>
              <a:defRPr sz="180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707934249"/>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756001" y="1620001"/>
            <a:ext cx="5340000" cy="4481999"/>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600000" y="1438627"/>
            <a:ext cx="5340000" cy="2204450"/>
          </a:xfrm>
          <a:noFill/>
        </p:spPr>
        <p:txBody>
          <a:bodyPr tIns="144000"/>
          <a:lstStyle>
            <a:lvl1pPr marL="0" indent="0" algn="ctr">
              <a:buNone/>
              <a:defRPr sz="180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6600000" y="3896313"/>
            <a:ext cx="5340000" cy="2205068"/>
          </a:xfrm>
          <a:noFill/>
        </p:spPr>
        <p:txBody>
          <a:bodyPr tIns="144000"/>
          <a:lstStyle>
            <a:lvl1pPr marL="0" indent="0" algn="ctr">
              <a:buNone/>
              <a:defRPr sz="180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398670744"/>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12192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757238" y="1605600"/>
            <a:ext cx="356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8" y="2536826"/>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4384676"/>
            <a:ext cx="3560000" cy="1728788"/>
          </a:xfrm>
        </p:spPr>
        <p:txBody>
          <a:bodyPr tIns="72000"/>
          <a:lstStyle>
            <a:lvl1pPr marL="0" indent="0" algn="ctr">
              <a:buNone/>
              <a:defRPr sz="18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4568000" y="1606199"/>
            <a:ext cx="356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4568000" y="2523774"/>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4571177" y="4371624"/>
            <a:ext cx="3560000" cy="1716087"/>
          </a:xfrm>
        </p:spPr>
        <p:txBody>
          <a:bodyPr tIns="72000"/>
          <a:lstStyle>
            <a:lvl1pPr marL="0" indent="0" algn="ctr">
              <a:buNone/>
              <a:defRPr sz="18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8378825" y="1606200"/>
            <a:ext cx="356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8385177" y="2523775"/>
            <a:ext cx="356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8385177" y="4371626"/>
            <a:ext cx="3560000" cy="1716087"/>
          </a:xfrm>
        </p:spPr>
        <p:txBody>
          <a:bodyPr tIns="72000"/>
          <a:lstStyle>
            <a:lvl1pPr marL="0" indent="0" algn="ctr">
              <a:buNone/>
              <a:defRPr sz="180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611797988"/>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12192000" cy="4494213"/>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757237" y="1619251"/>
            <a:ext cx="20352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7"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5013324"/>
            <a:ext cx="2035200" cy="1100140"/>
          </a:xfrm>
        </p:spPr>
        <p:txBody>
          <a:bodyPr tIns="36000"/>
          <a:lstStyle>
            <a:lvl1pPr marL="0" indent="0" algn="ctr">
              <a:buNone/>
              <a:defRPr sz="16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3041650" y="1619249"/>
            <a:ext cx="20352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041650" y="2128836"/>
            <a:ext cx="20352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041650" y="5000621"/>
            <a:ext cx="2035200" cy="1100140"/>
          </a:xfrm>
        </p:spPr>
        <p:txBody>
          <a:bodyPr tIns="36000"/>
          <a:lstStyle>
            <a:lvl1pPr marL="0" indent="0" algn="ctr">
              <a:buNone/>
              <a:defRPr sz="16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5329238" y="1619251"/>
            <a:ext cx="20352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5329238" y="2128838"/>
            <a:ext cx="20352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5332414" y="5000623"/>
            <a:ext cx="2035200" cy="1100140"/>
          </a:xfrm>
        </p:spPr>
        <p:txBody>
          <a:bodyPr tIns="36000"/>
          <a:lstStyle>
            <a:lvl1pPr marL="0" indent="0" algn="ctr">
              <a:buNone/>
              <a:defRPr sz="16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7620002" y="1619251"/>
            <a:ext cx="20352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7620003"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7621589" y="5000623"/>
            <a:ext cx="2035200" cy="1112840"/>
          </a:xfrm>
        </p:spPr>
        <p:txBody>
          <a:bodyPr tIns="36000"/>
          <a:lstStyle>
            <a:lvl1pPr marL="0" indent="0" algn="ctr">
              <a:buNone/>
              <a:defRPr sz="16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9907590" y="1619251"/>
            <a:ext cx="20352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9912354"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9907592" y="5000623"/>
            <a:ext cx="2035200" cy="1100140"/>
          </a:xfrm>
        </p:spPr>
        <p:txBody>
          <a:bodyPr tIns="36000"/>
          <a:lstStyle>
            <a:lvl1pPr marL="0" indent="0" algn="ctr">
              <a:buNone/>
              <a:defRPr sz="16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410683665"/>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8"/>
            <a:ext cx="12192000" cy="5382861"/>
          </a:xfrm>
          <a:solidFill>
            <a:schemeClr val="bg2"/>
          </a:solidFill>
        </p:spPr>
        <p:txBody>
          <a:bodyPr tIns="144000"/>
          <a:lstStyle>
            <a:lvl1pPr marL="0" indent="0" algn="ctr">
              <a:buNone/>
              <a:defRPr sz="180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471255812"/>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621663156"/>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531504412"/>
      </p:ext>
    </p:extLst>
  </p:cSld>
  <p:clrMapOvr>
    <a:masterClrMapping/>
  </p:clrMapOvr>
  <p:transition>
    <p:wipe dir="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53421555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1165319" name="Rectangle 7"/>
          <p:cNvSpPr>
            <a:spLocks noGrp="1" noChangeArrowheads="1"/>
          </p:cNvSpPr>
          <p:nvPr>
            <p:ph type="ctrTitle" sz="quarter"/>
          </p:nvPr>
        </p:nvSpPr>
        <p:spPr>
          <a:xfrm>
            <a:off x="914400" y="2130426"/>
            <a:ext cx="103632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1109788472"/>
      </p:ext>
    </p:extLst>
  </p:cSld>
  <p:clrMapOvr>
    <a:masterClrMapping/>
  </p:clrMapOvr>
  <p:transition>
    <p:wipe dir="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49309288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userDrawn="1">
  <p:cSld name="Title, Subtitle, Body copy">
    <p:spTree>
      <p:nvGrpSpPr>
        <p:cNvPr id="1" name=""/>
        <p:cNvGrpSpPr/>
        <p:nvPr/>
      </p:nvGrpSpPr>
      <p:grpSpPr>
        <a:xfrm>
          <a:off x="0" y="0"/>
          <a:ext cx="0" cy="0"/>
          <a:chOff x="0" y="0"/>
          <a:chExt cx="0" cy="0"/>
        </a:xfrm>
      </p:grpSpPr>
      <p:sp>
        <p:nvSpPr>
          <p:cNvPr id="5" name="Text Placeholder 8"/>
          <p:cNvSpPr>
            <a:spLocks noGrp="1"/>
          </p:cNvSpPr>
          <p:nvPr>
            <p:ph type="body" sz="quarter" idx="11" hasCustomPrompt="1"/>
          </p:nvPr>
        </p:nvSpPr>
        <p:spPr>
          <a:xfrm>
            <a:off x="407368" y="1412776"/>
            <a:ext cx="11377264" cy="792088"/>
          </a:xfrm>
          <a:prstGeom prst="rect">
            <a:avLst/>
          </a:prstGeom>
        </p:spPr>
        <p:txBody>
          <a:bodyPr anchor="ctr" anchorCtr="0">
            <a:normAutofit/>
          </a:bodyPr>
          <a:lstStyle>
            <a:lvl1pPr marL="0" indent="0">
              <a:buNone/>
              <a:defRPr sz="2200" b="1">
                <a:solidFill>
                  <a:schemeClr val="tx1"/>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11377264" cy="3960439"/>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a:extLst>
              <a:ext uri="{FF2B5EF4-FFF2-40B4-BE49-F238E27FC236}">
                <a16:creationId xmlns:a16="http://schemas.microsoft.com/office/drawing/2014/main" id="{43C5955C-285E-1E49-94FA-A19723F5BB4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02157263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368" y="1412776"/>
            <a:ext cx="6696744" cy="4896544"/>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27717142"/>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6168632"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407987"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921586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image" Target="../media/image25.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theme" Target="../theme/theme21.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51.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22.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_rels/slideMaster23.xml.rels><?xml version="1.0" encoding="UTF-8" standalone="yes"?>
<Relationships xmlns="http://schemas.openxmlformats.org/package/2006/relationships"><Relationship Id="rId13" Type="http://schemas.openxmlformats.org/officeDocument/2006/relationships/slideLayout" Target="../slideLayouts/slideLayout67.xml"/><Relationship Id="rId18" Type="http://schemas.openxmlformats.org/officeDocument/2006/relationships/slideLayout" Target="../slideLayouts/slideLayout72.xml"/><Relationship Id="rId26" Type="http://schemas.openxmlformats.org/officeDocument/2006/relationships/slideLayout" Target="../slideLayouts/slideLayout80.xml"/><Relationship Id="rId3" Type="http://schemas.openxmlformats.org/officeDocument/2006/relationships/slideLayout" Target="../slideLayouts/slideLayout57.xml"/><Relationship Id="rId21" Type="http://schemas.openxmlformats.org/officeDocument/2006/relationships/slideLayout" Target="../slideLayouts/slideLayout75.xml"/><Relationship Id="rId7" Type="http://schemas.openxmlformats.org/officeDocument/2006/relationships/slideLayout" Target="../slideLayouts/slideLayout61.xml"/><Relationship Id="rId12" Type="http://schemas.openxmlformats.org/officeDocument/2006/relationships/slideLayout" Target="../slideLayouts/slideLayout66.xml"/><Relationship Id="rId17" Type="http://schemas.openxmlformats.org/officeDocument/2006/relationships/slideLayout" Target="../slideLayouts/slideLayout71.xml"/><Relationship Id="rId25" Type="http://schemas.openxmlformats.org/officeDocument/2006/relationships/slideLayout" Target="../slideLayouts/slideLayout79.xml"/><Relationship Id="rId33" Type="http://schemas.openxmlformats.org/officeDocument/2006/relationships/tags" Target="../tags/tag2.xml"/><Relationship Id="rId2" Type="http://schemas.openxmlformats.org/officeDocument/2006/relationships/slideLayout" Target="../slideLayouts/slideLayout56.xml"/><Relationship Id="rId16" Type="http://schemas.openxmlformats.org/officeDocument/2006/relationships/slideLayout" Target="../slideLayouts/slideLayout70.xml"/><Relationship Id="rId20" Type="http://schemas.openxmlformats.org/officeDocument/2006/relationships/slideLayout" Target="../slideLayouts/slideLayout74.xml"/><Relationship Id="rId29" Type="http://schemas.openxmlformats.org/officeDocument/2006/relationships/slideLayout" Target="../slideLayouts/slideLayout83.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24" Type="http://schemas.openxmlformats.org/officeDocument/2006/relationships/slideLayout" Target="../slideLayouts/slideLayout78.xml"/><Relationship Id="rId32" Type="http://schemas.openxmlformats.org/officeDocument/2006/relationships/tags" Target="../tags/tag1.xml"/><Relationship Id="rId5" Type="http://schemas.openxmlformats.org/officeDocument/2006/relationships/slideLayout" Target="../slideLayouts/slideLayout59.xml"/><Relationship Id="rId15" Type="http://schemas.openxmlformats.org/officeDocument/2006/relationships/slideLayout" Target="../slideLayouts/slideLayout69.xml"/><Relationship Id="rId23" Type="http://schemas.openxmlformats.org/officeDocument/2006/relationships/slideLayout" Target="../slideLayouts/slideLayout77.xml"/><Relationship Id="rId28" Type="http://schemas.openxmlformats.org/officeDocument/2006/relationships/slideLayout" Target="../slideLayouts/slideLayout82.xml"/><Relationship Id="rId10" Type="http://schemas.openxmlformats.org/officeDocument/2006/relationships/slideLayout" Target="../slideLayouts/slideLayout64.xml"/><Relationship Id="rId19" Type="http://schemas.openxmlformats.org/officeDocument/2006/relationships/slideLayout" Target="../slideLayouts/slideLayout73.xml"/><Relationship Id="rId31" Type="http://schemas.openxmlformats.org/officeDocument/2006/relationships/theme" Target="../theme/theme23.xml"/><Relationship Id="rId4" Type="http://schemas.openxmlformats.org/officeDocument/2006/relationships/slideLayout" Target="../slideLayouts/slideLayout58.xml"/><Relationship Id="rId9" Type="http://schemas.openxmlformats.org/officeDocument/2006/relationships/slideLayout" Target="../slideLayouts/slideLayout63.xml"/><Relationship Id="rId14" Type="http://schemas.openxmlformats.org/officeDocument/2006/relationships/slideLayout" Target="../slideLayouts/slideLayout68.xml"/><Relationship Id="rId22" Type="http://schemas.openxmlformats.org/officeDocument/2006/relationships/slideLayout" Target="../slideLayouts/slideLayout76.xml"/><Relationship Id="rId27" Type="http://schemas.openxmlformats.org/officeDocument/2006/relationships/slideLayout" Target="../slideLayouts/slideLayout81.xml"/><Relationship Id="rId30" Type="http://schemas.openxmlformats.org/officeDocument/2006/relationships/slideLayout" Target="../slideLayouts/slideLayout84.xml"/><Relationship Id="rId8" Type="http://schemas.openxmlformats.org/officeDocument/2006/relationships/slideLayout" Target="../slideLayouts/slideLayout6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58800" y="403200"/>
            <a:ext cx="10224000" cy="864000"/>
          </a:xfrm>
          <a:prstGeom prst="rect">
            <a:avLst/>
          </a:prstGeom>
        </p:spPr>
        <p:txBody>
          <a:bodyPr vert="horz" lIns="91440" tIns="45720" rIns="91440" bIns="45720" rtlCol="0" anchor="ctr">
            <a:normAutofit/>
          </a:bodyPr>
          <a:lstStyle/>
          <a:p>
            <a:r>
              <a:rPr lang="en-US" dirty="0"/>
              <a:t>Slide Title, Arial Bold 28pt</a:t>
            </a:r>
            <a:endParaRPr lang="en-GB" dirty="0"/>
          </a:p>
        </p:txBody>
      </p:sp>
      <p:sp>
        <p:nvSpPr>
          <p:cNvPr id="3" name="Text Placeholder 2"/>
          <p:cNvSpPr>
            <a:spLocks noGrp="1"/>
          </p:cNvSpPr>
          <p:nvPr>
            <p:ph type="body" idx="1"/>
          </p:nvPr>
        </p:nvSpPr>
        <p:spPr>
          <a:xfrm>
            <a:off x="406800" y="1411200"/>
            <a:ext cx="11376000" cy="4769867"/>
          </a:xfrm>
          <a:prstGeom prst="rect">
            <a:avLst/>
          </a:prstGeom>
        </p:spPr>
        <p:txBody>
          <a:bodyPr vert="horz" lIns="91440" tIns="45720" rIns="91440" bIns="45720" rtlCol="0">
            <a:normAutofit/>
          </a:body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8" name="Picture 7" descr="A picture containing drawing, clock&#10;&#10;Description automatically generated">
            <a:extLst>
              <a:ext uri="{FF2B5EF4-FFF2-40B4-BE49-F238E27FC236}">
                <a16:creationId xmlns:a16="http://schemas.microsoft.com/office/drawing/2014/main" id="{11781992-C2D7-134B-B0AA-4E1A7CF97FFB}"/>
              </a:ext>
            </a:extLst>
          </p:cNvPr>
          <p:cNvPicPr>
            <a:picLocks noChangeAspect="1"/>
          </p:cNvPicPr>
          <p:nvPr userDrawn="1"/>
        </p:nvPicPr>
        <p:blipFill>
          <a:blip r:embed="rId18" cstate="screen">
            <a:extLst>
              <a:ext uri="{28A0092B-C50C-407E-A947-70E740481C1C}">
                <a14:useLocalDpi xmlns:a14="http://schemas.microsoft.com/office/drawing/2010/main"/>
              </a:ext>
            </a:extLst>
          </a:blip>
          <a:stretch>
            <a:fillRect/>
          </a:stretch>
        </p:blipFill>
        <p:spPr>
          <a:xfrm>
            <a:off x="406800" y="316468"/>
            <a:ext cx="467476" cy="950732"/>
          </a:xfrm>
          <a:prstGeom prst="rect">
            <a:avLst/>
          </a:prstGeom>
        </p:spPr>
      </p:pic>
    </p:spTree>
    <p:extLst>
      <p:ext uri="{BB962C8B-B14F-4D97-AF65-F5344CB8AC3E}">
        <p14:creationId xmlns:p14="http://schemas.microsoft.com/office/powerpoint/2010/main" val="3685548004"/>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hf sldNum="0" hdr="0" ftr="0" dt="0"/>
  <p:txStyles>
    <p:titleStyle>
      <a:lvl1pPr algn="l" defTabSz="914400" rtl="0" eaLnBrk="1" latinLnBrk="0" hangingPunct="1">
        <a:lnSpc>
          <a:spcPct val="90000"/>
        </a:lnSpc>
        <a:spcBef>
          <a:spcPct val="0"/>
        </a:spcBef>
        <a:buNone/>
        <a:defRPr sz="2800" b="1" kern="1200" baseline="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 name="TextBox 9"/>
          <p:cNvSpPr txBox="1"/>
          <p:nvPr/>
        </p:nvSpPr>
        <p:spPr>
          <a:xfrm>
            <a:off x="335360" y="6414385"/>
            <a:ext cx="4704523" cy="307777"/>
          </a:xfrm>
          <a:prstGeom prst="rect">
            <a:avLst/>
          </a:prstGeom>
          <a:noFill/>
        </p:spPr>
        <p:txBody>
          <a:bodyPr wrap="square" rtlCol="0">
            <a:spAutoFit/>
          </a:bodyPr>
          <a:lstStyle/>
          <a:p>
            <a:pPr algn="l"/>
            <a:r>
              <a:rPr lang="en-GB" sz="1400" noProof="0" dirty="0">
                <a:solidFill>
                  <a:schemeClr val="bg1"/>
                </a:solidFill>
                <a:latin typeface="Arial" charset="0"/>
                <a:ea typeface="Arial" charset="0"/>
                <a:cs typeface="Arial" charset="0"/>
              </a:rPr>
              <a:t>Defence Academy of the United Kingdom</a:t>
            </a:r>
          </a:p>
        </p:txBody>
      </p:sp>
      <p:sp>
        <p:nvSpPr>
          <p:cNvPr id="11" name="TextBox 10"/>
          <p:cNvSpPr txBox="1"/>
          <p:nvPr/>
        </p:nvSpPr>
        <p:spPr>
          <a:xfrm>
            <a:off x="8976320" y="6435672"/>
            <a:ext cx="2880320" cy="261610"/>
          </a:xfrm>
          <a:prstGeom prst="rect">
            <a:avLst/>
          </a:prstGeom>
          <a:noFill/>
        </p:spPr>
        <p:txBody>
          <a:bodyPr wrap="square" rtlCol="0">
            <a:spAutoFit/>
          </a:bodyPr>
          <a:lstStyle/>
          <a:p>
            <a:pPr algn="r"/>
            <a:r>
              <a:rPr lang="en-GB" sz="1100" noProof="0" dirty="0">
                <a:solidFill>
                  <a:prstClr val="white"/>
                </a:solidFill>
                <a:latin typeface="Arial" charset="0"/>
                <a:ea typeface="Arial" charset="0"/>
                <a:cs typeface="Arial" charset="0"/>
              </a:rPr>
              <a:t>© Crown</a:t>
            </a:r>
            <a:r>
              <a:rPr lang="en-GB" sz="1100" baseline="0" noProof="0" dirty="0">
                <a:solidFill>
                  <a:prstClr val="white"/>
                </a:solidFill>
                <a:latin typeface="Arial" charset="0"/>
                <a:ea typeface="Arial" charset="0"/>
                <a:cs typeface="Arial" charset="0"/>
              </a:rPr>
              <a:t> Copyright 2017</a:t>
            </a:r>
            <a:endParaRPr lang="en-GB" sz="1100" noProof="0" dirty="0">
              <a:solidFill>
                <a:prstClr val="white"/>
              </a:solidFill>
              <a:latin typeface="Arial" charset="0"/>
              <a:ea typeface="Arial" charset="0"/>
              <a:cs typeface="Arial" charset="0"/>
            </a:endParaRPr>
          </a:p>
        </p:txBody>
      </p:sp>
    </p:spTree>
    <p:extLst>
      <p:ext uri="{BB962C8B-B14F-4D97-AF65-F5344CB8AC3E}">
        <p14:creationId xmlns:p14="http://schemas.microsoft.com/office/powerpoint/2010/main" val="198139386"/>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5" r:id="rId10"/>
    <p:sldLayoutId id="2147483736" r:id="rId11"/>
  </p:sldLayoutIdLst>
  <p:hf hdr="0" dt="0"/>
  <p:txStyles>
    <p:titleStyle>
      <a:lvl1pPr algn="l" defTabSz="685800" rtl="0" eaLnBrk="1" latinLnBrk="0" hangingPunct="1">
        <a:lnSpc>
          <a:spcPct val="90000"/>
        </a:lnSpc>
        <a:spcBef>
          <a:spcPct val="0"/>
        </a:spcBef>
        <a:buNone/>
        <a:defRPr sz="1950" b="1" kern="1200" baseline="0">
          <a:solidFill>
            <a:srgbClr val="0C406D"/>
          </a:solidFill>
          <a:latin typeface="Arial" panose="020B0604020202020204" pitchFamily="34" charset="0"/>
          <a:ea typeface="+mj-ea"/>
          <a:cs typeface="Arial" panose="020B0604020202020204" pitchFamily="34" charset="0"/>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11576984" y="250629"/>
            <a:ext cx="364217" cy="126000"/>
          </a:xfrm>
          <a:prstGeom prst="rect">
            <a:avLst/>
          </a:prstGeom>
        </p:spPr>
        <p:txBody>
          <a:bodyPr vert="horz" lIns="0" tIns="0" rIns="0" bIns="0" rtlCol="0" anchor="ctr"/>
          <a:lstStyle>
            <a:lvl1pPr algn="r">
              <a:defRPr sz="12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32"/>
            </p:custDataLst>
          </p:nvPr>
        </p:nvSpPr>
        <p:spPr>
          <a:xfrm>
            <a:off x="757840" y="440058"/>
            <a:ext cx="11181748"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33"/>
            </p:custDataLst>
          </p:nvPr>
        </p:nvSpPr>
        <p:spPr>
          <a:xfrm>
            <a:off x="759679" y="1619250"/>
            <a:ext cx="1118152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1541562234"/>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 id="2147483754" r:id="rId17"/>
    <p:sldLayoutId id="2147483755" r:id="rId18"/>
    <p:sldLayoutId id="2147483756" r:id="rId19"/>
    <p:sldLayoutId id="2147483757" r:id="rId20"/>
    <p:sldLayoutId id="2147483758" r:id="rId21"/>
    <p:sldLayoutId id="2147483759" r:id="rId22"/>
    <p:sldLayoutId id="2147483760" r:id="rId23"/>
    <p:sldLayoutId id="2147483761" r:id="rId24"/>
    <p:sldLayoutId id="2147483762" r:id="rId25"/>
    <p:sldLayoutId id="2147483763" r:id="rId26"/>
    <p:sldLayoutId id="2147483764" r:id="rId27"/>
    <p:sldLayoutId id="2147483765" r:id="rId28"/>
    <p:sldLayoutId id="2147483766" r:id="rId29"/>
    <p:sldLayoutId id="2147483767" r:id="rId30"/>
  </p:sldLayoutIdLst>
  <p:hf hdr="0" ftr="0" dt="0"/>
  <p:txStyles>
    <p:titleStyle>
      <a:lvl1pPr algn="l" defTabSz="914348" rtl="0" eaLnBrk="1" latinLnBrk="0" hangingPunct="1">
        <a:lnSpc>
          <a:spcPct val="90000"/>
        </a:lnSpc>
        <a:spcBef>
          <a:spcPct val="0"/>
        </a:spcBef>
        <a:buNone/>
        <a:defRPr sz="2800" kern="1200">
          <a:solidFill>
            <a:srgbClr val="FC4C02"/>
          </a:solidFill>
          <a:latin typeface="+mj-lt"/>
          <a:ea typeface="+mj-ea"/>
          <a:cs typeface="+mj-cs"/>
        </a:defRPr>
      </a:lvl1pPr>
    </p:titleStyle>
    <p:bodyStyle>
      <a:lvl1pPr marL="252000" indent="-252000" algn="l" defTabSz="914348" rtl="0" eaLnBrk="1" latinLnBrk="0" hangingPunct="1">
        <a:lnSpc>
          <a:spcPct val="98000"/>
        </a:lnSpc>
        <a:spcBef>
          <a:spcPts val="1000"/>
        </a:spcBef>
        <a:buClr>
          <a:srgbClr val="FC4C02"/>
        </a:buClr>
        <a:buFont typeface="Arial" panose="020B0604020202020204" pitchFamily="34" charset="0"/>
        <a:buChar char="•"/>
        <a:defRPr sz="2000" b="0" kern="1200">
          <a:solidFill>
            <a:schemeClr val="tx1"/>
          </a:solidFill>
          <a:latin typeface="+mn-lt"/>
          <a:ea typeface="+mn-ea"/>
          <a:cs typeface="+mn-cs"/>
        </a:defRPr>
      </a:lvl1pPr>
      <a:lvl2pPr marL="504000" indent="-252000" algn="l" defTabSz="914348" rtl="0" eaLnBrk="1" latinLnBrk="0" hangingPunct="1">
        <a:lnSpc>
          <a:spcPct val="98000"/>
        </a:lnSpc>
        <a:spcBef>
          <a:spcPts val="1000"/>
        </a:spcBef>
        <a:buClr>
          <a:srgbClr val="FC4C02"/>
        </a:buClr>
        <a:buFont typeface="Arial" panose="020B0604020202020204" pitchFamily="34" charset="0"/>
        <a:buChar char="•"/>
        <a:defRPr sz="1800" kern="1200">
          <a:solidFill>
            <a:schemeClr val="tx1"/>
          </a:solidFill>
          <a:latin typeface="+mn-lt"/>
          <a:ea typeface="+mn-ea"/>
          <a:cs typeface="+mn-cs"/>
        </a:defRPr>
      </a:lvl2pPr>
      <a:lvl3pPr marL="756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3pPr>
      <a:lvl4pPr marL="1008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4pPr>
      <a:lvl5pPr marL="1260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5pPr>
      <a:lvl6pPr marL="1512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6pPr>
      <a:lvl7pPr marL="1764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7pPr>
      <a:lvl8pPr marL="2016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8pPr>
      <a:lvl9pPr marL="2268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348" rtl="0" eaLnBrk="1" latinLnBrk="0" hangingPunct="1">
        <a:defRPr sz="1800" kern="1200">
          <a:solidFill>
            <a:schemeClr val="tx1"/>
          </a:solidFill>
          <a:latin typeface="+mn-lt"/>
          <a:ea typeface="+mn-ea"/>
          <a:cs typeface="+mn-cs"/>
        </a:defRPr>
      </a:lvl1pPr>
      <a:lvl2pPr marL="457174" algn="l" defTabSz="914348" rtl="0" eaLnBrk="1" latinLnBrk="0" hangingPunct="1">
        <a:defRPr sz="1800" kern="1200">
          <a:solidFill>
            <a:schemeClr val="tx1"/>
          </a:solidFill>
          <a:latin typeface="+mn-lt"/>
          <a:ea typeface="+mn-ea"/>
          <a:cs typeface="+mn-cs"/>
        </a:defRPr>
      </a:lvl2pPr>
      <a:lvl3pPr marL="914348" algn="l" defTabSz="914348" rtl="0" eaLnBrk="1" latinLnBrk="0" hangingPunct="1">
        <a:defRPr sz="1800" kern="1200">
          <a:solidFill>
            <a:schemeClr val="tx1"/>
          </a:solidFill>
          <a:latin typeface="+mn-lt"/>
          <a:ea typeface="+mn-ea"/>
          <a:cs typeface="+mn-cs"/>
        </a:defRPr>
      </a:lvl3pPr>
      <a:lvl4pPr marL="1371521" algn="l" defTabSz="914348" rtl="0" eaLnBrk="1" latinLnBrk="0" hangingPunct="1">
        <a:defRPr sz="1800" kern="1200">
          <a:solidFill>
            <a:schemeClr val="tx1"/>
          </a:solidFill>
          <a:latin typeface="+mn-lt"/>
          <a:ea typeface="+mn-ea"/>
          <a:cs typeface="+mn-cs"/>
        </a:defRPr>
      </a:lvl4pPr>
      <a:lvl5pPr marL="1828695" algn="l" defTabSz="914348" rtl="0" eaLnBrk="1" latinLnBrk="0" hangingPunct="1">
        <a:defRPr sz="1800" kern="1200">
          <a:solidFill>
            <a:schemeClr val="tx1"/>
          </a:solidFill>
          <a:latin typeface="+mn-lt"/>
          <a:ea typeface="+mn-ea"/>
          <a:cs typeface="+mn-cs"/>
        </a:defRPr>
      </a:lvl5pPr>
      <a:lvl6pPr marL="2285869" algn="l" defTabSz="914348" rtl="0" eaLnBrk="1" latinLnBrk="0" hangingPunct="1">
        <a:defRPr sz="1800" kern="1200">
          <a:solidFill>
            <a:schemeClr val="tx1"/>
          </a:solidFill>
          <a:latin typeface="+mn-lt"/>
          <a:ea typeface="+mn-ea"/>
          <a:cs typeface="+mn-cs"/>
        </a:defRPr>
      </a:lvl6pPr>
      <a:lvl7pPr marL="2743043" algn="l" defTabSz="914348" rtl="0" eaLnBrk="1" latinLnBrk="0" hangingPunct="1">
        <a:defRPr sz="1800" kern="1200">
          <a:solidFill>
            <a:schemeClr val="tx1"/>
          </a:solidFill>
          <a:latin typeface="+mn-lt"/>
          <a:ea typeface="+mn-ea"/>
          <a:cs typeface="+mn-cs"/>
        </a:defRPr>
      </a:lvl7pPr>
      <a:lvl8pPr marL="3200217" algn="l" defTabSz="914348" rtl="0" eaLnBrk="1" latinLnBrk="0" hangingPunct="1">
        <a:defRPr sz="1800" kern="1200">
          <a:solidFill>
            <a:schemeClr val="tx1"/>
          </a:solidFill>
          <a:latin typeface="+mn-lt"/>
          <a:ea typeface="+mn-ea"/>
          <a:cs typeface="+mn-cs"/>
        </a:defRPr>
      </a:lvl8pPr>
      <a:lvl9pPr marL="3657390" algn="l" defTabSz="91434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370.png"/><Relationship Id="rId13" Type="http://schemas.openxmlformats.org/officeDocument/2006/relationships/image" Target="../media/image420.png"/><Relationship Id="rId3" Type="http://schemas.openxmlformats.org/officeDocument/2006/relationships/image" Target="../media/image42.png"/><Relationship Id="rId7" Type="http://schemas.openxmlformats.org/officeDocument/2006/relationships/image" Target="../media/image360.png"/><Relationship Id="rId12" Type="http://schemas.openxmlformats.org/officeDocument/2006/relationships/image" Target="../media/image410.png"/><Relationship Id="rId2" Type="http://schemas.openxmlformats.org/officeDocument/2006/relationships/image" Target="../media/image41.png"/><Relationship Id="rId1" Type="http://schemas.openxmlformats.org/officeDocument/2006/relationships/slideLayout" Target="../slideLayouts/slideLayout6.xml"/><Relationship Id="rId6" Type="http://schemas.openxmlformats.org/officeDocument/2006/relationships/image" Target="../media/image350.png"/><Relationship Id="rId11" Type="http://schemas.openxmlformats.org/officeDocument/2006/relationships/image" Target="../media/image400.png"/><Relationship Id="rId5" Type="http://schemas.openxmlformats.org/officeDocument/2006/relationships/image" Target="../media/image340.png"/><Relationship Id="rId10" Type="http://schemas.openxmlformats.org/officeDocument/2006/relationships/image" Target="../media/image390.png"/><Relationship Id="rId4" Type="http://schemas.openxmlformats.org/officeDocument/2006/relationships/image" Target="../media/image330.png"/><Relationship Id="rId9" Type="http://schemas.openxmlformats.org/officeDocument/2006/relationships/image" Target="../media/image380.png"/></Relationships>
</file>

<file path=ppt/slides/_rels/slide10.xml.rels><?xml version="1.0" encoding="UTF-8" standalone="yes"?>
<Relationships xmlns="http://schemas.openxmlformats.org/package/2006/relationships"><Relationship Id="rId3" Type="http://schemas.openxmlformats.org/officeDocument/2006/relationships/image" Target="../media/image440.png"/><Relationship Id="rId2" Type="http://schemas.openxmlformats.org/officeDocument/2006/relationships/image" Target="../media/image430.png"/><Relationship Id="rId1" Type="http://schemas.openxmlformats.org/officeDocument/2006/relationships/slideLayout" Target="../slideLayouts/slideLayout6.xml"/><Relationship Id="rId4" Type="http://schemas.openxmlformats.org/officeDocument/2006/relationships/image" Target="../media/image450.png"/></Relationships>
</file>

<file path=ppt/slides/_rels/slide11.xml.rels><?xml version="1.0" encoding="UTF-8" standalone="yes"?>
<Relationships xmlns="http://schemas.openxmlformats.org/package/2006/relationships"><Relationship Id="rId3" Type="http://schemas.openxmlformats.org/officeDocument/2006/relationships/image" Target="../media/image441.png"/><Relationship Id="rId2" Type="http://schemas.openxmlformats.org/officeDocument/2006/relationships/image" Target="../media/image431.png"/><Relationship Id="rId1" Type="http://schemas.openxmlformats.org/officeDocument/2006/relationships/slideLayout" Target="../slideLayouts/slideLayout6.xml"/><Relationship Id="rId5" Type="http://schemas.openxmlformats.org/officeDocument/2006/relationships/image" Target="../media/image460.png"/><Relationship Id="rId4" Type="http://schemas.openxmlformats.org/officeDocument/2006/relationships/image" Target="../media/image45.png"/></Relationships>
</file>

<file path=ppt/slides/_rels/slide1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510.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540.png"/><Relationship Id="rId5" Type="http://schemas.openxmlformats.org/officeDocument/2006/relationships/image" Target="../media/image531.png"/><Relationship Id="rId4" Type="http://schemas.openxmlformats.org/officeDocument/2006/relationships/image" Target="../media/image520.png"/></Relationships>
</file>

<file path=ppt/slides/_rels/slide17.xml.rels><?xml version="1.0" encoding="UTF-8" standalone="yes"?>
<Relationships xmlns="http://schemas.openxmlformats.org/package/2006/relationships"><Relationship Id="rId3" Type="http://schemas.openxmlformats.org/officeDocument/2006/relationships/image" Target="../media/image570.png"/><Relationship Id="rId2" Type="http://schemas.openxmlformats.org/officeDocument/2006/relationships/image" Target="../media/image560.png"/><Relationship Id="rId1" Type="http://schemas.openxmlformats.org/officeDocument/2006/relationships/slideLayout" Target="../slideLayouts/slideLayout6.xml"/><Relationship Id="rId4" Type="http://schemas.openxmlformats.org/officeDocument/2006/relationships/image" Target="../media/image580.png"/></Relationships>
</file>

<file path=ppt/slides/_rels/slide1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xml"/><Relationship Id="rId1" Type="http://schemas.openxmlformats.org/officeDocument/2006/relationships/slideLayout" Target="../slideLayouts/slideLayout6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2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6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1.xml"/></Relationships>
</file>

<file path=ppt/slides/_rels/slide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7.xml"/><Relationship Id="rId1" Type="http://schemas.openxmlformats.org/officeDocument/2006/relationships/slideLayout" Target="../slideLayouts/slideLayout62.xml"/><Relationship Id="rId4" Type="http://schemas.openxmlformats.org/officeDocument/2006/relationships/image" Target="../media/image52.png"/></Relationships>
</file>

<file path=ppt/slides/_rels/slide24.xml.rels><?xml version="1.0" encoding="UTF-8" standalone="yes"?>
<Relationships xmlns="http://schemas.openxmlformats.org/package/2006/relationships"><Relationship Id="rId3" Type="http://schemas.openxmlformats.org/officeDocument/2006/relationships/image" Target="../media/image261.png"/><Relationship Id="rId2" Type="http://schemas.openxmlformats.org/officeDocument/2006/relationships/image" Target="../media/image251.png"/><Relationship Id="rId1" Type="http://schemas.openxmlformats.org/officeDocument/2006/relationships/slideLayout" Target="../slideLayouts/slideLayout62.xml"/></Relationships>
</file>

<file path=ppt/slides/_rels/slide25.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notesSlide" Target="../notesSlides/notesSlide8.xml"/><Relationship Id="rId1" Type="http://schemas.openxmlformats.org/officeDocument/2006/relationships/slideLayout" Target="../slideLayouts/slideLayout63.xml"/><Relationship Id="rId5" Type="http://schemas.openxmlformats.org/officeDocument/2006/relationships/image" Target="../media/image27.png"/><Relationship Id="rId4" Type="http://schemas.openxmlformats.org/officeDocument/2006/relationships/image" Target="../media/image260.png"/></Relationships>
</file>

<file path=ppt/slides/_rels/slide2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jpeg"/><Relationship Id="rId1" Type="http://schemas.openxmlformats.org/officeDocument/2006/relationships/slideLayout" Target="../slideLayouts/slideLayout31.xml"/><Relationship Id="rId4" Type="http://schemas.openxmlformats.org/officeDocument/2006/relationships/image" Target="../media/image58.jpeg"/></Relationships>
</file>

<file path=ppt/slides/_rels/slide2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g"/><Relationship Id="rId1" Type="http://schemas.openxmlformats.org/officeDocument/2006/relationships/slideLayout" Target="../slideLayouts/slideLayout31.xml"/><Relationship Id="rId4" Type="http://schemas.openxmlformats.org/officeDocument/2006/relationships/image" Target="../media/image61.png"/></Relationships>
</file>

<file path=ppt/slides/_rels/slide30.xml.rels><?xml version="1.0" encoding="UTF-8" standalone="yes"?>
<Relationships xmlns="http://schemas.openxmlformats.org/package/2006/relationships"><Relationship Id="rId3" Type="http://schemas.openxmlformats.org/officeDocument/2006/relationships/image" Target="../media/image63.emf"/><Relationship Id="rId2" Type="http://schemas.openxmlformats.org/officeDocument/2006/relationships/image" Target="../media/image62.png"/><Relationship Id="rId1" Type="http://schemas.openxmlformats.org/officeDocument/2006/relationships/slideLayout" Target="../slideLayouts/slideLayout31.xml"/><Relationship Id="rId4" Type="http://schemas.openxmlformats.org/officeDocument/2006/relationships/image" Target="../media/image64.png"/></Relationships>
</file>

<file path=ppt/slides/_rels/slide3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5.png"/><Relationship Id="rId1" Type="http://schemas.openxmlformats.org/officeDocument/2006/relationships/slideLayout" Target="../slideLayouts/slideLayout3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700.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481263" y="1598023"/>
            <a:ext cx="11002361" cy="2160018"/>
          </a:xfrm>
        </p:spPr>
        <p:txBody>
          <a:bodyPr wrap="square"/>
          <a:lstStyle/>
          <a:p>
            <a:pPr lvl="0" algn="just">
              <a:spcBef>
                <a:spcPts val="1200"/>
              </a:spcBef>
            </a:pPr>
            <a:r>
              <a:rPr lang="en-GB" sz="2000" b="1" dirty="0">
                <a:effectLst/>
                <a:latin typeface="Arial" panose="020B0604020202020204" pitchFamily="34" charset="0"/>
                <a:ea typeface="Times New Roman" panose="02020603050405020304" pitchFamily="18" charset="0"/>
              </a:rPr>
              <a:t>Aim: </a:t>
            </a:r>
            <a:r>
              <a:rPr lang="en-GB" sz="2000" dirty="0"/>
              <a:t>To understand the mechanisms associated with underwater explosions</a:t>
            </a:r>
            <a:r>
              <a:rPr lang="en-GB" sz="2000" dirty="0">
                <a:effectLst/>
                <a:latin typeface="Arial" panose="020B0604020202020204" pitchFamily="34" charset="0"/>
                <a:ea typeface="Times New Roman" panose="02020603050405020304" pitchFamily="18" charset="0"/>
              </a:rPr>
              <a:t>.</a:t>
            </a:r>
            <a:endParaRPr lang="en-GB" sz="2000" dirty="0">
              <a:latin typeface="Times New Roman" panose="02020603050405020304" pitchFamily="18" charset="0"/>
              <a:ea typeface="Times New Roman" panose="02020603050405020304" pitchFamily="18" charset="0"/>
            </a:endParaRPr>
          </a:p>
          <a:p>
            <a:pPr lvl="0" algn="just">
              <a:spcBef>
                <a:spcPts val="1200"/>
              </a:spcBef>
            </a:pPr>
            <a:endParaRPr lang="en-US" sz="2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2000" dirty="0">
                <a:effectLst/>
                <a:latin typeface="Arial" panose="020B0604020202020204" pitchFamily="34" charset="0"/>
                <a:ea typeface="Calibri" panose="020F0502020204030204" pitchFamily="34" charset="0"/>
                <a:cs typeface="Times New Roman" panose="02020603050405020304" pitchFamily="18" charset="0"/>
              </a:rPr>
              <a:t>Learning Outcomes: Upon the successful completion of this module, the student should be able to:</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Understand primary sh</a:t>
            </a:r>
            <a:r>
              <a:rPr lang="en-GB" sz="2000" dirty="0">
                <a:latin typeface="Arial" panose="020B0604020202020204" pitchFamily="34" charset="0"/>
                <a:ea typeface="Times New Roman" panose="02020603050405020304" pitchFamily="18" charset="0"/>
              </a:rPr>
              <a:t>ock followed by the slower expansion of water by expanding gases;</a:t>
            </a:r>
            <a:r>
              <a:rPr lang="en-GB" sz="2000"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effectLst/>
                <a:latin typeface="Arial" panose="020B0604020202020204" pitchFamily="34" charset="0"/>
                <a:ea typeface="Calibri" panose="020F0502020204030204" pitchFamily="34" charset="0"/>
              </a:rPr>
              <a:t>The effect of additives to explosive performance;</a:t>
            </a:r>
          </a:p>
          <a:p>
            <a:pPr marL="342900" lvl="0" indent="-342900" algn="just">
              <a:spcBef>
                <a:spcPts val="1200"/>
              </a:spcBef>
              <a:buFont typeface="Symbol" panose="05050102010706020507" pitchFamily="18" charset="2"/>
              <a:buChar char=""/>
            </a:pPr>
            <a:r>
              <a:rPr lang="en-US" sz="2000" dirty="0">
                <a:effectLst/>
                <a:latin typeface="Arial" panose="020B0604020202020204" pitchFamily="34" charset="0"/>
                <a:ea typeface="Calibri" panose="020F0502020204030204" pitchFamily="34" charset="0"/>
              </a:rPr>
              <a:t>Apply their understanding in OME design; and</a:t>
            </a:r>
          </a:p>
          <a:p>
            <a:pPr marL="342900" lvl="0" indent="-342900" algn="just">
              <a:spcBef>
                <a:spcPts val="1200"/>
              </a:spcBef>
              <a:buFont typeface="Symbol" panose="05050102010706020507" pitchFamily="18" charset="2"/>
              <a:buChar char=""/>
            </a:pPr>
            <a:r>
              <a:rPr lang="en-US" sz="2000" dirty="0">
                <a:latin typeface="Arial" panose="020B0604020202020204" pitchFamily="34" charset="0"/>
                <a:ea typeface="Calibri" panose="020F0502020204030204" pitchFamily="34" charset="0"/>
              </a:rPr>
              <a:t>Understand the impact on life below water</a:t>
            </a:r>
            <a:r>
              <a:rPr lang="en-US" sz="2000" dirty="0">
                <a:effectLst/>
                <a:latin typeface="Arial" panose="020B0604020202020204" pitchFamily="34" charset="0"/>
                <a:ea typeface="Calibri" panose="020F0502020204030204" pitchFamily="34" charset="0"/>
              </a:rPr>
              <a:t>.</a:t>
            </a:r>
            <a:endParaRPr lang="en-GB" sz="2000" dirty="0">
              <a:effectLst/>
              <a:latin typeface="Times New Roman" panose="02020603050405020304" pitchFamily="18" charset="0"/>
              <a:ea typeface="Times New Roman" panose="02020603050405020304" pitchFamily="18" charset="0"/>
            </a:endParaRPr>
          </a:p>
          <a:p>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Explosions Under Water</a:t>
            </a:r>
          </a:p>
        </p:txBody>
      </p:sp>
    </p:spTree>
    <p:extLst>
      <p:ext uri="{BB962C8B-B14F-4D97-AF65-F5344CB8AC3E}">
        <p14:creationId xmlns:p14="http://schemas.microsoft.com/office/powerpoint/2010/main" val="3872427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ocean floor&#10;&#10;Description automatically generated">
            <a:extLst>
              <a:ext uri="{FF2B5EF4-FFF2-40B4-BE49-F238E27FC236}">
                <a16:creationId xmlns:a16="http://schemas.microsoft.com/office/drawing/2014/main" id="{32268041-A861-AB65-7BB0-EF18DD139F9F}"/>
              </a:ext>
            </a:extLst>
          </p:cNvPr>
          <p:cNvPicPr>
            <a:picLocks noChangeAspect="1"/>
          </p:cNvPicPr>
          <p:nvPr/>
        </p:nvPicPr>
        <p:blipFill rotWithShape="1">
          <a:blip r:embed="rId2" cstate="screen">
            <a:alphaModFix amt="35000"/>
            <a:extLst>
              <a:ext uri="{28A0092B-C50C-407E-A947-70E740481C1C}">
                <a14:useLocalDpi xmlns:a14="http://schemas.microsoft.com/office/drawing/2010/main"/>
              </a:ext>
            </a:extLst>
          </a:blip>
          <a:srcRect/>
          <a:stretch/>
        </p:blipFill>
        <p:spPr>
          <a:xfrm>
            <a:off x="-4243" y="10"/>
            <a:ext cx="12196243" cy="6857990"/>
          </a:xfrm>
          <a:prstGeom prst="rect">
            <a:avLst/>
          </a:prstGeom>
        </p:spPr>
      </p:pic>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3467" y="321734"/>
            <a:ext cx="10905066" cy="1135737"/>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dirty="0">
                <a:solidFill>
                  <a:schemeClr val="tx1"/>
                </a:solidFill>
                <a:latin typeface="+mj-lt"/>
                <a:ea typeface="+mj-ea"/>
                <a:cs typeface="+mj-cs"/>
              </a:rPr>
              <a:t>Introduction to Detonation Under Water</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43467" y="1782981"/>
            <a:ext cx="10905066" cy="4393982"/>
          </a:xfrm>
        </p:spPr>
        <p:txBody>
          <a:bodyPr vert="horz" wrap="square" lIns="91440" tIns="45720" rIns="91440" bIns="45720" rtlCol="0">
            <a:normAutofit/>
          </a:bodyPr>
          <a:lstStyle/>
          <a:p>
            <a:pPr marL="457200" indent="-228600">
              <a:buFont typeface="Arial" panose="020B0604020202020204" pitchFamily="34" charset="0"/>
              <a:buChar char="•"/>
            </a:pPr>
            <a:r>
              <a:rPr lang="en-US" sz="2000" dirty="0">
                <a:solidFill>
                  <a:schemeClr val="tx1"/>
                </a:solidFill>
              </a:rPr>
              <a:t>Detonation in water is not fundamentally different to that of a charge in air</a:t>
            </a:r>
          </a:p>
          <a:p>
            <a:pPr marL="457200" indent="-228600">
              <a:buFont typeface="Arial" panose="020B0604020202020204" pitchFamily="34" charset="0"/>
              <a:buChar char="•"/>
            </a:pPr>
            <a:r>
              <a:rPr lang="en-US" sz="2000" dirty="0">
                <a:solidFill>
                  <a:schemeClr val="tx1"/>
                </a:solidFill>
              </a:rPr>
              <a:t>In all cases the event involves the initial effect of primary shock, followed by the slower expansion of the medium under the impulse of expanding gas products</a:t>
            </a:r>
          </a:p>
          <a:p>
            <a:pPr marL="457200" indent="-228600">
              <a:buFont typeface="Arial" panose="020B0604020202020204" pitchFamily="34" charset="0"/>
              <a:buChar char="•"/>
            </a:pPr>
            <a:r>
              <a:rPr lang="en-US" sz="2000" dirty="0">
                <a:solidFill>
                  <a:schemeClr val="tx1"/>
                </a:solidFill>
              </a:rPr>
              <a:t>Two distinct but connected phenomena</a:t>
            </a:r>
          </a:p>
          <a:p>
            <a:pPr marL="1143000" lvl="1"/>
            <a:r>
              <a:rPr lang="en-US" sz="2000" dirty="0"/>
              <a:t>Detonation pressure</a:t>
            </a:r>
          </a:p>
          <a:p>
            <a:pPr marL="1143000" lvl="1"/>
            <a:r>
              <a:rPr lang="en-US" sz="2000" dirty="0"/>
              <a:t>Power of the explosive (QV)</a:t>
            </a:r>
          </a:p>
          <a:p>
            <a:pPr marL="457200" indent="-228600">
              <a:buFont typeface="Arial" panose="020B0604020202020204" pitchFamily="34" charset="0"/>
              <a:buChar char="•"/>
            </a:pPr>
            <a:r>
              <a:rPr lang="en-US" sz="2000" dirty="0">
                <a:solidFill>
                  <a:schemeClr val="tx1"/>
                </a:solidFill>
              </a:rPr>
              <a:t>Energy is imparted to the shock wave and the expansion of the medium</a:t>
            </a:r>
          </a:p>
          <a:p>
            <a:pPr marL="457200" indent="-228600">
              <a:buFont typeface="Arial" panose="020B0604020202020204" pitchFamily="34" charset="0"/>
              <a:buChar char="•"/>
            </a:pPr>
            <a:r>
              <a:rPr lang="en-US" sz="2000" dirty="0">
                <a:solidFill>
                  <a:schemeClr val="tx1"/>
                </a:solidFill>
              </a:rPr>
              <a:t>Water transmits primary shock in a measurable way, while its low compressibility causes the subsequent cavitation of the medium to occur at a relatively slow rate and reproducible manner</a:t>
            </a:r>
          </a:p>
          <a:p>
            <a:pPr marL="457200" indent="-228600">
              <a:buFont typeface="Arial" panose="020B0604020202020204" pitchFamily="34" charset="0"/>
              <a:buChar char="•"/>
            </a:pP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UNDERWATER EXPLOSIONS BY ROBERT H COLE 1948 (exemplar reference)</a:t>
            </a:r>
          </a:p>
          <a:p>
            <a:pPr lvl="1"/>
            <a:endParaRPr lang="en-US" sz="2000" dirty="0"/>
          </a:p>
        </p:txBody>
      </p:sp>
      <p:sp>
        <p:nvSpPr>
          <p:cNvPr id="26" name="Rectangle 2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Isosceles Triangle 2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Isosceles Triangle 2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49797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59696DD9-1673-DB52-F85C-A19771487CED}"/>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a:solidFill>
                  <a:srgbClr val="FFFFFF"/>
                </a:solidFill>
                <a:latin typeface="+mj-lt"/>
                <a:ea typeface="+mj-ea"/>
                <a:cs typeface="+mj-cs"/>
              </a:rPr>
              <a:t>Effects from Explosions Under Water</a:t>
            </a:r>
          </a:p>
        </p:txBody>
      </p:sp>
      <p:pic>
        <p:nvPicPr>
          <p:cNvPr id="4" name="Content Placeholder 3" descr="Diagram&#10;&#10;Description automatically generated">
            <a:extLst>
              <a:ext uri="{FF2B5EF4-FFF2-40B4-BE49-F238E27FC236}">
                <a16:creationId xmlns:a16="http://schemas.microsoft.com/office/drawing/2014/main" id="{E65A7B6F-4A87-977E-2FC0-8C882CA4DD01}"/>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777316" y="1410577"/>
            <a:ext cx="6780700" cy="4034517"/>
          </a:xfrm>
          <a:prstGeom prst="rect">
            <a:avLst/>
          </a:prstGeom>
        </p:spPr>
      </p:pic>
    </p:spTree>
    <p:extLst>
      <p:ext uri="{BB962C8B-B14F-4D97-AF65-F5344CB8AC3E}">
        <p14:creationId xmlns:p14="http://schemas.microsoft.com/office/powerpoint/2010/main" val="656316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7EF0B9EC-10BE-AEA6-E89B-674A494D1D58}"/>
              </a:ext>
            </a:extLst>
          </p:cNvPr>
          <p:cNvPicPr>
            <a:picLocks noGrp="1" noChangeAspect="1"/>
          </p:cNvPicPr>
          <p:nvPr>
            <p:ph idx="1"/>
          </p:nvPr>
        </p:nvPicPr>
        <p:blipFill>
          <a:blip r:embed="rId2"/>
          <a:stretch>
            <a:fillRect/>
          </a:stretch>
        </p:blipFill>
        <p:spPr>
          <a:xfrm>
            <a:off x="4350204" y="459416"/>
            <a:ext cx="7634968" cy="5317530"/>
          </a:xfrm>
        </p:spPr>
      </p:pic>
      <p:sp>
        <p:nvSpPr>
          <p:cNvPr id="6" name="Content Placeholder 1">
            <a:extLst>
              <a:ext uri="{FF2B5EF4-FFF2-40B4-BE49-F238E27FC236}">
                <a16:creationId xmlns:a16="http://schemas.microsoft.com/office/drawing/2014/main" id="{CE18717B-83F7-4C8C-53B0-0EB540ED175B}"/>
              </a:ext>
            </a:extLst>
          </p:cNvPr>
          <p:cNvSpPr txBox="1">
            <a:spLocks/>
          </p:cNvSpPr>
          <p:nvPr/>
        </p:nvSpPr>
        <p:spPr>
          <a:xfrm>
            <a:off x="-87618" y="2513183"/>
            <a:ext cx="4437822"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Effects from Explosions Under Water</a:t>
            </a:r>
          </a:p>
        </p:txBody>
      </p:sp>
    </p:spTree>
    <p:extLst>
      <p:ext uri="{BB962C8B-B14F-4D97-AF65-F5344CB8AC3E}">
        <p14:creationId xmlns:p14="http://schemas.microsoft.com/office/powerpoint/2010/main" val="3317036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244200" y="477336"/>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Shockwave effects (1)</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281362" y="1253331"/>
            <a:ext cx="6357434" cy="4351338"/>
          </a:xfrm>
        </p:spPr>
        <p:txBody>
          <a:bodyPr wrap="square"/>
          <a:lstStyle/>
          <a:p>
            <a:r>
              <a:rPr lang="en-GB" sz="2000" dirty="0"/>
              <a:t>Consider a spherical charge of high explosive detonating in an infinite volume of water:</a:t>
            </a:r>
          </a:p>
          <a:p>
            <a:pPr marL="514350" indent="-514350">
              <a:buAutoNum type="arabicPeriod"/>
            </a:pPr>
            <a:r>
              <a:rPr lang="en-GB" sz="2000" dirty="0"/>
              <a:t>The spherical detonation shock front passes through the charge into the water via the medium of the casing</a:t>
            </a:r>
          </a:p>
          <a:p>
            <a:pPr marL="514350" indent="-514350">
              <a:buAutoNum type="arabicPeriod"/>
            </a:pPr>
            <a:r>
              <a:rPr lang="en-GB" sz="2000" dirty="0"/>
              <a:t>The case is normally so thin effects of confinement may be disregarded</a:t>
            </a:r>
          </a:p>
          <a:p>
            <a:pPr marL="514350" indent="-514350">
              <a:buAutoNum type="arabicPeriod"/>
            </a:pPr>
            <a:r>
              <a:rPr lang="en-GB" sz="2000" dirty="0"/>
              <a:t>The water at the interface is violently accelerated and compressed</a:t>
            </a:r>
          </a:p>
          <a:p>
            <a:pPr marL="514350" indent="-514350">
              <a:buAutoNum type="arabicPeriod"/>
            </a:pPr>
            <a:r>
              <a:rPr lang="en-GB" sz="2000" dirty="0"/>
              <a:t>The detonation shock wave is transmitted to water</a:t>
            </a:r>
          </a:p>
          <a:p>
            <a:pPr marL="514350" indent="-514350">
              <a:buAutoNum type="arabicPeriod"/>
            </a:pPr>
            <a:r>
              <a:rPr lang="en-GB" sz="2000" dirty="0"/>
              <a:t>The shock front travels outwards at high velocity (determined by V</a:t>
            </a:r>
            <a:r>
              <a:rPr lang="en-GB" sz="2000" baseline="-25000" dirty="0"/>
              <a:t>d</a:t>
            </a:r>
            <a:r>
              <a:rPr lang="en-GB" sz="2000" dirty="0"/>
              <a:t>)</a:t>
            </a:r>
          </a:p>
          <a:p>
            <a:pPr marL="514350" indent="-514350">
              <a:buAutoNum type="arabicPeriod"/>
            </a:pPr>
            <a:r>
              <a:rPr lang="en-GB" sz="2000" dirty="0"/>
              <a:t>Initial V</a:t>
            </a:r>
            <a:r>
              <a:rPr lang="en-GB" sz="2000" baseline="-25000" dirty="0"/>
              <a:t>d</a:t>
            </a:r>
            <a:r>
              <a:rPr lang="en-GB" sz="2000" dirty="0"/>
              <a:t> may be 7500 ms</a:t>
            </a:r>
            <a:r>
              <a:rPr lang="en-GB" sz="2000" baseline="30000" dirty="0"/>
              <a:t>-1</a:t>
            </a:r>
            <a:r>
              <a:rPr lang="en-GB" sz="2000" dirty="0"/>
              <a:t> but rapidly decreases to sonic velocity (1500 ms</a:t>
            </a:r>
            <a:r>
              <a:rPr lang="en-GB" sz="2000" baseline="30000" dirty="0"/>
              <a:t>-1</a:t>
            </a:r>
            <a:r>
              <a:rPr lang="en-GB" sz="2000" dirty="0"/>
              <a:t>) (330 ms</a:t>
            </a:r>
            <a:r>
              <a:rPr lang="en-GB" sz="2000" baseline="30000" dirty="0"/>
              <a:t>-1</a:t>
            </a:r>
            <a:r>
              <a:rPr lang="en-GB" sz="2000" dirty="0"/>
              <a:t> in air)</a:t>
            </a:r>
          </a:p>
          <a:p>
            <a:endParaRPr lang="en-GB" sz="2000" dirty="0"/>
          </a:p>
          <a:p>
            <a:pPr marL="514350" indent="-514350">
              <a:buAutoNum type="arabicPeriod"/>
            </a:pPr>
            <a:endParaRPr lang="en-GB" sz="2000" dirty="0"/>
          </a:p>
        </p:txBody>
      </p:sp>
      <p:pic>
        <p:nvPicPr>
          <p:cNvPr id="4" name="Picture 3">
            <a:extLst>
              <a:ext uri="{FF2B5EF4-FFF2-40B4-BE49-F238E27FC236}">
                <a16:creationId xmlns:a16="http://schemas.microsoft.com/office/drawing/2014/main" id="{BFBAEDBC-51FF-BCD8-C0FD-9DBE238D8CF6}"/>
              </a:ext>
            </a:extLst>
          </p:cNvPr>
          <p:cNvPicPr>
            <a:picLocks noChangeAspect="1"/>
          </p:cNvPicPr>
          <p:nvPr/>
        </p:nvPicPr>
        <p:blipFill>
          <a:blip r:embed="rId3"/>
          <a:stretch>
            <a:fillRect/>
          </a:stretch>
        </p:blipFill>
        <p:spPr>
          <a:xfrm>
            <a:off x="6839732" y="1473200"/>
            <a:ext cx="4800600" cy="3911600"/>
          </a:xfrm>
          <a:prstGeom prst="rect">
            <a:avLst/>
          </a:prstGeom>
        </p:spPr>
      </p:pic>
    </p:spTree>
    <p:extLst>
      <p:ext uri="{BB962C8B-B14F-4D97-AF65-F5344CB8AC3E}">
        <p14:creationId xmlns:p14="http://schemas.microsoft.com/office/powerpoint/2010/main" val="1489682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340963" y="1048907"/>
            <a:ext cx="511528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dirty="0">
                <a:solidFill>
                  <a:schemeClr val="tx1"/>
                </a:solidFill>
                <a:latin typeface="+mj-lt"/>
                <a:ea typeface="+mj-ea"/>
                <a:cs typeface="+mj-cs"/>
              </a:rPr>
              <a:t>Shockwave effects (2)</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13849" y="2173347"/>
            <a:ext cx="5725776" cy="3747005"/>
          </a:xfrm>
        </p:spPr>
        <p:txBody>
          <a:bodyPr vert="horz" wrap="square" lIns="91440" tIns="45720" rIns="91440" bIns="45720" rtlCol="0" anchor="t">
            <a:normAutofit/>
          </a:bodyPr>
          <a:lstStyle/>
          <a:p>
            <a:pPr marL="457200" indent="-228600">
              <a:buFont typeface="Arial" panose="020B0604020202020204" pitchFamily="34" charset="0"/>
              <a:buChar char="•"/>
            </a:pPr>
            <a:r>
              <a:rPr lang="en-US" sz="1800" dirty="0">
                <a:solidFill>
                  <a:schemeClr val="tx1"/>
                </a:solidFill>
              </a:rPr>
              <a:t>Water is only slightly compressible</a:t>
            </a:r>
          </a:p>
          <a:p>
            <a:pPr marL="457200" indent="-228600">
              <a:buFont typeface="Arial" panose="020B0604020202020204" pitchFamily="34" charset="0"/>
              <a:buChar char="•"/>
            </a:pPr>
            <a:r>
              <a:rPr lang="en-US" sz="1800" dirty="0">
                <a:solidFill>
                  <a:schemeClr val="tx1"/>
                </a:solidFill>
              </a:rPr>
              <a:t>The shock pressure may be 250kbar but the acoustic impedance of water causes reflection at the interface</a:t>
            </a:r>
          </a:p>
          <a:p>
            <a:pPr marL="457200" indent="-228600">
              <a:buFont typeface="Arial" panose="020B0604020202020204" pitchFamily="34" charset="0"/>
              <a:buChar char="•"/>
            </a:pPr>
            <a:r>
              <a:rPr lang="en-US" sz="1800" dirty="0">
                <a:solidFill>
                  <a:schemeClr val="tx1"/>
                </a:solidFill>
              </a:rPr>
              <a:t>Due to this acoustic mismatch the shockwave that propagates into the water has an initial velocity of approximately 0.5 the detonation pressure (125kbar)</a:t>
            </a:r>
          </a:p>
          <a:p>
            <a:pPr marL="457200" indent="-228600">
              <a:buFont typeface="Arial" panose="020B0604020202020204" pitchFamily="34" charset="0"/>
              <a:buChar char="•"/>
            </a:pPr>
            <a:r>
              <a:rPr lang="en-US" sz="1800" dirty="0">
                <a:solidFill>
                  <a:schemeClr val="tx1"/>
                </a:solidFill>
              </a:rPr>
              <a:t>The shock wave rapidly loses energy to the water </a:t>
            </a:r>
          </a:p>
          <a:p>
            <a:pPr marL="457200" indent="-228600">
              <a:buFont typeface="Arial" panose="020B0604020202020204" pitchFamily="34" charset="0"/>
              <a:buChar char="•"/>
            </a:pPr>
            <a:r>
              <a:rPr lang="en-US" sz="1800" dirty="0">
                <a:solidFill>
                  <a:schemeClr val="tx1"/>
                </a:solidFill>
              </a:rPr>
              <a:t>The decay time initially follows an exponential law</a:t>
            </a:r>
          </a:p>
          <a:p>
            <a:pPr marL="457200" indent="-228600">
              <a:buFont typeface="Arial" panose="020B0604020202020204" pitchFamily="34" charset="0"/>
              <a:buChar char="•"/>
            </a:pPr>
            <a:r>
              <a:rPr lang="en-US" sz="1800" dirty="0">
                <a:solidFill>
                  <a:schemeClr val="tx1"/>
                </a:solidFill>
              </a:rPr>
              <a:t>Primary shock pressures are almost independent of depth</a:t>
            </a:r>
          </a:p>
          <a:p>
            <a:pPr marL="457200" indent="-228600">
              <a:buFont typeface="Arial" panose="020B0604020202020204" pitchFamily="34" charset="0"/>
              <a:buChar char="•"/>
            </a:pPr>
            <a:r>
              <a:rPr lang="en-US" sz="1800" dirty="0">
                <a:solidFill>
                  <a:schemeClr val="tx1"/>
                </a:solidFill>
              </a:rPr>
              <a:t>Impulse requires enhancement</a:t>
            </a:r>
          </a:p>
          <a:p>
            <a:pPr indent="-228600">
              <a:buFont typeface="Arial" panose="020B0604020202020204" pitchFamily="34" charset="0"/>
              <a:buChar char="•"/>
            </a:pPr>
            <a:endParaRPr lang="en-US" sz="1800" dirty="0">
              <a:solidFill>
                <a:schemeClr val="tx1"/>
              </a:solidFill>
            </a:endParaRPr>
          </a:p>
          <a:p>
            <a:pPr marL="514350" indent="-228600">
              <a:buFont typeface="Arial" panose="020B0604020202020204" pitchFamily="34" charset="0"/>
              <a:buChar char="•"/>
            </a:pPr>
            <a:endParaRPr lang="en-US" sz="1800" dirty="0">
              <a:solidFill>
                <a:schemeClr val="tx1"/>
              </a:solidFill>
            </a:endParaRPr>
          </a:p>
        </p:txBody>
      </p:sp>
      <p:sp>
        <p:nvSpPr>
          <p:cNvPr id="13" name="Freeform: Shape 12">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descr="Diagram&#10;&#10;Description automatically generated">
            <a:extLst>
              <a:ext uri="{FF2B5EF4-FFF2-40B4-BE49-F238E27FC236}">
                <a16:creationId xmlns:a16="http://schemas.microsoft.com/office/drawing/2014/main" id="{BF3B3718-60C8-9157-F6B0-F998AAFECC5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13796" y="3552198"/>
            <a:ext cx="5291664" cy="3174997"/>
          </a:xfrm>
          <a:prstGeom prst="rect">
            <a:avLst/>
          </a:prstGeom>
        </p:spPr>
      </p:pic>
      <p:pic>
        <p:nvPicPr>
          <p:cNvPr id="5" name="Picture 4" descr="Chart&#10;&#10;Description automatically generated with medium confidence">
            <a:extLst>
              <a:ext uri="{FF2B5EF4-FFF2-40B4-BE49-F238E27FC236}">
                <a16:creationId xmlns:a16="http://schemas.microsoft.com/office/drawing/2014/main" id="{C0B2A463-2CAA-3DD2-4254-F01FA965D8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3796" y="130805"/>
            <a:ext cx="5291663" cy="3161769"/>
          </a:xfrm>
          <a:prstGeom prst="rect">
            <a:avLst/>
          </a:prstGeom>
        </p:spPr>
      </p:pic>
    </p:spTree>
    <p:extLst>
      <p:ext uri="{BB962C8B-B14F-4D97-AF65-F5344CB8AC3E}">
        <p14:creationId xmlns:p14="http://schemas.microsoft.com/office/powerpoint/2010/main" val="3043998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3D24963-5B63-255C-F51C-F531F5DE64B7}"/>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330631" y="1231310"/>
            <a:ext cx="7222210" cy="4395379"/>
          </a:xfrm>
        </p:spPr>
      </p:pic>
      <p:sp>
        <p:nvSpPr>
          <p:cNvPr id="5" name="Content Placeholder 1">
            <a:extLst>
              <a:ext uri="{FF2B5EF4-FFF2-40B4-BE49-F238E27FC236}">
                <a16:creationId xmlns:a16="http://schemas.microsoft.com/office/drawing/2014/main" id="{20658B69-998A-6AF3-C36D-876BB2157966}"/>
              </a:ext>
            </a:extLst>
          </p:cNvPr>
          <p:cNvSpPr txBox="1">
            <a:spLocks/>
          </p:cNvSpPr>
          <p:nvPr/>
        </p:nvSpPr>
        <p:spPr>
          <a:xfrm>
            <a:off x="4825746" y="46183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Under water shock pressure with distance</a:t>
            </a:r>
          </a:p>
        </p:txBody>
      </p:sp>
      <p:sp>
        <p:nvSpPr>
          <p:cNvPr id="11" name="TextBox 10">
            <a:extLst>
              <a:ext uri="{FF2B5EF4-FFF2-40B4-BE49-F238E27FC236}">
                <a16:creationId xmlns:a16="http://schemas.microsoft.com/office/drawing/2014/main" id="{FF4BEE10-7DCD-7ABB-F839-7072D669198F}"/>
              </a:ext>
            </a:extLst>
          </p:cNvPr>
          <p:cNvSpPr txBox="1"/>
          <p:nvPr/>
        </p:nvSpPr>
        <p:spPr>
          <a:xfrm>
            <a:off x="7748406" y="1962481"/>
            <a:ext cx="4309276" cy="3046988"/>
          </a:xfrm>
          <a:prstGeom prst="rect">
            <a:avLst/>
          </a:prstGeom>
          <a:noFill/>
        </p:spPr>
        <p:txBody>
          <a:bodyPr wrap="square" rtlCol="0">
            <a:spAutoFit/>
          </a:bodyPr>
          <a:lstStyle/>
          <a:p>
            <a:r>
              <a:rPr lang="en-GB" sz="2400" dirty="0">
                <a:solidFill>
                  <a:schemeClr val="bg1"/>
                </a:solidFill>
              </a:rPr>
              <a:t>The explosion energy produced is a function of the charge weight and the stand-off distance. The empirical pressure-time history at any location with an instantaneous pressure increases, followed by a decay. </a:t>
            </a:r>
          </a:p>
          <a:p>
            <a:endParaRPr lang="en-US" sz="2400" dirty="0">
              <a:solidFill>
                <a:schemeClr val="bg1"/>
              </a:solidFill>
            </a:endParaRPr>
          </a:p>
        </p:txBody>
      </p:sp>
    </p:spTree>
    <p:extLst>
      <p:ext uri="{BB962C8B-B14F-4D97-AF65-F5344CB8AC3E}">
        <p14:creationId xmlns:p14="http://schemas.microsoft.com/office/powerpoint/2010/main" val="2896469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4FC4076-AC57-3847-31E7-5E856DD10CC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41804" y="4305911"/>
            <a:ext cx="4109002" cy="978334"/>
          </a:xfrm>
          <a:prstGeom prst="rect">
            <a:avLst/>
          </a:prstGeom>
        </p:spPr>
      </p:pic>
      <p:pic>
        <p:nvPicPr>
          <p:cNvPr id="5" name="Picture 4">
            <a:extLst>
              <a:ext uri="{FF2B5EF4-FFF2-40B4-BE49-F238E27FC236}">
                <a16:creationId xmlns:a16="http://schemas.microsoft.com/office/drawing/2014/main" id="{06C61E3B-A60D-5533-250C-72D37CA2443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70381" y="1589304"/>
            <a:ext cx="3343812" cy="2178379"/>
          </a:xfrm>
          <a:prstGeom prst="rect">
            <a:avLst/>
          </a:prstGeom>
        </p:spPr>
      </p:pic>
      <p:sp>
        <p:nvSpPr>
          <p:cNvPr id="6" name="Content Placeholder 1">
            <a:extLst>
              <a:ext uri="{FF2B5EF4-FFF2-40B4-BE49-F238E27FC236}">
                <a16:creationId xmlns:a16="http://schemas.microsoft.com/office/drawing/2014/main" id="{2A0FFB09-9085-641A-5C89-CE8BDB724F93}"/>
              </a:ext>
            </a:extLst>
          </p:cNvPr>
          <p:cNvSpPr txBox="1">
            <a:spLocks/>
          </p:cNvSpPr>
          <p:nvPr/>
        </p:nvSpPr>
        <p:spPr>
          <a:xfrm>
            <a:off x="4641804" y="4116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Shock pressure loading and scaling</a:t>
            </a:r>
          </a:p>
        </p:txBody>
      </p:sp>
      <p:grpSp>
        <p:nvGrpSpPr>
          <p:cNvPr id="19" name="Group 18">
            <a:extLst>
              <a:ext uri="{FF2B5EF4-FFF2-40B4-BE49-F238E27FC236}">
                <a16:creationId xmlns:a16="http://schemas.microsoft.com/office/drawing/2014/main" id="{DA621649-1220-0066-E8DD-9237AEA11F6A}"/>
              </a:ext>
            </a:extLst>
          </p:cNvPr>
          <p:cNvGrpSpPr/>
          <p:nvPr/>
        </p:nvGrpSpPr>
        <p:grpSpPr>
          <a:xfrm>
            <a:off x="472779" y="1478598"/>
            <a:ext cx="4169025" cy="3900803"/>
            <a:chOff x="5680135" y="1636810"/>
            <a:chExt cx="5245143" cy="3743590"/>
          </a:xfrm>
        </p:grpSpPr>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3B25021B-F847-1797-D403-F6D6358E94DC}"/>
                    </a:ext>
                  </a:extLst>
                </p:cNvPr>
                <p:cNvSpPr txBox="1"/>
                <p:nvPr/>
              </p:nvSpPr>
              <p:spPr>
                <a:xfrm>
                  <a:off x="5703378" y="1636810"/>
                  <a:ext cx="4850502" cy="28460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𝑃</m:t>
                            </m:r>
                          </m:e>
                          <m:sub>
                            <m:d>
                              <m:dPr>
                                <m:ctrlPr>
                                  <a:rPr lang="en-GB" b="0" i="1" smtClean="0">
                                    <a:solidFill>
                                      <a:schemeClr val="bg1"/>
                                    </a:solidFill>
                                    <a:latin typeface="Cambria Math" panose="02040503050406030204" pitchFamily="18" charset="0"/>
                                  </a:rPr>
                                </m:ctrlPr>
                              </m:dPr>
                              <m:e>
                                <m:r>
                                  <a:rPr lang="en-GB" b="0" i="1" smtClean="0">
                                    <a:solidFill>
                                      <a:schemeClr val="bg1"/>
                                    </a:solidFill>
                                    <a:latin typeface="Cambria Math" panose="02040503050406030204" pitchFamily="18" charset="0"/>
                                  </a:rPr>
                                  <m:t>𝑡</m:t>
                                </m:r>
                              </m:e>
                            </m:d>
                          </m:sub>
                        </m:sSub>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𝑃𝑒𝑎𝑘</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𝑝𝑟𝑒𝑠𝑠𝑢𝑟𝑒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𝑎𝑡</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𝑎</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𝑔𝑖𝑣𝑒𝑛</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𝑡𝑖𝑚𝑒</m:t>
                        </m:r>
                      </m:oMath>
                    </m:oMathPara>
                  </a14:m>
                  <a:endParaRPr lang="en-GB" b="0" dirty="0">
                    <a:solidFill>
                      <a:schemeClr val="bg1"/>
                    </a:solidFill>
                  </a:endParaRPr>
                </a:p>
              </p:txBody>
            </p:sp>
          </mc:Choice>
          <mc:Fallback xmlns="">
            <p:sp>
              <p:nvSpPr>
                <p:cNvPr id="7" name="TextBox 6">
                  <a:extLst>
                    <a:ext uri="{FF2B5EF4-FFF2-40B4-BE49-F238E27FC236}">
                      <a16:creationId xmlns:a16="http://schemas.microsoft.com/office/drawing/2014/main" id="{3B25021B-F847-1797-D403-F6D6358E94DC}"/>
                    </a:ext>
                  </a:extLst>
                </p:cNvPr>
                <p:cNvSpPr txBox="1">
                  <a:spLocks noRot="1" noChangeAspect="1" noMove="1" noResize="1" noEditPoints="1" noAdjustHandles="1" noChangeArrowheads="1" noChangeShapeType="1" noTextEdit="1"/>
                </p:cNvSpPr>
                <p:nvPr/>
              </p:nvSpPr>
              <p:spPr>
                <a:xfrm>
                  <a:off x="5703378" y="1636810"/>
                  <a:ext cx="4850502" cy="284604"/>
                </a:xfrm>
                <a:prstGeom prst="rect">
                  <a:avLst/>
                </a:prstGeom>
                <a:blipFill>
                  <a:blip r:embed="rId4"/>
                  <a:stretch>
                    <a:fillRect l="-656" t="-8333" r="-656" b="-29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E5027C48-06C9-B9F5-E0CA-E0653E2FF4C8}"/>
                    </a:ext>
                  </a:extLst>
                </p:cNvPr>
                <p:cNvSpPr txBox="1"/>
                <p:nvPr/>
              </p:nvSpPr>
              <p:spPr>
                <a:xfrm>
                  <a:off x="5703376" y="2125977"/>
                  <a:ext cx="3949165" cy="28460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𝑃</m:t>
                            </m:r>
                          </m:e>
                          <m:sub>
                            <m:d>
                              <m:dPr>
                                <m:ctrlPr>
                                  <a:rPr lang="en-GB" b="0" i="1" smtClean="0">
                                    <a:solidFill>
                                      <a:schemeClr val="bg1"/>
                                    </a:solidFill>
                                    <a:latin typeface="Cambria Math" panose="02040503050406030204" pitchFamily="18" charset="0"/>
                                  </a:rPr>
                                </m:ctrlPr>
                              </m:dPr>
                              <m:e>
                                <m:r>
                                  <a:rPr lang="en-GB" b="0" i="1" smtClean="0">
                                    <a:solidFill>
                                      <a:schemeClr val="bg1"/>
                                    </a:solidFill>
                                    <a:latin typeface="Cambria Math" panose="02040503050406030204" pitchFamily="18" charset="0"/>
                                  </a:rPr>
                                  <m:t>0</m:t>
                                </m:r>
                              </m:e>
                            </m:d>
                          </m:sub>
                        </m:sSub>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𝑃𝑒𝑎𝑘</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𝑝𝑟𝑒𝑠𝑠𝑢𝑟𝑒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𝑖𝑛𝑖𝑡𝑖𝑎𝑙</m:t>
                        </m:r>
                        <m:r>
                          <a:rPr lang="en-GB" b="0" i="1" smtClean="0">
                            <a:solidFill>
                              <a:schemeClr val="bg1"/>
                            </a:solidFill>
                            <a:latin typeface="Cambria Math" panose="02040503050406030204" pitchFamily="18" charset="0"/>
                          </a:rPr>
                          <m:t>)</m:t>
                        </m:r>
                      </m:oMath>
                    </m:oMathPara>
                  </a14:m>
                  <a:endParaRPr lang="en-GB" b="0" dirty="0">
                    <a:solidFill>
                      <a:schemeClr val="bg1"/>
                    </a:solidFill>
                  </a:endParaRPr>
                </a:p>
              </p:txBody>
            </p:sp>
          </mc:Choice>
          <mc:Fallback xmlns="">
            <p:sp>
              <p:nvSpPr>
                <p:cNvPr id="8" name="TextBox 7">
                  <a:extLst>
                    <a:ext uri="{FF2B5EF4-FFF2-40B4-BE49-F238E27FC236}">
                      <a16:creationId xmlns:a16="http://schemas.microsoft.com/office/drawing/2014/main" id="{E5027C48-06C9-B9F5-E0CA-E0653E2FF4C8}"/>
                    </a:ext>
                  </a:extLst>
                </p:cNvPr>
                <p:cNvSpPr txBox="1">
                  <a:spLocks noRot="1" noChangeAspect="1" noMove="1" noResize="1" noEditPoints="1" noAdjustHandles="1" noChangeArrowheads="1" noChangeShapeType="1" noTextEdit="1"/>
                </p:cNvSpPr>
                <p:nvPr/>
              </p:nvSpPr>
              <p:spPr>
                <a:xfrm>
                  <a:off x="5703376" y="2125977"/>
                  <a:ext cx="3949165" cy="284604"/>
                </a:xfrm>
                <a:prstGeom prst="rect">
                  <a:avLst/>
                </a:prstGeom>
                <a:blipFill>
                  <a:blip r:embed="rId5"/>
                  <a:stretch>
                    <a:fillRect l="-1205" t="-4167" r="-2008" b="-29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91B21E9D-FCBB-3303-E40F-C5BCC0D479D6}"/>
                    </a:ext>
                  </a:extLst>
                </p:cNvPr>
                <p:cNvSpPr txBox="1"/>
                <p:nvPr/>
              </p:nvSpPr>
              <p:spPr>
                <a:xfrm>
                  <a:off x="5685295" y="2572843"/>
                  <a:ext cx="2710948"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𝜃</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rPr>
                          <m:t>𝐷𝑒𝑐𝑎𝑦</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𝑐𝑜𝑛𝑠𝑡𝑎𝑛𝑡</m:t>
                        </m:r>
                      </m:oMath>
                    </m:oMathPara>
                  </a14:m>
                  <a:endParaRPr lang="en-GB" b="0" dirty="0">
                    <a:solidFill>
                      <a:schemeClr val="bg1"/>
                    </a:solidFill>
                  </a:endParaRPr>
                </a:p>
              </p:txBody>
            </p:sp>
          </mc:Choice>
          <mc:Fallback xmlns="">
            <p:sp>
              <p:nvSpPr>
                <p:cNvPr id="11" name="TextBox 10">
                  <a:extLst>
                    <a:ext uri="{FF2B5EF4-FFF2-40B4-BE49-F238E27FC236}">
                      <a16:creationId xmlns:a16="http://schemas.microsoft.com/office/drawing/2014/main" id="{91B21E9D-FCBB-3303-E40F-C5BCC0D479D6}"/>
                    </a:ext>
                  </a:extLst>
                </p:cNvPr>
                <p:cNvSpPr txBox="1">
                  <a:spLocks noRot="1" noChangeAspect="1" noMove="1" noResize="1" noEditPoints="1" noAdjustHandles="1" noChangeArrowheads="1" noChangeShapeType="1" noTextEdit="1"/>
                </p:cNvSpPr>
                <p:nvPr/>
              </p:nvSpPr>
              <p:spPr>
                <a:xfrm>
                  <a:off x="5685295" y="2572843"/>
                  <a:ext cx="2710948" cy="265835"/>
                </a:xfrm>
                <a:prstGeom prst="rect">
                  <a:avLst/>
                </a:prstGeom>
                <a:blipFill>
                  <a:blip r:embed="rId6"/>
                  <a:stretch>
                    <a:fillRect l="-1754" t="-8696" r="-1170"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EDAA1389-7775-0B69-AEE6-16DD5DCC76EE}"/>
                    </a:ext>
                  </a:extLst>
                </p:cNvPr>
                <p:cNvSpPr txBox="1"/>
                <p:nvPr/>
              </p:nvSpPr>
              <p:spPr>
                <a:xfrm>
                  <a:off x="5682715" y="2988709"/>
                  <a:ext cx="2713932"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GB" i="1" smtClean="0">
                            <a:solidFill>
                              <a:schemeClr val="bg1"/>
                            </a:solidFill>
                            <a:latin typeface="Cambria Math" panose="02040503050406030204" pitchFamily="18" charset="0"/>
                            <a:ea typeface="Cambria Math" panose="02040503050406030204" pitchFamily="18" charset="0"/>
                          </a:rPr>
                          <m:t>W</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𝐶h𝑎𝑟𝑔𝑒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𝑤𝑒𝑖𝑔h𝑡</m:t>
                        </m:r>
                      </m:oMath>
                    </m:oMathPara>
                  </a14:m>
                  <a:endParaRPr lang="en-GB" b="0" dirty="0">
                    <a:solidFill>
                      <a:schemeClr val="bg1"/>
                    </a:solidFill>
                  </a:endParaRPr>
                </a:p>
              </p:txBody>
            </p:sp>
          </mc:Choice>
          <mc:Fallback xmlns="">
            <p:sp>
              <p:nvSpPr>
                <p:cNvPr id="12" name="TextBox 11">
                  <a:extLst>
                    <a:ext uri="{FF2B5EF4-FFF2-40B4-BE49-F238E27FC236}">
                      <a16:creationId xmlns:a16="http://schemas.microsoft.com/office/drawing/2014/main" id="{EDAA1389-7775-0B69-AEE6-16DD5DCC76EE}"/>
                    </a:ext>
                  </a:extLst>
                </p:cNvPr>
                <p:cNvSpPr txBox="1">
                  <a:spLocks noRot="1" noChangeAspect="1" noMove="1" noResize="1" noEditPoints="1" noAdjustHandles="1" noChangeArrowheads="1" noChangeShapeType="1" noTextEdit="1"/>
                </p:cNvSpPr>
                <p:nvPr/>
              </p:nvSpPr>
              <p:spPr>
                <a:xfrm>
                  <a:off x="5682715" y="2988709"/>
                  <a:ext cx="2713932" cy="265835"/>
                </a:xfrm>
                <a:prstGeom prst="rect">
                  <a:avLst/>
                </a:prstGeom>
                <a:blipFill>
                  <a:blip r:embed="rId7"/>
                  <a:stretch>
                    <a:fillRect l="-1754" t="-8696" r="-2924"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F06C9643-DF1D-B6D3-4B26-770D2A8E22BD}"/>
                    </a:ext>
                  </a:extLst>
                </p:cNvPr>
                <p:cNvSpPr txBox="1"/>
                <p:nvPr/>
              </p:nvSpPr>
              <p:spPr>
                <a:xfrm>
                  <a:off x="5680135" y="3451069"/>
                  <a:ext cx="5245143"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𝑅</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𝑆𝑡𝑎𝑛𝑑</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𝑜𝑓𝑓</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𝑑𝑖𝑠𝑡𝑎𝑛𝑐𝑒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𝑓𝑟𝑜𝑚</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𝑐h𝑎𝑟𝑔𝑒</m:t>
                        </m:r>
                      </m:oMath>
                    </m:oMathPara>
                  </a14:m>
                  <a:endParaRPr lang="en-GB" b="0" dirty="0">
                    <a:solidFill>
                      <a:schemeClr val="bg1"/>
                    </a:solidFill>
                  </a:endParaRPr>
                </a:p>
              </p:txBody>
            </p:sp>
          </mc:Choice>
          <mc:Fallback xmlns="">
            <p:sp>
              <p:nvSpPr>
                <p:cNvPr id="14" name="TextBox 13">
                  <a:extLst>
                    <a:ext uri="{FF2B5EF4-FFF2-40B4-BE49-F238E27FC236}">
                      <a16:creationId xmlns:a16="http://schemas.microsoft.com/office/drawing/2014/main" id="{F06C9643-DF1D-B6D3-4B26-770D2A8E22BD}"/>
                    </a:ext>
                  </a:extLst>
                </p:cNvPr>
                <p:cNvSpPr txBox="1">
                  <a:spLocks noRot="1" noChangeAspect="1" noMove="1" noResize="1" noEditPoints="1" noAdjustHandles="1" noChangeArrowheads="1" noChangeShapeType="1" noTextEdit="1"/>
                </p:cNvSpPr>
                <p:nvPr/>
              </p:nvSpPr>
              <p:spPr>
                <a:xfrm>
                  <a:off x="5680135" y="3451069"/>
                  <a:ext cx="5245143" cy="265835"/>
                </a:xfrm>
                <a:prstGeom prst="rect">
                  <a:avLst/>
                </a:prstGeom>
                <a:blipFill>
                  <a:blip r:embed="rId8"/>
                  <a:stretch>
                    <a:fillRect l="-1824" t="-8696" r="-1520"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C3BA2CB5-0B51-116C-99E2-92C1BAB1120C}"/>
                    </a:ext>
                  </a:extLst>
                </p:cNvPr>
                <p:cNvSpPr txBox="1"/>
                <p:nvPr/>
              </p:nvSpPr>
              <p:spPr>
                <a:xfrm>
                  <a:off x="5822200" y="3913429"/>
                  <a:ext cx="2808318"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GB" i="1" smtClean="0">
                            <a:solidFill>
                              <a:schemeClr val="bg1"/>
                            </a:solidFill>
                            <a:latin typeface="Cambria Math" panose="02040503050406030204" pitchFamily="18" charset="0"/>
                            <a:ea typeface="Cambria Math" panose="02040503050406030204" pitchFamily="18" charset="0"/>
                          </a:rPr>
                          <m:t>t</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𝑡h𝑒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𝑡𝑖𝑚𝑒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𝑣𝑎𝑟𝑖𝑎𝑏𝑙𝑒</m:t>
                        </m:r>
                      </m:oMath>
                    </m:oMathPara>
                  </a14:m>
                  <a:endParaRPr lang="en-GB" b="0" dirty="0">
                    <a:solidFill>
                      <a:schemeClr val="bg1"/>
                    </a:solidFill>
                  </a:endParaRPr>
                </a:p>
              </p:txBody>
            </p:sp>
          </mc:Choice>
          <mc:Fallback xmlns="">
            <p:sp>
              <p:nvSpPr>
                <p:cNvPr id="15" name="TextBox 14">
                  <a:extLst>
                    <a:ext uri="{FF2B5EF4-FFF2-40B4-BE49-F238E27FC236}">
                      <a16:creationId xmlns:a16="http://schemas.microsoft.com/office/drawing/2014/main" id="{C3BA2CB5-0B51-116C-99E2-92C1BAB1120C}"/>
                    </a:ext>
                  </a:extLst>
                </p:cNvPr>
                <p:cNvSpPr txBox="1">
                  <a:spLocks noRot="1" noChangeAspect="1" noMove="1" noResize="1" noEditPoints="1" noAdjustHandles="1" noChangeArrowheads="1" noChangeShapeType="1" noTextEdit="1"/>
                </p:cNvSpPr>
                <p:nvPr/>
              </p:nvSpPr>
              <p:spPr>
                <a:xfrm>
                  <a:off x="5822200" y="3913429"/>
                  <a:ext cx="2808318" cy="265835"/>
                </a:xfrm>
                <a:prstGeom prst="rect">
                  <a:avLst/>
                </a:prstGeom>
                <a:blipFill>
                  <a:blip r:embed="rId9"/>
                  <a:stretch>
                    <a:fillRect l="-1705" t="-9091" r="-2273" b="-4090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BB01ACA8-431A-AC52-FF2E-EDDC118860C4}"/>
                    </a:ext>
                  </a:extLst>
                </p:cNvPr>
                <p:cNvSpPr txBox="1"/>
                <p:nvPr/>
              </p:nvSpPr>
              <p:spPr>
                <a:xfrm>
                  <a:off x="5793784" y="4293156"/>
                  <a:ext cx="3838323" cy="50631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𝑡</m:t>
                            </m:r>
                          </m:e>
                          <m:sub>
                            <m:d>
                              <m:dPr>
                                <m:ctrlPr>
                                  <a:rPr lang="en-GB" b="0" i="1" smtClean="0">
                                    <a:solidFill>
                                      <a:schemeClr val="bg1"/>
                                    </a:solidFill>
                                    <a:latin typeface="Cambria Math" panose="02040503050406030204" pitchFamily="18" charset="0"/>
                                  </a:rPr>
                                </m:ctrlPr>
                              </m:dPr>
                              <m:e>
                                <m:r>
                                  <a:rPr lang="en-GB" b="0" i="1" smtClean="0">
                                    <a:solidFill>
                                      <a:schemeClr val="bg1"/>
                                    </a:solidFill>
                                    <a:latin typeface="Cambria Math" panose="02040503050406030204" pitchFamily="18" charset="0"/>
                                  </a:rPr>
                                  <m:t>𝑑</m:t>
                                </m:r>
                              </m:e>
                            </m:d>
                          </m:sub>
                        </m:sSub>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𝑡𝑖𝑚𝑒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𝑑𝑒𝑙𝑎𝑦</m:t>
                        </m:r>
                        <m:r>
                          <a:rPr lang="en-GB" b="0" i="1" smtClean="0">
                            <a:solidFill>
                              <a:schemeClr val="bg1"/>
                            </a:solidFill>
                            <a:latin typeface="Cambria Math" panose="02040503050406030204" pitchFamily="18" charset="0"/>
                          </a:rPr>
                          <m:t>= </m:t>
                        </m:r>
                        <m:f>
                          <m:fPr>
                            <m:ctrlPr>
                              <a:rPr lang="en-GB" b="0" i="1" smtClean="0">
                                <a:solidFill>
                                  <a:schemeClr val="bg1"/>
                                </a:solidFill>
                                <a:latin typeface="Cambria Math" panose="02040503050406030204" pitchFamily="18" charset="0"/>
                              </a:rPr>
                            </m:ctrlPr>
                          </m:fPr>
                          <m:num>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𝑅</m:t>
                            </m:r>
                            <m:r>
                              <a:rPr lang="en-GB" b="0" i="1" smtClean="0">
                                <a:solidFill>
                                  <a:schemeClr val="bg1"/>
                                </a:solidFill>
                                <a:latin typeface="Cambria Math" panose="02040503050406030204" pitchFamily="18" charset="0"/>
                              </a:rPr>
                              <m:t>−</m:t>
                            </m:r>
                            <m:sSub>
                              <m:sSubPr>
                                <m:ctrlPr>
                                  <a:rPr lang="en-GB" b="0"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𝑅</m:t>
                                </m:r>
                              </m:e>
                              <m:sub>
                                <m:r>
                                  <a:rPr lang="en-GB" b="0" i="1" smtClean="0">
                                    <a:solidFill>
                                      <a:schemeClr val="bg1"/>
                                    </a:solidFill>
                                    <a:latin typeface="Cambria Math" panose="02040503050406030204" pitchFamily="18" charset="0"/>
                                  </a:rPr>
                                  <m:t>𝑜</m:t>
                                </m:r>
                              </m:sub>
                            </m:sSub>
                            <m:r>
                              <a:rPr lang="en-GB" b="0" i="1" smtClean="0">
                                <a:solidFill>
                                  <a:schemeClr val="bg1"/>
                                </a:solidFill>
                                <a:latin typeface="Cambria Math" panose="02040503050406030204" pitchFamily="18" charset="0"/>
                              </a:rPr>
                              <m:t>)</m:t>
                            </m:r>
                          </m:num>
                          <m:den>
                            <m:r>
                              <a:rPr lang="en-GB" b="0" i="1" smtClean="0">
                                <a:solidFill>
                                  <a:schemeClr val="bg1"/>
                                </a:solidFill>
                                <a:latin typeface="Cambria Math" panose="02040503050406030204" pitchFamily="18" charset="0"/>
                              </a:rPr>
                              <m:t>𝐶</m:t>
                            </m:r>
                          </m:den>
                        </m:f>
                      </m:oMath>
                    </m:oMathPara>
                  </a14:m>
                  <a:endParaRPr lang="en-GB" b="0" dirty="0">
                    <a:solidFill>
                      <a:schemeClr val="bg1"/>
                    </a:solidFill>
                  </a:endParaRPr>
                </a:p>
              </p:txBody>
            </p:sp>
          </mc:Choice>
          <mc:Fallback xmlns="">
            <p:sp>
              <p:nvSpPr>
                <p:cNvPr id="16" name="TextBox 15">
                  <a:extLst>
                    <a:ext uri="{FF2B5EF4-FFF2-40B4-BE49-F238E27FC236}">
                      <a16:creationId xmlns:a16="http://schemas.microsoft.com/office/drawing/2014/main" id="{BB01ACA8-431A-AC52-FF2E-EDDC118860C4}"/>
                    </a:ext>
                  </a:extLst>
                </p:cNvPr>
                <p:cNvSpPr txBox="1">
                  <a:spLocks noRot="1" noChangeAspect="1" noMove="1" noResize="1" noEditPoints="1" noAdjustHandles="1" noChangeArrowheads="1" noChangeShapeType="1" noTextEdit="1"/>
                </p:cNvSpPr>
                <p:nvPr/>
              </p:nvSpPr>
              <p:spPr>
                <a:xfrm>
                  <a:off x="5793784" y="4293156"/>
                  <a:ext cx="3838323" cy="506317"/>
                </a:xfrm>
                <a:prstGeom prst="rect">
                  <a:avLst/>
                </a:prstGeom>
                <a:blipFill>
                  <a:blip r:embed="rId10"/>
                  <a:stretch>
                    <a:fillRect l="-1245" t="-4762" r="-2075" b="-1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F68304B0-D6F1-EA2A-58F6-0CC8F1F3B5B1}"/>
                    </a:ext>
                  </a:extLst>
                </p:cNvPr>
                <p:cNvSpPr txBox="1"/>
                <p:nvPr/>
              </p:nvSpPr>
              <p:spPr>
                <a:xfrm>
                  <a:off x="5778286" y="5114565"/>
                  <a:ext cx="3836468"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solidFill>
                              <a:schemeClr val="bg1"/>
                            </a:solidFill>
                            <a:latin typeface="Cambria Math" panose="02040503050406030204" pitchFamily="18" charset="0"/>
                          </a:rPr>
                          <m:t>𝐶</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𝑆𝑝𝑒𝑒𝑑</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𝑜𝑓</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𝑠𝑜𝑢𝑛𝑑</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𝑖𝑛</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𝑤𝑎𝑡𝑒𝑟</m:t>
                        </m:r>
                      </m:oMath>
                    </m:oMathPara>
                  </a14:m>
                  <a:endParaRPr lang="en-GB" b="0" dirty="0">
                    <a:solidFill>
                      <a:schemeClr val="bg1"/>
                    </a:solidFill>
                  </a:endParaRPr>
                </a:p>
              </p:txBody>
            </p:sp>
          </mc:Choice>
          <mc:Fallback xmlns="">
            <p:sp>
              <p:nvSpPr>
                <p:cNvPr id="17" name="TextBox 16">
                  <a:extLst>
                    <a:ext uri="{FF2B5EF4-FFF2-40B4-BE49-F238E27FC236}">
                      <a16:creationId xmlns:a16="http://schemas.microsoft.com/office/drawing/2014/main" id="{F68304B0-D6F1-EA2A-58F6-0CC8F1F3B5B1}"/>
                    </a:ext>
                  </a:extLst>
                </p:cNvPr>
                <p:cNvSpPr txBox="1">
                  <a:spLocks noRot="1" noChangeAspect="1" noMove="1" noResize="1" noEditPoints="1" noAdjustHandles="1" noChangeArrowheads="1" noChangeShapeType="1" noTextEdit="1"/>
                </p:cNvSpPr>
                <p:nvPr/>
              </p:nvSpPr>
              <p:spPr>
                <a:xfrm>
                  <a:off x="5778286" y="5114565"/>
                  <a:ext cx="3836468" cy="265835"/>
                </a:xfrm>
                <a:prstGeom prst="rect">
                  <a:avLst/>
                </a:prstGeom>
                <a:blipFill>
                  <a:blip r:embed="rId11"/>
                  <a:stretch>
                    <a:fillRect l="-1245" t="-8696" r="-830" b="-39130"/>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CD366DB4-3C68-6012-0520-5A9BF71877D7}"/>
                  </a:ext>
                </a:extLst>
              </p:cNvPr>
              <p:cNvSpPr txBox="1"/>
              <p:nvPr/>
            </p:nvSpPr>
            <p:spPr>
              <a:xfrm>
                <a:off x="8621892" y="1969397"/>
                <a:ext cx="3078856" cy="1165384"/>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𝑃</m:t>
                          </m:r>
                        </m:e>
                        <m:sub>
                          <m:r>
                            <a:rPr lang="en-GB" sz="3600" b="0" i="1" smtClean="0">
                              <a:solidFill>
                                <a:schemeClr val="bg1"/>
                              </a:solidFill>
                              <a:latin typeface="Cambria Math" panose="02040503050406030204" pitchFamily="18" charset="0"/>
                            </a:rPr>
                            <m:t>𝑜</m:t>
                          </m:r>
                        </m:sub>
                      </m:sSub>
                      <m:r>
                        <a:rPr lang="en-GB" sz="3600" b="0" i="1" smtClean="0">
                          <a:solidFill>
                            <a:schemeClr val="bg1"/>
                          </a:solidFill>
                          <a:latin typeface="Cambria Math" panose="02040503050406030204" pitchFamily="18" charset="0"/>
                        </a:rPr>
                        <m:t>=</m:t>
                      </m:r>
                      <m:r>
                        <m:rPr>
                          <m:sty m:val="p"/>
                        </m:rPr>
                        <a:rPr lang="el-GR" sz="3600" b="0" i="1" smtClean="0">
                          <a:solidFill>
                            <a:schemeClr val="bg1"/>
                          </a:solidFill>
                          <a:latin typeface="Cambria Math" panose="02040503050406030204" pitchFamily="18" charset="0"/>
                          <a:ea typeface="Cambria Math" panose="02040503050406030204" pitchFamily="18" charset="0"/>
                        </a:rPr>
                        <m:t>Κ</m:t>
                      </m:r>
                      <m:r>
                        <a:rPr lang="en-GB" sz="3600" b="0" i="1" smtClean="0">
                          <a:solidFill>
                            <a:schemeClr val="bg1"/>
                          </a:solidFill>
                          <a:latin typeface="Cambria Math" panose="02040503050406030204" pitchFamily="18" charset="0"/>
                          <a:ea typeface="Cambria Math" panose="02040503050406030204" pitchFamily="18" charset="0"/>
                        </a:rPr>
                        <m:t>(</m:t>
                      </m:r>
                      <m:sSup>
                        <m:sSupPr>
                          <m:ctrlPr>
                            <a:rPr lang="el-GR" sz="3600" b="0" i="1" smtClean="0">
                              <a:solidFill>
                                <a:schemeClr val="bg1"/>
                              </a:solidFill>
                              <a:latin typeface="Cambria Math" panose="02040503050406030204" pitchFamily="18" charset="0"/>
                              <a:ea typeface="Cambria Math" panose="02040503050406030204" pitchFamily="18" charset="0"/>
                            </a:rPr>
                          </m:ctrlPr>
                        </m:sSupPr>
                        <m:e>
                          <m:f>
                            <m:fPr>
                              <m:ctrlPr>
                                <a:rPr lang="el-GR" sz="3600" b="0" i="1" smtClean="0">
                                  <a:solidFill>
                                    <a:schemeClr val="bg1"/>
                                  </a:solidFill>
                                  <a:latin typeface="Cambria Math" panose="02040503050406030204" pitchFamily="18" charset="0"/>
                                  <a:ea typeface="Cambria Math" panose="02040503050406030204" pitchFamily="18" charset="0"/>
                                </a:rPr>
                              </m:ctrlPr>
                            </m:fPr>
                            <m:num>
                              <m:r>
                                <a:rPr lang="en-GB" sz="3600" b="0" i="1" smtClean="0">
                                  <a:solidFill>
                                    <a:schemeClr val="bg1"/>
                                  </a:solidFill>
                                  <a:latin typeface="Cambria Math" panose="02040503050406030204" pitchFamily="18" charset="0"/>
                                  <a:ea typeface="Cambria Math" panose="02040503050406030204" pitchFamily="18" charset="0"/>
                                </a:rPr>
                                <m:t>𝑊</m:t>
                              </m:r>
                            </m:num>
                            <m:den>
                              <m:r>
                                <a:rPr lang="en-GB" sz="3600" b="0" i="1" smtClean="0">
                                  <a:solidFill>
                                    <a:schemeClr val="bg1"/>
                                  </a:solidFill>
                                  <a:latin typeface="Cambria Math" panose="02040503050406030204" pitchFamily="18" charset="0"/>
                                  <a:ea typeface="Cambria Math" panose="02040503050406030204" pitchFamily="18" charset="0"/>
                                </a:rPr>
                                <m:t>𝑅</m:t>
                              </m:r>
                            </m:den>
                          </m:f>
                        </m:e>
                        <m:sup>
                          <m:r>
                            <a:rPr lang="en-GB" sz="3600" b="0" i="1" smtClean="0">
                              <a:solidFill>
                                <a:schemeClr val="bg1"/>
                              </a:solidFill>
                              <a:latin typeface="Cambria Math" panose="02040503050406030204" pitchFamily="18" charset="0"/>
                              <a:ea typeface="Cambria Math" panose="02040503050406030204" pitchFamily="18" charset="0"/>
                            </a:rPr>
                            <m:t>1/3</m:t>
                          </m:r>
                        </m:sup>
                      </m:sSup>
                      <m:sSup>
                        <m:sSupPr>
                          <m:ctrlPr>
                            <a:rPr lang="el-GR" sz="3600" b="0" i="1" smtClean="0">
                              <a:solidFill>
                                <a:schemeClr val="bg1"/>
                              </a:solidFill>
                              <a:latin typeface="Cambria Math" panose="02040503050406030204" pitchFamily="18" charset="0"/>
                              <a:ea typeface="Cambria Math" panose="02040503050406030204" pitchFamily="18" charset="0"/>
                            </a:rPr>
                          </m:ctrlPr>
                        </m:sSupPr>
                        <m:e>
                          <m:r>
                            <a:rPr lang="en-GB" sz="3600" b="0" i="1" smtClean="0">
                              <a:solidFill>
                                <a:schemeClr val="bg1"/>
                              </a:solidFill>
                              <a:latin typeface="Cambria Math" panose="02040503050406030204" pitchFamily="18" charset="0"/>
                              <a:ea typeface="Cambria Math" panose="02040503050406030204" pitchFamily="18" charset="0"/>
                            </a:rPr>
                            <m:t>)</m:t>
                          </m:r>
                        </m:e>
                        <m:sup>
                          <m:r>
                            <a:rPr lang="el-GR" sz="3600" b="0" i="1" smtClean="0">
                              <a:solidFill>
                                <a:schemeClr val="bg1"/>
                              </a:solidFill>
                              <a:latin typeface="Cambria Math" panose="02040503050406030204" pitchFamily="18" charset="0"/>
                              <a:ea typeface="Cambria Math" panose="02040503050406030204" pitchFamily="18" charset="0"/>
                            </a:rPr>
                            <m:t>𝛼</m:t>
                          </m:r>
                        </m:sup>
                      </m:sSup>
                    </m:oMath>
                  </m:oMathPara>
                </a14:m>
                <a:endParaRPr lang="en-US" sz="3600" dirty="0">
                  <a:solidFill>
                    <a:schemeClr val="bg1"/>
                  </a:solidFill>
                </a:endParaRPr>
              </a:p>
            </p:txBody>
          </p:sp>
        </mc:Choice>
        <mc:Fallback xmlns="">
          <p:sp>
            <p:nvSpPr>
              <p:cNvPr id="20" name="TextBox 19">
                <a:extLst>
                  <a:ext uri="{FF2B5EF4-FFF2-40B4-BE49-F238E27FC236}">
                    <a16:creationId xmlns:a16="http://schemas.microsoft.com/office/drawing/2014/main" id="{CD366DB4-3C68-6012-0520-5A9BF71877D7}"/>
                  </a:ext>
                </a:extLst>
              </p:cNvPr>
              <p:cNvSpPr txBox="1">
                <a:spLocks noRot="1" noChangeAspect="1" noMove="1" noResize="1" noEditPoints="1" noAdjustHandles="1" noChangeArrowheads="1" noChangeShapeType="1" noTextEdit="1"/>
              </p:cNvSpPr>
              <p:nvPr/>
            </p:nvSpPr>
            <p:spPr>
              <a:xfrm>
                <a:off x="8621892" y="1969397"/>
                <a:ext cx="3078856" cy="1165384"/>
              </a:xfrm>
              <a:prstGeom prst="rect">
                <a:avLst/>
              </a:prstGeom>
              <a:blipFill>
                <a:blip r:embed="rId12"/>
                <a:stretch>
                  <a:fillRect l="-2459" t="-1087" b="-1304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5FF61D75-69BE-A7D8-07E4-5ED35FB3BA44}"/>
                  </a:ext>
                </a:extLst>
              </p:cNvPr>
              <p:cNvSpPr txBox="1"/>
              <p:nvPr/>
            </p:nvSpPr>
            <p:spPr>
              <a:xfrm>
                <a:off x="8595731" y="3292975"/>
                <a:ext cx="3105017"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𝐾</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𝑎𝑛𝑑</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𝛼</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𝑒𝑥𝑝𝑙𝑜𝑠𝑖𝑣𝑒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𝑠𝑝𝑒𝑐𝑖𝑓𝑖𝑐</m:t>
                      </m:r>
                      <m:r>
                        <a:rPr lang="en-GB" b="0" i="1" smtClean="0">
                          <a:solidFill>
                            <a:schemeClr val="bg1"/>
                          </a:solidFill>
                          <a:latin typeface="Cambria Math" panose="02040503050406030204" pitchFamily="18" charset="0"/>
                        </a:rPr>
                        <m:t> </m:t>
                      </m:r>
                    </m:oMath>
                  </m:oMathPara>
                </a14:m>
                <a:endParaRPr lang="en-GB" b="0" dirty="0">
                  <a:solidFill>
                    <a:schemeClr val="bg1"/>
                  </a:solidFill>
                </a:endParaRPr>
              </a:p>
            </p:txBody>
          </p:sp>
        </mc:Choice>
        <mc:Fallback xmlns="">
          <p:sp>
            <p:nvSpPr>
              <p:cNvPr id="21" name="TextBox 20">
                <a:extLst>
                  <a:ext uri="{FF2B5EF4-FFF2-40B4-BE49-F238E27FC236}">
                    <a16:creationId xmlns:a16="http://schemas.microsoft.com/office/drawing/2014/main" id="{5FF61D75-69BE-A7D8-07E4-5ED35FB3BA44}"/>
                  </a:ext>
                </a:extLst>
              </p:cNvPr>
              <p:cNvSpPr txBox="1">
                <a:spLocks noRot="1" noChangeAspect="1" noMove="1" noResize="1" noEditPoints="1" noAdjustHandles="1" noChangeArrowheads="1" noChangeShapeType="1" noTextEdit="1"/>
              </p:cNvSpPr>
              <p:nvPr/>
            </p:nvSpPr>
            <p:spPr>
              <a:xfrm>
                <a:off x="8595731" y="3292975"/>
                <a:ext cx="3105017" cy="276999"/>
              </a:xfrm>
              <a:prstGeom prst="rect">
                <a:avLst/>
              </a:prstGeom>
              <a:blipFill>
                <a:blip r:embed="rId13"/>
                <a:stretch>
                  <a:fillRect l="-1220" t="-8696" r="-2439" b="-34783"/>
                </a:stretch>
              </a:blipFill>
            </p:spPr>
            <p:txBody>
              <a:bodyPr/>
              <a:lstStyle/>
              <a:p>
                <a:r>
                  <a:rPr lang="en-US">
                    <a:noFill/>
                  </a:rPr>
                  <a:t> </a:t>
                </a:r>
              </a:p>
            </p:txBody>
          </p:sp>
        </mc:Fallback>
      </mc:AlternateContent>
    </p:spTree>
    <p:extLst>
      <p:ext uri="{BB962C8B-B14F-4D97-AF65-F5344CB8AC3E}">
        <p14:creationId xmlns:p14="http://schemas.microsoft.com/office/powerpoint/2010/main" val="486264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942608" y="35181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Example</a:t>
            </a:r>
          </a:p>
        </p:txBody>
      </p:sp>
      <mc:AlternateContent xmlns:mc="http://schemas.openxmlformats.org/markup-compatibility/2006" xmlns:a14="http://schemas.microsoft.com/office/drawing/2010/main">
        <mc:Choice Requires="a14">
          <p:sp>
            <p:nvSpPr>
              <p:cNvPr id="5" name="Content Placeholder 2">
                <a:extLst>
                  <a:ext uri="{FF2B5EF4-FFF2-40B4-BE49-F238E27FC236}">
                    <a16:creationId xmlns:a16="http://schemas.microsoft.com/office/drawing/2014/main" id="{CA3B4161-DA3F-5E5A-EEF3-3BDFB645C8E3}"/>
                  </a:ext>
                </a:extLst>
              </p:cNvPr>
              <p:cNvSpPr>
                <a:spLocks noGrp="1"/>
              </p:cNvSpPr>
              <p:nvPr>
                <p:ph idx="1"/>
              </p:nvPr>
            </p:nvSpPr>
            <p:spPr>
              <a:xfrm>
                <a:off x="2842001" y="1452218"/>
                <a:ext cx="6507997" cy="4351338"/>
              </a:xfrm>
            </p:spPr>
            <p:txBody>
              <a:bodyPr wrap="square"/>
              <a:lstStyle/>
              <a:p>
                <a:r>
                  <a:rPr lang="en-GB" dirty="0"/>
                  <a:t>Calculate the peak pressure at 15m from a 125 kg HMX charge given that:</a:t>
                </a:r>
              </a:p>
              <a:p>
                <a:endParaRPr lang="en-GB" dirty="0"/>
              </a:p>
              <a:p>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i="1" smtClean="0">
                              <a:latin typeface="Cambria Math" panose="02040503050406030204" pitchFamily="18" charset="0"/>
                              <a:ea typeface="Cambria Math" panose="02040503050406030204" pitchFamily="18" charset="0"/>
                            </a:rPr>
                            <m:t>𝛼</m:t>
                          </m:r>
                        </m:e>
                        <m:sub>
                          <m:r>
                            <a:rPr lang="en-GB" b="0" i="1" smtClean="0">
                              <a:latin typeface="Cambria Math" panose="02040503050406030204" pitchFamily="18" charset="0"/>
                            </a:rPr>
                            <m:t>𝐻𝑀𝑋</m:t>
                          </m:r>
                        </m:sub>
                      </m:sSub>
                      <m:r>
                        <a:rPr lang="en-GB" b="0" i="1" smtClean="0">
                          <a:latin typeface="Cambria Math" panose="02040503050406030204" pitchFamily="18" charset="0"/>
                        </a:rPr>
                        <m:t>=1.16</m:t>
                      </m:r>
                      <m:r>
                        <a:rPr lang="en-GB" b="0" i="0" smtClean="0">
                          <a:latin typeface="Cambria Math" panose="02040503050406030204" pitchFamily="18" charset="0"/>
                        </a:rPr>
                        <m:t> </m:t>
                      </m:r>
                      <m:r>
                        <m:rPr>
                          <m:sty m:val="p"/>
                        </m:rPr>
                        <a:rPr lang="en-GB" b="0" i="0" smtClean="0">
                          <a:latin typeface="Cambria Math" panose="02040503050406030204" pitchFamily="18" charset="0"/>
                        </a:rPr>
                        <m:t>and</m:t>
                      </m:r>
                      <m:r>
                        <a:rPr lang="en-GB" b="0" i="0" smtClean="0">
                          <a:latin typeface="Cambria Math" panose="02040503050406030204" pitchFamily="18" charset="0"/>
                        </a:rPr>
                        <m:t> </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𝐾</m:t>
                          </m:r>
                        </m:e>
                        <m:sub>
                          <m:r>
                            <a:rPr lang="en-GB" b="0" i="1" smtClean="0">
                              <a:latin typeface="Cambria Math" panose="02040503050406030204" pitchFamily="18" charset="0"/>
                            </a:rPr>
                            <m:t>𝐻𝑀𝑋</m:t>
                          </m:r>
                        </m:sub>
                      </m:sSub>
                      <m:r>
                        <a:rPr lang="en-GB" b="0" i="1" smtClean="0">
                          <a:latin typeface="Cambria Math" panose="02040503050406030204" pitchFamily="18" charset="0"/>
                        </a:rPr>
                        <m:t>=668</m:t>
                      </m:r>
                    </m:oMath>
                  </m:oMathPara>
                </a14:m>
                <a:endParaRPr lang="en-GB" dirty="0"/>
              </a:p>
            </p:txBody>
          </p:sp>
        </mc:Choice>
        <mc:Fallback xmlns="">
          <p:sp>
            <p:nvSpPr>
              <p:cNvPr id="5" name="Content Placeholder 2">
                <a:extLst>
                  <a:ext uri="{FF2B5EF4-FFF2-40B4-BE49-F238E27FC236}">
                    <a16:creationId xmlns:a16="http://schemas.microsoft.com/office/drawing/2014/main" id="{CA3B4161-DA3F-5E5A-EEF3-3BDFB645C8E3}"/>
                  </a:ext>
                </a:extLst>
              </p:cNvPr>
              <p:cNvSpPr>
                <a:spLocks noGrp="1" noRot="1" noChangeAspect="1" noMove="1" noResize="1" noEditPoints="1" noAdjustHandles="1" noChangeArrowheads="1" noChangeShapeType="1" noTextEdit="1"/>
              </p:cNvSpPr>
              <p:nvPr>
                <p:ph idx="1"/>
              </p:nvPr>
            </p:nvSpPr>
            <p:spPr>
              <a:xfrm>
                <a:off x="2842001" y="1452218"/>
                <a:ext cx="6507997" cy="4351338"/>
              </a:xfrm>
              <a:blipFill>
                <a:blip r:embed="rId2"/>
                <a:stretch>
                  <a:fillRect l="-3307" t="-349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1705717F-10E5-319A-A2A1-A28C61070BA6}"/>
                  </a:ext>
                </a:extLst>
              </p:cNvPr>
              <p:cNvSpPr txBox="1"/>
              <p:nvPr/>
            </p:nvSpPr>
            <p:spPr>
              <a:xfrm>
                <a:off x="1191985" y="3922355"/>
                <a:ext cx="3078856" cy="1165384"/>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𝑃</m:t>
                          </m:r>
                        </m:e>
                        <m:sub>
                          <m:r>
                            <a:rPr lang="en-GB" sz="3600" b="0" i="1" smtClean="0">
                              <a:solidFill>
                                <a:schemeClr val="bg1"/>
                              </a:solidFill>
                              <a:latin typeface="Cambria Math" panose="02040503050406030204" pitchFamily="18" charset="0"/>
                            </a:rPr>
                            <m:t>𝑜</m:t>
                          </m:r>
                        </m:sub>
                      </m:sSub>
                      <m:r>
                        <a:rPr lang="en-GB" sz="3600" b="0" i="1" smtClean="0">
                          <a:solidFill>
                            <a:schemeClr val="bg1"/>
                          </a:solidFill>
                          <a:latin typeface="Cambria Math" panose="02040503050406030204" pitchFamily="18" charset="0"/>
                        </a:rPr>
                        <m:t>=</m:t>
                      </m:r>
                      <m:r>
                        <m:rPr>
                          <m:sty m:val="p"/>
                        </m:rPr>
                        <a:rPr lang="el-GR" sz="3600" b="0" i="1" smtClean="0">
                          <a:solidFill>
                            <a:schemeClr val="bg1"/>
                          </a:solidFill>
                          <a:latin typeface="Cambria Math" panose="02040503050406030204" pitchFamily="18" charset="0"/>
                          <a:ea typeface="Cambria Math" panose="02040503050406030204" pitchFamily="18" charset="0"/>
                        </a:rPr>
                        <m:t>Κ</m:t>
                      </m:r>
                      <m:r>
                        <a:rPr lang="en-GB" sz="3600" b="0" i="1" smtClean="0">
                          <a:solidFill>
                            <a:schemeClr val="bg1"/>
                          </a:solidFill>
                          <a:latin typeface="Cambria Math" panose="02040503050406030204" pitchFamily="18" charset="0"/>
                          <a:ea typeface="Cambria Math" panose="02040503050406030204" pitchFamily="18" charset="0"/>
                        </a:rPr>
                        <m:t>(</m:t>
                      </m:r>
                      <m:sSup>
                        <m:sSupPr>
                          <m:ctrlPr>
                            <a:rPr lang="el-GR" sz="3600" b="0" i="1" smtClean="0">
                              <a:solidFill>
                                <a:schemeClr val="bg1"/>
                              </a:solidFill>
                              <a:latin typeface="Cambria Math" panose="02040503050406030204" pitchFamily="18" charset="0"/>
                              <a:ea typeface="Cambria Math" panose="02040503050406030204" pitchFamily="18" charset="0"/>
                            </a:rPr>
                          </m:ctrlPr>
                        </m:sSupPr>
                        <m:e>
                          <m:f>
                            <m:fPr>
                              <m:ctrlPr>
                                <a:rPr lang="el-GR" sz="3600" b="0" i="1" smtClean="0">
                                  <a:solidFill>
                                    <a:schemeClr val="bg1"/>
                                  </a:solidFill>
                                  <a:latin typeface="Cambria Math" panose="02040503050406030204" pitchFamily="18" charset="0"/>
                                  <a:ea typeface="Cambria Math" panose="02040503050406030204" pitchFamily="18" charset="0"/>
                                </a:rPr>
                              </m:ctrlPr>
                            </m:fPr>
                            <m:num>
                              <m:r>
                                <a:rPr lang="en-GB" sz="3600" b="0" i="1" smtClean="0">
                                  <a:solidFill>
                                    <a:schemeClr val="bg1"/>
                                  </a:solidFill>
                                  <a:latin typeface="Cambria Math" panose="02040503050406030204" pitchFamily="18" charset="0"/>
                                  <a:ea typeface="Cambria Math" panose="02040503050406030204" pitchFamily="18" charset="0"/>
                                </a:rPr>
                                <m:t>𝑊</m:t>
                              </m:r>
                            </m:num>
                            <m:den>
                              <m:r>
                                <a:rPr lang="en-GB" sz="3600" b="0" i="1" smtClean="0">
                                  <a:solidFill>
                                    <a:schemeClr val="bg1"/>
                                  </a:solidFill>
                                  <a:latin typeface="Cambria Math" panose="02040503050406030204" pitchFamily="18" charset="0"/>
                                  <a:ea typeface="Cambria Math" panose="02040503050406030204" pitchFamily="18" charset="0"/>
                                </a:rPr>
                                <m:t>𝑅</m:t>
                              </m:r>
                            </m:den>
                          </m:f>
                        </m:e>
                        <m:sup>
                          <m:r>
                            <a:rPr lang="en-GB" sz="3600" b="0" i="1" smtClean="0">
                              <a:solidFill>
                                <a:schemeClr val="bg1"/>
                              </a:solidFill>
                              <a:latin typeface="Cambria Math" panose="02040503050406030204" pitchFamily="18" charset="0"/>
                              <a:ea typeface="Cambria Math" panose="02040503050406030204" pitchFamily="18" charset="0"/>
                            </a:rPr>
                            <m:t>1/3</m:t>
                          </m:r>
                        </m:sup>
                      </m:sSup>
                      <m:sSup>
                        <m:sSupPr>
                          <m:ctrlPr>
                            <a:rPr lang="el-GR" sz="3600" b="0" i="1" smtClean="0">
                              <a:solidFill>
                                <a:schemeClr val="bg1"/>
                              </a:solidFill>
                              <a:latin typeface="Cambria Math" panose="02040503050406030204" pitchFamily="18" charset="0"/>
                              <a:ea typeface="Cambria Math" panose="02040503050406030204" pitchFamily="18" charset="0"/>
                            </a:rPr>
                          </m:ctrlPr>
                        </m:sSupPr>
                        <m:e>
                          <m:r>
                            <a:rPr lang="en-GB" sz="3600" b="0" i="1" smtClean="0">
                              <a:solidFill>
                                <a:schemeClr val="bg1"/>
                              </a:solidFill>
                              <a:latin typeface="Cambria Math" panose="02040503050406030204" pitchFamily="18" charset="0"/>
                              <a:ea typeface="Cambria Math" panose="02040503050406030204" pitchFamily="18" charset="0"/>
                            </a:rPr>
                            <m:t>)</m:t>
                          </m:r>
                        </m:e>
                        <m:sup>
                          <m:r>
                            <a:rPr lang="el-GR" sz="3600" b="0" i="1" smtClean="0">
                              <a:solidFill>
                                <a:schemeClr val="bg1"/>
                              </a:solidFill>
                              <a:latin typeface="Cambria Math" panose="02040503050406030204" pitchFamily="18" charset="0"/>
                              <a:ea typeface="Cambria Math" panose="02040503050406030204" pitchFamily="18" charset="0"/>
                            </a:rPr>
                            <m:t>𝛼</m:t>
                          </m:r>
                        </m:sup>
                      </m:sSup>
                    </m:oMath>
                  </m:oMathPara>
                </a14:m>
                <a:endParaRPr lang="en-US" sz="3600" dirty="0">
                  <a:solidFill>
                    <a:schemeClr val="bg1"/>
                  </a:solidFill>
                </a:endParaRPr>
              </a:p>
            </p:txBody>
          </p:sp>
        </mc:Choice>
        <mc:Fallback xmlns="">
          <p:sp>
            <p:nvSpPr>
              <p:cNvPr id="2" name="TextBox 1">
                <a:extLst>
                  <a:ext uri="{FF2B5EF4-FFF2-40B4-BE49-F238E27FC236}">
                    <a16:creationId xmlns:a16="http://schemas.microsoft.com/office/drawing/2014/main" id="{1705717F-10E5-319A-A2A1-A28C61070BA6}"/>
                  </a:ext>
                </a:extLst>
              </p:cNvPr>
              <p:cNvSpPr txBox="1">
                <a:spLocks noRot="1" noChangeAspect="1" noMove="1" noResize="1" noEditPoints="1" noAdjustHandles="1" noChangeArrowheads="1" noChangeShapeType="1" noTextEdit="1"/>
              </p:cNvSpPr>
              <p:nvPr/>
            </p:nvSpPr>
            <p:spPr>
              <a:xfrm>
                <a:off x="1191985" y="3922355"/>
                <a:ext cx="3078856" cy="1165384"/>
              </a:xfrm>
              <a:prstGeom prst="rect">
                <a:avLst/>
              </a:prstGeom>
              <a:blipFill>
                <a:blip r:embed="rId3"/>
                <a:stretch>
                  <a:fillRect l="-3292" b="-1290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B6997C60-F1E1-E9BC-4B60-94C1D7CD8DAD}"/>
                  </a:ext>
                </a:extLst>
              </p:cNvPr>
              <p:cNvSpPr txBox="1"/>
              <p:nvPr/>
            </p:nvSpPr>
            <p:spPr>
              <a:xfrm>
                <a:off x="4676519" y="3826271"/>
                <a:ext cx="6122510" cy="1357551"/>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𝑃</m:t>
                          </m:r>
                        </m:e>
                        <m:sub>
                          <m:r>
                            <a:rPr lang="en-GB" sz="3600" b="0" i="1" smtClean="0">
                              <a:solidFill>
                                <a:schemeClr val="bg1"/>
                              </a:solidFill>
                              <a:latin typeface="Cambria Math" panose="02040503050406030204" pitchFamily="18" charset="0"/>
                            </a:rPr>
                            <m:t>𝑜</m:t>
                          </m:r>
                        </m:sub>
                      </m:sSub>
                      <m:r>
                        <a:rPr lang="en-GB" sz="3600" b="0" i="1" smtClean="0">
                          <a:solidFill>
                            <a:schemeClr val="bg1"/>
                          </a:solidFill>
                          <a:latin typeface="Cambria Math" panose="02040503050406030204" pitchFamily="18" charset="0"/>
                        </a:rPr>
                        <m:t>=668</m:t>
                      </m:r>
                      <m:r>
                        <a:rPr lang="en-GB" sz="3600" b="0" i="1" smtClean="0">
                          <a:solidFill>
                            <a:schemeClr val="bg1"/>
                          </a:solidFill>
                          <a:latin typeface="Cambria Math" panose="02040503050406030204" pitchFamily="18" charset="0"/>
                          <a:ea typeface="Cambria Math" panose="02040503050406030204" pitchFamily="18" charset="0"/>
                        </a:rPr>
                        <m:t>(</m:t>
                      </m:r>
                      <m:sSup>
                        <m:sSupPr>
                          <m:ctrlPr>
                            <a:rPr lang="el-GR" sz="3600" b="0" i="1" smtClean="0">
                              <a:solidFill>
                                <a:schemeClr val="bg1"/>
                              </a:solidFill>
                              <a:latin typeface="Cambria Math" panose="02040503050406030204" pitchFamily="18" charset="0"/>
                              <a:ea typeface="Cambria Math" panose="02040503050406030204" pitchFamily="18" charset="0"/>
                            </a:rPr>
                          </m:ctrlPr>
                        </m:sSupPr>
                        <m:e>
                          <m:f>
                            <m:fPr>
                              <m:ctrlPr>
                                <a:rPr lang="el-GR" sz="3600" b="0" i="1" smtClean="0">
                                  <a:solidFill>
                                    <a:schemeClr val="bg1"/>
                                  </a:solidFill>
                                  <a:latin typeface="Cambria Math" panose="02040503050406030204" pitchFamily="18" charset="0"/>
                                  <a:ea typeface="Cambria Math" panose="02040503050406030204" pitchFamily="18" charset="0"/>
                                </a:rPr>
                              </m:ctrlPr>
                            </m:fPr>
                            <m:num>
                              <m:r>
                                <a:rPr lang="en-GB" sz="3600" b="0" i="1" smtClean="0">
                                  <a:solidFill>
                                    <a:schemeClr val="bg1"/>
                                  </a:solidFill>
                                  <a:latin typeface="Cambria Math" panose="02040503050406030204" pitchFamily="18" charset="0"/>
                                  <a:ea typeface="Cambria Math" panose="02040503050406030204" pitchFamily="18" charset="0"/>
                                </a:rPr>
                                <m:t>125</m:t>
                              </m:r>
                            </m:num>
                            <m:den>
                              <m:r>
                                <a:rPr lang="en-GB" sz="3600" b="0" i="1" smtClean="0">
                                  <a:solidFill>
                                    <a:schemeClr val="bg1"/>
                                  </a:solidFill>
                                  <a:latin typeface="Cambria Math" panose="02040503050406030204" pitchFamily="18" charset="0"/>
                                  <a:ea typeface="Cambria Math" panose="02040503050406030204" pitchFamily="18" charset="0"/>
                                </a:rPr>
                                <m:t>15</m:t>
                              </m:r>
                            </m:den>
                          </m:f>
                        </m:e>
                        <m:sup>
                          <m:f>
                            <m:fPr>
                              <m:ctrlPr>
                                <a:rPr lang="en-GB" sz="3600" b="0" i="1" smtClean="0">
                                  <a:solidFill>
                                    <a:schemeClr val="bg1"/>
                                  </a:solidFill>
                                  <a:latin typeface="Cambria Math" panose="02040503050406030204" pitchFamily="18" charset="0"/>
                                  <a:ea typeface="Cambria Math" panose="02040503050406030204" pitchFamily="18" charset="0"/>
                                </a:rPr>
                              </m:ctrlPr>
                            </m:fPr>
                            <m:num>
                              <m:r>
                                <a:rPr lang="en-GB" sz="3600" b="0" i="1" smtClean="0">
                                  <a:solidFill>
                                    <a:schemeClr val="bg1"/>
                                  </a:solidFill>
                                  <a:latin typeface="Cambria Math" panose="02040503050406030204" pitchFamily="18" charset="0"/>
                                  <a:ea typeface="Cambria Math" panose="02040503050406030204" pitchFamily="18" charset="0"/>
                                </a:rPr>
                                <m:t>1</m:t>
                              </m:r>
                            </m:num>
                            <m:den>
                              <m:r>
                                <a:rPr lang="en-GB" sz="3600" b="0" i="1" smtClean="0">
                                  <a:solidFill>
                                    <a:schemeClr val="bg1"/>
                                  </a:solidFill>
                                  <a:latin typeface="Cambria Math" panose="02040503050406030204" pitchFamily="18" charset="0"/>
                                  <a:ea typeface="Cambria Math" panose="02040503050406030204" pitchFamily="18" charset="0"/>
                                </a:rPr>
                                <m:t>3</m:t>
                              </m:r>
                            </m:den>
                          </m:f>
                        </m:sup>
                      </m:sSup>
                      <m:sSup>
                        <m:sSupPr>
                          <m:ctrlPr>
                            <a:rPr lang="el-GR" sz="3600" b="0" i="1" smtClean="0">
                              <a:solidFill>
                                <a:schemeClr val="bg1"/>
                              </a:solidFill>
                              <a:latin typeface="Cambria Math" panose="02040503050406030204" pitchFamily="18" charset="0"/>
                              <a:ea typeface="Cambria Math" panose="02040503050406030204" pitchFamily="18" charset="0"/>
                            </a:rPr>
                          </m:ctrlPr>
                        </m:sSupPr>
                        <m:e>
                          <m:r>
                            <a:rPr lang="en-GB" sz="3600" b="0" i="1" smtClean="0">
                              <a:solidFill>
                                <a:schemeClr val="bg1"/>
                              </a:solidFill>
                              <a:latin typeface="Cambria Math" panose="02040503050406030204" pitchFamily="18" charset="0"/>
                              <a:ea typeface="Cambria Math" panose="02040503050406030204" pitchFamily="18" charset="0"/>
                            </a:rPr>
                            <m:t>)</m:t>
                          </m:r>
                        </m:e>
                        <m:sup>
                          <m:r>
                            <a:rPr lang="en-GB" sz="3600" b="0" i="1" smtClean="0">
                              <a:solidFill>
                                <a:schemeClr val="bg1"/>
                              </a:solidFill>
                              <a:latin typeface="Cambria Math" panose="02040503050406030204" pitchFamily="18" charset="0"/>
                              <a:ea typeface="Cambria Math" panose="02040503050406030204" pitchFamily="18" charset="0"/>
                            </a:rPr>
                            <m:t>1.16</m:t>
                          </m:r>
                        </m:sup>
                      </m:sSup>
                      <m:r>
                        <a:rPr lang="en-GB" sz="3600" b="0" i="1" smtClean="0">
                          <a:solidFill>
                            <a:schemeClr val="bg1"/>
                          </a:solidFill>
                          <a:latin typeface="Cambria Math" panose="02040503050406030204" pitchFamily="18" charset="0"/>
                          <a:ea typeface="Cambria Math" panose="02040503050406030204" pitchFamily="18" charset="0"/>
                        </a:rPr>
                        <m:t>=187 </m:t>
                      </m:r>
                      <m:r>
                        <a:rPr lang="en-GB" sz="3600" b="0" i="1" smtClean="0">
                          <a:solidFill>
                            <a:schemeClr val="bg1"/>
                          </a:solidFill>
                          <a:latin typeface="Cambria Math" panose="02040503050406030204" pitchFamily="18" charset="0"/>
                          <a:ea typeface="Cambria Math" panose="02040503050406030204" pitchFamily="18" charset="0"/>
                        </a:rPr>
                        <m:t>𝑏𝑎𝑟</m:t>
                      </m:r>
                    </m:oMath>
                  </m:oMathPara>
                </a14:m>
                <a:endParaRPr lang="en-US" sz="3600" dirty="0">
                  <a:solidFill>
                    <a:schemeClr val="bg1"/>
                  </a:solidFill>
                </a:endParaRPr>
              </a:p>
            </p:txBody>
          </p:sp>
        </mc:Choice>
        <mc:Fallback xmlns="">
          <p:sp>
            <p:nvSpPr>
              <p:cNvPr id="4" name="TextBox 3">
                <a:extLst>
                  <a:ext uri="{FF2B5EF4-FFF2-40B4-BE49-F238E27FC236}">
                    <a16:creationId xmlns:a16="http://schemas.microsoft.com/office/drawing/2014/main" id="{B6997C60-F1E1-E9BC-4B60-94C1D7CD8DAD}"/>
                  </a:ext>
                </a:extLst>
              </p:cNvPr>
              <p:cNvSpPr txBox="1">
                <a:spLocks noRot="1" noChangeAspect="1" noMove="1" noResize="1" noEditPoints="1" noAdjustHandles="1" noChangeArrowheads="1" noChangeShapeType="1" noTextEdit="1"/>
              </p:cNvSpPr>
              <p:nvPr/>
            </p:nvSpPr>
            <p:spPr>
              <a:xfrm>
                <a:off x="4676519" y="3826271"/>
                <a:ext cx="6122510" cy="1357551"/>
              </a:xfrm>
              <a:prstGeom prst="rect">
                <a:avLst/>
              </a:prstGeom>
              <a:blipFill>
                <a:blip r:embed="rId4"/>
                <a:stretch>
                  <a:fillRect l="-1242" r="-1035" b="-11111"/>
                </a:stretch>
              </a:blipFill>
            </p:spPr>
            <p:txBody>
              <a:bodyPr/>
              <a:lstStyle/>
              <a:p>
                <a:r>
                  <a:rPr lang="en-US">
                    <a:noFill/>
                  </a:rPr>
                  <a:t> </a:t>
                </a:r>
              </a:p>
            </p:txBody>
          </p:sp>
        </mc:Fallback>
      </mc:AlternateContent>
    </p:spTree>
    <p:extLst>
      <p:ext uri="{BB962C8B-B14F-4D97-AF65-F5344CB8AC3E}">
        <p14:creationId xmlns:p14="http://schemas.microsoft.com/office/powerpoint/2010/main" val="3193624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2A0FFB09-9085-641A-5C89-CE8BDB724F93}"/>
              </a:ext>
            </a:extLst>
          </p:cNvPr>
          <p:cNvSpPr txBox="1">
            <a:spLocks/>
          </p:cNvSpPr>
          <p:nvPr/>
        </p:nvSpPr>
        <p:spPr>
          <a:xfrm>
            <a:off x="4641804" y="4116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Primary shock wave energy</a:t>
            </a:r>
          </a:p>
        </p:txBody>
      </p:sp>
      <p:grpSp>
        <p:nvGrpSpPr>
          <p:cNvPr id="3" name="Group 2">
            <a:extLst>
              <a:ext uri="{FF2B5EF4-FFF2-40B4-BE49-F238E27FC236}">
                <a16:creationId xmlns:a16="http://schemas.microsoft.com/office/drawing/2014/main" id="{AB665AB2-9C5C-1BB8-274E-340851519F5A}"/>
              </a:ext>
            </a:extLst>
          </p:cNvPr>
          <p:cNvGrpSpPr/>
          <p:nvPr/>
        </p:nvGrpSpPr>
        <p:grpSpPr>
          <a:xfrm>
            <a:off x="526165" y="1368512"/>
            <a:ext cx="5509811" cy="4661789"/>
            <a:chOff x="689003" y="1481246"/>
            <a:chExt cx="5509811" cy="4661789"/>
          </a:xfrm>
        </p:grpSpPr>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CD366DB4-3C68-6012-0520-5A9BF71877D7}"/>
                    </a:ext>
                  </a:extLst>
                </p:cNvPr>
                <p:cNvSpPr txBox="1"/>
                <p:nvPr/>
              </p:nvSpPr>
              <p:spPr>
                <a:xfrm>
                  <a:off x="780599" y="1481246"/>
                  <a:ext cx="5418215" cy="1387431"/>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20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rPr>
                              <m:t>𝐸</m:t>
                            </m:r>
                          </m:e>
                          <m:sub>
                            <m:r>
                              <a:rPr lang="en-GB" sz="3200" b="0" i="1" smtClean="0">
                                <a:solidFill>
                                  <a:schemeClr val="bg1"/>
                                </a:solidFill>
                                <a:latin typeface="Cambria Math" panose="02040503050406030204" pitchFamily="18" charset="0"/>
                              </a:rPr>
                              <m:t>𝑠</m:t>
                            </m:r>
                          </m:sub>
                        </m:sSub>
                        <m:r>
                          <a:rPr lang="en-GB" sz="3200" b="0" i="1" smtClean="0">
                            <a:solidFill>
                              <a:schemeClr val="bg1"/>
                            </a:solidFill>
                            <a:latin typeface="Cambria Math" panose="02040503050406030204" pitchFamily="18" charset="0"/>
                          </a:rPr>
                          <m:t>=</m:t>
                        </m:r>
                        <m:nary>
                          <m:naryPr>
                            <m:ctrlPr>
                              <a:rPr lang="en-GB" sz="3200" b="0" i="1" smtClean="0">
                                <a:solidFill>
                                  <a:schemeClr val="bg1"/>
                                </a:solidFill>
                                <a:latin typeface="Cambria Math" panose="02040503050406030204" pitchFamily="18" charset="0"/>
                              </a:rPr>
                            </m:ctrlPr>
                          </m:naryPr>
                          <m:sub>
                            <m:sSub>
                              <m:sSubPr>
                                <m:ctrlPr>
                                  <a:rPr lang="en-GB" sz="3200" b="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ea typeface="Cambria Math" panose="02040503050406030204" pitchFamily="18" charset="0"/>
                                  </a:rPr>
                                  <m:t>𝜏</m:t>
                                </m:r>
                              </m:e>
                              <m:sub>
                                <m:r>
                                  <a:rPr lang="en-GB" sz="3200" b="0" i="1" smtClean="0">
                                    <a:solidFill>
                                      <a:schemeClr val="bg1"/>
                                    </a:solidFill>
                                    <a:latin typeface="Cambria Math" panose="02040503050406030204" pitchFamily="18" charset="0"/>
                                  </a:rPr>
                                  <m:t>𝑜</m:t>
                                </m:r>
                              </m:sub>
                            </m:sSub>
                          </m:sub>
                          <m:sup>
                            <m:r>
                              <a:rPr lang="en-GB" sz="3200" b="0" i="1" smtClean="0">
                                <a:solidFill>
                                  <a:schemeClr val="bg1"/>
                                </a:solidFill>
                                <a:latin typeface="Cambria Math" panose="02040503050406030204" pitchFamily="18" charset="0"/>
                                <a:ea typeface="Cambria Math" panose="02040503050406030204" pitchFamily="18" charset="0"/>
                              </a:rPr>
                              <m:t>𝜏</m:t>
                            </m:r>
                          </m:sup>
                          <m:e>
                            <m:sSup>
                              <m:sSupPr>
                                <m:ctrlPr>
                                  <a:rPr lang="en-GB" sz="3200" b="0" i="1" smtClean="0">
                                    <a:solidFill>
                                      <a:schemeClr val="bg1"/>
                                    </a:solidFill>
                                    <a:latin typeface="Cambria Math" panose="02040503050406030204" pitchFamily="18" charset="0"/>
                                  </a:rPr>
                                </m:ctrlPr>
                              </m:sSupPr>
                              <m:e>
                                <m:r>
                                  <a:rPr lang="en-GB" sz="3200" b="0" i="1" smtClean="0">
                                    <a:solidFill>
                                      <a:schemeClr val="bg1"/>
                                    </a:solidFill>
                                    <a:latin typeface="Cambria Math" panose="02040503050406030204" pitchFamily="18" charset="0"/>
                                  </a:rPr>
                                  <m:t>𝑝</m:t>
                                </m:r>
                              </m:e>
                              <m:sup>
                                <m:r>
                                  <a:rPr lang="en-GB" sz="3200" b="0" i="1" smtClean="0">
                                    <a:solidFill>
                                      <a:schemeClr val="bg1"/>
                                    </a:solidFill>
                                    <a:latin typeface="Cambria Math" panose="02040503050406030204" pitchFamily="18" charset="0"/>
                                  </a:rPr>
                                  <m:t>2</m:t>
                                </m:r>
                              </m:sup>
                            </m:sSup>
                            <m:sSub>
                              <m:sSubPr>
                                <m:ctrlPr>
                                  <a:rPr lang="en-GB" sz="3200" b="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rPr>
                                  <m:t>𝑑</m:t>
                                </m:r>
                              </m:e>
                              <m:sub>
                                <m:r>
                                  <a:rPr lang="en-GB" sz="3200" b="0" i="1" smtClean="0">
                                    <a:solidFill>
                                      <a:schemeClr val="bg1"/>
                                    </a:solidFill>
                                    <a:latin typeface="Cambria Math" panose="02040503050406030204" pitchFamily="18" charset="0"/>
                                    <a:ea typeface="Cambria Math" panose="02040503050406030204" pitchFamily="18" charset="0"/>
                                  </a:rPr>
                                  <m:t>𝜏</m:t>
                                </m:r>
                              </m:sub>
                            </m:sSub>
                            <m:r>
                              <a:rPr lang="en-GB" sz="3200" b="0" i="1" smtClean="0">
                                <a:solidFill>
                                  <a:schemeClr val="bg1"/>
                                </a:solidFill>
                                <a:latin typeface="Cambria Math" panose="02040503050406030204" pitchFamily="18" charset="0"/>
                              </a:rPr>
                              <m:t>= </m:t>
                            </m:r>
                            <m:sSub>
                              <m:sSubPr>
                                <m:ctrlPr>
                                  <a:rPr lang="en-GB" sz="3200" b="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rPr>
                                  <m:t>𝐾</m:t>
                                </m:r>
                              </m:e>
                              <m:sub>
                                <m:r>
                                  <a:rPr lang="en-GB" sz="3200" b="0" i="1" smtClean="0">
                                    <a:solidFill>
                                      <a:schemeClr val="bg1"/>
                                    </a:solidFill>
                                    <a:latin typeface="Cambria Math" panose="02040503050406030204" pitchFamily="18" charset="0"/>
                                  </a:rPr>
                                  <m:t>𝑒</m:t>
                                </m:r>
                              </m:sub>
                            </m:sSub>
                            <m:sSup>
                              <m:sSupPr>
                                <m:ctrlPr>
                                  <a:rPr lang="en-GB" sz="3200" b="0" i="1" smtClean="0">
                                    <a:solidFill>
                                      <a:schemeClr val="bg1"/>
                                    </a:solidFill>
                                    <a:latin typeface="Cambria Math" panose="02040503050406030204" pitchFamily="18" charset="0"/>
                                  </a:rPr>
                                </m:ctrlPr>
                              </m:sSupPr>
                              <m:e>
                                <m:r>
                                  <a:rPr lang="en-GB" sz="3200" b="0" i="1" smtClean="0">
                                    <a:solidFill>
                                      <a:schemeClr val="bg1"/>
                                    </a:solidFill>
                                    <a:latin typeface="Cambria Math" panose="02040503050406030204" pitchFamily="18" charset="0"/>
                                  </a:rPr>
                                  <m:t>𝑊</m:t>
                                </m:r>
                              </m:e>
                              <m:sup>
                                <m:f>
                                  <m:fPr>
                                    <m:ctrlPr>
                                      <a:rPr lang="en-GB" sz="3200" b="0" i="1" smtClean="0">
                                        <a:solidFill>
                                          <a:schemeClr val="bg1"/>
                                        </a:solidFill>
                                        <a:latin typeface="Cambria Math" panose="02040503050406030204" pitchFamily="18" charset="0"/>
                                      </a:rPr>
                                    </m:ctrlPr>
                                  </m:fPr>
                                  <m:num>
                                    <m:r>
                                      <a:rPr lang="en-GB" sz="3200" b="0" i="1" smtClean="0">
                                        <a:solidFill>
                                          <a:schemeClr val="bg1"/>
                                        </a:solidFill>
                                        <a:latin typeface="Cambria Math" panose="02040503050406030204" pitchFamily="18" charset="0"/>
                                      </a:rPr>
                                      <m:t>1</m:t>
                                    </m:r>
                                  </m:num>
                                  <m:den>
                                    <m:r>
                                      <a:rPr lang="en-GB" sz="3200" b="0" i="1" smtClean="0">
                                        <a:solidFill>
                                          <a:schemeClr val="bg1"/>
                                        </a:solidFill>
                                        <a:latin typeface="Cambria Math" panose="02040503050406030204" pitchFamily="18" charset="0"/>
                                      </a:rPr>
                                      <m:t>3</m:t>
                                    </m:r>
                                  </m:den>
                                </m:f>
                              </m:sup>
                            </m:sSup>
                          </m:e>
                        </m:nary>
                        <m:r>
                          <a:rPr lang="en-GB" sz="3200" b="0" i="1" smtClean="0">
                            <a:solidFill>
                              <a:schemeClr val="bg1"/>
                            </a:solidFill>
                            <a:latin typeface="Cambria Math" panose="02040503050406030204" pitchFamily="18" charset="0"/>
                          </a:rPr>
                          <m:t>(</m:t>
                        </m:r>
                        <m:f>
                          <m:fPr>
                            <m:ctrlPr>
                              <a:rPr lang="en-GB" sz="3200" b="0" i="1" smtClean="0">
                                <a:solidFill>
                                  <a:schemeClr val="bg1"/>
                                </a:solidFill>
                                <a:latin typeface="Cambria Math" panose="02040503050406030204" pitchFamily="18" charset="0"/>
                              </a:rPr>
                            </m:ctrlPr>
                          </m:fPr>
                          <m:num>
                            <m:sSup>
                              <m:sSupPr>
                                <m:ctrlPr>
                                  <a:rPr lang="en-GB" sz="3200" b="0" i="1" smtClean="0">
                                    <a:solidFill>
                                      <a:schemeClr val="bg1"/>
                                    </a:solidFill>
                                    <a:latin typeface="Cambria Math" panose="02040503050406030204" pitchFamily="18" charset="0"/>
                                  </a:rPr>
                                </m:ctrlPr>
                              </m:sSupPr>
                              <m:e>
                                <m:r>
                                  <a:rPr lang="en-GB" sz="3200" b="0" i="1" smtClean="0">
                                    <a:solidFill>
                                      <a:schemeClr val="bg1"/>
                                    </a:solidFill>
                                    <a:latin typeface="Cambria Math" panose="02040503050406030204" pitchFamily="18" charset="0"/>
                                  </a:rPr>
                                  <m:t>𝑊</m:t>
                                </m:r>
                              </m:e>
                              <m:sup>
                                <m:f>
                                  <m:fPr>
                                    <m:ctrlPr>
                                      <a:rPr lang="en-GB" sz="3200" b="0" i="1" smtClean="0">
                                        <a:solidFill>
                                          <a:schemeClr val="bg1"/>
                                        </a:solidFill>
                                        <a:latin typeface="Cambria Math" panose="02040503050406030204" pitchFamily="18" charset="0"/>
                                      </a:rPr>
                                    </m:ctrlPr>
                                  </m:fPr>
                                  <m:num>
                                    <m:r>
                                      <a:rPr lang="en-GB" sz="3200" b="0" i="1" smtClean="0">
                                        <a:solidFill>
                                          <a:schemeClr val="bg1"/>
                                        </a:solidFill>
                                        <a:latin typeface="Cambria Math" panose="02040503050406030204" pitchFamily="18" charset="0"/>
                                      </a:rPr>
                                      <m:t>1</m:t>
                                    </m:r>
                                  </m:num>
                                  <m:den>
                                    <m:r>
                                      <a:rPr lang="en-GB" sz="3200" b="0" i="1" smtClean="0">
                                        <a:solidFill>
                                          <a:schemeClr val="bg1"/>
                                        </a:solidFill>
                                        <a:latin typeface="Cambria Math" panose="02040503050406030204" pitchFamily="18" charset="0"/>
                                      </a:rPr>
                                      <m:t>3</m:t>
                                    </m:r>
                                  </m:den>
                                </m:f>
                              </m:sup>
                            </m:sSup>
                          </m:num>
                          <m:den>
                            <m:r>
                              <a:rPr lang="en-GB" sz="3200" b="0" i="1" smtClean="0">
                                <a:solidFill>
                                  <a:schemeClr val="bg1"/>
                                </a:solidFill>
                                <a:latin typeface="Cambria Math" panose="02040503050406030204" pitchFamily="18" charset="0"/>
                              </a:rPr>
                              <m:t>𝑙</m:t>
                            </m:r>
                          </m:den>
                        </m:f>
                        <m:sSup>
                          <m:sSupPr>
                            <m:ctrlPr>
                              <a:rPr lang="en-GB" sz="3200" b="0" i="1" smtClean="0">
                                <a:solidFill>
                                  <a:schemeClr val="bg1"/>
                                </a:solidFill>
                                <a:latin typeface="Cambria Math" panose="02040503050406030204" pitchFamily="18" charset="0"/>
                              </a:rPr>
                            </m:ctrlPr>
                          </m:sSupPr>
                          <m:e>
                            <m:r>
                              <a:rPr lang="en-GB" sz="3200" b="0" i="1" smtClean="0">
                                <a:solidFill>
                                  <a:schemeClr val="bg1"/>
                                </a:solidFill>
                                <a:latin typeface="Cambria Math" panose="02040503050406030204" pitchFamily="18" charset="0"/>
                              </a:rPr>
                              <m:t>)</m:t>
                            </m:r>
                          </m:e>
                          <m:sup>
                            <m:r>
                              <a:rPr lang="en-GB" sz="3200" b="0" i="1" smtClean="0">
                                <a:solidFill>
                                  <a:schemeClr val="bg1"/>
                                </a:solidFill>
                                <a:latin typeface="Cambria Math" panose="02040503050406030204" pitchFamily="18" charset="0"/>
                                <a:ea typeface="Cambria Math" panose="02040503050406030204" pitchFamily="18" charset="0"/>
                              </a:rPr>
                              <m:t>𝜀</m:t>
                            </m:r>
                          </m:sup>
                        </m:sSup>
                      </m:oMath>
                    </m:oMathPara>
                  </a14:m>
                  <a:endParaRPr lang="en-US" sz="3600" dirty="0">
                    <a:solidFill>
                      <a:schemeClr val="bg1"/>
                    </a:solidFill>
                  </a:endParaRPr>
                </a:p>
              </p:txBody>
            </p:sp>
          </mc:Choice>
          <mc:Fallback xmlns="">
            <p:sp>
              <p:nvSpPr>
                <p:cNvPr id="20" name="TextBox 19">
                  <a:extLst>
                    <a:ext uri="{FF2B5EF4-FFF2-40B4-BE49-F238E27FC236}">
                      <a16:creationId xmlns:a16="http://schemas.microsoft.com/office/drawing/2014/main" id="{CD366DB4-3C68-6012-0520-5A9BF71877D7}"/>
                    </a:ext>
                  </a:extLst>
                </p:cNvPr>
                <p:cNvSpPr txBox="1">
                  <a:spLocks noRot="1" noChangeAspect="1" noMove="1" noResize="1" noEditPoints="1" noAdjustHandles="1" noChangeArrowheads="1" noChangeShapeType="1" noTextEdit="1"/>
                </p:cNvSpPr>
                <p:nvPr/>
              </p:nvSpPr>
              <p:spPr>
                <a:xfrm>
                  <a:off x="780599" y="1481246"/>
                  <a:ext cx="5418215" cy="1387431"/>
                </a:xfrm>
                <a:prstGeom prst="rect">
                  <a:avLst/>
                </a:prstGeom>
                <a:blipFill>
                  <a:blip r:embed="rId2"/>
                  <a:stretch>
                    <a:fillRect l="-12850" t="-129091" b="-21090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5FF61D75-69BE-A7D8-07E4-5ED35FB3BA44}"/>
                    </a:ext>
                  </a:extLst>
                </p:cNvPr>
                <p:cNvSpPr txBox="1"/>
                <p:nvPr/>
              </p:nvSpPr>
              <p:spPr>
                <a:xfrm>
                  <a:off x="780599" y="3152000"/>
                  <a:ext cx="1144544" cy="276999"/>
                </a:xfrm>
                <a:prstGeom prst="rect">
                  <a:avLst/>
                </a:prstGeom>
                <a:noFill/>
              </p:spPr>
              <p:txBody>
                <a:bodyPr wrap="none" lIns="0" tIns="0" rIns="0" bIns="0" rtlCol="0">
                  <a:spAutoFit/>
                </a:bodyPr>
                <a:lstStyle/>
                <a:p>
                  <a:r>
                    <a:rPr lang="en-GB" b="0" dirty="0">
                      <a:solidFill>
                        <a:schemeClr val="bg1"/>
                      </a:solidFill>
                    </a:rPr>
                    <a:t>Units = Jm</a:t>
                  </a:r>
                  <a:r>
                    <a:rPr lang="en-GB" b="0" baseline="30000" dirty="0">
                      <a:solidFill>
                        <a:schemeClr val="bg1"/>
                      </a:solidFill>
                    </a:rPr>
                    <a:t>-2</a:t>
                  </a:r>
                  <a14:m>
                    <m:oMath xmlns:m="http://schemas.openxmlformats.org/officeDocument/2006/math">
                      <m:r>
                        <a:rPr lang="en-GB" b="0" i="1" smtClean="0">
                          <a:solidFill>
                            <a:schemeClr val="bg1"/>
                          </a:solidFill>
                          <a:latin typeface="Cambria Math" panose="02040503050406030204" pitchFamily="18" charset="0"/>
                        </a:rPr>
                        <m:t> </m:t>
                      </m:r>
                    </m:oMath>
                  </a14:m>
                  <a:endParaRPr lang="en-GB" b="0" dirty="0">
                    <a:solidFill>
                      <a:schemeClr val="bg1"/>
                    </a:solidFill>
                  </a:endParaRPr>
                </a:p>
              </p:txBody>
            </p:sp>
          </mc:Choice>
          <mc:Fallback xmlns="">
            <p:sp>
              <p:nvSpPr>
                <p:cNvPr id="21" name="TextBox 20">
                  <a:extLst>
                    <a:ext uri="{FF2B5EF4-FFF2-40B4-BE49-F238E27FC236}">
                      <a16:creationId xmlns:a16="http://schemas.microsoft.com/office/drawing/2014/main" id="{5FF61D75-69BE-A7D8-07E4-5ED35FB3BA44}"/>
                    </a:ext>
                  </a:extLst>
                </p:cNvPr>
                <p:cNvSpPr txBox="1">
                  <a:spLocks noRot="1" noChangeAspect="1" noMove="1" noResize="1" noEditPoints="1" noAdjustHandles="1" noChangeArrowheads="1" noChangeShapeType="1" noTextEdit="1"/>
                </p:cNvSpPr>
                <p:nvPr/>
              </p:nvSpPr>
              <p:spPr>
                <a:xfrm>
                  <a:off x="780599" y="3152000"/>
                  <a:ext cx="1144544" cy="276999"/>
                </a:xfrm>
                <a:prstGeom prst="rect">
                  <a:avLst/>
                </a:prstGeom>
                <a:blipFill>
                  <a:blip r:embed="rId3"/>
                  <a:stretch>
                    <a:fillRect l="-12088" t="-26087" r="-9890" b="-4782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B02D4F3A-CCAC-6E8E-631A-7587C40E6F11}"/>
                    </a:ext>
                  </a:extLst>
                </p:cNvPr>
                <p:cNvSpPr txBox="1"/>
                <p:nvPr/>
              </p:nvSpPr>
              <p:spPr>
                <a:xfrm>
                  <a:off x="689003" y="3588490"/>
                  <a:ext cx="5509811" cy="2554545"/>
                </a:xfrm>
                <a:prstGeom prst="rect">
                  <a:avLst/>
                </a:prstGeom>
                <a:noFill/>
              </p:spPr>
              <p:txBody>
                <a:bodyPr wrap="square" rtlCol="0">
                  <a:spAutoFit/>
                </a:bodyPr>
                <a:lstStyle/>
                <a:p>
                  <a:r>
                    <a:rPr lang="en-GB" sz="2000" dirty="0">
                      <a:solidFill>
                        <a:schemeClr val="bg1"/>
                      </a:solidFill>
                    </a:rPr>
                    <a:t>The shockwave energy density E</a:t>
                  </a:r>
                  <a:r>
                    <a:rPr lang="en-GB" sz="2000" baseline="-25000" dirty="0">
                      <a:solidFill>
                        <a:schemeClr val="bg1"/>
                      </a:solidFill>
                    </a:rPr>
                    <a:t>s</a:t>
                  </a:r>
                  <a:r>
                    <a:rPr lang="en-GB" sz="2000" dirty="0">
                      <a:solidFill>
                        <a:schemeClr val="bg1"/>
                      </a:solidFill>
                    </a:rPr>
                    <a:t> provides a useful fundamental parameter which relates directly to the heat of explosion (Q) of the explosive. Again, the energy can be correlated with charge weight and distance for any given explosive</a:t>
                  </a:r>
                </a:p>
                <a:p>
                  <a:endParaRPr lang="en-GB" sz="2000" dirty="0">
                    <a:solidFill>
                      <a:schemeClr val="bg1"/>
                    </a:solidFill>
                  </a:endParaRPr>
                </a:p>
                <a:p>
                  <a:r>
                    <a:rPr lang="en-GB" sz="2000" dirty="0">
                      <a:solidFill>
                        <a:schemeClr val="bg1"/>
                      </a:solidFill>
                    </a:rPr>
                    <a:t>Ke TNT = 0.343 and </a:t>
                  </a:r>
                  <a14:m>
                    <m:oMath xmlns:m="http://schemas.openxmlformats.org/officeDocument/2006/math">
                      <m:r>
                        <a:rPr lang="en-GB" sz="2000" i="1" smtClean="0">
                          <a:solidFill>
                            <a:schemeClr val="bg1"/>
                          </a:solidFill>
                          <a:latin typeface="Cambria Math" panose="02040503050406030204" pitchFamily="18" charset="0"/>
                          <a:ea typeface="Cambria Math" panose="02040503050406030204" pitchFamily="18" charset="0"/>
                        </a:rPr>
                        <m:t>𝜀</m:t>
                      </m:r>
                    </m:oMath>
                  </a14:m>
                  <a:r>
                    <a:rPr lang="en-GB" sz="2000" dirty="0">
                      <a:solidFill>
                        <a:schemeClr val="bg1"/>
                      </a:solidFill>
                    </a:rPr>
                    <a:t> TNT = 2.05</a:t>
                  </a:r>
                </a:p>
                <a:p>
                  <a:endParaRPr lang="en-US" sz="2000" dirty="0">
                    <a:solidFill>
                      <a:schemeClr val="bg1"/>
                    </a:solidFill>
                  </a:endParaRPr>
                </a:p>
              </p:txBody>
            </p:sp>
          </mc:Choice>
          <mc:Fallback xmlns="">
            <p:sp>
              <p:nvSpPr>
                <p:cNvPr id="2" name="TextBox 1">
                  <a:extLst>
                    <a:ext uri="{FF2B5EF4-FFF2-40B4-BE49-F238E27FC236}">
                      <a16:creationId xmlns:a16="http://schemas.microsoft.com/office/drawing/2014/main" id="{B02D4F3A-CCAC-6E8E-631A-7587C40E6F11}"/>
                    </a:ext>
                  </a:extLst>
                </p:cNvPr>
                <p:cNvSpPr txBox="1">
                  <a:spLocks noRot="1" noChangeAspect="1" noMove="1" noResize="1" noEditPoints="1" noAdjustHandles="1" noChangeArrowheads="1" noChangeShapeType="1" noTextEdit="1"/>
                </p:cNvSpPr>
                <p:nvPr/>
              </p:nvSpPr>
              <p:spPr>
                <a:xfrm>
                  <a:off x="689003" y="3588490"/>
                  <a:ext cx="5509811" cy="2554545"/>
                </a:xfrm>
                <a:prstGeom prst="rect">
                  <a:avLst/>
                </a:prstGeom>
                <a:blipFill>
                  <a:blip r:embed="rId4"/>
                  <a:stretch>
                    <a:fillRect l="-1149" t="-990"/>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9D96B9DC-E4EE-EC10-C1DE-CD4E721EEA92}"/>
                  </a:ext>
                </a:extLst>
              </p:cNvPr>
              <p:cNvSpPr txBox="1"/>
              <p:nvPr/>
            </p:nvSpPr>
            <p:spPr>
              <a:xfrm>
                <a:off x="6433173" y="1232449"/>
                <a:ext cx="4309276" cy="4491486"/>
              </a:xfrm>
              <a:prstGeom prst="rect">
                <a:avLst/>
              </a:prstGeom>
              <a:noFill/>
            </p:spPr>
            <p:txBody>
              <a:bodyPr wrap="square" rtlCol="0">
                <a:spAutoFit/>
              </a:bodyPr>
              <a:lstStyle/>
              <a:p>
                <a:r>
                  <a:rPr lang="en-GB" sz="2400" dirty="0">
                    <a:solidFill>
                      <a:schemeClr val="bg1"/>
                    </a:solidFill>
                  </a:rPr>
                  <a:t>Example: calculate the primary shock wave energy at 18m from 125 kg TNT</a:t>
                </a:r>
              </a:p>
              <a:p>
                <a:endParaRPr lang="en-GB" sz="2400" dirty="0">
                  <a:solidFill>
                    <a:schemeClr val="bg1"/>
                  </a:solidFill>
                </a:endParaRPr>
              </a:p>
              <a:p>
                <a:r>
                  <a:rPr lang="en-GB" sz="2400" dirty="0">
                    <a:solidFill>
                      <a:schemeClr val="bg1"/>
                    </a:solidFill>
                  </a:rPr>
                  <a:t> </a:t>
                </a:r>
              </a:p>
              <a:p>
                <a:r>
                  <a:rPr lang="en-GB" sz="2400" i="1" dirty="0">
                    <a:solidFill>
                      <a:schemeClr val="bg1"/>
                    </a:solidFill>
                  </a:rPr>
                  <a:t>E</a:t>
                </a:r>
                <a:r>
                  <a:rPr lang="en-GB" sz="2400" i="1" baseline="-25000" dirty="0">
                    <a:solidFill>
                      <a:schemeClr val="bg1"/>
                    </a:solidFill>
                  </a:rPr>
                  <a:t>s</a:t>
                </a:r>
                <a:r>
                  <a:rPr lang="en-GB" sz="2400" dirty="0">
                    <a:solidFill>
                      <a:schemeClr val="bg1"/>
                    </a:solidFill>
                  </a:rPr>
                  <a:t> = </a:t>
                </a:r>
                <a14:m>
                  <m:oMath xmlns:m="http://schemas.openxmlformats.org/officeDocument/2006/math">
                    <m:sSub>
                      <m:sSubPr>
                        <m:ctrlPr>
                          <a:rPr lang="en-GB" sz="240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𝐾</m:t>
                        </m:r>
                      </m:e>
                      <m:sub>
                        <m:r>
                          <a:rPr lang="en-GB" sz="2400" b="0" i="1" smtClean="0">
                            <a:solidFill>
                              <a:schemeClr val="bg1"/>
                            </a:solidFill>
                            <a:latin typeface="Cambria Math" panose="02040503050406030204" pitchFamily="18" charset="0"/>
                          </a:rPr>
                          <m:t>𝑒</m:t>
                        </m:r>
                      </m:sub>
                    </m:sSub>
                    <m:sSup>
                      <m:sSupPr>
                        <m:ctrlPr>
                          <a:rPr lang="en-GB" sz="2400" i="1" smtClean="0">
                            <a:solidFill>
                              <a:schemeClr val="bg1"/>
                            </a:solidFill>
                            <a:latin typeface="Cambria Math" panose="02040503050406030204" pitchFamily="18" charset="0"/>
                          </a:rPr>
                        </m:ctrlPr>
                      </m:sSupPr>
                      <m:e>
                        <m:r>
                          <a:rPr lang="en-GB" sz="2400" b="0" i="1" smtClean="0">
                            <a:solidFill>
                              <a:schemeClr val="bg1"/>
                            </a:solidFill>
                            <a:latin typeface="Cambria Math" panose="02040503050406030204" pitchFamily="18" charset="0"/>
                          </a:rPr>
                          <m:t>𝑊</m:t>
                        </m:r>
                      </m:e>
                      <m:sup>
                        <m:r>
                          <a:rPr lang="en-GB" sz="2400" b="0" i="1" smtClean="0">
                            <a:solidFill>
                              <a:schemeClr val="bg1"/>
                            </a:solidFill>
                            <a:latin typeface="Cambria Math" panose="02040503050406030204" pitchFamily="18" charset="0"/>
                          </a:rPr>
                          <m:t>1/3</m:t>
                        </m:r>
                      </m:sup>
                    </m:sSup>
                    <m:r>
                      <a:rPr lang="en-GB" sz="2400" i="1">
                        <a:solidFill>
                          <a:schemeClr val="bg1"/>
                        </a:solidFill>
                        <a:latin typeface="Cambria Math" panose="02040503050406030204" pitchFamily="18" charset="0"/>
                      </a:rPr>
                      <m:t>(</m:t>
                    </m:r>
                    <m:f>
                      <m:fPr>
                        <m:ctrlPr>
                          <a:rPr lang="en-GB" sz="2400" i="1">
                            <a:solidFill>
                              <a:schemeClr val="bg1"/>
                            </a:solidFill>
                            <a:latin typeface="Cambria Math" panose="02040503050406030204" pitchFamily="18" charset="0"/>
                          </a:rPr>
                        </m:ctrlPr>
                      </m:fPr>
                      <m:num>
                        <m:sSup>
                          <m:sSupPr>
                            <m:ctrlPr>
                              <a:rPr lang="en-GB" sz="2400" i="1">
                                <a:solidFill>
                                  <a:schemeClr val="bg1"/>
                                </a:solidFill>
                                <a:latin typeface="Cambria Math" panose="02040503050406030204" pitchFamily="18" charset="0"/>
                              </a:rPr>
                            </m:ctrlPr>
                          </m:sSupPr>
                          <m:e>
                            <m:r>
                              <a:rPr lang="en-GB" sz="2400" i="1">
                                <a:solidFill>
                                  <a:schemeClr val="bg1"/>
                                </a:solidFill>
                                <a:latin typeface="Cambria Math" panose="02040503050406030204" pitchFamily="18" charset="0"/>
                              </a:rPr>
                              <m:t>𝑊</m:t>
                            </m:r>
                          </m:e>
                          <m:sup>
                            <m:f>
                              <m:fPr>
                                <m:ctrlPr>
                                  <a:rPr lang="en-GB" sz="2400" i="1">
                                    <a:solidFill>
                                      <a:schemeClr val="bg1"/>
                                    </a:solidFill>
                                    <a:latin typeface="Cambria Math" panose="02040503050406030204" pitchFamily="18" charset="0"/>
                                  </a:rPr>
                                </m:ctrlPr>
                              </m:fPr>
                              <m:num>
                                <m:r>
                                  <a:rPr lang="en-GB" sz="2400" i="1">
                                    <a:solidFill>
                                      <a:schemeClr val="bg1"/>
                                    </a:solidFill>
                                    <a:latin typeface="Cambria Math" panose="02040503050406030204" pitchFamily="18" charset="0"/>
                                  </a:rPr>
                                  <m:t>1</m:t>
                                </m:r>
                              </m:num>
                              <m:den>
                                <m:r>
                                  <a:rPr lang="en-GB" sz="2400" i="1">
                                    <a:solidFill>
                                      <a:schemeClr val="bg1"/>
                                    </a:solidFill>
                                    <a:latin typeface="Cambria Math" panose="02040503050406030204" pitchFamily="18" charset="0"/>
                                  </a:rPr>
                                  <m:t>3</m:t>
                                </m:r>
                              </m:den>
                            </m:f>
                          </m:sup>
                        </m:sSup>
                      </m:num>
                      <m:den>
                        <m:r>
                          <a:rPr lang="en-GB" sz="2400" i="1">
                            <a:solidFill>
                              <a:schemeClr val="bg1"/>
                            </a:solidFill>
                            <a:latin typeface="Cambria Math" panose="02040503050406030204" pitchFamily="18" charset="0"/>
                          </a:rPr>
                          <m:t>𝑙</m:t>
                        </m:r>
                      </m:den>
                    </m:f>
                    <m:sSup>
                      <m:sSupPr>
                        <m:ctrlPr>
                          <a:rPr lang="en-GB" sz="2400" i="1">
                            <a:solidFill>
                              <a:schemeClr val="bg1"/>
                            </a:solidFill>
                            <a:latin typeface="Cambria Math" panose="02040503050406030204" pitchFamily="18" charset="0"/>
                          </a:rPr>
                        </m:ctrlPr>
                      </m:sSupPr>
                      <m:e>
                        <m:r>
                          <a:rPr lang="en-GB" sz="2400" i="1">
                            <a:solidFill>
                              <a:schemeClr val="bg1"/>
                            </a:solidFill>
                            <a:latin typeface="Cambria Math" panose="02040503050406030204" pitchFamily="18" charset="0"/>
                          </a:rPr>
                          <m:t>)</m:t>
                        </m:r>
                      </m:e>
                      <m:sup>
                        <m:r>
                          <a:rPr lang="en-GB" sz="2400" i="1">
                            <a:solidFill>
                              <a:schemeClr val="bg1"/>
                            </a:solidFill>
                            <a:latin typeface="Cambria Math" panose="02040503050406030204" pitchFamily="18" charset="0"/>
                            <a:ea typeface="Cambria Math" panose="02040503050406030204" pitchFamily="18" charset="0"/>
                          </a:rPr>
                          <m:t>𝜀</m:t>
                        </m:r>
                      </m:sup>
                    </m:sSup>
                  </m:oMath>
                </a14:m>
                <a:endParaRPr lang="en-US" sz="2400" dirty="0">
                  <a:solidFill>
                    <a:schemeClr val="bg1"/>
                  </a:solidFill>
                </a:endParaRPr>
              </a:p>
              <a:p>
                <a:endParaRPr lang="en-US" sz="2400" dirty="0">
                  <a:solidFill>
                    <a:schemeClr val="bg1"/>
                  </a:solidFill>
                </a:endParaRPr>
              </a:p>
              <a:p>
                <a:r>
                  <a:rPr lang="en-US" sz="2400" i="1" dirty="0">
                    <a:solidFill>
                      <a:schemeClr val="bg1"/>
                    </a:solidFill>
                  </a:rPr>
                  <a:t>E</a:t>
                </a:r>
                <a:r>
                  <a:rPr lang="en-US" sz="2400" i="1" baseline="-25000" dirty="0">
                    <a:solidFill>
                      <a:schemeClr val="bg1"/>
                    </a:solidFill>
                  </a:rPr>
                  <a:t>s</a:t>
                </a:r>
                <a:r>
                  <a:rPr lang="en-US" sz="2400" dirty="0">
                    <a:solidFill>
                      <a:schemeClr val="bg1"/>
                    </a:solidFill>
                  </a:rPr>
                  <a:t> </a:t>
                </a:r>
                <a14:m>
                  <m:oMath xmlns:m="http://schemas.openxmlformats.org/officeDocument/2006/math">
                    <m:r>
                      <a:rPr lang="en-US" sz="2400" i="1" smtClean="0">
                        <a:solidFill>
                          <a:schemeClr val="bg1"/>
                        </a:solidFill>
                        <a:latin typeface="Cambria Math" panose="02040503050406030204" pitchFamily="18" charset="0"/>
                      </a:rPr>
                      <m:t>=</m:t>
                    </m:r>
                    <m:r>
                      <a:rPr lang="en-GB" sz="2400" b="0" i="1" smtClean="0">
                        <a:solidFill>
                          <a:schemeClr val="bg1"/>
                        </a:solidFill>
                        <a:latin typeface="Cambria Math" panose="02040503050406030204" pitchFamily="18" charset="0"/>
                      </a:rPr>
                      <m:t>0.0343.</m:t>
                    </m:r>
                    <m:sSup>
                      <m:sSupPr>
                        <m:ctrlPr>
                          <a:rPr lang="en-US" sz="2400" i="1" smtClean="0">
                            <a:solidFill>
                              <a:schemeClr val="bg1"/>
                            </a:solidFill>
                            <a:latin typeface="Cambria Math" panose="02040503050406030204" pitchFamily="18" charset="0"/>
                          </a:rPr>
                        </m:ctrlPr>
                      </m:sSupPr>
                      <m:e>
                        <m:r>
                          <a:rPr lang="en-GB" sz="2400" b="0" i="1" smtClean="0">
                            <a:solidFill>
                              <a:schemeClr val="bg1"/>
                            </a:solidFill>
                            <a:latin typeface="Cambria Math" panose="02040503050406030204" pitchFamily="18" charset="0"/>
                          </a:rPr>
                          <m:t>125</m:t>
                        </m:r>
                      </m:e>
                      <m:sup>
                        <m:f>
                          <m:fPr>
                            <m:ctrlPr>
                              <a:rPr lang="en-GB" sz="2400" b="0" i="1" smtClean="0">
                                <a:solidFill>
                                  <a:schemeClr val="bg1"/>
                                </a:solidFill>
                                <a:latin typeface="Cambria Math" panose="02040503050406030204" pitchFamily="18" charset="0"/>
                              </a:rPr>
                            </m:ctrlPr>
                          </m:fPr>
                          <m:num>
                            <m:r>
                              <a:rPr lang="en-GB" sz="2400" b="0" i="1" smtClean="0">
                                <a:solidFill>
                                  <a:schemeClr val="bg1"/>
                                </a:solidFill>
                                <a:latin typeface="Cambria Math" panose="02040503050406030204" pitchFamily="18" charset="0"/>
                              </a:rPr>
                              <m:t>1</m:t>
                            </m:r>
                          </m:num>
                          <m:den>
                            <m:r>
                              <a:rPr lang="en-GB" sz="2400" b="0" i="1" smtClean="0">
                                <a:solidFill>
                                  <a:schemeClr val="bg1"/>
                                </a:solidFill>
                                <a:latin typeface="Cambria Math" panose="02040503050406030204" pitchFamily="18" charset="0"/>
                              </a:rPr>
                              <m:t>3</m:t>
                            </m:r>
                          </m:den>
                        </m:f>
                      </m:sup>
                    </m:sSup>
                    <m:r>
                      <a:rPr lang="en-GB" sz="2400" b="0" i="1" smtClean="0">
                        <a:solidFill>
                          <a:schemeClr val="bg1"/>
                        </a:solidFill>
                        <a:latin typeface="Cambria Math" panose="02040503050406030204" pitchFamily="18" charset="0"/>
                      </a:rPr>
                      <m:t>(</m:t>
                    </m:r>
                    <m:f>
                      <m:fPr>
                        <m:ctrlPr>
                          <a:rPr lang="en-GB" sz="2400" b="0" i="1" smtClean="0">
                            <a:solidFill>
                              <a:schemeClr val="bg1"/>
                            </a:solidFill>
                            <a:latin typeface="Cambria Math" panose="02040503050406030204" pitchFamily="18" charset="0"/>
                          </a:rPr>
                        </m:ctrlPr>
                      </m:fPr>
                      <m:num>
                        <m:sSup>
                          <m:sSupPr>
                            <m:ctrlPr>
                              <a:rPr lang="en-GB" sz="2400" b="0" i="1" smtClean="0">
                                <a:solidFill>
                                  <a:schemeClr val="bg1"/>
                                </a:solidFill>
                                <a:latin typeface="Cambria Math" panose="02040503050406030204" pitchFamily="18" charset="0"/>
                              </a:rPr>
                            </m:ctrlPr>
                          </m:sSupPr>
                          <m:e>
                            <m:r>
                              <a:rPr lang="en-GB" sz="2400" b="0" i="1" smtClean="0">
                                <a:solidFill>
                                  <a:schemeClr val="bg1"/>
                                </a:solidFill>
                                <a:latin typeface="Cambria Math" panose="02040503050406030204" pitchFamily="18" charset="0"/>
                              </a:rPr>
                              <m:t>125</m:t>
                            </m:r>
                          </m:e>
                          <m:sup>
                            <m:f>
                              <m:fPr>
                                <m:ctrlPr>
                                  <a:rPr lang="en-GB" sz="2400" b="0" i="1" smtClean="0">
                                    <a:solidFill>
                                      <a:schemeClr val="bg1"/>
                                    </a:solidFill>
                                    <a:latin typeface="Cambria Math" panose="02040503050406030204" pitchFamily="18" charset="0"/>
                                  </a:rPr>
                                </m:ctrlPr>
                              </m:fPr>
                              <m:num>
                                <m:r>
                                  <a:rPr lang="en-GB" sz="2400" b="0" i="1" smtClean="0">
                                    <a:solidFill>
                                      <a:schemeClr val="bg1"/>
                                    </a:solidFill>
                                    <a:latin typeface="Cambria Math" panose="02040503050406030204" pitchFamily="18" charset="0"/>
                                  </a:rPr>
                                  <m:t>1</m:t>
                                </m:r>
                              </m:num>
                              <m:den>
                                <m:r>
                                  <a:rPr lang="en-GB" sz="2400" b="0" i="1" smtClean="0">
                                    <a:solidFill>
                                      <a:schemeClr val="bg1"/>
                                    </a:solidFill>
                                    <a:latin typeface="Cambria Math" panose="02040503050406030204" pitchFamily="18" charset="0"/>
                                  </a:rPr>
                                  <m:t>3</m:t>
                                </m:r>
                              </m:den>
                            </m:f>
                          </m:sup>
                        </m:sSup>
                      </m:num>
                      <m:den>
                        <m:r>
                          <a:rPr lang="en-GB" sz="2400" b="0" i="1" smtClean="0">
                            <a:solidFill>
                              <a:schemeClr val="bg1"/>
                            </a:solidFill>
                            <a:latin typeface="Cambria Math" panose="02040503050406030204" pitchFamily="18" charset="0"/>
                          </a:rPr>
                          <m:t>18</m:t>
                        </m:r>
                      </m:den>
                    </m:f>
                    <m:sSup>
                      <m:sSupPr>
                        <m:ctrlPr>
                          <a:rPr lang="en-GB" sz="2400" b="0" i="1" smtClean="0">
                            <a:solidFill>
                              <a:schemeClr val="bg1"/>
                            </a:solidFill>
                            <a:latin typeface="Cambria Math" panose="02040503050406030204" pitchFamily="18" charset="0"/>
                          </a:rPr>
                        </m:ctrlPr>
                      </m:sSupPr>
                      <m:e>
                        <m:r>
                          <a:rPr lang="en-GB" sz="2400" b="0" i="1" smtClean="0">
                            <a:solidFill>
                              <a:schemeClr val="bg1"/>
                            </a:solidFill>
                            <a:latin typeface="Cambria Math" panose="02040503050406030204" pitchFamily="18" charset="0"/>
                          </a:rPr>
                          <m:t>)</m:t>
                        </m:r>
                      </m:e>
                      <m:sup>
                        <m:r>
                          <a:rPr lang="en-GB" sz="2400" b="0" i="1" smtClean="0">
                            <a:solidFill>
                              <a:schemeClr val="bg1"/>
                            </a:solidFill>
                            <a:latin typeface="Cambria Math" panose="02040503050406030204" pitchFamily="18" charset="0"/>
                          </a:rPr>
                          <m:t>2.05</m:t>
                        </m:r>
                      </m:sup>
                    </m:sSup>
                  </m:oMath>
                </a14:m>
                <a:endParaRPr lang="en-GB" sz="2400" b="0" dirty="0">
                  <a:solidFill>
                    <a:schemeClr val="bg1"/>
                  </a:solidFill>
                </a:endParaRPr>
              </a:p>
              <a:p>
                <a:endParaRPr lang="en-US" sz="2400" dirty="0">
                  <a:solidFill>
                    <a:schemeClr val="bg1"/>
                  </a:solidFill>
                </a:endParaRPr>
              </a:p>
              <a:p>
                <a:r>
                  <a:rPr lang="en-US" sz="2400" i="1" dirty="0">
                    <a:solidFill>
                      <a:schemeClr val="bg1"/>
                    </a:solidFill>
                  </a:rPr>
                  <a:t>E</a:t>
                </a:r>
                <a:r>
                  <a:rPr lang="en-US" sz="2400" i="1" baseline="-25000" dirty="0">
                    <a:solidFill>
                      <a:schemeClr val="bg1"/>
                    </a:solidFill>
                  </a:rPr>
                  <a:t>s</a:t>
                </a:r>
                <a:r>
                  <a:rPr lang="en-US" sz="2400" dirty="0">
                    <a:solidFill>
                      <a:schemeClr val="bg1"/>
                    </a:solidFill>
                  </a:rPr>
                  <a:t> = 0.124 Jm</a:t>
                </a:r>
                <a:r>
                  <a:rPr lang="en-US" sz="2400" baseline="30000" dirty="0">
                    <a:solidFill>
                      <a:schemeClr val="bg1"/>
                    </a:solidFill>
                  </a:rPr>
                  <a:t>-2</a:t>
                </a:r>
              </a:p>
            </p:txBody>
          </p:sp>
        </mc:Choice>
        <mc:Fallback xmlns="">
          <p:sp>
            <p:nvSpPr>
              <p:cNvPr id="9" name="TextBox 8">
                <a:extLst>
                  <a:ext uri="{FF2B5EF4-FFF2-40B4-BE49-F238E27FC236}">
                    <a16:creationId xmlns:a16="http://schemas.microsoft.com/office/drawing/2014/main" id="{9D96B9DC-E4EE-EC10-C1DE-CD4E721EEA92}"/>
                  </a:ext>
                </a:extLst>
              </p:cNvPr>
              <p:cNvSpPr txBox="1">
                <a:spLocks noRot="1" noChangeAspect="1" noMove="1" noResize="1" noEditPoints="1" noAdjustHandles="1" noChangeArrowheads="1" noChangeShapeType="1" noTextEdit="1"/>
              </p:cNvSpPr>
              <p:nvPr/>
            </p:nvSpPr>
            <p:spPr>
              <a:xfrm>
                <a:off x="6433173" y="1232449"/>
                <a:ext cx="4309276" cy="4491486"/>
              </a:xfrm>
              <a:prstGeom prst="rect">
                <a:avLst/>
              </a:prstGeom>
              <a:blipFill>
                <a:blip r:embed="rId5"/>
                <a:stretch>
                  <a:fillRect l="-2059" t="-845" b="-2254"/>
                </a:stretch>
              </a:blipFill>
            </p:spPr>
            <p:txBody>
              <a:bodyPr/>
              <a:lstStyle/>
              <a:p>
                <a:r>
                  <a:rPr lang="en-US">
                    <a:noFill/>
                  </a:rPr>
                  <a:t> </a:t>
                </a:r>
              </a:p>
            </p:txBody>
          </p:sp>
        </mc:Fallback>
      </mc:AlternateContent>
    </p:spTree>
    <p:extLst>
      <p:ext uri="{BB962C8B-B14F-4D97-AF65-F5344CB8AC3E}">
        <p14:creationId xmlns:p14="http://schemas.microsoft.com/office/powerpoint/2010/main" val="2652407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Under Water Bubble Effects (1)</a:t>
            </a:r>
          </a:p>
        </p:txBody>
      </p:sp>
      <p:pic>
        <p:nvPicPr>
          <p:cNvPr id="4" name="Picture 3" descr="A close up of text on a white background&#10;&#10;Description automatically generated">
            <a:extLst>
              <a:ext uri="{FF2B5EF4-FFF2-40B4-BE49-F238E27FC236}">
                <a16:creationId xmlns:a16="http://schemas.microsoft.com/office/drawing/2014/main" id="{1B30D390-8486-0AB5-EEB4-324434C4C79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545664" y="1307431"/>
            <a:ext cx="6138062" cy="416347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485239DB-74C1-ED1D-AE9A-3378A95C624C}"/>
              </a:ext>
            </a:extLst>
          </p:cNvPr>
          <p:cNvSpPr txBox="1"/>
          <p:nvPr/>
        </p:nvSpPr>
        <p:spPr>
          <a:xfrm>
            <a:off x="311096" y="1404007"/>
            <a:ext cx="4855235" cy="4247317"/>
          </a:xfrm>
          <a:prstGeom prst="rect">
            <a:avLst/>
          </a:prstGeom>
          <a:noFill/>
        </p:spPr>
        <p:txBody>
          <a:bodyPr wrap="square" rtlCol="0">
            <a:spAutoFit/>
          </a:bodyPr>
          <a:lstStyle/>
          <a:p>
            <a:pPr marL="285750" indent="-285750">
              <a:buFont typeface="Wingdings" pitchFamily="2" charset="2"/>
              <a:buChar char="Ø"/>
            </a:pPr>
            <a:r>
              <a:rPr lang="en-US" dirty="0">
                <a:solidFill>
                  <a:schemeClr val="bg1"/>
                </a:solidFill>
              </a:rPr>
              <a:t>Nucleus of intensely hot gases which expand rapidly</a:t>
            </a:r>
          </a:p>
          <a:p>
            <a:pPr marL="285750" indent="-285750">
              <a:buFont typeface="Wingdings" pitchFamily="2" charset="2"/>
              <a:buChar char="Ø"/>
            </a:pPr>
            <a:r>
              <a:rPr lang="en-US" dirty="0">
                <a:solidFill>
                  <a:schemeClr val="bg1"/>
                </a:solidFill>
              </a:rPr>
              <a:t>Pressure inside spherical bubble around 20% of detonation pressure remaining</a:t>
            </a:r>
          </a:p>
          <a:p>
            <a:pPr marL="285750" indent="-285750">
              <a:buFont typeface="Wingdings" pitchFamily="2" charset="2"/>
              <a:buChar char="Ø"/>
            </a:pPr>
            <a:r>
              <a:rPr lang="en-US" dirty="0">
                <a:solidFill>
                  <a:schemeClr val="bg1"/>
                </a:solidFill>
              </a:rPr>
              <a:t>High pressure causes bubble to expand rapidly despite inertia of water</a:t>
            </a:r>
          </a:p>
          <a:p>
            <a:pPr marL="285750" indent="-285750">
              <a:buFont typeface="Wingdings" pitchFamily="2" charset="2"/>
              <a:buChar char="Ø"/>
            </a:pPr>
            <a:r>
              <a:rPr lang="en-US" dirty="0">
                <a:solidFill>
                  <a:schemeClr val="bg1"/>
                </a:solidFill>
              </a:rPr>
              <a:t>As expansion occurs, gases cool adiabatically</a:t>
            </a:r>
          </a:p>
          <a:p>
            <a:pPr marL="285750" indent="-285750">
              <a:buFont typeface="Wingdings" pitchFamily="2" charset="2"/>
              <a:buChar char="Ø"/>
            </a:pPr>
            <a:r>
              <a:rPr lang="en-US" dirty="0">
                <a:solidFill>
                  <a:schemeClr val="bg1"/>
                </a:solidFill>
              </a:rPr>
              <a:t>Maximum radius achieved until bubble collapses as internal pressure below that of ambient water.</a:t>
            </a:r>
          </a:p>
          <a:p>
            <a:pPr marL="285750" indent="-285750">
              <a:buFont typeface="Wingdings" pitchFamily="2" charset="2"/>
              <a:buChar char="Ø"/>
            </a:pPr>
            <a:r>
              <a:rPr lang="en-US" dirty="0">
                <a:solidFill>
                  <a:schemeClr val="bg1"/>
                </a:solidFill>
              </a:rPr>
              <a:t>Rapid contraction – heating – pressure differential reversed – bubble expands a second time etc.</a:t>
            </a:r>
          </a:p>
          <a:p>
            <a:pPr marL="285750" indent="-285750">
              <a:buFont typeface="Wingdings" pitchFamily="2" charset="2"/>
              <a:buChar char="Ø"/>
            </a:pPr>
            <a:r>
              <a:rPr lang="en-US" dirty="0">
                <a:solidFill>
                  <a:schemeClr val="bg1"/>
                </a:solidFill>
              </a:rPr>
              <a:t>Bubble pulse occurs at maximum compression</a:t>
            </a:r>
          </a:p>
          <a:p>
            <a:pPr marL="285750" indent="-285750">
              <a:buFont typeface="Wingdings" pitchFamily="2" charset="2"/>
              <a:buChar char="Ø"/>
            </a:pPr>
            <a:r>
              <a:rPr lang="en-US" dirty="0">
                <a:solidFill>
                  <a:schemeClr val="bg1"/>
                </a:solidFill>
              </a:rPr>
              <a:t>Bubble oscillations of decreasing amplitude</a:t>
            </a:r>
          </a:p>
        </p:txBody>
      </p:sp>
    </p:spTree>
    <p:extLst>
      <p:ext uri="{BB962C8B-B14F-4D97-AF65-F5344CB8AC3E}">
        <p14:creationId xmlns:p14="http://schemas.microsoft.com/office/powerpoint/2010/main" val="4956950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Under Water Bubble Effects (2)</a:t>
            </a:r>
          </a:p>
        </p:txBody>
      </p:sp>
      <p:sp>
        <p:nvSpPr>
          <p:cNvPr id="6" name="TextBox 5">
            <a:extLst>
              <a:ext uri="{FF2B5EF4-FFF2-40B4-BE49-F238E27FC236}">
                <a16:creationId xmlns:a16="http://schemas.microsoft.com/office/drawing/2014/main" id="{485239DB-74C1-ED1D-AE9A-3378A95C624C}"/>
              </a:ext>
            </a:extLst>
          </p:cNvPr>
          <p:cNvSpPr txBox="1"/>
          <p:nvPr/>
        </p:nvSpPr>
        <p:spPr>
          <a:xfrm>
            <a:off x="140615" y="1422807"/>
            <a:ext cx="5562761" cy="4247317"/>
          </a:xfrm>
          <a:prstGeom prst="rect">
            <a:avLst/>
          </a:prstGeom>
          <a:noFill/>
        </p:spPr>
        <p:txBody>
          <a:bodyPr wrap="square" rtlCol="0">
            <a:spAutoFit/>
          </a:bodyPr>
          <a:lstStyle/>
          <a:p>
            <a:pPr marL="285750" indent="-285750">
              <a:buFont typeface="Wingdings" pitchFamily="2" charset="2"/>
              <a:buChar char="Ø"/>
            </a:pPr>
            <a:r>
              <a:rPr lang="en-US" dirty="0">
                <a:solidFill>
                  <a:schemeClr val="bg1"/>
                </a:solidFill>
              </a:rPr>
              <a:t>Peak pressure in bubble is much lower than shock pressure – 136 kg TNT at depth 20m generates first bubble pulse of 6.2bar at 18m, whilst primary shock pressure is 125bar</a:t>
            </a:r>
          </a:p>
          <a:p>
            <a:pPr marL="285750" indent="-285750">
              <a:buFont typeface="Wingdings" pitchFamily="2" charset="2"/>
              <a:buChar char="Ø"/>
            </a:pPr>
            <a:r>
              <a:rPr lang="en-US" dirty="0">
                <a:solidFill>
                  <a:schemeClr val="bg1"/>
                </a:solidFill>
              </a:rPr>
              <a:t>Bubble pulses occur over ms and as such peak pressure may be lower but impulse integral can exceed shock front impulse over distance</a:t>
            </a:r>
          </a:p>
          <a:p>
            <a:pPr marL="285750" indent="-285750">
              <a:buFont typeface="Wingdings" pitchFamily="2" charset="2"/>
              <a:buChar char="Ø"/>
            </a:pPr>
            <a:r>
              <a:rPr lang="en-US" dirty="0">
                <a:solidFill>
                  <a:schemeClr val="bg1"/>
                </a:solidFill>
              </a:rPr>
              <a:t>A potential target is therefore hit by shock fronts of decreasing magnitude over time</a:t>
            </a:r>
          </a:p>
          <a:p>
            <a:pPr marL="285750" indent="-285750">
              <a:buFont typeface="Wingdings" pitchFamily="2" charset="2"/>
              <a:buChar char="Ø"/>
            </a:pPr>
            <a:r>
              <a:rPr lang="en-US" dirty="0">
                <a:solidFill>
                  <a:schemeClr val="bg1"/>
                </a:solidFill>
              </a:rPr>
              <a:t>The bubble also migrates towards a rigid surface if the rigid mass is within one bubble radius, creating damage through the Monroe effect (hollow shaped charge theory) on impact with that rigid surface</a:t>
            </a:r>
          </a:p>
          <a:p>
            <a:pPr marL="285750" indent="-285750">
              <a:buFont typeface="Wingdings" pitchFamily="2" charset="2"/>
              <a:buChar char="Ø"/>
            </a:pPr>
            <a:r>
              <a:rPr lang="en-US" dirty="0">
                <a:solidFill>
                  <a:schemeClr val="bg1"/>
                </a:solidFill>
              </a:rPr>
              <a:t>At the surface, reflected waves produce a negative pressure which causes cavitation</a:t>
            </a:r>
          </a:p>
        </p:txBody>
      </p:sp>
      <p:pic>
        <p:nvPicPr>
          <p:cNvPr id="5" name="Picture 4" descr="Diagram&#10;&#10;Description automatically generated">
            <a:extLst>
              <a:ext uri="{FF2B5EF4-FFF2-40B4-BE49-F238E27FC236}">
                <a16:creationId xmlns:a16="http://schemas.microsoft.com/office/drawing/2014/main" id="{1B396033-3E4B-7628-C39B-F4AEF2B1EDD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33447" y="1534333"/>
            <a:ext cx="6517938" cy="3671676"/>
          </a:xfrm>
          <a:prstGeom prst="rect">
            <a:avLst/>
          </a:prstGeom>
        </p:spPr>
      </p:pic>
    </p:spTree>
    <p:extLst>
      <p:ext uri="{BB962C8B-B14F-4D97-AF65-F5344CB8AC3E}">
        <p14:creationId xmlns:p14="http://schemas.microsoft.com/office/powerpoint/2010/main" val="1186337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300" kern="1200" dirty="0">
                <a:solidFill>
                  <a:srgbClr val="FFFFFF"/>
                </a:solidFill>
                <a:latin typeface="+mj-lt"/>
                <a:ea typeface="+mj-ea"/>
                <a:cs typeface="+mj-cs"/>
              </a:rPr>
              <a:t>Energy distribution (approx.) from pressure pulses</a:t>
            </a:r>
          </a:p>
        </p:txBody>
      </p:sp>
      <p:pic>
        <p:nvPicPr>
          <p:cNvPr id="7" name="Picture 6" descr="Diagram&#10;&#10;Description automatically generated">
            <a:extLst>
              <a:ext uri="{FF2B5EF4-FFF2-40B4-BE49-F238E27FC236}">
                <a16:creationId xmlns:a16="http://schemas.microsoft.com/office/drawing/2014/main" id="{DC1E03E5-F88A-7426-4960-B7F15C018FC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216526" y="1419682"/>
            <a:ext cx="7769996" cy="3826721"/>
          </a:xfrm>
          <a:prstGeom prst="rect">
            <a:avLst/>
          </a:prstGeom>
        </p:spPr>
      </p:pic>
    </p:spTree>
    <p:extLst>
      <p:ext uri="{BB962C8B-B14F-4D97-AF65-F5344CB8AC3E}">
        <p14:creationId xmlns:p14="http://schemas.microsoft.com/office/powerpoint/2010/main" val="10867851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C55F0BA-7D8B-4753-AB68-D54E59A24A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60524" y="4081486"/>
            <a:ext cx="10464734" cy="1314159"/>
          </a:xfrm>
          <a:prstGeom prst="rect">
            <a:avLst/>
          </a:prstGeom>
          <a:noFill/>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5200">
                <a:solidFill>
                  <a:schemeClr val="tx1"/>
                </a:solidFill>
                <a:latin typeface="+mj-lt"/>
                <a:ea typeface="+mj-ea"/>
                <a:cs typeface="+mj-cs"/>
              </a:rPr>
              <a:t>Bubble pulse radius and volume</a:t>
            </a:r>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836681" y="5567363"/>
            <a:ext cx="10512421" cy="557187"/>
          </a:xfrm>
          <a:noFill/>
        </p:spPr>
        <p:txBody>
          <a:bodyPr vert="horz" lIns="91440" tIns="45720" rIns="91440" bIns="45720" rtlCol="0">
            <a:normAutofit/>
          </a:bodyPr>
          <a:lstStyle/>
          <a:p>
            <a:pPr algn="ctr"/>
            <a:r>
              <a:rPr lang="en-US" sz="2400">
                <a:solidFill>
                  <a:schemeClr val="tx1"/>
                </a:solidFill>
              </a:rPr>
              <a:t>What volume of water can be displaced by the bubble pulse?</a:t>
            </a:r>
          </a:p>
        </p:txBody>
      </p:sp>
      <p:pic>
        <p:nvPicPr>
          <p:cNvPr id="8" name="Picture 7">
            <a:extLst>
              <a:ext uri="{FF2B5EF4-FFF2-40B4-BE49-F238E27FC236}">
                <a16:creationId xmlns:a16="http://schemas.microsoft.com/office/drawing/2014/main" id="{A46F7CC5-8509-2489-4145-588DCE3B634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743" r="-2" b="-2"/>
          <a:stretch/>
        </p:blipFill>
        <p:spPr>
          <a:xfrm>
            <a:off x="2165675" y="445637"/>
            <a:ext cx="7860650" cy="4330226"/>
          </a:xfrm>
          <a:prstGeom prst="rect">
            <a:avLst/>
          </a:prstGeom>
          <a:effectLst/>
        </p:spPr>
      </p:pic>
    </p:spTree>
    <p:extLst>
      <p:ext uri="{BB962C8B-B14F-4D97-AF65-F5344CB8AC3E}">
        <p14:creationId xmlns:p14="http://schemas.microsoft.com/office/powerpoint/2010/main" val="2415203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373895"/>
            <a:ext cx="11002361" cy="2160018"/>
          </a:xfrm>
        </p:spPr>
        <p:txBody>
          <a:bodyPr wrap="square"/>
          <a:lstStyle/>
          <a:p>
            <a:r>
              <a:rPr lang="en-GB" dirty="0">
                <a:latin typeface="HelveticaNeueLTPro"/>
              </a:rPr>
              <a:t>The theory of underwater bubble behaviour shows that total energy E</a:t>
            </a:r>
            <a:r>
              <a:rPr lang="en-GB" baseline="-25000" dirty="0">
                <a:latin typeface="HelveticaNeueLTPro"/>
              </a:rPr>
              <a:t>b</a:t>
            </a:r>
            <a:r>
              <a:rPr lang="en-GB" dirty="0">
                <a:latin typeface="HelveticaNeueLTPro"/>
              </a:rPr>
              <a:t> associated with the radial outflow of water due to bubble expansion is given by: </a:t>
            </a:r>
          </a:p>
          <a:p>
            <a:endParaRPr lang="en-GB" dirty="0"/>
          </a:p>
          <a:p>
            <a:endParaRPr lang="en-GB" dirty="0">
              <a:ea typeface="Times New Roman" panose="02020603050405020304" pitchFamily="18" charset="0"/>
            </a:endParaRPr>
          </a:p>
          <a:p>
            <a:endParaRPr lang="en-GB" dirty="0">
              <a:effectLst/>
              <a:ea typeface="Times New Roman" panose="02020603050405020304" pitchFamily="18" charset="0"/>
            </a:endParaRPr>
          </a:p>
          <a:p>
            <a:endParaRPr lang="en-GB"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135788" y="3467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Bubble pulse energy</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30BD36FB-50C8-6840-7E1A-BA8EE24C4239}"/>
                  </a:ext>
                </a:extLst>
              </p:cNvPr>
              <p:cNvSpPr txBox="1"/>
              <p:nvPr/>
            </p:nvSpPr>
            <p:spPr>
              <a:xfrm>
                <a:off x="728523" y="2730903"/>
                <a:ext cx="3336554" cy="1038682"/>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𝐸</m:t>
                          </m:r>
                        </m:e>
                        <m:sub>
                          <m:r>
                            <a:rPr lang="en-GB" sz="3600" b="0" i="1" smtClean="0">
                              <a:solidFill>
                                <a:schemeClr val="bg1"/>
                              </a:solidFill>
                              <a:latin typeface="Cambria Math" panose="02040503050406030204" pitchFamily="18" charset="0"/>
                            </a:rPr>
                            <m:t>𝑏</m:t>
                          </m:r>
                        </m:sub>
                      </m:sSub>
                      <m:r>
                        <a:rPr lang="en-GB" sz="3600" b="0" i="1" smtClean="0">
                          <a:solidFill>
                            <a:schemeClr val="bg1"/>
                          </a:solidFill>
                          <a:latin typeface="Cambria Math" panose="02040503050406030204" pitchFamily="18" charset="0"/>
                        </a:rPr>
                        <m:t>=</m:t>
                      </m:r>
                      <m:f>
                        <m:fPr>
                          <m:ctrlPr>
                            <a:rPr lang="en-GB" sz="3600" b="0" i="1" smtClean="0">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4</m:t>
                          </m:r>
                        </m:num>
                        <m:den>
                          <m:r>
                            <a:rPr lang="en-GB" sz="3600" b="0" i="1" smtClean="0">
                              <a:solidFill>
                                <a:schemeClr val="bg1"/>
                              </a:solidFill>
                              <a:latin typeface="Cambria Math" panose="02040503050406030204" pitchFamily="18" charset="0"/>
                            </a:rPr>
                            <m:t>3</m:t>
                          </m:r>
                        </m:den>
                      </m:f>
                      <m:r>
                        <a:rPr lang="en-GB" sz="3600" b="0" i="1" smtClean="0">
                          <a:solidFill>
                            <a:schemeClr val="bg1"/>
                          </a:solidFill>
                          <a:latin typeface="Cambria Math" panose="02040503050406030204" pitchFamily="18" charset="0"/>
                          <a:ea typeface="Cambria Math" panose="02040503050406030204" pitchFamily="18" charset="0"/>
                        </a:rPr>
                        <m:t>𝜋</m:t>
                      </m:r>
                      <m:sSubSup>
                        <m:sSubSupPr>
                          <m:ctrlPr>
                            <a:rPr lang="en-GB" sz="3600" b="0" i="1" smtClean="0">
                              <a:solidFill>
                                <a:schemeClr val="bg1"/>
                              </a:solidFill>
                              <a:latin typeface="Cambria Math" panose="02040503050406030204" pitchFamily="18" charset="0"/>
                              <a:ea typeface="Cambria Math" panose="02040503050406030204" pitchFamily="18" charset="0"/>
                            </a:rPr>
                          </m:ctrlPr>
                        </m:sSubSupPr>
                        <m:e>
                          <m:r>
                            <a:rPr lang="en-GB" sz="3600" b="0" i="1" smtClean="0">
                              <a:solidFill>
                                <a:schemeClr val="bg1"/>
                              </a:solidFill>
                              <a:latin typeface="Cambria Math" panose="02040503050406030204" pitchFamily="18" charset="0"/>
                              <a:ea typeface="Cambria Math" panose="02040503050406030204" pitchFamily="18" charset="0"/>
                            </a:rPr>
                            <m:t>𝑏</m:t>
                          </m:r>
                        </m:e>
                        <m:sub>
                          <m:r>
                            <a:rPr lang="en-GB" sz="3600" b="0" i="1" smtClean="0">
                              <a:solidFill>
                                <a:schemeClr val="bg1"/>
                              </a:solidFill>
                              <a:latin typeface="Cambria Math" panose="02040503050406030204" pitchFamily="18" charset="0"/>
                              <a:ea typeface="Cambria Math" panose="02040503050406030204" pitchFamily="18" charset="0"/>
                            </a:rPr>
                            <m:t>𝑚𝑎𝑥</m:t>
                          </m:r>
                        </m:sub>
                        <m:sup>
                          <m:r>
                            <a:rPr lang="en-GB" sz="3600" b="0" i="1" smtClean="0">
                              <a:solidFill>
                                <a:schemeClr val="bg1"/>
                              </a:solidFill>
                              <a:latin typeface="Cambria Math" panose="02040503050406030204" pitchFamily="18" charset="0"/>
                              <a:ea typeface="Cambria Math" panose="02040503050406030204" pitchFamily="18" charset="0"/>
                            </a:rPr>
                            <m:t>3</m:t>
                          </m:r>
                        </m:sup>
                      </m:sSubSup>
                      <m:sSub>
                        <m:sSubPr>
                          <m:ctrlPr>
                            <a:rPr lang="en-GB" sz="3600" b="0" i="1" smtClean="0">
                              <a:solidFill>
                                <a:schemeClr val="bg1"/>
                              </a:solidFill>
                              <a:latin typeface="Cambria Math" panose="02040503050406030204" pitchFamily="18" charset="0"/>
                              <a:ea typeface="Cambria Math" panose="02040503050406030204" pitchFamily="18" charset="0"/>
                            </a:rPr>
                          </m:ctrlPr>
                        </m:sSubPr>
                        <m:e>
                          <m:r>
                            <a:rPr lang="en-GB" sz="3600" b="0" i="1" smtClean="0">
                              <a:solidFill>
                                <a:schemeClr val="bg1"/>
                              </a:solidFill>
                              <a:latin typeface="Cambria Math" panose="02040503050406030204" pitchFamily="18" charset="0"/>
                              <a:ea typeface="Cambria Math" panose="02040503050406030204" pitchFamily="18" charset="0"/>
                            </a:rPr>
                            <m:t>𝐻</m:t>
                          </m:r>
                        </m:e>
                        <m:sub>
                          <m:r>
                            <a:rPr lang="en-GB" sz="3600" b="0" i="1" smtClean="0">
                              <a:solidFill>
                                <a:schemeClr val="bg1"/>
                              </a:solidFill>
                              <a:latin typeface="Cambria Math" panose="02040503050406030204" pitchFamily="18" charset="0"/>
                              <a:ea typeface="Cambria Math" panose="02040503050406030204" pitchFamily="18" charset="0"/>
                            </a:rPr>
                            <m:t>𝑜</m:t>
                          </m:r>
                        </m:sub>
                      </m:sSub>
                    </m:oMath>
                  </m:oMathPara>
                </a14:m>
                <a:endParaRPr lang="en-US" sz="3600" dirty="0">
                  <a:solidFill>
                    <a:schemeClr val="bg1"/>
                  </a:solidFill>
                </a:endParaRPr>
              </a:p>
            </p:txBody>
          </p:sp>
        </mc:Choice>
        <mc:Fallback xmlns="">
          <p:sp>
            <p:nvSpPr>
              <p:cNvPr id="4" name="TextBox 3">
                <a:extLst>
                  <a:ext uri="{FF2B5EF4-FFF2-40B4-BE49-F238E27FC236}">
                    <a16:creationId xmlns:a16="http://schemas.microsoft.com/office/drawing/2014/main" id="{30BD36FB-50C8-6840-7E1A-BA8EE24C4239}"/>
                  </a:ext>
                </a:extLst>
              </p:cNvPr>
              <p:cNvSpPr txBox="1">
                <a:spLocks noRot="1" noChangeAspect="1" noMove="1" noResize="1" noEditPoints="1" noAdjustHandles="1" noChangeArrowheads="1" noChangeShapeType="1" noTextEdit="1"/>
              </p:cNvSpPr>
              <p:nvPr/>
            </p:nvSpPr>
            <p:spPr>
              <a:xfrm>
                <a:off x="728523" y="2730903"/>
                <a:ext cx="3336554" cy="1038682"/>
              </a:xfrm>
              <a:prstGeom prst="rect">
                <a:avLst/>
              </a:prstGeom>
              <a:blipFill>
                <a:blip r:embed="rId3"/>
                <a:stretch>
                  <a:fillRect l="-2652" t="-1220" b="-14634"/>
                </a:stretch>
              </a:blipFill>
            </p:spPr>
            <p:txBody>
              <a:bodyPr/>
              <a:lstStyle/>
              <a:p>
                <a:r>
                  <a:rPr lang="en-US">
                    <a:noFill/>
                  </a:rPr>
                  <a:t> </a:t>
                </a:r>
              </a:p>
            </p:txBody>
          </p:sp>
        </mc:Fallback>
      </mc:AlternateContent>
      <p:grpSp>
        <p:nvGrpSpPr>
          <p:cNvPr id="5" name="Group 4">
            <a:extLst>
              <a:ext uri="{FF2B5EF4-FFF2-40B4-BE49-F238E27FC236}">
                <a16:creationId xmlns:a16="http://schemas.microsoft.com/office/drawing/2014/main" id="{52FC1B84-8ED1-46E1-6CE9-5731E3A1E325}"/>
              </a:ext>
            </a:extLst>
          </p:cNvPr>
          <p:cNvGrpSpPr/>
          <p:nvPr/>
        </p:nvGrpSpPr>
        <p:grpSpPr>
          <a:xfrm>
            <a:off x="4440772" y="2624073"/>
            <a:ext cx="6780713" cy="1252341"/>
            <a:chOff x="5685295" y="1636810"/>
            <a:chExt cx="8530967" cy="1201868"/>
          </a:xfrm>
        </p:grpSpPr>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D418AFEC-707B-9A8F-120D-CE7013913598}"/>
                    </a:ext>
                  </a:extLst>
                </p:cNvPr>
                <p:cNvSpPr txBox="1"/>
                <p:nvPr/>
              </p:nvSpPr>
              <p:spPr>
                <a:xfrm>
                  <a:off x="5703378" y="1636810"/>
                  <a:ext cx="8512884"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𝑏</m:t>
                            </m:r>
                          </m:e>
                          <m:sub>
                            <m:r>
                              <a:rPr lang="en-GB" b="0" i="1" smtClean="0">
                                <a:solidFill>
                                  <a:schemeClr val="bg1"/>
                                </a:solidFill>
                                <a:latin typeface="Cambria Math" panose="02040503050406030204" pitchFamily="18" charset="0"/>
                              </a:rPr>
                              <m:t>𝑚𝑎𝑥</m:t>
                            </m:r>
                          </m:sub>
                        </m:sSub>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𝑚𝑎𝑥𝑖𝑚𝑢𝑚</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𝑏𝑢𝑏𝑏𝑙𝑒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𝑟𝑎𝑑𝑖𝑢𝑠</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𝑓𝑟𝑜𝑚</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𝑓𝑖𝑟𝑠𝑡</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𝑝𝑒𝑟𝑖𝑜𝑑</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𝑜𝑓</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𝑜𝑠𝑐𝑖𝑙𝑙𝑎𝑡𝑖𝑜𝑛</m:t>
                        </m:r>
                      </m:oMath>
                    </m:oMathPara>
                  </a14:m>
                  <a:endParaRPr lang="en-GB" b="0" dirty="0">
                    <a:solidFill>
                      <a:schemeClr val="bg1"/>
                    </a:solidFill>
                  </a:endParaRPr>
                </a:p>
              </p:txBody>
            </p:sp>
          </mc:Choice>
          <mc:Fallback xmlns="">
            <p:sp>
              <p:nvSpPr>
                <p:cNvPr id="6" name="TextBox 5">
                  <a:extLst>
                    <a:ext uri="{FF2B5EF4-FFF2-40B4-BE49-F238E27FC236}">
                      <a16:creationId xmlns:a16="http://schemas.microsoft.com/office/drawing/2014/main" id="{D418AFEC-707B-9A8F-120D-CE7013913598}"/>
                    </a:ext>
                  </a:extLst>
                </p:cNvPr>
                <p:cNvSpPr txBox="1">
                  <a:spLocks noRot="1" noChangeAspect="1" noMove="1" noResize="1" noEditPoints="1" noAdjustHandles="1" noChangeArrowheads="1" noChangeShapeType="1" noTextEdit="1"/>
                </p:cNvSpPr>
                <p:nvPr/>
              </p:nvSpPr>
              <p:spPr>
                <a:xfrm>
                  <a:off x="5703378" y="1636810"/>
                  <a:ext cx="8512884" cy="265835"/>
                </a:xfrm>
                <a:prstGeom prst="rect">
                  <a:avLst/>
                </a:prstGeom>
                <a:blipFill>
                  <a:blip r:embed="rId4"/>
                  <a:stretch>
                    <a:fillRect l="-375" t="-8696" r="-375"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21D9F853-BE2C-A93E-19CD-B8ECF79534A7}"/>
                    </a:ext>
                  </a:extLst>
                </p:cNvPr>
                <p:cNvSpPr txBox="1"/>
                <p:nvPr/>
              </p:nvSpPr>
              <p:spPr>
                <a:xfrm>
                  <a:off x="5703376" y="2125977"/>
                  <a:ext cx="3878014"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𝐻</m:t>
                            </m:r>
                          </m:e>
                          <m:sub>
                            <m:r>
                              <a:rPr lang="en-GB" b="0" i="1" smtClean="0">
                                <a:solidFill>
                                  <a:schemeClr val="bg1"/>
                                </a:solidFill>
                                <a:latin typeface="Cambria Math" panose="02040503050406030204" pitchFamily="18" charset="0"/>
                              </a:rPr>
                              <m:t>𝑜</m:t>
                            </m:r>
                          </m:sub>
                        </m:sSub>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𝑃𝑒𝑎𝑘</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𝑝𝑟𝑒𝑠𝑠𝑢𝑟𝑒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𝑖𝑛𝑖𝑡𝑖𝑎𝑙</m:t>
                        </m:r>
                        <m:r>
                          <a:rPr lang="en-GB" b="0" i="1" smtClean="0">
                            <a:solidFill>
                              <a:schemeClr val="bg1"/>
                            </a:solidFill>
                            <a:latin typeface="Cambria Math" panose="02040503050406030204" pitchFamily="18" charset="0"/>
                          </a:rPr>
                          <m:t>)</m:t>
                        </m:r>
                      </m:oMath>
                    </m:oMathPara>
                  </a14:m>
                  <a:endParaRPr lang="en-GB" b="0" dirty="0">
                    <a:solidFill>
                      <a:schemeClr val="bg1"/>
                    </a:solidFill>
                  </a:endParaRPr>
                </a:p>
              </p:txBody>
            </p:sp>
          </mc:Choice>
          <mc:Fallback xmlns="">
            <p:sp>
              <p:nvSpPr>
                <p:cNvPr id="7" name="TextBox 6">
                  <a:extLst>
                    <a:ext uri="{FF2B5EF4-FFF2-40B4-BE49-F238E27FC236}">
                      <a16:creationId xmlns:a16="http://schemas.microsoft.com/office/drawing/2014/main" id="{21D9F853-BE2C-A93E-19CD-B8ECF79534A7}"/>
                    </a:ext>
                  </a:extLst>
                </p:cNvPr>
                <p:cNvSpPr txBox="1">
                  <a:spLocks noRot="1" noChangeAspect="1" noMove="1" noResize="1" noEditPoints="1" noAdjustHandles="1" noChangeArrowheads="1" noChangeShapeType="1" noTextEdit="1"/>
                </p:cNvSpPr>
                <p:nvPr/>
              </p:nvSpPr>
              <p:spPr>
                <a:xfrm>
                  <a:off x="5703376" y="2125977"/>
                  <a:ext cx="3878014" cy="265835"/>
                </a:xfrm>
                <a:prstGeom prst="rect">
                  <a:avLst/>
                </a:prstGeom>
                <a:blipFill>
                  <a:blip r:embed="rId5"/>
                  <a:stretch>
                    <a:fillRect t="-8696" r="-1230"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5572F957-8106-8050-3EE5-A6CCEBE55DFE}"/>
                    </a:ext>
                  </a:extLst>
                </p:cNvPr>
                <p:cNvSpPr txBox="1"/>
                <p:nvPr/>
              </p:nvSpPr>
              <p:spPr>
                <a:xfrm>
                  <a:off x="5685295" y="2572843"/>
                  <a:ext cx="4538710"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𝜃</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𝑁𝑜𝑟𝑚𝑎𝑙</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h𝑦𝑑𝑟𝑜𝑠𝑡𝑎𝑡𝑖𝑐</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𝑝𝑟𝑒𝑠𝑠𝑢𝑟𝑒</m:t>
                        </m:r>
                      </m:oMath>
                    </m:oMathPara>
                  </a14:m>
                  <a:endParaRPr lang="en-GB" b="0" dirty="0">
                    <a:solidFill>
                      <a:schemeClr val="bg1"/>
                    </a:solidFill>
                  </a:endParaRPr>
                </a:p>
              </p:txBody>
            </p:sp>
          </mc:Choice>
          <mc:Fallback xmlns="">
            <p:sp>
              <p:nvSpPr>
                <p:cNvPr id="8" name="TextBox 7">
                  <a:extLst>
                    <a:ext uri="{FF2B5EF4-FFF2-40B4-BE49-F238E27FC236}">
                      <a16:creationId xmlns:a16="http://schemas.microsoft.com/office/drawing/2014/main" id="{5572F957-8106-8050-3EE5-A6CCEBE55DFE}"/>
                    </a:ext>
                  </a:extLst>
                </p:cNvPr>
                <p:cNvSpPr txBox="1">
                  <a:spLocks noRot="1" noChangeAspect="1" noMove="1" noResize="1" noEditPoints="1" noAdjustHandles="1" noChangeArrowheads="1" noChangeShapeType="1" noTextEdit="1"/>
                </p:cNvSpPr>
                <p:nvPr/>
              </p:nvSpPr>
              <p:spPr>
                <a:xfrm>
                  <a:off x="5685295" y="2572843"/>
                  <a:ext cx="4538710" cy="265835"/>
                </a:xfrm>
                <a:prstGeom prst="rect">
                  <a:avLst/>
                </a:prstGeom>
                <a:blipFill>
                  <a:blip r:embed="rId6"/>
                  <a:stretch>
                    <a:fillRect l="-702" t="-8696" r="-1053" b="-34783"/>
                  </a:stretch>
                </a:blipFill>
              </p:spPr>
              <p:txBody>
                <a:bodyPr/>
                <a:lstStyle/>
                <a:p>
                  <a:r>
                    <a:rPr lang="en-US">
                      <a:noFill/>
                    </a:rPr>
                    <a:t> </a:t>
                  </a:r>
                </a:p>
              </p:txBody>
            </p:sp>
          </mc:Fallback>
        </mc:AlternateContent>
      </p:grpSp>
      <p:sp>
        <p:nvSpPr>
          <p:cNvPr id="9" name="Content Placeholder 1">
            <a:extLst>
              <a:ext uri="{FF2B5EF4-FFF2-40B4-BE49-F238E27FC236}">
                <a16:creationId xmlns:a16="http://schemas.microsoft.com/office/drawing/2014/main" id="{13BF79FF-7A50-95C1-85DB-7678F03A17DF}"/>
              </a:ext>
            </a:extLst>
          </p:cNvPr>
          <p:cNvSpPr txBox="1">
            <a:spLocks/>
          </p:cNvSpPr>
          <p:nvPr/>
        </p:nvSpPr>
        <p:spPr>
          <a:xfrm>
            <a:off x="594819" y="4449464"/>
            <a:ext cx="11002361" cy="216001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i="1" dirty="0">
                <a:latin typeface="HelveticaNeueLTPro"/>
              </a:rPr>
              <a:t>Note: Aluminium is added to most underwater explosives to improve performance. Although a fine powder, it is too coarse to react in the shock front, but with the gaseous products of detonation in the high-pressure region following it. The presence of aluminium or other reactive metals therefore lowers peak overpressure but increases the </a:t>
            </a:r>
            <a:r>
              <a:rPr lang="en-GB" sz="2000" i="1">
                <a:latin typeface="HelveticaNeueLTPro"/>
              </a:rPr>
              <a:t>positive impulse.</a:t>
            </a:r>
            <a:endParaRPr lang="en-GB" sz="2000" i="1" dirty="0">
              <a:latin typeface="HelveticaNeueLTPro"/>
            </a:endParaRPr>
          </a:p>
          <a:p>
            <a:endParaRPr lang="en-GB" sz="2000" i="1" dirty="0"/>
          </a:p>
          <a:p>
            <a:endParaRPr lang="en-GB" sz="2000" i="1" dirty="0">
              <a:ea typeface="Times New Roman" panose="02020603050405020304" pitchFamily="18" charset="0"/>
            </a:endParaRPr>
          </a:p>
          <a:p>
            <a:endParaRPr lang="en-GB" sz="2000" i="1" dirty="0">
              <a:ea typeface="Times New Roman" panose="02020603050405020304" pitchFamily="18" charset="0"/>
            </a:endParaRPr>
          </a:p>
          <a:p>
            <a:endParaRPr lang="en-GB" sz="2000" i="1" dirty="0"/>
          </a:p>
        </p:txBody>
      </p:sp>
    </p:spTree>
    <p:extLst>
      <p:ext uri="{BB962C8B-B14F-4D97-AF65-F5344CB8AC3E}">
        <p14:creationId xmlns:p14="http://schemas.microsoft.com/office/powerpoint/2010/main" val="16051128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D74CB3-7DF1-24BF-4A09-59CED6929010}"/>
              </a:ext>
            </a:extLst>
          </p:cNvPr>
          <p:cNvSpPr txBox="1"/>
          <p:nvPr/>
        </p:nvSpPr>
        <p:spPr>
          <a:xfrm>
            <a:off x="536364" y="1389751"/>
            <a:ext cx="11492797" cy="1938992"/>
          </a:xfrm>
          <a:prstGeom prst="rect">
            <a:avLst/>
          </a:prstGeom>
          <a:noFill/>
        </p:spPr>
        <p:txBody>
          <a:bodyPr wrap="square" rtlCol="0">
            <a:spAutoFit/>
          </a:bodyPr>
          <a:lstStyle/>
          <a:p>
            <a:r>
              <a:rPr lang="en-GB" sz="2400" dirty="0">
                <a:solidFill>
                  <a:schemeClr val="bg1"/>
                </a:solidFill>
              </a:rPr>
              <a:t>Example: calculate the bubble energy E</a:t>
            </a:r>
            <a:r>
              <a:rPr lang="en-GB" sz="2400" baseline="-25000" dirty="0">
                <a:solidFill>
                  <a:schemeClr val="bg1"/>
                </a:solidFill>
              </a:rPr>
              <a:t>b</a:t>
            </a:r>
            <a:r>
              <a:rPr lang="en-GB" sz="2400" dirty="0">
                <a:solidFill>
                  <a:schemeClr val="bg1"/>
                </a:solidFill>
              </a:rPr>
              <a:t> in the first bubble period, generated by a pentolite 50/50 charge of 113g detonated at 1.22m depth in water given that H</a:t>
            </a:r>
            <a:r>
              <a:rPr lang="en-GB" sz="2400" baseline="-25000" dirty="0">
                <a:solidFill>
                  <a:schemeClr val="bg1"/>
                </a:solidFill>
              </a:rPr>
              <a:t>o</a:t>
            </a:r>
            <a:r>
              <a:rPr lang="en-GB" sz="2400" dirty="0">
                <a:solidFill>
                  <a:schemeClr val="bg1"/>
                </a:solidFill>
              </a:rPr>
              <a:t> at this depth is 1.13 bar (113000Nm</a:t>
            </a:r>
            <a:r>
              <a:rPr lang="en-GB" sz="2400" baseline="30000" dirty="0">
                <a:solidFill>
                  <a:schemeClr val="bg1"/>
                </a:solidFill>
              </a:rPr>
              <a:t>-2</a:t>
            </a:r>
            <a:r>
              <a:rPr lang="en-GB" sz="2400" dirty="0">
                <a:solidFill>
                  <a:schemeClr val="bg1"/>
                </a:solidFill>
              </a:rPr>
              <a:t>) and that the bubble radius is 0.8m</a:t>
            </a:r>
          </a:p>
          <a:p>
            <a:endParaRPr lang="en-GB" sz="2400" dirty="0">
              <a:solidFill>
                <a:schemeClr val="bg1"/>
              </a:solidFill>
            </a:endParaRPr>
          </a:p>
          <a:p>
            <a:endParaRPr lang="en-GB" sz="2400" dirty="0">
              <a:solidFill>
                <a:schemeClr val="bg1"/>
              </a:solidFill>
            </a:endParaRPr>
          </a:p>
        </p:txBody>
      </p:sp>
      <p:sp>
        <p:nvSpPr>
          <p:cNvPr id="4" name="Content Placeholder 1">
            <a:extLst>
              <a:ext uri="{FF2B5EF4-FFF2-40B4-BE49-F238E27FC236}">
                <a16:creationId xmlns:a16="http://schemas.microsoft.com/office/drawing/2014/main" id="{61F6FA17-9818-42F3-18C7-FACDA3EB981C}"/>
              </a:ext>
            </a:extLst>
          </p:cNvPr>
          <p:cNvSpPr txBox="1">
            <a:spLocks/>
          </p:cNvSpPr>
          <p:nvPr/>
        </p:nvSpPr>
        <p:spPr>
          <a:xfrm>
            <a:off x="5135788" y="3467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Bubble pulse energy</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D93EACCE-63C8-93BB-302B-AAFFDB0DD6E3}"/>
                  </a:ext>
                </a:extLst>
              </p:cNvPr>
              <p:cNvSpPr txBox="1"/>
              <p:nvPr/>
            </p:nvSpPr>
            <p:spPr>
              <a:xfrm>
                <a:off x="690945" y="2680799"/>
                <a:ext cx="3336554" cy="1038682"/>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𝐸</m:t>
                          </m:r>
                        </m:e>
                        <m:sub>
                          <m:r>
                            <a:rPr lang="en-GB" sz="3600" b="0" i="1" smtClean="0">
                              <a:solidFill>
                                <a:schemeClr val="bg1"/>
                              </a:solidFill>
                              <a:latin typeface="Cambria Math" panose="02040503050406030204" pitchFamily="18" charset="0"/>
                            </a:rPr>
                            <m:t>𝑏</m:t>
                          </m:r>
                        </m:sub>
                      </m:sSub>
                      <m:r>
                        <a:rPr lang="en-GB" sz="3600" b="0" i="1" smtClean="0">
                          <a:solidFill>
                            <a:schemeClr val="bg1"/>
                          </a:solidFill>
                          <a:latin typeface="Cambria Math" panose="02040503050406030204" pitchFamily="18" charset="0"/>
                        </a:rPr>
                        <m:t>=</m:t>
                      </m:r>
                      <m:f>
                        <m:fPr>
                          <m:ctrlPr>
                            <a:rPr lang="en-GB" sz="3600" b="0" i="1" smtClean="0">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4</m:t>
                          </m:r>
                        </m:num>
                        <m:den>
                          <m:r>
                            <a:rPr lang="en-GB" sz="3600" b="0" i="1" smtClean="0">
                              <a:solidFill>
                                <a:schemeClr val="bg1"/>
                              </a:solidFill>
                              <a:latin typeface="Cambria Math" panose="02040503050406030204" pitchFamily="18" charset="0"/>
                            </a:rPr>
                            <m:t>3</m:t>
                          </m:r>
                        </m:den>
                      </m:f>
                      <m:r>
                        <a:rPr lang="en-GB" sz="3600" b="0" i="1" smtClean="0">
                          <a:solidFill>
                            <a:schemeClr val="bg1"/>
                          </a:solidFill>
                          <a:latin typeface="Cambria Math" panose="02040503050406030204" pitchFamily="18" charset="0"/>
                          <a:ea typeface="Cambria Math" panose="02040503050406030204" pitchFamily="18" charset="0"/>
                        </a:rPr>
                        <m:t>𝜋</m:t>
                      </m:r>
                      <m:sSubSup>
                        <m:sSubSupPr>
                          <m:ctrlPr>
                            <a:rPr lang="en-GB" sz="3600" b="0" i="1" smtClean="0">
                              <a:solidFill>
                                <a:schemeClr val="bg1"/>
                              </a:solidFill>
                              <a:latin typeface="Cambria Math" panose="02040503050406030204" pitchFamily="18" charset="0"/>
                              <a:ea typeface="Cambria Math" panose="02040503050406030204" pitchFamily="18" charset="0"/>
                            </a:rPr>
                          </m:ctrlPr>
                        </m:sSubSupPr>
                        <m:e>
                          <m:r>
                            <a:rPr lang="en-GB" sz="3600" b="0" i="1" smtClean="0">
                              <a:solidFill>
                                <a:schemeClr val="bg1"/>
                              </a:solidFill>
                              <a:latin typeface="Cambria Math" panose="02040503050406030204" pitchFamily="18" charset="0"/>
                              <a:ea typeface="Cambria Math" panose="02040503050406030204" pitchFamily="18" charset="0"/>
                            </a:rPr>
                            <m:t>𝑏</m:t>
                          </m:r>
                        </m:e>
                        <m:sub>
                          <m:r>
                            <a:rPr lang="en-GB" sz="3600" b="0" i="1" smtClean="0">
                              <a:solidFill>
                                <a:schemeClr val="bg1"/>
                              </a:solidFill>
                              <a:latin typeface="Cambria Math" panose="02040503050406030204" pitchFamily="18" charset="0"/>
                              <a:ea typeface="Cambria Math" panose="02040503050406030204" pitchFamily="18" charset="0"/>
                            </a:rPr>
                            <m:t>𝑚𝑎𝑥</m:t>
                          </m:r>
                        </m:sub>
                        <m:sup>
                          <m:r>
                            <a:rPr lang="en-GB" sz="3600" b="0" i="1" smtClean="0">
                              <a:solidFill>
                                <a:schemeClr val="bg1"/>
                              </a:solidFill>
                              <a:latin typeface="Cambria Math" panose="02040503050406030204" pitchFamily="18" charset="0"/>
                              <a:ea typeface="Cambria Math" panose="02040503050406030204" pitchFamily="18" charset="0"/>
                            </a:rPr>
                            <m:t>3</m:t>
                          </m:r>
                        </m:sup>
                      </m:sSubSup>
                      <m:sSub>
                        <m:sSubPr>
                          <m:ctrlPr>
                            <a:rPr lang="en-GB" sz="3600" b="0" i="1" smtClean="0">
                              <a:solidFill>
                                <a:schemeClr val="bg1"/>
                              </a:solidFill>
                              <a:latin typeface="Cambria Math" panose="02040503050406030204" pitchFamily="18" charset="0"/>
                              <a:ea typeface="Cambria Math" panose="02040503050406030204" pitchFamily="18" charset="0"/>
                            </a:rPr>
                          </m:ctrlPr>
                        </m:sSubPr>
                        <m:e>
                          <m:r>
                            <a:rPr lang="en-GB" sz="3600" b="0" i="1" smtClean="0">
                              <a:solidFill>
                                <a:schemeClr val="bg1"/>
                              </a:solidFill>
                              <a:latin typeface="Cambria Math" panose="02040503050406030204" pitchFamily="18" charset="0"/>
                              <a:ea typeface="Cambria Math" panose="02040503050406030204" pitchFamily="18" charset="0"/>
                            </a:rPr>
                            <m:t>𝐻</m:t>
                          </m:r>
                        </m:e>
                        <m:sub>
                          <m:r>
                            <a:rPr lang="en-GB" sz="3600" b="0" i="1" smtClean="0">
                              <a:solidFill>
                                <a:schemeClr val="bg1"/>
                              </a:solidFill>
                              <a:latin typeface="Cambria Math" panose="02040503050406030204" pitchFamily="18" charset="0"/>
                              <a:ea typeface="Cambria Math" panose="02040503050406030204" pitchFamily="18" charset="0"/>
                            </a:rPr>
                            <m:t>𝑜</m:t>
                          </m:r>
                        </m:sub>
                      </m:sSub>
                    </m:oMath>
                  </m:oMathPara>
                </a14:m>
                <a:endParaRPr lang="en-US" sz="3600" dirty="0">
                  <a:solidFill>
                    <a:schemeClr val="bg1"/>
                  </a:solidFill>
                </a:endParaRPr>
              </a:p>
            </p:txBody>
          </p:sp>
        </mc:Choice>
        <mc:Fallback xmlns="">
          <p:sp>
            <p:nvSpPr>
              <p:cNvPr id="5" name="TextBox 4">
                <a:extLst>
                  <a:ext uri="{FF2B5EF4-FFF2-40B4-BE49-F238E27FC236}">
                    <a16:creationId xmlns:a16="http://schemas.microsoft.com/office/drawing/2014/main" id="{D93EACCE-63C8-93BB-302B-AAFFDB0DD6E3}"/>
                  </a:ext>
                </a:extLst>
              </p:cNvPr>
              <p:cNvSpPr txBox="1">
                <a:spLocks noRot="1" noChangeAspect="1" noMove="1" noResize="1" noEditPoints="1" noAdjustHandles="1" noChangeArrowheads="1" noChangeShapeType="1" noTextEdit="1"/>
              </p:cNvSpPr>
              <p:nvPr/>
            </p:nvSpPr>
            <p:spPr>
              <a:xfrm>
                <a:off x="690945" y="2680799"/>
                <a:ext cx="3336554" cy="1038682"/>
              </a:xfrm>
              <a:prstGeom prst="rect">
                <a:avLst/>
              </a:prstGeom>
              <a:blipFill>
                <a:blip r:embed="rId2"/>
                <a:stretch>
                  <a:fillRect l="-2652" t="-1220" b="-1463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F0CB13EA-F20B-2EA9-B346-7A308B398934}"/>
                  </a:ext>
                </a:extLst>
              </p:cNvPr>
              <p:cNvSpPr txBox="1"/>
              <p:nvPr/>
            </p:nvSpPr>
            <p:spPr>
              <a:xfrm>
                <a:off x="4614485" y="2680799"/>
                <a:ext cx="4334969" cy="1038682"/>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𝐸</m:t>
                          </m:r>
                        </m:e>
                        <m:sub>
                          <m:r>
                            <a:rPr lang="en-GB" sz="3600" b="0" i="1" smtClean="0">
                              <a:solidFill>
                                <a:schemeClr val="bg1"/>
                              </a:solidFill>
                              <a:latin typeface="Cambria Math" panose="02040503050406030204" pitchFamily="18" charset="0"/>
                            </a:rPr>
                            <m:t>𝑏</m:t>
                          </m:r>
                        </m:sub>
                      </m:sSub>
                      <m:r>
                        <a:rPr lang="en-GB" sz="3600" b="0" i="1" smtClean="0">
                          <a:solidFill>
                            <a:schemeClr val="bg1"/>
                          </a:solidFill>
                          <a:latin typeface="Cambria Math" panose="02040503050406030204" pitchFamily="18" charset="0"/>
                        </a:rPr>
                        <m:t>=</m:t>
                      </m:r>
                      <m:f>
                        <m:fPr>
                          <m:ctrlPr>
                            <a:rPr lang="en-GB" sz="3600" b="0" i="1" smtClean="0">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4</m:t>
                          </m:r>
                        </m:num>
                        <m:den>
                          <m:r>
                            <a:rPr lang="en-GB" sz="3600" b="0" i="1" smtClean="0">
                              <a:solidFill>
                                <a:schemeClr val="bg1"/>
                              </a:solidFill>
                              <a:latin typeface="Cambria Math" panose="02040503050406030204" pitchFamily="18" charset="0"/>
                            </a:rPr>
                            <m:t>3</m:t>
                          </m:r>
                        </m:den>
                      </m:f>
                      <m:r>
                        <a:rPr lang="en-GB" sz="3600" b="0" i="1" smtClean="0">
                          <a:solidFill>
                            <a:schemeClr val="bg1"/>
                          </a:solidFill>
                          <a:latin typeface="Cambria Math" panose="02040503050406030204" pitchFamily="18" charset="0"/>
                          <a:ea typeface="Cambria Math" panose="02040503050406030204" pitchFamily="18" charset="0"/>
                        </a:rPr>
                        <m:t>𝜋</m:t>
                      </m:r>
                      <m:sSup>
                        <m:sSupPr>
                          <m:ctrlPr>
                            <a:rPr lang="en-GB" sz="3600" b="0" i="1" smtClean="0">
                              <a:solidFill>
                                <a:schemeClr val="bg1"/>
                              </a:solidFill>
                              <a:latin typeface="Cambria Math" panose="02040503050406030204" pitchFamily="18" charset="0"/>
                              <a:ea typeface="Cambria Math" panose="02040503050406030204" pitchFamily="18" charset="0"/>
                            </a:rPr>
                          </m:ctrlPr>
                        </m:sSupPr>
                        <m:e>
                          <m:r>
                            <a:rPr lang="en-GB" sz="3600" b="0" i="1" smtClean="0">
                              <a:solidFill>
                                <a:schemeClr val="bg1"/>
                              </a:solidFill>
                              <a:latin typeface="Cambria Math" panose="02040503050406030204" pitchFamily="18" charset="0"/>
                              <a:ea typeface="Cambria Math" panose="02040503050406030204" pitchFamily="18" charset="0"/>
                            </a:rPr>
                            <m:t>0.8</m:t>
                          </m:r>
                        </m:e>
                        <m:sup>
                          <m:r>
                            <a:rPr lang="en-GB" sz="3600" b="0" i="1" smtClean="0">
                              <a:solidFill>
                                <a:schemeClr val="bg1"/>
                              </a:solidFill>
                              <a:latin typeface="Cambria Math" panose="02040503050406030204" pitchFamily="18" charset="0"/>
                              <a:ea typeface="Cambria Math" panose="02040503050406030204" pitchFamily="18" charset="0"/>
                            </a:rPr>
                            <m:t>3</m:t>
                          </m:r>
                        </m:sup>
                      </m:sSup>
                      <m:r>
                        <a:rPr lang="en-GB" sz="3600" b="0" i="1" smtClean="0">
                          <a:solidFill>
                            <a:schemeClr val="bg1"/>
                          </a:solidFill>
                          <a:latin typeface="Cambria Math" panose="02040503050406030204" pitchFamily="18" charset="0"/>
                          <a:ea typeface="Cambria Math" panose="02040503050406030204" pitchFamily="18" charset="0"/>
                        </a:rPr>
                        <m:t>.113000</m:t>
                      </m:r>
                    </m:oMath>
                  </m:oMathPara>
                </a14:m>
                <a:endParaRPr lang="en-US" sz="3600" dirty="0">
                  <a:solidFill>
                    <a:schemeClr val="bg1"/>
                  </a:solidFill>
                </a:endParaRPr>
              </a:p>
            </p:txBody>
          </p:sp>
        </mc:Choice>
        <mc:Fallback xmlns="">
          <p:sp>
            <p:nvSpPr>
              <p:cNvPr id="6" name="TextBox 5">
                <a:extLst>
                  <a:ext uri="{FF2B5EF4-FFF2-40B4-BE49-F238E27FC236}">
                    <a16:creationId xmlns:a16="http://schemas.microsoft.com/office/drawing/2014/main" id="{F0CB13EA-F20B-2EA9-B346-7A308B398934}"/>
                  </a:ext>
                </a:extLst>
              </p:cNvPr>
              <p:cNvSpPr txBox="1">
                <a:spLocks noRot="1" noChangeAspect="1" noMove="1" noResize="1" noEditPoints="1" noAdjustHandles="1" noChangeArrowheads="1" noChangeShapeType="1" noTextEdit="1"/>
              </p:cNvSpPr>
              <p:nvPr/>
            </p:nvSpPr>
            <p:spPr>
              <a:xfrm>
                <a:off x="4614485" y="2680799"/>
                <a:ext cx="4334969" cy="1038682"/>
              </a:xfrm>
              <a:prstGeom prst="rect">
                <a:avLst/>
              </a:prstGeom>
              <a:blipFill>
                <a:blip r:embed="rId3"/>
                <a:stretch>
                  <a:fillRect l="-2047" t="-1220" r="-2047" b="-1463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EE57B684-61E0-29AF-8F92-35ED72762AA6}"/>
                  </a:ext>
                </a:extLst>
              </p:cNvPr>
              <p:cNvSpPr txBox="1"/>
              <p:nvPr/>
            </p:nvSpPr>
            <p:spPr>
              <a:xfrm>
                <a:off x="4614484" y="3971847"/>
                <a:ext cx="2913875" cy="553998"/>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𝐸</m:t>
                          </m:r>
                        </m:e>
                        <m:sub>
                          <m:r>
                            <a:rPr lang="en-GB" sz="3600" b="0" i="1" smtClean="0">
                              <a:solidFill>
                                <a:schemeClr val="bg1"/>
                              </a:solidFill>
                              <a:latin typeface="Cambria Math" panose="02040503050406030204" pitchFamily="18" charset="0"/>
                            </a:rPr>
                            <m:t>𝑏</m:t>
                          </m:r>
                        </m:sub>
                      </m:sSub>
                      <m:r>
                        <a:rPr lang="en-GB" sz="3600" b="0" i="1" smtClean="0">
                          <a:solidFill>
                            <a:schemeClr val="bg1"/>
                          </a:solidFill>
                          <a:latin typeface="Cambria Math" panose="02040503050406030204" pitchFamily="18" charset="0"/>
                        </a:rPr>
                        <m:t>=242000</m:t>
                      </m:r>
                      <m:r>
                        <a:rPr lang="en-GB" sz="3600" b="0" i="1" smtClean="0">
                          <a:solidFill>
                            <a:schemeClr val="bg1"/>
                          </a:solidFill>
                          <a:latin typeface="Cambria Math" panose="02040503050406030204" pitchFamily="18" charset="0"/>
                        </a:rPr>
                        <m:t>𝐽</m:t>
                      </m:r>
                    </m:oMath>
                  </m:oMathPara>
                </a14:m>
                <a:endParaRPr lang="en-US" sz="3600" dirty="0">
                  <a:solidFill>
                    <a:schemeClr val="bg1"/>
                  </a:solidFill>
                </a:endParaRPr>
              </a:p>
            </p:txBody>
          </p:sp>
        </mc:Choice>
        <mc:Fallback xmlns="">
          <p:sp>
            <p:nvSpPr>
              <p:cNvPr id="7" name="TextBox 6">
                <a:extLst>
                  <a:ext uri="{FF2B5EF4-FFF2-40B4-BE49-F238E27FC236}">
                    <a16:creationId xmlns:a16="http://schemas.microsoft.com/office/drawing/2014/main" id="{EE57B684-61E0-29AF-8F92-35ED72762AA6}"/>
                  </a:ext>
                </a:extLst>
              </p:cNvPr>
              <p:cNvSpPr txBox="1">
                <a:spLocks noRot="1" noChangeAspect="1" noMove="1" noResize="1" noEditPoints="1" noAdjustHandles="1" noChangeArrowheads="1" noChangeShapeType="1" noTextEdit="1"/>
              </p:cNvSpPr>
              <p:nvPr/>
            </p:nvSpPr>
            <p:spPr>
              <a:xfrm>
                <a:off x="4614484" y="3971847"/>
                <a:ext cx="2913875" cy="553998"/>
              </a:xfrm>
              <a:prstGeom prst="rect">
                <a:avLst/>
              </a:prstGeom>
              <a:blipFill>
                <a:blip r:embed="rId4"/>
                <a:stretch>
                  <a:fillRect l="-3043" r="-4348" b="-28889"/>
                </a:stretch>
              </a:blipFill>
            </p:spPr>
            <p:txBody>
              <a:bodyPr/>
              <a:lstStyle/>
              <a:p>
                <a:r>
                  <a:rPr lang="en-US">
                    <a:noFill/>
                  </a:rPr>
                  <a:t> </a:t>
                </a:r>
              </a:p>
            </p:txBody>
          </p:sp>
        </mc:Fallback>
      </mc:AlternateContent>
      <p:sp>
        <p:nvSpPr>
          <p:cNvPr id="8" name="TextBox 7">
            <a:extLst>
              <a:ext uri="{FF2B5EF4-FFF2-40B4-BE49-F238E27FC236}">
                <a16:creationId xmlns:a16="http://schemas.microsoft.com/office/drawing/2014/main" id="{EC31D688-378A-3D0E-F134-4F91198EA463}"/>
              </a:ext>
            </a:extLst>
          </p:cNvPr>
          <p:cNvSpPr txBox="1"/>
          <p:nvPr/>
        </p:nvSpPr>
        <p:spPr>
          <a:xfrm>
            <a:off x="609907" y="4683419"/>
            <a:ext cx="11492797" cy="1569660"/>
          </a:xfrm>
          <a:prstGeom prst="rect">
            <a:avLst/>
          </a:prstGeom>
          <a:noFill/>
        </p:spPr>
        <p:txBody>
          <a:bodyPr wrap="square" rtlCol="0">
            <a:spAutoFit/>
          </a:bodyPr>
          <a:lstStyle/>
          <a:p>
            <a:r>
              <a:rPr lang="en-GB" sz="2400" dirty="0">
                <a:solidFill>
                  <a:schemeClr val="bg1"/>
                </a:solidFill>
              </a:rPr>
              <a:t>Note: this represents 242000/113 Jg</a:t>
            </a:r>
            <a:r>
              <a:rPr lang="en-GB" sz="2400" baseline="30000" dirty="0">
                <a:solidFill>
                  <a:schemeClr val="bg1"/>
                </a:solidFill>
              </a:rPr>
              <a:t>-1</a:t>
            </a:r>
            <a:r>
              <a:rPr lang="en-GB" sz="2400" dirty="0">
                <a:solidFill>
                  <a:schemeClr val="bg1"/>
                </a:solidFill>
              </a:rPr>
              <a:t> of explosive, or 2144 Jg</a:t>
            </a:r>
            <a:r>
              <a:rPr lang="en-GB" sz="2400" baseline="30000" dirty="0">
                <a:solidFill>
                  <a:schemeClr val="bg1"/>
                </a:solidFill>
              </a:rPr>
              <a:t>-1</a:t>
            </a:r>
            <a:r>
              <a:rPr lang="en-GB" sz="2400" dirty="0">
                <a:solidFill>
                  <a:schemeClr val="bg1"/>
                </a:solidFill>
              </a:rPr>
              <a:t>. The heat of explosion (Q</a:t>
            </a:r>
            <a:r>
              <a:rPr lang="en-GB" sz="2400" baseline="-25000" dirty="0">
                <a:solidFill>
                  <a:schemeClr val="bg1"/>
                </a:solidFill>
              </a:rPr>
              <a:t>v</a:t>
            </a:r>
            <a:r>
              <a:rPr lang="en-GB" sz="2400" dirty="0">
                <a:solidFill>
                  <a:schemeClr val="bg1"/>
                </a:solidFill>
              </a:rPr>
              <a:t>) of pentolite 50/50 is 4475 Jg</a:t>
            </a:r>
            <a:r>
              <a:rPr lang="en-GB" sz="2400" baseline="30000" dirty="0">
                <a:solidFill>
                  <a:schemeClr val="bg1"/>
                </a:solidFill>
              </a:rPr>
              <a:t>-1</a:t>
            </a:r>
            <a:r>
              <a:rPr lang="en-GB" sz="2400" dirty="0">
                <a:solidFill>
                  <a:schemeClr val="bg1"/>
                </a:solidFill>
              </a:rPr>
              <a:t> so the fraction of the total explosive energy is 48%</a:t>
            </a:r>
          </a:p>
          <a:p>
            <a:endParaRPr lang="en-GB" sz="2400" dirty="0">
              <a:solidFill>
                <a:schemeClr val="bg1"/>
              </a:solidFill>
            </a:endParaRPr>
          </a:p>
          <a:p>
            <a:endParaRPr lang="en-GB" sz="2400" dirty="0">
              <a:solidFill>
                <a:schemeClr val="bg1"/>
              </a:solidFill>
            </a:endParaRPr>
          </a:p>
        </p:txBody>
      </p:sp>
    </p:spTree>
    <p:extLst>
      <p:ext uri="{BB962C8B-B14F-4D97-AF65-F5344CB8AC3E}">
        <p14:creationId xmlns:p14="http://schemas.microsoft.com/office/powerpoint/2010/main" val="1663127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D4C9B28-A745-8C97-71CC-58110F44EE26}"/>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D4EA1EB7-14AF-2CF0-9164-9AD4B4523DAF}"/>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9224977A-B7F5-8304-2DC8-E2620752F1DE}"/>
              </a:ext>
            </a:extLst>
          </p:cNvPr>
          <p:cNvSpPr>
            <a:spLocks noGrp="1"/>
          </p:cNvSpPr>
          <p:nvPr>
            <p:ph type="title"/>
          </p:nvPr>
        </p:nvSpPr>
        <p:spPr/>
        <p:txBody>
          <a:bodyPr/>
          <a:lstStyle/>
          <a:p>
            <a:r>
              <a:rPr lang="en-US" dirty="0"/>
              <a:t>Addition of Aluminium</a:t>
            </a:r>
          </a:p>
        </p:txBody>
      </p:sp>
      <p:sp>
        <p:nvSpPr>
          <p:cNvPr id="6" name="Content Placeholder 5">
            <a:extLst>
              <a:ext uri="{FF2B5EF4-FFF2-40B4-BE49-F238E27FC236}">
                <a16:creationId xmlns:a16="http://schemas.microsoft.com/office/drawing/2014/main" id="{655AFEEA-2459-FDEE-97B3-5973059BFD49}"/>
              </a:ext>
            </a:extLst>
          </p:cNvPr>
          <p:cNvSpPr>
            <a:spLocks noGrp="1"/>
          </p:cNvSpPr>
          <p:nvPr>
            <p:ph sz="quarter" idx="17"/>
          </p:nvPr>
        </p:nvSpPr>
        <p:spPr/>
        <p:txBody>
          <a:bodyPr/>
          <a:lstStyle/>
          <a:p>
            <a:r>
              <a:rPr lang="en-US" dirty="0"/>
              <a:t>Es = energy of the shock wave</a:t>
            </a:r>
          </a:p>
          <a:p>
            <a:r>
              <a:rPr lang="en-US" dirty="0"/>
              <a:t>Eb = energy of the bubble pulse</a:t>
            </a:r>
          </a:p>
          <a:p>
            <a:r>
              <a:rPr lang="en-US" dirty="0"/>
              <a:t>Et = total energy of the underwater explosion </a:t>
            </a:r>
          </a:p>
        </p:txBody>
      </p:sp>
      <p:sp>
        <p:nvSpPr>
          <p:cNvPr id="7" name="Text Placeholder 6">
            <a:extLst>
              <a:ext uri="{FF2B5EF4-FFF2-40B4-BE49-F238E27FC236}">
                <a16:creationId xmlns:a16="http://schemas.microsoft.com/office/drawing/2014/main" id="{BDEEFF57-B50D-856E-83EB-EE336D60901C}"/>
              </a:ext>
            </a:extLst>
          </p:cNvPr>
          <p:cNvSpPr>
            <a:spLocks noGrp="1"/>
          </p:cNvSpPr>
          <p:nvPr>
            <p:ph type="body" sz="quarter" idx="19"/>
          </p:nvPr>
        </p:nvSpPr>
        <p:spPr/>
        <p:txBody>
          <a:bodyPr/>
          <a:lstStyle/>
          <a:p>
            <a:r>
              <a:rPr lang="en-US" dirty="0"/>
              <a:t>Graph showing decreased energy output for a PBX/Al explosive with increased particle size</a:t>
            </a:r>
          </a:p>
        </p:txBody>
      </p:sp>
      <p:pic>
        <p:nvPicPr>
          <p:cNvPr id="8" name="Content Placeholder 7" descr="A graph of a number of particles&#10;&#10;AI-generated content may be incorrect.">
            <a:extLst>
              <a:ext uri="{FF2B5EF4-FFF2-40B4-BE49-F238E27FC236}">
                <a16:creationId xmlns:a16="http://schemas.microsoft.com/office/drawing/2014/main" id="{0CE361E6-A224-2073-FBB7-E9A66A6DA5C3}"/>
              </a:ext>
            </a:extLst>
          </p:cNvPr>
          <p:cNvPicPr>
            <a:picLocks noGrp="1" noChangeAspect="1"/>
          </p:cNvPicPr>
          <p:nvPr>
            <p:ph sz="quarter" idx="16"/>
          </p:nvPr>
        </p:nvPicPr>
        <p:blipFill>
          <a:blip r:embed="rId3">
            <a:extLst>
              <a:ext uri="{28A0092B-C50C-407E-A947-70E740481C1C}">
                <a14:useLocalDpi xmlns:a14="http://schemas.microsoft.com/office/drawing/2010/main" val="0"/>
              </a:ext>
            </a:extLst>
          </a:blip>
          <a:stretch>
            <a:fillRect/>
          </a:stretch>
        </p:blipFill>
        <p:spPr>
          <a:xfrm>
            <a:off x="1357047" y="2159000"/>
            <a:ext cx="4137555" cy="3073400"/>
          </a:xfrm>
        </p:spPr>
      </p:pic>
    </p:spTree>
    <p:extLst>
      <p:ext uri="{BB962C8B-B14F-4D97-AF65-F5344CB8AC3E}">
        <p14:creationId xmlns:p14="http://schemas.microsoft.com/office/powerpoint/2010/main" val="518396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1C35FD8-6680-4FFD-3B41-A2FDA62D2FCC}"/>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3D51D428-7F8A-A618-6B56-F008536FBB1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AF818E42-96A8-C6F0-3B14-DE2E329A38A3}"/>
              </a:ext>
            </a:extLst>
          </p:cNvPr>
          <p:cNvSpPr>
            <a:spLocks noGrp="1"/>
          </p:cNvSpPr>
          <p:nvPr>
            <p:ph type="title"/>
          </p:nvPr>
        </p:nvSpPr>
        <p:spPr/>
        <p:txBody>
          <a:bodyPr/>
          <a:lstStyle/>
          <a:p>
            <a:r>
              <a:rPr lang="en-US" dirty="0"/>
              <a:t>Charge Specifications (Comp B/Al)</a:t>
            </a:r>
          </a:p>
        </p:txBody>
      </p:sp>
      <p:graphicFrame>
        <p:nvGraphicFramePr>
          <p:cNvPr id="8" name="Content Placeholder 7">
            <a:extLst>
              <a:ext uri="{FF2B5EF4-FFF2-40B4-BE49-F238E27FC236}">
                <a16:creationId xmlns:a16="http://schemas.microsoft.com/office/drawing/2014/main" id="{18A37E35-2757-8A58-3888-AF7BACBE1590}"/>
              </a:ext>
            </a:extLst>
          </p:cNvPr>
          <p:cNvGraphicFramePr>
            <a:graphicFrameLocks noGrp="1"/>
          </p:cNvGraphicFramePr>
          <p:nvPr>
            <p:ph sz="quarter" idx="16"/>
          </p:nvPr>
        </p:nvGraphicFramePr>
        <p:xfrm>
          <a:off x="398585" y="2159000"/>
          <a:ext cx="5697415" cy="2966720"/>
        </p:xfrm>
        <a:graphic>
          <a:graphicData uri="http://schemas.openxmlformats.org/drawingml/2006/table">
            <a:tbl>
              <a:tblPr firstRow="1" bandRow="1">
                <a:tableStyleId>{D27102A9-8310-4765-A935-A1911B00CA55}</a:tableStyleId>
              </a:tblPr>
              <a:tblGrid>
                <a:gridCol w="1139483">
                  <a:extLst>
                    <a:ext uri="{9D8B030D-6E8A-4147-A177-3AD203B41FA5}">
                      <a16:colId xmlns:a16="http://schemas.microsoft.com/office/drawing/2014/main" val="1612458595"/>
                    </a:ext>
                  </a:extLst>
                </a:gridCol>
                <a:gridCol w="1139483">
                  <a:extLst>
                    <a:ext uri="{9D8B030D-6E8A-4147-A177-3AD203B41FA5}">
                      <a16:colId xmlns:a16="http://schemas.microsoft.com/office/drawing/2014/main" val="3620454850"/>
                    </a:ext>
                  </a:extLst>
                </a:gridCol>
                <a:gridCol w="1139483">
                  <a:extLst>
                    <a:ext uri="{9D8B030D-6E8A-4147-A177-3AD203B41FA5}">
                      <a16:colId xmlns:a16="http://schemas.microsoft.com/office/drawing/2014/main" val="3375637699"/>
                    </a:ext>
                  </a:extLst>
                </a:gridCol>
                <a:gridCol w="1139483">
                  <a:extLst>
                    <a:ext uri="{9D8B030D-6E8A-4147-A177-3AD203B41FA5}">
                      <a16:colId xmlns:a16="http://schemas.microsoft.com/office/drawing/2014/main" val="3756923897"/>
                    </a:ext>
                  </a:extLst>
                </a:gridCol>
                <a:gridCol w="1139483">
                  <a:extLst>
                    <a:ext uri="{9D8B030D-6E8A-4147-A177-3AD203B41FA5}">
                      <a16:colId xmlns:a16="http://schemas.microsoft.com/office/drawing/2014/main" val="2985061066"/>
                    </a:ext>
                  </a:extLst>
                </a:gridCol>
              </a:tblGrid>
              <a:tr h="370840">
                <a:tc gridSpan="4">
                  <a:txBody>
                    <a:bodyPr/>
                    <a:lstStyle/>
                    <a:p>
                      <a:r>
                        <a:rPr lang="en-US" sz="1600" dirty="0"/>
                        <a:t>Composition (% by weight)</a:t>
                      </a:r>
                    </a:p>
                  </a:txBody>
                  <a:tcPr/>
                </a:tc>
                <a:tc hMerge="1">
                  <a:txBody>
                    <a:bodyPr/>
                    <a:lstStyle/>
                    <a:p>
                      <a:endParaRPr lang="en-US" dirty="0"/>
                    </a:p>
                  </a:txBody>
                  <a:tcPr/>
                </a:tc>
                <a:tc hMerge="1">
                  <a:txBody>
                    <a:bodyPr/>
                    <a:lstStyle/>
                    <a:p>
                      <a:endParaRPr lang="en-US" dirty="0"/>
                    </a:p>
                  </a:txBody>
                  <a:tcPr/>
                </a:tc>
                <a:tc hMerge="1">
                  <a:txBody>
                    <a:bodyPr/>
                    <a:lstStyle/>
                    <a:p>
                      <a:endParaRPr lang="en-US" dirty="0"/>
                    </a:p>
                  </a:txBody>
                  <a:tcPr/>
                </a:tc>
                <a:tc rowSpan="2">
                  <a:txBody>
                    <a:bodyPr/>
                    <a:lstStyle/>
                    <a:p>
                      <a:r>
                        <a:rPr lang="en-US" sz="1600" dirty="0"/>
                        <a:t>Density (g cm</a:t>
                      </a:r>
                      <a:r>
                        <a:rPr lang="en-US" sz="1600" baseline="30000" dirty="0"/>
                        <a:t>-3</a:t>
                      </a:r>
                      <a:r>
                        <a:rPr lang="en-US" sz="1600" dirty="0"/>
                        <a:t>)</a:t>
                      </a:r>
                    </a:p>
                  </a:txBody>
                  <a:tcPr/>
                </a:tc>
                <a:extLst>
                  <a:ext uri="{0D108BD9-81ED-4DB2-BD59-A6C34878D82A}">
                    <a16:rowId xmlns:a16="http://schemas.microsoft.com/office/drawing/2014/main" val="3627345402"/>
                  </a:ext>
                </a:extLst>
              </a:tr>
              <a:tr h="370840">
                <a:tc>
                  <a:txBody>
                    <a:bodyPr/>
                    <a:lstStyle/>
                    <a:p>
                      <a:r>
                        <a:rPr lang="en-US" sz="1600" dirty="0"/>
                        <a:t>Al</a:t>
                      </a:r>
                    </a:p>
                  </a:txBody>
                  <a:tcPr/>
                </a:tc>
                <a:tc>
                  <a:txBody>
                    <a:bodyPr/>
                    <a:lstStyle/>
                    <a:p>
                      <a:r>
                        <a:rPr lang="en-US" sz="1600" dirty="0"/>
                        <a:t>RDX</a:t>
                      </a:r>
                    </a:p>
                  </a:txBody>
                  <a:tcPr/>
                </a:tc>
                <a:tc>
                  <a:txBody>
                    <a:bodyPr/>
                    <a:lstStyle/>
                    <a:p>
                      <a:r>
                        <a:rPr lang="en-US" sz="1600" dirty="0"/>
                        <a:t>TNT</a:t>
                      </a:r>
                    </a:p>
                  </a:txBody>
                  <a:tcPr/>
                </a:tc>
                <a:tc>
                  <a:txBody>
                    <a:bodyPr/>
                    <a:lstStyle/>
                    <a:p>
                      <a:r>
                        <a:rPr lang="en-US" sz="1600" dirty="0"/>
                        <a:t>Wax</a:t>
                      </a:r>
                    </a:p>
                  </a:txBody>
                  <a:tcPr/>
                </a:tc>
                <a:tc vMerge="1">
                  <a:txBody>
                    <a:bodyPr/>
                    <a:lstStyle/>
                    <a:p>
                      <a:endParaRPr lang="en-US" dirty="0"/>
                    </a:p>
                  </a:txBody>
                  <a:tcPr/>
                </a:tc>
                <a:extLst>
                  <a:ext uri="{0D108BD9-81ED-4DB2-BD59-A6C34878D82A}">
                    <a16:rowId xmlns:a16="http://schemas.microsoft.com/office/drawing/2014/main" val="3827598502"/>
                  </a:ext>
                </a:extLst>
              </a:tr>
              <a:tr h="370840">
                <a:tc>
                  <a:txBody>
                    <a:bodyPr/>
                    <a:lstStyle/>
                    <a:p>
                      <a:r>
                        <a:rPr lang="en-US" sz="1600" dirty="0"/>
                        <a:t>0 (Comp B)</a:t>
                      </a:r>
                    </a:p>
                  </a:txBody>
                  <a:tcPr/>
                </a:tc>
                <a:tc>
                  <a:txBody>
                    <a:bodyPr/>
                    <a:lstStyle/>
                    <a:p>
                      <a:r>
                        <a:rPr lang="en-US" sz="1600" dirty="0"/>
                        <a:t>48.6</a:t>
                      </a:r>
                    </a:p>
                  </a:txBody>
                  <a:tcPr/>
                </a:tc>
                <a:tc>
                  <a:txBody>
                    <a:bodyPr/>
                    <a:lstStyle/>
                    <a:p>
                      <a:r>
                        <a:rPr lang="en-US" sz="1600" dirty="0"/>
                        <a:t>46.4</a:t>
                      </a:r>
                    </a:p>
                  </a:txBody>
                  <a:tcPr/>
                </a:tc>
                <a:tc>
                  <a:txBody>
                    <a:bodyPr/>
                    <a:lstStyle/>
                    <a:p>
                      <a:r>
                        <a:rPr lang="en-US" sz="1600" dirty="0"/>
                        <a:t>5.0</a:t>
                      </a:r>
                    </a:p>
                  </a:txBody>
                  <a:tcPr/>
                </a:tc>
                <a:tc>
                  <a:txBody>
                    <a:bodyPr/>
                    <a:lstStyle/>
                    <a:p>
                      <a:r>
                        <a:rPr lang="en-US" sz="1600" dirty="0"/>
                        <a:t>1.61</a:t>
                      </a:r>
                    </a:p>
                  </a:txBody>
                  <a:tcPr/>
                </a:tc>
                <a:extLst>
                  <a:ext uri="{0D108BD9-81ED-4DB2-BD59-A6C34878D82A}">
                    <a16:rowId xmlns:a16="http://schemas.microsoft.com/office/drawing/2014/main" val="3212408166"/>
                  </a:ext>
                </a:extLst>
              </a:tr>
              <a:tr h="370840">
                <a:tc>
                  <a:txBody>
                    <a:bodyPr/>
                    <a:lstStyle/>
                    <a:p>
                      <a:r>
                        <a:rPr lang="en-US" sz="1600" dirty="0"/>
                        <a:t>10</a:t>
                      </a:r>
                    </a:p>
                  </a:txBody>
                  <a:tcPr/>
                </a:tc>
                <a:tc>
                  <a:txBody>
                    <a:bodyPr/>
                    <a:lstStyle/>
                    <a:p>
                      <a:r>
                        <a:rPr lang="en-US" sz="1600" dirty="0"/>
                        <a:t>43.5</a:t>
                      </a:r>
                    </a:p>
                  </a:txBody>
                  <a:tcPr/>
                </a:tc>
                <a:tc>
                  <a:txBody>
                    <a:bodyPr/>
                    <a:lstStyle/>
                    <a:p>
                      <a:r>
                        <a:rPr lang="en-US" sz="1600" dirty="0"/>
                        <a:t>41.5</a:t>
                      </a:r>
                    </a:p>
                  </a:txBody>
                  <a:tcPr/>
                </a:tc>
                <a:tc>
                  <a:txBody>
                    <a:bodyPr/>
                    <a:lstStyle/>
                    <a:p>
                      <a:r>
                        <a:rPr lang="en-US" sz="1600" dirty="0"/>
                        <a:t>5.0</a:t>
                      </a:r>
                    </a:p>
                  </a:txBody>
                  <a:tcPr/>
                </a:tc>
                <a:tc>
                  <a:txBody>
                    <a:bodyPr/>
                    <a:lstStyle/>
                    <a:p>
                      <a:r>
                        <a:rPr lang="en-US" sz="1600" dirty="0"/>
                        <a:t>1.66</a:t>
                      </a:r>
                    </a:p>
                  </a:txBody>
                  <a:tcPr/>
                </a:tc>
                <a:extLst>
                  <a:ext uri="{0D108BD9-81ED-4DB2-BD59-A6C34878D82A}">
                    <a16:rowId xmlns:a16="http://schemas.microsoft.com/office/drawing/2014/main" val="2471775732"/>
                  </a:ext>
                </a:extLst>
              </a:tr>
              <a:tr h="370840">
                <a:tc>
                  <a:txBody>
                    <a:bodyPr/>
                    <a:lstStyle/>
                    <a:p>
                      <a:r>
                        <a:rPr lang="en-US" sz="1600" dirty="0"/>
                        <a:t>17 (HBX-1)</a:t>
                      </a:r>
                    </a:p>
                  </a:txBody>
                  <a:tcPr/>
                </a:tc>
                <a:tc>
                  <a:txBody>
                    <a:bodyPr/>
                    <a:lstStyle/>
                    <a:p>
                      <a:r>
                        <a:rPr lang="en-US" sz="1600" dirty="0"/>
                        <a:t>40.0</a:t>
                      </a:r>
                    </a:p>
                  </a:txBody>
                  <a:tcPr/>
                </a:tc>
                <a:tc>
                  <a:txBody>
                    <a:bodyPr/>
                    <a:lstStyle/>
                    <a:p>
                      <a:r>
                        <a:rPr lang="en-US" sz="1600" dirty="0"/>
                        <a:t>38.0</a:t>
                      </a:r>
                    </a:p>
                  </a:txBody>
                  <a:tcPr/>
                </a:tc>
                <a:tc>
                  <a:txBody>
                    <a:bodyPr/>
                    <a:lstStyle/>
                    <a:p>
                      <a:r>
                        <a:rPr lang="en-US" sz="1600" dirty="0"/>
                        <a:t>5.0</a:t>
                      </a:r>
                    </a:p>
                  </a:txBody>
                  <a:tcPr/>
                </a:tc>
                <a:tc>
                  <a:txBody>
                    <a:bodyPr/>
                    <a:lstStyle/>
                    <a:p>
                      <a:r>
                        <a:rPr lang="en-US" sz="1600" dirty="0"/>
                        <a:t>1.69</a:t>
                      </a:r>
                    </a:p>
                  </a:txBody>
                  <a:tcPr/>
                </a:tc>
                <a:extLst>
                  <a:ext uri="{0D108BD9-81ED-4DB2-BD59-A6C34878D82A}">
                    <a16:rowId xmlns:a16="http://schemas.microsoft.com/office/drawing/2014/main" val="2555804256"/>
                  </a:ext>
                </a:extLst>
              </a:tr>
              <a:tr h="370840">
                <a:tc>
                  <a:txBody>
                    <a:bodyPr/>
                    <a:lstStyle/>
                    <a:p>
                      <a:r>
                        <a:rPr lang="en-US" sz="1600" dirty="0"/>
                        <a:t>25</a:t>
                      </a:r>
                    </a:p>
                  </a:txBody>
                  <a:tcPr/>
                </a:tc>
                <a:tc>
                  <a:txBody>
                    <a:bodyPr/>
                    <a:lstStyle/>
                    <a:p>
                      <a:r>
                        <a:rPr lang="en-US" sz="1600" dirty="0"/>
                        <a:t>35.9</a:t>
                      </a:r>
                    </a:p>
                  </a:txBody>
                  <a:tcPr/>
                </a:tc>
                <a:tc>
                  <a:txBody>
                    <a:bodyPr/>
                    <a:lstStyle/>
                    <a:p>
                      <a:r>
                        <a:rPr lang="en-US" sz="1600" dirty="0"/>
                        <a:t>34.1</a:t>
                      </a:r>
                    </a:p>
                  </a:txBody>
                  <a:tcPr/>
                </a:tc>
                <a:tc>
                  <a:txBody>
                    <a:bodyPr/>
                    <a:lstStyle/>
                    <a:p>
                      <a:r>
                        <a:rPr lang="en-US" sz="1600" dirty="0"/>
                        <a:t>5.0</a:t>
                      </a:r>
                    </a:p>
                  </a:txBody>
                  <a:tcPr/>
                </a:tc>
                <a:tc>
                  <a:txBody>
                    <a:bodyPr/>
                    <a:lstStyle/>
                    <a:p>
                      <a:r>
                        <a:rPr lang="en-US" sz="1600" dirty="0"/>
                        <a:t>1.72</a:t>
                      </a:r>
                    </a:p>
                  </a:txBody>
                  <a:tcPr/>
                </a:tc>
                <a:extLst>
                  <a:ext uri="{0D108BD9-81ED-4DB2-BD59-A6C34878D82A}">
                    <a16:rowId xmlns:a16="http://schemas.microsoft.com/office/drawing/2014/main" val="28176150"/>
                  </a:ext>
                </a:extLst>
              </a:tr>
              <a:tr h="370840">
                <a:tc>
                  <a:txBody>
                    <a:bodyPr/>
                    <a:lstStyle/>
                    <a:p>
                      <a:r>
                        <a:rPr lang="en-US" sz="1600" dirty="0"/>
                        <a:t>35 (HBX-3)</a:t>
                      </a:r>
                    </a:p>
                  </a:txBody>
                  <a:tcPr/>
                </a:tc>
                <a:tc>
                  <a:txBody>
                    <a:bodyPr/>
                    <a:lstStyle/>
                    <a:p>
                      <a:r>
                        <a:rPr lang="en-US" sz="1600" dirty="0"/>
                        <a:t>30.7</a:t>
                      </a:r>
                    </a:p>
                  </a:txBody>
                  <a:tcPr/>
                </a:tc>
                <a:tc>
                  <a:txBody>
                    <a:bodyPr/>
                    <a:lstStyle/>
                    <a:p>
                      <a:r>
                        <a:rPr lang="en-US" sz="1600" dirty="0"/>
                        <a:t>29.3</a:t>
                      </a:r>
                    </a:p>
                  </a:txBody>
                  <a:tcPr/>
                </a:tc>
                <a:tc>
                  <a:txBody>
                    <a:bodyPr/>
                    <a:lstStyle/>
                    <a:p>
                      <a:r>
                        <a:rPr lang="en-US" sz="1600" dirty="0"/>
                        <a:t>5.0</a:t>
                      </a:r>
                    </a:p>
                  </a:txBody>
                  <a:tcPr/>
                </a:tc>
                <a:tc>
                  <a:txBody>
                    <a:bodyPr/>
                    <a:lstStyle/>
                    <a:p>
                      <a:r>
                        <a:rPr lang="en-US" sz="1600" dirty="0"/>
                        <a:t>1.79</a:t>
                      </a:r>
                    </a:p>
                  </a:txBody>
                  <a:tcPr/>
                </a:tc>
                <a:extLst>
                  <a:ext uri="{0D108BD9-81ED-4DB2-BD59-A6C34878D82A}">
                    <a16:rowId xmlns:a16="http://schemas.microsoft.com/office/drawing/2014/main" val="831880324"/>
                  </a:ext>
                </a:extLst>
              </a:tr>
              <a:tr h="370840">
                <a:tc>
                  <a:txBody>
                    <a:bodyPr/>
                    <a:lstStyle/>
                    <a:p>
                      <a:r>
                        <a:rPr lang="en-US" sz="1600" dirty="0"/>
                        <a:t>45</a:t>
                      </a:r>
                    </a:p>
                  </a:txBody>
                  <a:tcPr/>
                </a:tc>
                <a:tc>
                  <a:txBody>
                    <a:bodyPr/>
                    <a:lstStyle/>
                    <a:p>
                      <a:r>
                        <a:rPr lang="en-US" sz="1600" dirty="0"/>
                        <a:t>25.6</a:t>
                      </a:r>
                    </a:p>
                  </a:txBody>
                  <a:tcPr/>
                </a:tc>
                <a:tc>
                  <a:txBody>
                    <a:bodyPr/>
                    <a:lstStyle/>
                    <a:p>
                      <a:r>
                        <a:rPr lang="en-US" sz="1600" dirty="0"/>
                        <a:t>24.4</a:t>
                      </a:r>
                    </a:p>
                  </a:txBody>
                  <a:tcPr/>
                </a:tc>
                <a:tc>
                  <a:txBody>
                    <a:bodyPr/>
                    <a:lstStyle/>
                    <a:p>
                      <a:r>
                        <a:rPr lang="en-US" sz="1600" dirty="0"/>
                        <a:t>5.0</a:t>
                      </a:r>
                    </a:p>
                  </a:txBody>
                  <a:tcPr/>
                </a:tc>
                <a:tc>
                  <a:txBody>
                    <a:bodyPr/>
                    <a:lstStyle/>
                    <a:p>
                      <a:r>
                        <a:rPr lang="en-US" sz="1600" dirty="0"/>
                        <a:t>1.83</a:t>
                      </a:r>
                    </a:p>
                  </a:txBody>
                  <a:tcPr/>
                </a:tc>
                <a:extLst>
                  <a:ext uri="{0D108BD9-81ED-4DB2-BD59-A6C34878D82A}">
                    <a16:rowId xmlns:a16="http://schemas.microsoft.com/office/drawing/2014/main" val="2301398950"/>
                  </a:ext>
                </a:extLst>
              </a:tr>
            </a:tbl>
          </a:graphicData>
        </a:graphic>
      </p:graphicFrame>
      <p:graphicFrame>
        <p:nvGraphicFramePr>
          <p:cNvPr id="9" name="Content Placeholder 8">
            <a:extLst>
              <a:ext uri="{FF2B5EF4-FFF2-40B4-BE49-F238E27FC236}">
                <a16:creationId xmlns:a16="http://schemas.microsoft.com/office/drawing/2014/main" id="{134C9B8D-52DA-45EB-C7CE-DAC4B4FDD598}"/>
              </a:ext>
            </a:extLst>
          </p:cNvPr>
          <p:cNvGraphicFramePr>
            <a:graphicFrameLocks noGrp="1"/>
          </p:cNvGraphicFramePr>
          <p:nvPr>
            <p:ph sz="quarter" idx="17"/>
          </p:nvPr>
        </p:nvGraphicFramePr>
        <p:xfrm>
          <a:off x="6588127" y="1790114"/>
          <a:ext cx="5340348" cy="3337560"/>
        </p:xfrm>
        <a:graphic>
          <a:graphicData uri="http://schemas.openxmlformats.org/drawingml/2006/table">
            <a:tbl>
              <a:tblPr firstRow="1" bandRow="1">
                <a:tableStyleId>{D27102A9-8310-4765-A935-A1911B00CA55}</a:tableStyleId>
              </a:tblPr>
              <a:tblGrid>
                <a:gridCol w="1536577">
                  <a:extLst>
                    <a:ext uri="{9D8B030D-6E8A-4147-A177-3AD203B41FA5}">
                      <a16:colId xmlns:a16="http://schemas.microsoft.com/office/drawing/2014/main" val="1228971497"/>
                    </a:ext>
                  </a:extLst>
                </a:gridCol>
                <a:gridCol w="2023655">
                  <a:extLst>
                    <a:ext uri="{9D8B030D-6E8A-4147-A177-3AD203B41FA5}">
                      <a16:colId xmlns:a16="http://schemas.microsoft.com/office/drawing/2014/main" val="2178482709"/>
                    </a:ext>
                  </a:extLst>
                </a:gridCol>
                <a:gridCol w="1780116">
                  <a:extLst>
                    <a:ext uri="{9D8B030D-6E8A-4147-A177-3AD203B41FA5}">
                      <a16:colId xmlns:a16="http://schemas.microsoft.com/office/drawing/2014/main" val="1899588136"/>
                    </a:ext>
                  </a:extLst>
                </a:gridCol>
              </a:tblGrid>
              <a:tr h="370840">
                <a:tc rowSpan="2">
                  <a:txBody>
                    <a:bodyPr/>
                    <a:lstStyle/>
                    <a:p>
                      <a:r>
                        <a:rPr lang="en-US" dirty="0"/>
                        <a:t>Composition (% Al)</a:t>
                      </a:r>
                    </a:p>
                  </a:txBody>
                  <a:tcPr/>
                </a:tc>
                <a:tc gridSpan="2">
                  <a:txBody>
                    <a:bodyPr/>
                    <a:lstStyle/>
                    <a:p>
                      <a:r>
                        <a:rPr lang="en-US" dirty="0"/>
                        <a:t>Measured bubble period (ms)</a:t>
                      </a:r>
                    </a:p>
                  </a:txBody>
                  <a:tcPr/>
                </a:tc>
                <a:tc hMerge="1">
                  <a:txBody>
                    <a:bodyPr/>
                    <a:lstStyle/>
                    <a:p>
                      <a:endParaRPr lang="en-US" dirty="0"/>
                    </a:p>
                  </a:txBody>
                  <a:tcPr/>
                </a:tc>
                <a:extLst>
                  <a:ext uri="{0D108BD9-81ED-4DB2-BD59-A6C34878D82A}">
                    <a16:rowId xmlns:a16="http://schemas.microsoft.com/office/drawing/2014/main" val="881458649"/>
                  </a:ext>
                </a:extLst>
              </a:tr>
              <a:tr h="370840">
                <a:tc vMerge="1">
                  <a:txBody>
                    <a:bodyPr/>
                    <a:lstStyle/>
                    <a:p>
                      <a:endParaRPr lang="en-US" dirty="0"/>
                    </a:p>
                  </a:txBody>
                  <a:tcPr/>
                </a:tc>
                <a:tc>
                  <a:txBody>
                    <a:bodyPr/>
                    <a:lstStyle/>
                    <a:p>
                      <a:pPr algn="ctr"/>
                      <a:r>
                        <a:rPr lang="en-US" dirty="0"/>
                        <a:t>T1</a:t>
                      </a:r>
                    </a:p>
                  </a:txBody>
                  <a:tcPr/>
                </a:tc>
                <a:tc>
                  <a:txBody>
                    <a:bodyPr/>
                    <a:lstStyle/>
                    <a:p>
                      <a:pPr algn="ctr"/>
                      <a:r>
                        <a:rPr lang="en-US" dirty="0"/>
                        <a:t>T2</a:t>
                      </a:r>
                    </a:p>
                  </a:txBody>
                  <a:tcPr/>
                </a:tc>
                <a:extLst>
                  <a:ext uri="{0D108BD9-81ED-4DB2-BD59-A6C34878D82A}">
                    <a16:rowId xmlns:a16="http://schemas.microsoft.com/office/drawing/2014/main" val="440414908"/>
                  </a:ext>
                </a:extLst>
              </a:tr>
              <a:tr h="370840">
                <a:tc>
                  <a:txBody>
                    <a:bodyPr/>
                    <a:lstStyle/>
                    <a:p>
                      <a:r>
                        <a:rPr lang="en-US" dirty="0"/>
                        <a:t>0</a:t>
                      </a:r>
                    </a:p>
                  </a:txBody>
                  <a:tcPr/>
                </a:tc>
                <a:tc>
                  <a:txBody>
                    <a:bodyPr/>
                    <a:lstStyle/>
                    <a:p>
                      <a:pPr algn="ctr"/>
                      <a:r>
                        <a:rPr lang="en-US" dirty="0"/>
                        <a:t>23.5</a:t>
                      </a:r>
                    </a:p>
                  </a:txBody>
                  <a:tcPr/>
                </a:tc>
                <a:tc>
                  <a:txBody>
                    <a:bodyPr/>
                    <a:lstStyle/>
                    <a:p>
                      <a:pPr algn="ctr"/>
                      <a:r>
                        <a:rPr lang="en-US" dirty="0"/>
                        <a:t>17.2</a:t>
                      </a:r>
                    </a:p>
                  </a:txBody>
                  <a:tcPr/>
                </a:tc>
                <a:extLst>
                  <a:ext uri="{0D108BD9-81ED-4DB2-BD59-A6C34878D82A}">
                    <a16:rowId xmlns:a16="http://schemas.microsoft.com/office/drawing/2014/main" val="1591268848"/>
                  </a:ext>
                </a:extLst>
              </a:tr>
              <a:tr h="370840">
                <a:tc>
                  <a:txBody>
                    <a:bodyPr/>
                    <a:lstStyle/>
                    <a:p>
                      <a:r>
                        <a:rPr lang="en-US" dirty="0"/>
                        <a:t>10</a:t>
                      </a:r>
                    </a:p>
                  </a:txBody>
                  <a:tcPr/>
                </a:tc>
                <a:tc>
                  <a:txBody>
                    <a:bodyPr/>
                    <a:lstStyle/>
                    <a:p>
                      <a:pPr algn="ctr"/>
                      <a:r>
                        <a:rPr lang="en-US" dirty="0"/>
                        <a:t>25.3</a:t>
                      </a:r>
                    </a:p>
                  </a:txBody>
                  <a:tcPr/>
                </a:tc>
                <a:tc>
                  <a:txBody>
                    <a:bodyPr/>
                    <a:lstStyle/>
                    <a:p>
                      <a:pPr algn="ctr"/>
                      <a:r>
                        <a:rPr lang="en-US" dirty="0"/>
                        <a:t>17.8</a:t>
                      </a:r>
                    </a:p>
                  </a:txBody>
                  <a:tcPr/>
                </a:tc>
                <a:extLst>
                  <a:ext uri="{0D108BD9-81ED-4DB2-BD59-A6C34878D82A}">
                    <a16:rowId xmlns:a16="http://schemas.microsoft.com/office/drawing/2014/main" val="3382619847"/>
                  </a:ext>
                </a:extLst>
              </a:tr>
              <a:tr h="370840">
                <a:tc>
                  <a:txBody>
                    <a:bodyPr/>
                    <a:lstStyle/>
                    <a:p>
                      <a:r>
                        <a:rPr lang="en-US" dirty="0"/>
                        <a:t>17</a:t>
                      </a:r>
                    </a:p>
                  </a:txBody>
                  <a:tcPr/>
                </a:tc>
                <a:tc>
                  <a:txBody>
                    <a:bodyPr/>
                    <a:lstStyle/>
                    <a:p>
                      <a:pPr algn="ctr"/>
                      <a:r>
                        <a:rPr lang="en-US" dirty="0"/>
                        <a:t>27.2</a:t>
                      </a:r>
                    </a:p>
                  </a:txBody>
                  <a:tcPr/>
                </a:tc>
                <a:tc>
                  <a:txBody>
                    <a:bodyPr/>
                    <a:lstStyle/>
                    <a:p>
                      <a:pPr algn="ctr"/>
                      <a:r>
                        <a:rPr lang="en-US" dirty="0"/>
                        <a:t>17.9</a:t>
                      </a:r>
                    </a:p>
                  </a:txBody>
                  <a:tcPr/>
                </a:tc>
                <a:extLst>
                  <a:ext uri="{0D108BD9-81ED-4DB2-BD59-A6C34878D82A}">
                    <a16:rowId xmlns:a16="http://schemas.microsoft.com/office/drawing/2014/main" val="1324048993"/>
                  </a:ext>
                </a:extLst>
              </a:tr>
              <a:tr h="370840">
                <a:tc>
                  <a:txBody>
                    <a:bodyPr/>
                    <a:lstStyle/>
                    <a:p>
                      <a:r>
                        <a:rPr lang="en-US" dirty="0"/>
                        <a:t>25</a:t>
                      </a:r>
                    </a:p>
                  </a:txBody>
                  <a:tcPr/>
                </a:tc>
                <a:tc>
                  <a:txBody>
                    <a:bodyPr/>
                    <a:lstStyle/>
                    <a:p>
                      <a:pPr algn="ctr"/>
                      <a:r>
                        <a:rPr lang="en-US" dirty="0"/>
                        <a:t>28.8</a:t>
                      </a:r>
                    </a:p>
                  </a:txBody>
                  <a:tcPr/>
                </a:tc>
                <a:tc>
                  <a:txBody>
                    <a:bodyPr/>
                    <a:lstStyle/>
                    <a:p>
                      <a:pPr algn="ctr"/>
                      <a:r>
                        <a:rPr lang="en-US" dirty="0"/>
                        <a:t>18.5</a:t>
                      </a:r>
                    </a:p>
                  </a:txBody>
                  <a:tcPr/>
                </a:tc>
                <a:extLst>
                  <a:ext uri="{0D108BD9-81ED-4DB2-BD59-A6C34878D82A}">
                    <a16:rowId xmlns:a16="http://schemas.microsoft.com/office/drawing/2014/main" val="1537868741"/>
                  </a:ext>
                </a:extLst>
              </a:tr>
              <a:tr h="370840">
                <a:tc>
                  <a:txBody>
                    <a:bodyPr/>
                    <a:lstStyle/>
                    <a:p>
                      <a:r>
                        <a:rPr lang="en-US" dirty="0"/>
                        <a:t>35</a:t>
                      </a:r>
                    </a:p>
                  </a:txBody>
                  <a:tcPr/>
                </a:tc>
                <a:tc>
                  <a:txBody>
                    <a:bodyPr/>
                    <a:lstStyle/>
                    <a:p>
                      <a:pPr algn="ctr"/>
                      <a:r>
                        <a:rPr lang="en-US" dirty="0"/>
                        <a:t>29.7</a:t>
                      </a:r>
                    </a:p>
                  </a:txBody>
                  <a:tcPr/>
                </a:tc>
                <a:tc>
                  <a:txBody>
                    <a:bodyPr/>
                    <a:lstStyle/>
                    <a:p>
                      <a:pPr algn="ctr"/>
                      <a:r>
                        <a:rPr lang="en-US" dirty="0"/>
                        <a:t>18.0</a:t>
                      </a:r>
                    </a:p>
                  </a:txBody>
                  <a:tcPr/>
                </a:tc>
                <a:extLst>
                  <a:ext uri="{0D108BD9-81ED-4DB2-BD59-A6C34878D82A}">
                    <a16:rowId xmlns:a16="http://schemas.microsoft.com/office/drawing/2014/main" val="3566800369"/>
                  </a:ext>
                </a:extLst>
              </a:tr>
              <a:tr h="370840">
                <a:tc>
                  <a:txBody>
                    <a:bodyPr/>
                    <a:lstStyle/>
                    <a:p>
                      <a:r>
                        <a:rPr lang="en-US" dirty="0"/>
                        <a:t>45</a:t>
                      </a:r>
                    </a:p>
                  </a:txBody>
                  <a:tcPr/>
                </a:tc>
                <a:tc>
                  <a:txBody>
                    <a:bodyPr/>
                    <a:lstStyle/>
                    <a:p>
                      <a:pPr algn="ctr"/>
                      <a:r>
                        <a:rPr lang="en-US" dirty="0"/>
                        <a:t>30.2</a:t>
                      </a:r>
                    </a:p>
                  </a:txBody>
                  <a:tcPr/>
                </a:tc>
                <a:tc>
                  <a:txBody>
                    <a:bodyPr/>
                    <a:lstStyle/>
                    <a:p>
                      <a:pPr algn="ctr"/>
                      <a:r>
                        <a:rPr lang="en-US" dirty="0"/>
                        <a:t>18.2</a:t>
                      </a:r>
                    </a:p>
                  </a:txBody>
                  <a:tcPr/>
                </a:tc>
                <a:extLst>
                  <a:ext uri="{0D108BD9-81ED-4DB2-BD59-A6C34878D82A}">
                    <a16:rowId xmlns:a16="http://schemas.microsoft.com/office/drawing/2014/main" val="1285271794"/>
                  </a:ext>
                </a:extLst>
              </a:tr>
              <a:tr h="370840">
                <a:tc>
                  <a:txBody>
                    <a:bodyPr/>
                    <a:lstStyle/>
                    <a:p>
                      <a:r>
                        <a:rPr lang="en-US" dirty="0"/>
                        <a:t>TNT</a:t>
                      </a:r>
                    </a:p>
                  </a:txBody>
                  <a:tcPr/>
                </a:tc>
                <a:tc>
                  <a:txBody>
                    <a:bodyPr/>
                    <a:lstStyle/>
                    <a:p>
                      <a:pPr algn="ctr"/>
                      <a:r>
                        <a:rPr lang="en-US" dirty="0"/>
                        <a:t>23.0</a:t>
                      </a:r>
                    </a:p>
                  </a:txBody>
                  <a:tcPr/>
                </a:tc>
                <a:tc>
                  <a:txBody>
                    <a:bodyPr/>
                    <a:lstStyle/>
                    <a:p>
                      <a:pPr algn="ctr"/>
                      <a:r>
                        <a:rPr lang="en-US" dirty="0"/>
                        <a:t>16.2</a:t>
                      </a:r>
                    </a:p>
                  </a:txBody>
                  <a:tcPr/>
                </a:tc>
                <a:extLst>
                  <a:ext uri="{0D108BD9-81ED-4DB2-BD59-A6C34878D82A}">
                    <a16:rowId xmlns:a16="http://schemas.microsoft.com/office/drawing/2014/main" val="2071665296"/>
                  </a:ext>
                </a:extLst>
              </a:tr>
            </a:tbl>
          </a:graphicData>
        </a:graphic>
      </p:graphicFrame>
      <p:sp>
        <p:nvSpPr>
          <p:cNvPr id="7" name="Text Placeholder 6">
            <a:extLst>
              <a:ext uri="{FF2B5EF4-FFF2-40B4-BE49-F238E27FC236}">
                <a16:creationId xmlns:a16="http://schemas.microsoft.com/office/drawing/2014/main" id="{0C1F6EC1-64A9-D8C7-20EB-06F5CDD3EEDC}"/>
              </a:ext>
            </a:extLst>
          </p:cNvPr>
          <p:cNvSpPr>
            <a:spLocks noGrp="1"/>
          </p:cNvSpPr>
          <p:nvPr>
            <p:ph type="body" sz="quarter" idx="19"/>
          </p:nvPr>
        </p:nvSpPr>
        <p:spPr/>
        <p:txBody>
          <a:bodyPr/>
          <a:lstStyle/>
          <a:p>
            <a:r>
              <a:rPr lang="en-US" dirty="0"/>
              <a:t>Effect of Al on underwater explosive performance (1 lb. charges). Ratio RDX/TNT 1.05/1.0 throughout</a:t>
            </a:r>
          </a:p>
        </p:txBody>
      </p:sp>
    </p:spTree>
    <p:extLst>
      <p:ext uri="{BB962C8B-B14F-4D97-AF65-F5344CB8AC3E}">
        <p14:creationId xmlns:p14="http://schemas.microsoft.com/office/powerpoint/2010/main" val="30708838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74ED845-1A4D-F0E5-39DB-7435207C380E}"/>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7C4BC0F0-B5CE-3D1C-AF19-184B265BD5D4}"/>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9DA1927A-87DC-3EC7-9619-A5189928C487}"/>
              </a:ext>
            </a:extLst>
          </p:cNvPr>
          <p:cNvSpPr>
            <a:spLocks noGrp="1"/>
          </p:cNvSpPr>
          <p:nvPr>
            <p:ph type="title"/>
          </p:nvPr>
        </p:nvSpPr>
        <p:spPr>
          <a:xfrm>
            <a:off x="-2" y="719138"/>
            <a:ext cx="7010401" cy="1260000"/>
          </a:xfrm>
        </p:spPr>
        <p:txBody>
          <a:bodyPr/>
          <a:lstStyle/>
          <a:p>
            <a:r>
              <a:rPr lang="en-US" dirty="0"/>
              <a:t>First bubble pulse parameters (Comp B/Al)</a:t>
            </a:r>
          </a:p>
        </p:txBody>
      </p:sp>
      <p:graphicFrame>
        <p:nvGraphicFramePr>
          <p:cNvPr id="7" name="Content Placeholder 6">
            <a:extLst>
              <a:ext uri="{FF2B5EF4-FFF2-40B4-BE49-F238E27FC236}">
                <a16:creationId xmlns:a16="http://schemas.microsoft.com/office/drawing/2014/main" id="{D3589344-4CBC-8E89-C474-DC585461F126}"/>
              </a:ext>
            </a:extLst>
          </p:cNvPr>
          <p:cNvGraphicFramePr>
            <a:graphicFrameLocks noGrp="1"/>
          </p:cNvGraphicFramePr>
          <p:nvPr>
            <p:ph sz="quarter" idx="16"/>
          </p:nvPr>
        </p:nvGraphicFramePr>
        <p:xfrm>
          <a:off x="679938" y="2041589"/>
          <a:ext cx="11243603" cy="3418840"/>
        </p:xfrm>
        <a:graphic>
          <a:graphicData uri="http://schemas.openxmlformats.org/drawingml/2006/table">
            <a:tbl>
              <a:tblPr firstRow="1" bandRow="1">
                <a:tableStyleId>{0E3FDE45-AF77-4B5C-9715-49D594BDF05E}</a:tableStyleId>
              </a:tblPr>
              <a:tblGrid>
                <a:gridCol w="1312203">
                  <a:extLst>
                    <a:ext uri="{9D8B030D-6E8A-4147-A177-3AD203B41FA5}">
                      <a16:colId xmlns:a16="http://schemas.microsoft.com/office/drawing/2014/main" val="733462594"/>
                    </a:ext>
                  </a:extLst>
                </a:gridCol>
                <a:gridCol w="1241425">
                  <a:extLst>
                    <a:ext uri="{9D8B030D-6E8A-4147-A177-3AD203B41FA5}">
                      <a16:colId xmlns:a16="http://schemas.microsoft.com/office/drawing/2014/main" val="127258205"/>
                    </a:ext>
                  </a:extLst>
                </a:gridCol>
                <a:gridCol w="1241425">
                  <a:extLst>
                    <a:ext uri="{9D8B030D-6E8A-4147-A177-3AD203B41FA5}">
                      <a16:colId xmlns:a16="http://schemas.microsoft.com/office/drawing/2014/main" val="3184621606"/>
                    </a:ext>
                  </a:extLst>
                </a:gridCol>
                <a:gridCol w="1241425">
                  <a:extLst>
                    <a:ext uri="{9D8B030D-6E8A-4147-A177-3AD203B41FA5}">
                      <a16:colId xmlns:a16="http://schemas.microsoft.com/office/drawing/2014/main" val="1282499383"/>
                    </a:ext>
                  </a:extLst>
                </a:gridCol>
                <a:gridCol w="1241425">
                  <a:extLst>
                    <a:ext uri="{9D8B030D-6E8A-4147-A177-3AD203B41FA5}">
                      <a16:colId xmlns:a16="http://schemas.microsoft.com/office/drawing/2014/main" val="1552209069"/>
                    </a:ext>
                  </a:extLst>
                </a:gridCol>
                <a:gridCol w="1241425">
                  <a:extLst>
                    <a:ext uri="{9D8B030D-6E8A-4147-A177-3AD203B41FA5}">
                      <a16:colId xmlns:a16="http://schemas.microsoft.com/office/drawing/2014/main" val="1367130941"/>
                    </a:ext>
                  </a:extLst>
                </a:gridCol>
                <a:gridCol w="1241425">
                  <a:extLst>
                    <a:ext uri="{9D8B030D-6E8A-4147-A177-3AD203B41FA5}">
                      <a16:colId xmlns:a16="http://schemas.microsoft.com/office/drawing/2014/main" val="2622413716"/>
                    </a:ext>
                  </a:extLst>
                </a:gridCol>
                <a:gridCol w="1241425">
                  <a:extLst>
                    <a:ext uri="{9D8B030D-6E8A-4147-A177-3AD203B41FA5}">
                      <a16:colId xmlns:a16="http://schemas.microsoft.com/office/drawing/2014/main" val="853282064"/>
                    </a:ext>
                  </a:extLst>
                </a:gridCol>
                <a:gridCol w="1241425">
                  <a:extLst>
                    <a:ext uri="{9D8B030D-6E8A-4147-A177-3AD203B41FA5}">
                      <a16:colId xmlns:a16="http://schemas.microsoft.com/office/drawing/2014/main" val="2293621423"/>
                    </a:ext>
                  </a:extLst>
                </a:gridCol>
              </a:tblGrid>
              <a:tr h="370840">
                <a:tc>
                  <a:txBody>
                    <a:bodyPr/>
                    <a:lstStyle/>
                    <a:p>
                      <a:r>
                        <a:rPr lang="en-US" sz="1600" dirty="0"/>
                        <a:t>Composition</a:t>
                      </a:r>
                    </a:p>
                  </a:txBody>
                  <a:tcPr/>
                </a:tc>
                <a:tc gridSpan="4">
                  <a:txBody>
                    <a:bodyPr/>
                    <a:lstStyle/>
                    <a:p>
                      <a:pPr algn="ctr"/>
                      <a:r>
                        <a:rPr lang="en-US" sz="1600" dirty="0"/>
                        <a:t>Distance 35 inches</a:t>
                      </a:r>
                    </a:p>
                  </a:txBody>
                  <a:tcPr/>
                </a:tc>
                <a:tc hMerge="1">
                  <a:txBody>
                    <a:bodyPr/>
                    <a:lstStyle/>
                    <a:p>
                      <a:endParaRPr/>
                    </a:p>
                  </a:txBody>
                  <a:tcPr/>
                </a:tc>
                <a:tc hMerge="1">
                  <a:txBody>
                    <a:bodyPr/>
                    <a:lstStyle/>
                    <a:p>
                      <a:endParaRPr lang="en-US" dirty="0"/>
                    </a:p>
                  </a:txBody>
                  <a:tcPr/>
                </a:tc>
                <a:tc hMerge="1">
                  <a:txBody>
                    <a:bodyPr/>
                    <a:lstStyle/>
                    <a:p>
                      <a:endParaRPr lang="en-US" dirty="0"/>
                    </a:p>
                  </a:txBody>
                  <a:tcPr/>
                </a:tc>
                <a:tc gridSpan="4">
                  <a:txBody>
                    <a:bodyPr/>
                    <a:lstStyle/>
                    <a:p>
                      <a:pPr algn="ctr"/>
                      <a:r>
                        <a:rPr lang="en-US" sz="1600" dirty="0"/>
                        <a:t>Distance 70 inches</a:t>
                      </a:r>
                    </a:p>
                  </a:txBody>
                  <a:tcPr/>
                </a:tc>
                <a:tc hMerge="1">
                  <a:txBody>
                    <a:bodyPr/>
                    <a:lstStyle/>
                    <a:p>
                      <a:endParaRPr lang="en-US" dirty="0"/>
                    </a:p>
                  </a:txBody>
                  <a:tcPr/>
                </a:tc>
                <a:tc hMerge="1">
                  <a:txBody>
                    <a:bodyPr/>
                    <a:lstStyle/>
                    <a:p>
                      <a:endParaRPr lang="en-US" dirty="0"/>
                    </a:p>
                  </a:txBody>
                  <a:tcPr/>
                </a:tc>
                <a:tc hMerge="1">
                  <a:txBody>
                    <a:bodyPr/>
                    <a:lstStyle/>
                    <a:p>
                      <a:endParaRPr lang="en-US" dirty="0"/>
                    </a:p>
                  </a:txBody>
                  <a:tcPr/>
                </a:tc>
                <a:extLst>
                  <a:ext uri="{0D108BD9-81ED-4DB2-BD59-A6C34878D82A}">
                    <a16:rowId xmlns:a16="http://schemas.microsoft.com/office/drawing/2014/main" val="3834617395"/>
                  </a:ext>
                </a:extLst>
              </a:tr>
              <a:tr h="370840">
                <a:tc>
                  <a:txBody>
                    <a:bodyPr/>
                    <a:lstStyle/>
                    <a:p>
                      <a:r>
                        <a:rPr lang="en-US" sz="1600" dirty="0"/>
                        <a:t>(&amp; Al)</a:t>
                      </a:r>
                    </a:p>
                  </a:txBody>
                  <a:tcPr/>
                </a:tc>
                <a:tc>
                  <a:txBody>
                    <a:bodyPr/>
                    <a:lstStyle/>
                    <a:p>
                      <a:r>
                        <a:rPr lang="en-US" sz="1600" dirty="0"/>
                        <a:t>Pm %</a:t>
                      </a:r>
                    </a:p>
                  </a:txBody>
                  <a:tcPr/>
                </a:tc>
                <a:tc>
                  <a:txBody>
                    <a:bodyPr/>
                    <a:lstStyle/>
                    <a:p>
                      <a:r>
                        <a:rPr lang="en-US" sz="1600" dirty="0"/>
                        <a:t>Duration of Positive Phase %</a:t>
                      </a:r>
                    </a:p>
                  </a:txBody>
                  <a:tcPr/>
                </a:tc>
                <a:tc>
                  <a:txBody>
                    <a:bodyPr/>
                    <a:lstStyle/>
                    <a:p>
                      <a:r>
                        <a:rPr lang="en-US" sz="1600" dirty="0"/>
                        <a:t>Positive Impulse %</a:t>
                      </a:r>
                    </a:p>
                  </a:txBody>
                  <a:tcPr/>
                </a:tc>
                <a:tc>
                  <a:txBody>
                    <a:bodyPr/>
                    <a:lstStyle/>
                    <a:p>
                      <a:r>
                        <a:rPr lang="en-US" sz="1600" dirty="0"/>
                        <a:t>Energy %</a:t>
                      </a:r>
                    </a:p>
                  </a:txBody>
                  <a:tcPr/>
                </a:tc>
                <a:tc>
                  <a:txBody>
                    <a:bodyPr/>
                    <a:lstStyle/>
                    <a:p>
                      <a:r>
                        <a:rPr lang="en-US" sz="1600" dirty="0"/>
                        <a:t>Pm %</a:t>
                      </a:r>
                    </a:p>
                  </a:txBody>
                  <a:tcPr/>
                </a:tc>
                <a:tc>
                  <a:txBody>
                    <a:bodyPr/>
                    <a:lstStyle/>
                    <a:p>
                      <a:r>
                        <a:rPr lang="en-US" sz="1600" dirty="0"/>
                        <a:t>Duration of Positive Phase %</a:t>
                      </a:r>
                    </a:p>
                  </a:txBody>
                  <a:tcPr/>
                </a:tc>
                <a:tc>
                  <a:txBody>
                    <a:bodyPr/>
                    <a:lstStyle/>
                    <a:p>
                      <a:r>
                        <a:rPr lang="en-US" sz="1600" dirty="0"/>
                        <a:t>Positive Impulse %</a:t>
                      </a:r>
                    </a:p>
                  </a:txBody>
                  <a:tcPr/>
                </a:tc>
                <a:tc>
                  <a:txBody>
                    <a:bodyPr/>
                    <a:lstStyle/>
                    <a:p>
                      <a:r>
                        <a:rPr lang="en-US" sz="1600" dirty="0"/>
                        <a:t>Energy %</a:t>
                      </a:r>
                    </a:p>
                  </a:txBody>
                  <a:tcPr/>
                </a:tc>
                <a:extLst>
                  <a:ext uri="{0D108BD9-81ED-4DB2-BD59-A6C34878D82A}">
                    <a16:rowId xmlns:a16="http://schemas.microsoft.com/office/drawing/2014/main" val="3603449664"/>
                  </a:ext>
                </a:extLst>
              </a:tr>
              <a:tr h="370840">
                <a:tc>
                  <a:txBody>
                    <a:bodyPr/>
                    <a:lstStyle/>
                    <a:p>
                      <a:r>
                        <a:rPr lang="en-US" sz="1600" dirty="0"/>
                        <a:t>0</a:t>
                      </a:r>
                    </a:p>
                  </a:txBody>
                  <a:tcPr/>
                </a:tc>
                <a:tc>
                  <a:txBody>
                    <a:bodyPr/>
                    <a:lstStyle/>
                    <a:p>
                      <a:r>
                        <a:rPr lang="en-US" sz="1600" dirty="0"/>
                        <a:t>100</a:t>
                      </a:r>
                    </a:p>
                  </a:txBody>
                  <a:tcPr/>
                </a:tc>
                <a:tc>
                  <a:txBody>
                    <a:bodyPr/>
                    <a:lstStyle/>
                    <a:p>
                      <a:r>
                        <a:rPr lang="en-US" sz="1600" dirty="0"/>
                        <a:t>100</a:t>
                      </a:r>
                    </a:p>
                  </a:txBody>
                  <a:tcPr/>
                </a:tc>
                <a:tc>
                  <a:txBody>
                    <a:bodyPr/>
                    <a:lstStyle/>
                    <a:p>
                      <a:r>
                        <a:rPr lang="en-US" sz="1600" dirty="0"/>
                        <a:t>100</a:t>
                      </a:r>
                    </a:p>
                  </a:txBody>
                  <a:tcPr/>
                </a:tc>
                <a:tc>
                  <a:txBody>
                    <a:bodyPr/>
                    <a:lstStyle/>
                    <a:p>
                      <a:r>
                        <a:rPr lang="en-US" sz="1600" dirty="0"/>
                        <a:t>100</a:t>
                      </a:r>
                    </a:p>
                  </a:txBody>
                  <a:tcPr/>
                </a:tc>
                <a:tc>
                  <a:txBody>
                    <a:bodyPr/>
                    <a:lstStyle/>
                    <a:p>
                      <a:r>
                        <a:rPr lang="en-US" sz="1600" dirty="0"/>
                        <a:t>100</a:t>
                      </a:r>
                    </a:p>
                  </a:txBody>
                  <a:tcPr/>
                </a:tc>
                <a:tc>
                  <a:txBody>
                    <a:bodyPr/>
                    <a:lstStyle/>
                    <a:p>
                      <a:r>
                        <a:rPr lang="en-US" sz="1600" dirty="0"/>
                        <a:t>100</a:t>
                      </a:r>
                    </a:p>
                  </a:txBody>
                  <a:tcPr/>
                </a:tc>
                <a:tc>
                  <a:txBody>
                    <a:bodyPr/>
                    <a:lstStyle/>
                    <a:p>
                      <a:r>
                        <a:rPr lang="en-US" sz="1600" dirty="0"/>
                        <a:t>100</a:t>
                      </a:r>
                    </a:p>
                  </a:txBody>
                  <a:tcPr/>
                </a:tc>
                <a:tc>
                  <a:txBody>
                    <a:bodyPr/>
                    <a:lstStyle/>
                    <a:p>
                      <a:r>
                        <a:rPr lang="en-US" sz="1600" dirty="0"/>
                        <a:t>100</a:t>
                      </a:r>
                    </a:p>
                  </a:txBody>
                  <a:tcPr/>
                </a:tc>
                <a:extLst>
                  <a:ext uri="{0D108BD9-81ED-4DB2-BD59-A6C34878D82A}">
                    <a16:rowId xmlns:a16="http://schemas.microsoft.com/office/drawing/2014/main" val="1149342896"/>
                  </a:ext>
                </a:extLst>
              </a:tr>
              <a:tr h="370840">
                <a:tc>
                  <a:txBody>
                    <a:bodyPr/>
                    <a:lstStyle/>
                    <a:p>
                      <a:r>
                        <a:rPr lang="en-US" sz="1600" dirty="0"/>
                        <a:t>10</a:t>
                      </a:r>
                    </a:p>
                  </a:txBody>
                  <a:tcPr/>
                </a:tc>
                <a:tc>
                  <a:txBody>
                    <a:bodyPr/>
                    <a:lstStyle/>
                    <a:p>
                      <a:r>
                        <a:rPr lang="en-US" sz="1600" dirty="0"/>
                        <a:t>95</a:t>
                      </a:r>
                    </a:p>
                  </a:txBody>
                  <a:tcPr/>
                </a:tc>
                <a:tc>
                  <a:txBody>
                    <a:bodyPr/>
                    <a:lstStyle/>
                    <a:p>
                      <a:r>
                        <a:rPr lang="en-US" sz="1600" dirty="0"/>
                        <a:t>115</a:t>
                      </a:r>
                    </a:p>
                  </a:txBody>
                  <a:tcPr/>
                </a:tc>
                <a:tc>
                  <a:txBody>
                    <a:bodyPr/>
                    <a:lstStyle/>
                    <a:p>
                      <a:r>
                        <a:rPr lang="en-US" sz="1600" dirty="0"/>
                        <a:t>106</a:t>
                      </a:r>
                    </a:p>
                  </a:txBody>
                  <a:tcPr/>
                </a:tc>
                <a:tc>
                  <a:txBody>
                    <a:bodyPr/>
                    <a:lstStyle/>
                    <a:p>
                      <a:r>
                        <a:rPr lang="en-US" sz="1600" dirty="0"/>
                        <a:t>102</a:t>
                      </a:r>
                    </a:p>
                  </a:txBody>
                  <a:tcPr/>
                </a:tc>
                <a:tc>
                  <a:txBody>
                    <a:bodyPr/>
                    <a:lstStyle/>
                    <a:p>
                      <a:r>
                        <a:rPr lang="en-US" sz="1600" dirty="0"/>
                        <a:t>92</a:t>
                      </a:r>
                    </a:p>
                  </a:txBody>
                  <a:tcPr/>
                </a:tc>
                <a:tc>
                  <a:txBody>
                    <a:bodyPr/>
                    <a:lstStyle/>
                    <a:p>
                      <a:r>
                        <a:rPr lang="en-US" sz="1600" dirty="0"/>
                        <a:t>95</a:t>
                      </a:r>
                    </a:p>
                  </a:txBody>
                  <a:tcPr/>
                </a:tc>
                <a:tc>
                  <a:txBody>
                    <a:bodyPr/>
                    <a:lstStyle/>
                    <a:p>
                      <a:r>
                        <a:rPr lang="en-US" sz="1600" dirty="0"/>
                        <a:t>117</a:t>
                      </a:r>
                    </a:p>
                  </a:txBody>
                  <a:tcPr/>
                </a:tc>
                <a:tc>
                  <a:txBody>
                    <a:bodyPr/>
                    <a:lstStyle/>
                    <a:p>
                      <a:r>
                        <a:rPr lang="en-US" sz="1600" dirty="0"/>
                        <a:t>113</a:t>
                      </a:r>
                    </a:p>
                  </a:txBody>
                  <a:tcPr/>
                </a:tc>
                <a:extLst>
                  <a:ext uri="{0D108BD9-81ED-4DB2-BD59-A6C34878D82A}">
                    <a16:rowId xmlns:a16="http://schemas.microsoft.com/office/drawing/2014/main" val="4102841881"/>
                  </a:ext>
                </a:extLst>
              </a:tr>
              <a:tr h="370840">
                <a:tc>
                  <a:txBody>
                    <a:bodyPr/>
                    <a:lstStyle/>
                    <a:p>
                      <a:r>
                        <a:rPr lang="en-US" sz="1600" dirty="0"/>
                        <a:t>17</a:t>
                      </a:r>
                    </a:p>
                  </a:txBody>
                  <a:tcPr/>
                </a:tc>
                <a:tc>
                  <a:txBody>
                    <a:bodyPr/>
                    <a:lstStyle/>
                    <a:p>
                      <a:r>
                        <a:rPr lang="en-US" sz="1600" dirty="0"/>
                        <a:t>84</a:t>
                      </a:r>
                    </a:p>
                  </a:txBody>
                  <a:tcPr/>
                </a:tc>
                <a:tc>
                  <a:txBody>
                    <a:bodyPr/>
                    <a:lstStyle/>
                    <a:p>
                      <a:r>
                        <a:rPr lang="en-US" sz="1600" dirty="0"/>
                        <a:t>117</a:t>
                      </a:r>
                    </a:p>
                  </a:txBody>
                  <a:tcPr/>
                </a:tc>
                <a:tc>
                  <a:txBody>
                    <a:bodyPr/>
                    <a:lstStyle/>
                    <a:p>
                      <a:r>
                        <a:rPr lang="en-US" sz="1600" dirty="0"/>
                        <a:t>114</a:t>
                      </a:r>
                    </a:p>
                  </a:txBody>
                  <a:tcPr/>
                </a:tc>
                <a:tc>
                  <a:txBody>
                    <a:bodyPr/>
                    <a:lstStyle/>
                    <a:p>
                      <a:r>
                        <a:rPr lang="en-US" sz="1600" dirty="0"/>
                        <a:t>95</a:t>
                      </a:r>
                    </a:p>
                  </a:txBody>
                  <a:tcPr/>
                </a:tc>
                <a:tc>
                  <a:txBody>
                    <a:bodyPr/>
                    <a:lstStyle/>
                    <a:p>
                      <a:r>
                        <a:rPr lang="en-US" sz="1600" dirty="0"/>
                        <a:t>84</a:t>
                      </a:r>
                    </a:p>
                  </a:txBody>
                  <a:tcPr/>
                </a:tc>
                <a:tc>
                  <a:txBody>
                    <a:bodyPr/>
                    <a:lstStyle/>
                    <a:p>
                      <a:r>
                        <a:rPr lang="en-US" sz="1600" dirty="0"/>
                        <a:t>109</a:t>
                      </a:r>
                    </a:p>
                  </a:txBody>
                  <a:tcPr/>
                </a:tc>
                <a:tc>
                  <a:txBody>
                    <a:bodyPr/>
                    <a:lstStyle/>
                    <a:p>
                      <a:r>
                        <a:rPr lang="en-US" sz="1600" dirty="0"/>
                        <a:t>116</a:t>
                      </a:r>
                    </a:p>
                  </a:txBody>
                  <a:tcPr/>
                </a:tc>
                <a:tc>
                  <a:txBody>
                    <a:bodyPr/>
                    <a:lstStyle/>
                    <a:p>
                      <a:r>
                        <a:rPr lang="en-US" sz="1600" dirty="0"/>
                        <a:t>107</a:t>
                      </a:r>
                    </a:p>
                  </a:txBody>
                  <a:tcPr/>
                </a:tc>
                <a:extLst>
                  <a:ext uri="{0D108BD9-81ED-4DB2-BD59-A6C34878D82A}">
                    <a16:rowId xmlns:a16="http://schemas.microsoft.com/office/drawing/2014/main" val="1671856225"/>
                  </a:ext>
                </a:extLst>
              </a:tr>
              <a:tr h="370840">
                <a:tc>
                  <a:txBody>
                    <a:bodyPr/>
                    <a:lstStyle/>
                    <a:p>
                      <a:r>
                        <a:rPr lang="en-US" sz="1600" dirty="0"/>
                        <a:t>25</a:t>
                      </a:r>
                    </a:p>
                  </a:txBody>
                  <a:tcPr/>
                </a:tc>
                <a:tc>
                  <a:txBody>
                    <a:bodyPr/>
                    <a:lstStyle/>
                    <a:p>
                      <a:r>
                        <a:rPr lang="en-US" sz="1600" dirty="0"/>
                        <a:t>68</a:t>
                      </a:r>
                    </a:p>
                  </a:txBody>
                  <a:tcPr/>
                </a:tc>
                <a:tc>
                  <a:txBody>
                    <a:bodyPr/>
                    <a:lstStyle/>
                    <a:p>
                      <a:r>
                        <a:rPr lang="en-US" sz="1600" dirty="0"/>
                        <a:t>126</a:t>
                      </a:r>
                    </a:p>
                  </a:txBody>
                  <a:tcPr/>
                </a:tc>
                <a:tc>
                  <a:txBody>
                    <a:bodyPr/>
                    <a:lstStyle/>
                    <a:p>
                      <a:r>
                        <a:rPr lang="en-US" sz="1600" dirty="0"/>
                        <a:t>113</a:t>
                      </a:r>
                    </a:p>
                  </a:txBody>
                  <a:tcPr/>
                </a:tc>
                <a:tc>
                  <a:txBody>
                    <a:bodyPr/>
                    <a:lstStyle/>
                    <a:p>
                      <a:r>
                        <a:rPr lang="en-US" sz="1600" dirty="0"/>
                        <a:t>82</a:t>
                      </a:r>
                    </a:p>
                  </a:txBody>
                  <a:tcPr/>
                </a:tc>
                <a:tc>
                  <a:txBody>
                    <a:bodyPr/>
                    <a:lstStyle/>
                    <a:p>
                      <a:r>
                        <a:rPr lang="en-US" sz="1600" dirty="0"/>
                        <a:t>68</a:t>
                      </a:r>
                    </a:p>
                  </a:txBody>
                  <a:tcPr/>
                </a:tc>
                <a:tc>
                  <a:txBody>
                    <a:bodyPr/>
                    <a:lstStyle/>
                    <a:p>
                      <a:r>
                        <a:rPr lang="en-US" sz="1600" dirty="0"/>
                        <a:t>123</a:t>
                      </a:r>
                    </a:p>
                  </a:txBody>
                  <a:tcPr/>
                </a:tc>
                <a:tc>
                  <a:txBody>
                    <a:bodyPr/>
                    <a:lstStyle/>
                    <a:p>
                      <a:r>
                        <a:rPr lang="en-US" sz="1600" dirty="0"/>
                        <a:t>120</a:t>
                      </a:r>
                    </a:p>
                  </a:txBody>
                  <a:tcPr/>
                </a:tc>
                <a:tc>
                  <a:txBody>
                    <a:bodyPr/>
                    <a:lstStyle/>
                    <a:p>
                      <a:r>
                        <a:rPr lang="en-US" sz="1600" dirty="0"/>
                        <a:t>98</a:t>
                      </a:r>
                    </a:p>
                  </a:txBody>
                  <a:tcPr/>
                </a:tc>
                <a:extLst>
                  <a:ext uri="{0D108BD9-81ED-4DB2-BD59-A6C34878D82A}">
                    <a16:rowId xmlns:a16="http://schemas.microsoft.com/office/drawing/2014/main" val="349192975"/>
                  </a:ext>
                </a:extLst>
              </a:tr>
              <a:tr h="370840">
                <a:tc>
                  <a:txBody>
                    <a:bodyPr/>
                    <a:lstStyle/>
                    <a:p>
                      <a:r>
                        <a:rPr lang="en-US" sz="1600" dirty="0"/>
                        <a:t>35</a:t>
                      </a:r>
                    </a:p>
                  </a:txBody>
                  <a:tcPr/>
                </a:tc>
                <a:tc>
                  <a:txBody>
                    <a:bodyPr/>
                    <a:lstStyle/>
                    <a:p>
                      <a:r>
                        <a:rPr lang="en-US" sz="1600" dirty="0"/>
                        <a:t>54</a:t>
                      </a:r>
                    </a:p>
                  </a:txBody>
                  <a:tcPr/>
                </a:tc>
                <a:tc>
                  <a:txBody>
                    <a:bodyPr/>
                    <a:lstStyle/>
                    <a:p>
                      <a:r>
                        <a:rPr lang="en-US" sz="1600" dirty="0"/>
                        <a:t>138</a:t>
                      </a:r>
                    </a:p>
                  </a:txBody>
                  <a:tcPr/>
                </a:tc>
                <a:tc>
                  <a:txBody>
                    <a:bodyPr/>
                    <a:lstStyle/>
                    <a:p>
                      <a:r>
                        <a:rPr lang="en-US" sz="1600" dirty="0"/>
                        <a:t>118</a:t>
                      </a:r>
                    </a:p>
                  </a:txBody>
                  <a:tcPr/>
                </a:tc>
                <a:tc>
                  <a:txBody>
                    <a:bodyPr/>
                    <a:lstStyle/>
                    <a:p>
                      <a:r>
                        <a:rPr lang="en-US" sz="1600" dirty="0"/>
                        <a:t>77</a:t>
                      </a:r>
                    </a:p>
                  </a:txBody>
                  <a:tcPr/>
                </a:tc>
                <a:tc>
                  <a:txBody>
                    <a:bodyPr/>
                    <a:lstStyle/>
                    <a:p>
                      <a:r>
                        <a:rPr lang="en-US" sz="1600" dirty="0"/>
                        <a:t>52</a:t>
                      </a:r>
                    </a:p>
                  </a:txBody>
                  <a:tcPr/>
                </a:tc>
                <a:tc>
                  <a:txBody>
                    <a:bodyPr/>
                    <a:lstStyle/>
                    <a:p>
                      <a:r>
                        <a:rPr lang="en-US" sz="1600" dirty="0"/>
                        <a:t>133</a:t>
                      </a:r>
                    </a:p>
                  </a:txBody>
                  <a:tcPr/>
                </a:tc>
                <a:tc>
                  <a:txBody>
                    <a:bodyPr/>
                    <a:lstStyle/>
                    <a:p>
                      <a:r>
                        <a:rPr lang="en-US" sz="1600" dirty="0"/>
                        <a:t>118</a:t>
                      </a:r>
                    </a:p>
                  </a:txBody>
                  <a:tcPr/>
                </a:tc>
                <a:tc>
                  <a:txBody>
                    <a:bodyPr/>
                    <a:lstStyle/>
                    <a:p>
                      <a:r>
                        <a:rPr lang="en-US" sz="1600" dirty="0"/>
                        <a:t>79</a:t>
                      </a:r>
                    </a:p>
                  </a:txBody>
                  <a:tcPr/>
                </a:tc>
                <a:extLst>
                  <a:ext uri="{0D108BD9-81ED-4DB2-BD59-A6C34878D82A}">
                    <a16:rowId xmlns:a16="http://schemas.microsoft.com/office/drawing/2014/main" val="4171533780"/>
                  </a:ext>
                </a:extLst>
              </a:tr>
              <a:tr h="370840">
                <a:tc>
                  <a:txBody>
                    <a:bodyPr/>
                    <a:lstStyle/>
                    <a:p>
                      <a:r>
                        <a:rPr lang="en-US" sz="1600" dirty="0"/>
                        <a:t>45</a:t>
                      </a:r>
                    </a:p>
                  </a:txBody>
                  <a:tcPr/>
                </a:tc>
                <a:tc>
                  <a:txBody>
                    <a:bodyPr/>
                    <a:lstStyle/>
                    <a:p>
                      <a:r>
                        <a:rPr lang="en-US" sz="1600" dirty="0"/>
                        <a:t>41</a:t>
                      </a:r>
                    </a:p>
                  </a:txBody>
                  <a:tcPr/>
                </a:tc>
                <a:tc>
                  <a:txBody>
                    <a:bodyPr/>
                    <a:lstStyle/>
                    <a:p>
                      <a:r>
                        <a:rPr lang="en-US" sz="1600" dirty="0"/>
                        <a:t>151</a:t>
                      </a:r>
                    </a:p>
                  </a:txBody>
                  <a:tcPr/>
                </a:tc>
                <a:tc>
                  <a:txBody>
                    <a:bodyPr/>
                    <a:lstStyle/>
                    <a:p>
                      <a:r>
                        <a:rPr lang="en-US" sz="1600" dirty="0"/>
                        <a:t>116</a:t>
                      </a:r>
                    </a:p>
                  </a:txBody>
                  <a:tcPr/>
                </a:tc>
                <a:tc>
                  <a:txBody>
                    <a:bodyPr/>
                    <a:lstStyle/>
                    <a:p>
                      <a:r>
                        <a:rPr lang="en-US" sz="1600" dirty="0"/>
                        <a:t>68</a:t>
                      </a:r>
                    </a:p>
                  </a:txBody>
                  <a:tcPr/>
                </a:tc>
                <a:tc>
                  <a:txBody>
                    <a:bodyPr/>
                    <a:lstStyle/>
                    <a:p>
                      <a:r>
                        <a:rPr lang="en-US" sz="1600" dirty="0"/>
                        <a:t>40</a:t>
                      </a:r>
                    </a:p>
                  </a:txBody>
                  <a:tcPr/>
                </a:tc>
                <a:tc>
                  <a:txBody>
                    <a:bodyPr/>
                    <a:lstStyle/>
                    <a:p>
                      <a:r>
                        <a:rPr lang="en-US" sz="1600" dirty="0"/>
                        <a:t>133</a:t>
                      </a:r>
                    </a:p>
                  </a:txBody>
                  <a:tcPr/>
                </a:tc>
                <a:tc>
                  <a:txBody>
                    <a:bodyPr/>
                    <a:lstStyle/>
                    <a:p>
                      <a:r>
                        <a:rPr lang="en-US" sz="1600" dirty="0"/>
                        <a:t>116</a:t>
                      </a:r>
                    </a:p>
                  </a:txBody>
                  <a:tcPr/>
                </a:tc>
                <a:tc>
                  <a:txBody>
                    <a:bodyPr/>
                    <a:lstStyle/>
                    <a:p>
                      <a:r>
                        <a:rPr lang="en-US" sz="1600" dirty="0"/>
                        <a:t>63</a:t>
                      </a:r>
                    </a:p>
                  </a:txBody>
                  <a:tcPr/>
                </a:tc>
                <a:extLst>
                  <a:ext uri="{0D108BD9-81ED-4DB2-BD59-A6C34878D82A}">
                    <a16:rowId xmlns:a16="http://schemas.microsoft.com/office/drawing/2014/main" val="1743627992"/>
                  </a:ext>
                </a:extLst>
              </a:tr>
            </a:tbl>
          </a:graphicData>
        </a:graphic>
      </p:graphicFrame>
      <p:sp>
        <p:nvSpPr>
          <p:cNvPr id="5" name="Text Placeholder 6">
            <a:extLst>
              <a:ext uri="{FF2B5EF4-FFF2-40B4-BE49-F238E27FC236}">
                <a16:creationId xmlns:a16="http://schemas.microsoft.com/office/drawing/2014/main" id="{8E05C8B3-38D6-92DD-90FE-009DDB953336}"/>
              </a:ext>
            </a:extLst>
          </p:cNvPr>
          <p:cNvSpPr txBox="1">
            <a:spLocks/>
          </p:cNvSpPr>
          <p:nvPr/>
        </p:nvSpPr>
        <p:spPr>
          <a:xfrm>
            <a:off x="750716" y="5566076"/>
            <a:ext cx="11172825" cy="612775"/>
          </a:xfrm>
          <a:prstGeom prst="rect">
            <a:avLst/>
          </a:prstGeom>
        </p:spPr>
        <p:txBody>
          <a:bodyPr/>
          <a:lstStyle>
            <a:lvl1pPr marL="252000" indent="-252000" algn="l" defTabSz="914348" rtl="0" eaLnBrk="1" latinLnBrk="0" hangingPunct="1">
              <a:lnSpc>
                <a:spcPct val="98000"/>
              </a:lnSpc>
              <a:spcBef>
                <a:spcPts val="1000"/>
              </a:spcBef>
              <a:buClr>
                <a:srgbClr val="FC4C02"/>
              </a:buClr>
              <a:buFont typeface="Arial" panose="020B0604020202020204" pitchFamily="34" charset="0"/>
              <a:buChar char="•"/>
              <a:defRPr sz="2000" b="0" kern="1200">
                <a:solidFill>
                  <a:schemeClr val="tx1"/>
                </a:solidFill>
                <a:latin typeface="+mn-lt"/>
                <a:ea typeface="+mn-ea"/>
                <a:cs typeface="+mn-cs"/>
              </a:defRPr>
            </a:lvl1pPr>
            <a:lvl2pPr marL="504000" indent="-252000" algn="l" defTabSz="914348" rtl="0" eaLnBrk="1" latinLnBrk="0" hangingPunct="1">
              <a:lnSpc>
                <a:spcPct val="98000"/>
              </a:lnSpc>
              <a:spcBef>
                <a:spcPts val="1000"/>
              </a:spcBef>
              <a:buClr>
                <a:srgbClr val="FC4C02"/>
              </a:buClr>
              <a:buFont typeface="Arial" panose="020B0604020202020204" pitchFamily="34" charset="0"/>
              <a:buChar char="•"/>
              <a:defRPr sz="1800" kern="1200">
                <a:solidFill>
                  <a:schemeClr val="tx1"/>
                </a:solidFill>
                <a:latin typeface="+mn-lt"/>
                <a:ea typeface="+mn-ea"/>
                <a:cs typeface="+mn-cs"/>
              </a:defRPr>
            </a:lvl2pPr>
            <a:lvl3pPr marL="756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3pPr>
            <a:lvl4pPr marL="1008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4pPr>
            <a:lvl5pPr marL="1260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5pPr>
            <a:lvl6pPr marL="1512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6pPr>
            <a:lvl7pPr marL="1764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7pPr>
            <a:lvl8pPr marL="2016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8pPr>
            <a:lvl9pPr marL="2268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9pPr>
          </a:lstStyle>
          <a:p>
            <a:pPr marL="252000" marR="0" lvl="0" indent="-252000" algn="l" defTabSz="914348" rtl="0" eaLnBrk="1" fontAlgn="auto" latinLnBrk="0" hangingPunct="1">
              <a:lnSpc>
                <a:spcPct val="98000"/>
              </a:lnSpc>
              <a:spcBef>
                <a:spcPts val="1000"/>
              </a:spcBef>
              <a:spcAft>
                <a:spcPts val="0"/>
              </a:spcAft>
              <a:buClr>
                <a:srgbClr val="FC4C02"/>
              </a:buClr>
              <a:buSzTx/>
              <a:buFont typeface="Arial" panose="020B0604020202020204" pitchFamily="34" charset="0"/>
              <a:buChar char="•"/>
              <a:tabLst/>
              <a:defRPr/>
            </a:pPr>
            <a:r>
              <a:rPr kumimoji="0" lang="en-US" sz="2000" b="0" i="0" u="none" strike="noStrike" kern="1200" cap="none" spc="0" normalizeH="0" baseline="0" noProof="0">
                <a:ln>
                  <a:noFill/>
                </a:ln>
                <a:solidFill>
                  <a:srgbClr val="3D4146"/>
                </a:solidFill>
                <a:effectLst/>
                <a:uLnTx/>
                <a:uFillTx/>
                <a:latin typeface="Calibri Light"/>
                <a:ea typeface="+mn-ea"/>
                <a:cs typeface="+mn-cs"/>
              </a:rPr>
              <a:t>Effect of Al on underwater explosive performance (1 lb. charges). Ratio RDX/TNT 1.05/1.0 throughout</a:t>
            </a:r>
            <a:endParaRPr kumimoji="0" lang="en-US" sz="2000" b="0" i="0" u="none" strike="noStrike" kern="1200" cap="none" spc="0" normalizeH="0" baseline="0" noProof="0" dirty="0">
              <a:ln>
                <a:noFill/>
              </a:ln>
              <a:solidFill>
                <a:srgbClr val="3D4146"/>
              </a:solidFill>
              <a:effectLst/>
              <a:uLnTx/>
              <a:uFillTx/>
              <a:latin typeface="Calibri Light"/>
              <a:ea typeface="+mn-ea"/>
              <a:cs typeface="+mn-cs"/>
            </a:endParaRPr>
          </a:p>
        </p:txBody>
      </p:sp>
    </p:spTree>
    <p:extLst>
      <p:ext uri="{BB962C8B-B14F-4D97-AF65-F5344CB8AC3E}">
        <p14:creationId xmlns:p14="http://schemas.microsoft.com/office/powerpoint/2010/main" val="33577662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DFF3CB0-BFC6-8E75-2DF9-02CEE6C1DCDA}"/>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FB86ACAC-B57E-953D-0B88-7DF6254DB282}"/>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5FD3D28E-34FF-DAA2-50C4-C68951257DD3}"/>
              </a:ext>
            </a:extLst>
          </p:cNvPr>
          <p:cNvSpPr>
            <a:spLocks noGrp="1"/>
          </p:cNvSpPr>
          <p:nvPr>
            <p:ph type="title"/>
          </p:nvPr>
        </p:nvSpPr>
        <p:spPr>
          <a:xfrm>
            <a:off x="0" y="12678"/>
            <a:ext cx="8311662" cy="1260000"/>
          </a:xfrm>
        </p:spPr>
        <p:txBody>
          <a:bodyPr/>
          <a:lstStyle/>
          <a:p>
            <a:r>
              <a:rPr lang="en-US" dirty="0"/>
              <a:t>Comparison to Comp B/HBX-1 to % Aluminium</a:t>
            </a:r>
          </a:p>
        </p:txBody>
      </p:sp>
      <p:pic>
        <p:nvPicPr>
          <p:cNvPr id="9" name="Content Placeholder 8" descr="A graph of energy and power&#10;&#10;AI-generated content may be incorrect.">
            <a:extLst>
              <a:ext uri="{FF2B5EF4-FFF2-40B4-BE49-F238E27FC236}">
                <a16:creationId xmlns:a16="http://schemas.microsoft.com/office/drawing/2014/main" id="{A0C5BC94-6507-3B16-820F-BEB9CB0DD0E6}"/>
              </a:ext>
            </a:extLst>
          </p:cNvPr>
          <p:cNvPicPr>
            <a:picLocks noGrp="1" noChangeAspect="1"/>
          </p:cNvPicPr>
          <p:nvPr>
            <p:ph sz="quarter" idx="16"/>
          </p:nvPr>
        </p:nvPicPr>
        <p:blipFill>
          <a:blip r:embed="rId2">
            <a:extLst>
              <a:ext uri="{28A0092B-C50C-407E-A947-70E740481C1C}">
                <a14:useLocalDpi xmlns:a14="http://schemas.microsoft.com/office/drawing/2010/main" val="0"/>
              </a:ext>
            </a:extLst>
          </a:blip>
          <a:stretch>
            <a:fillRect/>
          </a:stretch>
        </p:blipFill>
        <p:spPr>
          <a:xfrm>
            <a:off x="321895" y="1319953"/>
            <a:ext cx="4250103" cy="4447245"/>
          </a:xfrm>
        </p:spPr>
      </p:pic>
      <p:pic>
        <p:nvPicPr>
          <p:cNvPr id="11" name="Content Placeholder 10" descr="A graph of a graph with lines and points&#10;&#10;AI-generated content may be incorrect.">
            <a:extLst>
              <a:ext uri="{FF2B5EF4-FFF2-40B4-BE49-F238E27FC236}">
                <a16:creationId xmlns:a16="http://schemas.microsoft.com/office/drawing/2014/main" id="{6295F645-FF70-47C6-6F2F-3D740707FF13}"/>
              </a:ext>
            </a:extLst>
          </p:cNvPr>
          <p:cNvPicPr>
            <a:picLocks noGrp="1" noChangeAspect="1"/>
          </p:cNvPicPr>
          <p:nvPr>
            <p:ph sz="quarter" idx="17"/>
          </p:nvPr>
        </p:nvPicPr>
        <p:blipFill>
          <a:blip r:embed="rId3">
            <a:extLst>
              <a:ext uri="{28A0092B-C50C-407E-A947-70E740481C1C}">
                <a14:useLocalDpi xmlns:a14="http://schemas.microsoft.com/office/drawing/2010/main" val="0"/>
              </a:ext>
            </a:extLst>
          </a:blip>
          <a:stretch>
            <a:fillRect/>
          </a:stretch>
        </p:blipFill>
        <p:spPr>
          <a:xfrm>
            <a:off x="6788594" y="1319953"/>
            <a:ext cx="4736005" cy="4508238"/>
          </a:xfrm>
        </p:spPr>
      </p:pic>
      <p:sp>
        <p:nvSpPr>
          <p:cNvPr id="7" name="Text Placeholder 6">
            <a:extLst>
              <a:ext uri="{FF2B5EF4-FFF2-40B4-BE49-F238E27FC236}">
                <a16:creationId xmlns:a16="http://schemas.microsoft.com/office/drawing/2014/main" id="{0B4A130B-906C-C3E7-D684-E8BE66281621}"/>
              </a:ext>
            </a:extLst>
          </p:cNvPr>
          <p:cNvSpPr>
            <a:spLocks noGrp="1"/>
          </p:cNvSpPr>
          <p:nvPr>
            <p:ph type="body" sz="quarter" idx="19"/>
          </p:nvPr>
        </p:nvSpPr>
        <p:spPr>
          <a:xfrm>
            <a:off x="321895" y="6102000"/>
            <a:ext cx="10338744" cy="612775"/>
          </a:xfrm>
        </p:spPr>
        <p:txBody>
          <a:bodyPr/>
          <a:lstStyle/>
          <a:p>
            <a:r>
              <a:rPr lang="en-US" dirty="0"/>
              <a:t>Time duration, impulse energy, peak pressure (Comp B)                          Comparison with (HBX-1) </a:t>
            </a:r>
          </a:p>
        </p:txBody>
      </p:sp>
    </p:spTree>
    <p:extLst>
      <p:ext uri="{BB962C8B-B14F-4D97-AF65-F5344CB8AC3E}">
        <p14:creationId xmlns:p14="http://schemas.microsoft.com/office/powerpoint/2010/main" val="2559454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77A7219-FA02-7A0A-27CF-A1007508C4C3}"/>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96B4EC17-8C2C-B500-1AB2-79FF5AD13746}"/>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DFD3A75C-5570-B8A3-5393-15F7D95E0949}"/>
              </a:ext>
            </a:extLst>
          </p:cNvPr>
          <p:cNvSpPr>
            <a:spLocks noGrp="1"/>
          </p:cNvSpPr>
          <p:nvPr>
            <p:ph type="title"/>
          </p:nvPr>
        </p:nvSpPr>
        <p:spPr>
          <a:xfrm>
            <a:off x="0" y="301464"/>
            <a:ext cx="9202616" cy="1260000"/>
          </a:xfrm>
        </p:spPr>
        <p:txBody>
          <a:bodyPr/>
          <a:lstStyle/>
          <a:p>
            <a:r>
              <a:rPr lang="en-US" dirty="0"/>
              <a:t>Effect of Al particle size and Al/O ratio of Al-based explosives underwater</a:t>
            </a:r>
          </a:p>
        </p:txBody>
      </p:sp>
      <p:graphicFrame>
        <p:nvGraphicFramePr>
          <p:cNvPr id="7" name="Content Placeholder 6">
            <a:extLst>
              <a:ext uri="{FF2B5EF4-FFF2-40B4-BE49-F238E27FC236}">
                <a16:creationId xmlns:a16="http://schemas.microsoft.com/office/drawing/2014/main" id="{684CAF4A-3527-5032-4309-37001217B1F6}"/>
              </a:ext>
            </a:extLst>
          </p:cNvPr>
          <p:cNvGraphicFramePr>
            <a:graphicFrameLocks noGrp="1"/>
          </p:cNvGraphicFramePr>
          <p:nvPr>
            <p:ph sz="quarter" idx="16"/>
          </p:nvPr>
        </p:nvGraphicFramePr>
        <p:xfrm>
          <a:off x="673588" y="1842912"/>
          <a:ext cx="10241748" cy="3977640"/>
        </p:xfrm>
        <a:graphic>
          <a:graphicData uri="http://schemas.openxmlformats.org/drawingml/2006/table">
            <a:tbl>
              <a:tblPr firstRow="1" bandRow="1">
                <a:tableStyleId>{D27102A9-8310-4765-A935-A1911B00CA55}</a:tableStyleId>
              </a:tblPr>
              <a:tblGrid>
                <a:gridCol w="931068">
                  <a:extLst>
                    <a:ext uri="{9D8B030D-6E8A-4147-A177-3AD203B41FA5}">
                      <a16:colId xmlns:a16="http://schemas.microsoft.com/office/drawing/2014/main" val="3313429041"/>
                    </a:ext>
                  </a:extLst>
                </a:gridCol>
                <a:gridCol w="931068">
                  <a:extLst>
                    <a:ext uri="{9D8B030D-6E8A-4147-A177-3AD203B41FA5}">
                      <a16:colId xmlns:a16="http://schemas.microsoft.com/office/drawing/2014/main" val="222218448"/>
                    </a:ext>
                  </a:extLst>
                </a:gridCol>
                <a:gridCol w="931068">
                  <a:extLst>
                    <a:ext uri="{9D8B030D-6E8A-4147-A177-3AD203B41FA5}">
                      <a16:colId xmlns:a16="http://schemas.microsoft.com/office/drawing/2014/main" val="2649066804"/>
                    </a:ext>
                  </a:extLst>
                </a:gridCol>
                <a:gridCol w="931068">
                  <a:extLst>
                    <a:ext uri="{9D8B030D-6E8A-4147-A177-3AD203B41FA5}">
                      <a16:colId xmlns:a16="http://schemas.microsoft.com/office/drawing/2014/main" val="1363308638"/>
                    </a:ext>
                  </a:extLst>
                </a:gridCol>
                <a:gridCol w="931068">
                  <a:extLst>
                    <a:ext uri="{9D8B030D-6E8A-4147-A177-3AD203B41FA5}">
                      <a16:colId xmlns:a16="http://schemas.microsoft.com/office/drawing/2014/main" val="1937052886"/>
                    </a:ext>
                  </a:extLst>
                </a:gridCol>
                <a:gridCol w="931068">
                  <a:extLst>
                    <a:ext uri="{9D8B030D-6E8A-4147-A177-3AD203B41FA5}">
                      <a16:colId xmlns:a16="http://schemas.microsoft.com/office/drawing/2014/main" val="1875486759"/>
                    </a:ext>
                  </a:extLst>
                </a:gridCol>
                <a:gridCol w="931068">
                  <a:extLst>
                    <a:ext uri="{9D8B030D-6E8A-4147-A177-3AD203B41FA5}">
                      <a16:colId xmlns:a16="http://schemas.microsoft.com/office/drawing/2014/main" val="1268317740"/>
                    </a:ext>
                  </a:extLst>
                </a:gridCol>
                <a:gridCol w="931068">
                  <a:extLst>
                    <a:ext uri="{9D8B030D-6E8A-4147-A177-3AD203B41FA5}">
                      <a16:colId xmlns:a16="http://schemas.microsoft.com/office/drawing/2014/main" val="3568029987"/>
                    </a:ext>
                  </a:extLst>
                </a:gridCol>
                <a:gridCol w="931068">
                  <a:extLst>
                    <a:ext uri="{9D8B030D-6E8A-4147-A177-3AD203B41FA5}">
                      <a16:colId xmlns:a16="http://schemas.microsoft.com/office/drawing/2014/main" val="208592034"/>
                    </a:ext>
                  </a:extLst>
                </a:gridCol>
                <a:gridCol w="931068">
                  <a:extLst>
                    <a:ext uri="{9D8B030D-6E8A-4147-A177-3AD203B41FA5}">
                      <a16:colId xmlns:a16="http://schemas.microsoft.com/office/drawing/2014/main" val="2828757653"/>
                    </a:ext>
                  </a:extLst>
                </a:gridCol>
                <a:gridCol w="931068">
                  <a:extLst>
                    <a:ext uri="{9D8B030D-6E8A-4147-A177-3AD203B41FA5}">
                      <a16:colId xmlns:a16="http://schemas.microsoft.com/office/drawing/2014/main" val="352420291"/>
                    </a:ext>
                  </a:extLst>
                </a:gridCol>
              </a:tblGrid>
              <a:tr h="370840">
                <a:tc>
                  <a:txBody>
                    <a:bodyPr/>
                    <a:lstStyle/>
                    <a:p>
                      <a:r>
                        <a:rPr lang="en-US" dirty="0"/>
                        <a:t>Sample</a:t>
                      </a:r>
                    </a:p>
                  </a:txBody>
                  <a:tcPr/>
                </a:tc>
                <a:tc>
                  <a:txBody>
                    <a:bodyPr/>
                    <a:lstStyle/>
                    <a:p>
                      <a:r>
                        <a:rPr lang="en-US" dirty="0"/>
                        <a:t>HTPB</a:t>
                      </a:r>
                    </a:p>
                    <a:p>
                      <a:r>
                        <a:rPr lang="en-US" dirty="0"/>
                        <a:t>(wt.%)</a:t>
                      </a:r>
                    </a:p>
                  </a:txBody>
                  <a:tcPr/>
                </a:tc>
                <a:tc>
                  <a:txBody>
                    <a:bodyPr/>
                    <a:lstStyle/>
                    <a:p>
                      <a:r>
                        <a:rPr lang="en-US" dirty="0"/>
                        <a:t>AP</a:t>
                      </a:r>
                    </a:p>
                    <a:p>
                      <a:r>
                        <a:rPr lang="en-US" dirty="0"/>
                        <a:t>(wt.%)</a:t>
                      </a:r>
                    </a:p>
                  </a:txBody>
                  <a:tcPr/>
                </a:tc>
                <a:tc>
                  <a:txBody>
                    <a:bodyPr/>
                    <a:lstStyle/>
                    <a:p>
                      <a:r>
                        <a:rPr lang="en-US" dirty="0"/>
                        <a:t>Al (5µm)</a:t>
                      </a:r>
                    </a:p>
                  </a:txBody>
                  <a:tcPr/>
                </a:tc>
                <a:tc>
                  <a:txBody>
                    <a:bodyPr/>
                    <a:lstStyle/>
                    <a:p>
                      <a:r>
                        <a:rPr lang="en-US" dirty="0"/>
                        <a:t>RDX</a:t>
                      </a:r>
                    </a:p>
                    <a:p>
                      <a:r>
                        <a:rPr lang="en-US" dirty="0"/>
                        <a:t>(wt./%)</a:t>
                      </a:r>
                    </a:p>
                  </a:txBody>
                  <a:tcPr/>
                </a:tc>
                <a:tc>
                  <a:txBody>
                    <a:bodyPr/>
                    <a:lstStyle/>
                    <a:p>
                      <a:r>
                        <a:rPr lang="en-US" dirty="0"/>
                        <a:t>Al/O</a:t>
                      </a:r>
                    </a:p>
                    <a:p>
                      <a:r>
                        <a:rPr lang="en-US" dirty="0"/>
                        <a:t>ratio</a:t>
                      </a:r>
                    </a:p>
                  </a:txBody>
                  <a:tcPr/>
                </a:tc>
                <a:tc>
                  <a:txBody>
                    <a:bodyPr/>
                    <a:lstStyle/>
                    <a:p>
                      <a:r>
                        <a:rPr lang="en-US" dirty="0"/>
                        <a:t>E</a:t>
                      </a:r>
                      <a:r>
                        <a:rPr lang="en-US" baseline="-25000" dirty="0"/>
                        <a:t>shock</a:t>
                      </a:r>
                      <a:r>
                        <a:rPr lang="en-US" dirty="0"/>
                        <a:t> (MJ/kg)</a:t>
                      </a:r>
                    </a:p>
                  </a:txBody>
                  <a:tcPr/>
                </a:tc>
                <a:tc>
                  <a:txBody>
                    <a:bodyPr/>
                    <a:lstStyle/>
                    <a:p>
                      <a:r>
                        <a:rPr lang="en-US" dirty="0"/>
                        <a:t>T (s)</a:t>
                      </a:r>
                    </a:p>
                  </a:txBody>
                  <a:tcPr/>
                </a:tc>
                <a:tc>
                  <a:txBody>
                    <a:bodyPr/>
                    <a:lstStyle/>
                    <a:p>
                      <a:r>
                        <a:rPr lang="en-US" dirty="0"/>
                        <a:t>E</a:t>
                      </a:r>
                      <a:r>
                        <a:rPr lang="en-US" baseline="-25000" dirty="0"/>
                        <a:t>bubble</a:t>
                      </a:r>
                      <a:r>
                        <a:rPr lang="en-US" dirty="0"/>
                        <a:t> (MJ/kg)</a:t>
                      </a:r>
                    </a:p>
                  </a:txBody>
                  <a:tcPr/>
                </a:tc>
                <a:tc>
                  <a:txBody>
                    <a:bodyPr/>
                    <a:lstStyle/>
                    <a:p>
                      <a:r>
                        <a:rPr lang="en-US" dirty="0"/>
                        <a:t>E</a:t>
                      </a:r>
                      <a:r>
                        <a:rPr lang="en-US" baseline="-25000" dirty="0"/>
                        <a:t>total</a:t>
                      </a:r>
                      <a:r>
                        <a:rPr lang="en-US" dirty="0"/>
                        <a:t> (MJ/kg)</a:t>
                      </a:r>
                    </a:p>
                  </a:txBody>
                  <a:tcPr/>
                </a:tc>
                <a:tc>
                  <a:txBody>
                    <a:bodyPr/>
                    <a:lstStyle/>
                    <a:p>
                      <a:r>
                        <a:rPr lang="en-US" dirty="0"/>
                        <a:t>TNTe</a:t>
                      </a:r>
                    </a:p>
                  </a:txBody>
                  <a:tcPr/>
                </a:tc>
                <a:extLst>
                  <a:ext uri="{0D108BD9-81ED-4DB2-BD59-A6C34878D82A}">
                    <a16:rowId xmlns:a16="http://schemas.microsoft.com/office/drawing/2014/main" val="1722808876"/>
                  </a:ext>
                </a:extLst>
              </a:tr>
              <a:tr h="370840">
                <a:tc>
                  <a:txBody>
                    <a:bodyPr/>
                    <a:lstStyle/>
                    <a:p>
                      <a:r>
                        <a:rPr lang="en-US" dirty="0"/>
                        <a:t>TNT</a:t>
                      </a:r>
                    </a:p>
                  </a:txBody>
                  <a:tcPr/>
                </a:tc>
                <a:tc>
                  <a:txBody>
                    <a:bodyPr/>
                    <a:lstStyle/>
                    <a:p>
                      <a:r>
                        <a:rPr lang="en-US" dirty="0"/>
                        <a:t>-</a:t>
                      </a:r>
                    </a:p>
                  </a:txBody>
                  <a:tcPr/>
                </a:tc>
                <a:tc>
                  <a:txBody>
                    <a:bodyPr/>
                    <a:lstStyle/>
                    <a:p>
                      <a:r>
                        <a:rPr lang="en-US" dirty="0"/>
                        <a:t>-</a:t>
                      </a:r>
                    </a:p>
                  </a:txBody>
                  <a:tcPr/>
                </a:tc>
                <a:tc>
                  <a:txBody>
                    <a:bodyPr/>
                    <a:lstStyle/>
                    <a:p>
                      <a:r>
                        <a:rPr lang="en-US" dirty="0"/>
                        <a:t>-</a:t>
                      </a:r>
                    </a:p>
                  </a:txBody>
                  <a:tcPr/>
                </a:tc>
                <a:tc>
                  <a:txBody>
                    <a:bodyPr/>
                    <a:lstStyle/>
                    <a:p>
                      <a:r>
                        <a:rPr lang="en-US" dirty="0"/>
                        <a:t>-</a:t>
                      </a:r>
                    </a:p>
                  </a:txBody>
                  <a:tcPr/>
                </a:tc>
                <a:tc>
                  <a:txBody>
                    <a:bodyPr/>
                    <a:lstStyle/>
                    <a:p>
                      <a:r>
                        <a:rPr lang="en-US" dirty="0"/>
                        <a:t>-</a:t>
                      </a:r>
                    </a:p>
                  </a:txBody>
                  <a:tcPr/>
                </a:tc>
                <a:tc>
                  <a:txBody>
                    <a:bodyPr/>
                    <a:lstStyle/>
                    <a:p>
                      <a:r>
                        <a:rPr lang="en-US" dirty="0"/>
                        <a:t>1.0</a:t>
                      </a:r>
                    </a:p>
                  </a:txBody>
                  <a:tcPr/>
                </a:tc>
                <a:tc>
                  <a:txBody>
                    <a:bodyPr/>
                    <a:lstStyle/>
                    <a:p>
                      <a:r>
                        <a:rPr lang="en-US" dirty="0"/>
                        <a:t>0.096</a:t>
                      </a:r>
                    </a:p>
                  </a:txBody>
                  <a:tcPr/>
                </a:tc>
                <a:tc>
                  <a:txBody>
                    <a:bodyPr/>
                    <a:lstStyle/>
                    <a:p>
                      <a:r>
                        <a:rPr lang="en-US" dirty="0"/>
                        <a:t>1.99</a:t>
                      </a:r>
                    </a:p>
                  </a:txBody>
                  <a:tcPr/>
                </a:tc>
                <a:tc>
                  <a:txBody>
                    <a:bodyPr/>
                    <a:lstStyle/>
                    <a:p>
                      <a:r>
                        <a:rPr lang="en-US" dirty="0"/>
                        <a:t>2.99</a:t>
                      </a:r>
                    </a:p>
                  </a:txBody>
                  <a:tcPr/>
                </a:tc>
                <a:tc>
                  <a:txBody>
                    <a:bodyPr/>
                    <a:lstStyle/>
                    <a:p>
                      <a:r>
                        <a:rPr lang="en-US" dirty="0"/>
                        <a:t>1.0</a:t>
                      </a:r>
                    </a:p>
                  </a:txBody>
                  <a:tcPr/>
                </a:tc>
                <a:extLst>
                  <a:ext uri="{0D108BD9-81ED-4DB2-BD59-A6C34878D82A}">
                    <a16:rowId xmlns:a16="http://schemas.microsoft.com/office/drawing/2014/main" val="3335966470"/>
                  </a:ext>
                </a:extLst>
              </a:tr>
              <a:tr h="370840">
                <a:tc>
                  <a:txBody>
                    <a:bodyPr/>
                    <a:lstStyle/>
                    <a:p>
                      <a:r>
                        <a:rPr lang="en-US" dirty="0"/>
                        <a:t>H-1</a:t>
                      </a:r>
                    </a:p>
                  </a:txBody>
                  <a:tcPr/>
                </a:tc>
                <a:tc>
                  <a:txBody>
                    <a:bodyPr/>
                    <a:lstStyle/>
                    <a:p>
                      <a:r>
                        <a:rPr lang="en-US" dirty="0"/>
                        <a:t>14</a:t>
                      </a:r>
                    </a:p>
                  </a:txBody>
                  <a:tcPr/>
                </a:tc>
                <a:tc>
                  <a:txBody>
                    <a:bodyPr/>
                    <a:lstStyle/>
                    <a:p>
                      <a:r>
                        <a:rPr lang="en-US" dirty="0"/>
                        <a:t>48</a:t>
                      </a:r>
                    </a:p>
                  </a:txBody>
                  <a:tcPr/>
                </a:tc>
                <a:tc>
                  <a:txBody>
                    <a:bodyPr/>
                    <a:lstStyle/>
                    <a:p>
                      <a:r>
                        <a:rPr lang="en-US" dirty="0"/>
                        <a:t>18</a:t>
                      </a:r>
                    </a:p>
                  </a:txBody>
                  <a:tcPr/>
                </a:tc>
                <a:tc>
                  <a:txBody>
                    <a:bodyPr/>
                    <a:lstStyle/>
                    <a:p>
                      <a:r>
                        <a:rPr lang="en-US" dirty="0"/>
                        <a:t>20</a:t>
                      </a:r>
                    </a:p>
                  </a:txBody>
                  <a:tcPr/>
                </a:tc>
                <a:tc>
                  <a:txBody>
                    <a:bodyPr/>
                    <a:lstStyle/>
                    <a:p>
                      <a:r>
                        <a:rPr lang="en-US" dirty="0"/>
                        <a:t>0.30</a:t>
                      </a:r>
                    </a:p>
                  </a:txBody>
                  <a:tcPr/>
                </a:tc>
                <a:tc>
                  <a:txBody>
                    <a:bodyPr/>
                    <a:lstStyle/>
                    <a:p>
                      <a:r>
                        <a:rPr lang="en-US" dirty="0"/>
                        <a:t>1.01</a:t>
                      </a:r>
                    </a:p>
                  </a:txBody>
                  <a:tcPr/>
                </a:tc>
                <a:tc>
                  <a:txBody>
                    <a:bodyPr/>
                    <a:lstStyle/>
                    <a:p>
                      <a:r>
                        <a:rPr lang="en-US" dirty="0"/>
                        <a:t>0.124</a:t>
                      </a:r>
                    </a:p>
                  </a:txBody>
                  <a:tcPr/>
                </a:tc>
                <a:tc>
                  <a:txBody>
                    <a:bodyPr/>
                    <a:lstStyle/>
                    <a:p>
                      <a:r>
                        <a:rPr lang="en-US" dirty="0"/>
                        <a:t>3.95</a:t>
                      </a:r>
                    </a:p>
                  </a:txBody>
                  <a:tcPr/>
                </a:tc>
                <a:tc>
                  <a:txBody>
                    <a:bodyPr/>
                    <a:lstStyle/>
                    <a:p>
                      <a:r>
                        <a:rPr lang="en-US" dirty="0"/>
                        <a:t>4.96</a:t>
                      </a:r>
                    </a:p>
                  </a:txBody>
                  <a:tcPr/>
                </a:tc>
                <a:tc>
                  <a:txBody>
                    <a:bodyPr/>
                    <a:lstStyle/>
                    <a:p>
                      <a:r>
                        <a:rPr lang="en-US" dirty="0"/>
                        <a:t>1.66</a:t>
                      </a:r>
                    </a:p>
                  </a:txBody>
                  <a:tcPr/>
                </a:tc>
                <a:extLst>
                  <a:ext uri="{0D108BD9-81ED-4DB2-BD59-A6C34878D82A}">
                    <a16:rowId xmlns:a16="http://schemas.microsoft.com/office/drawing/2014/main" val="4245484659"/>
                  </a:ext>
                </a:extLst>
              </a:tr>
              <a:tr h="370840">
                <a:tc>
                  <a:txBody>
                    <a:bodyPr/>
                    <a:lstStyle/>
                    <a:p>
                      <a:r>
                        <a:rPr lang="en-US" dirty="0"/>
                        <a:t>H-2</a:t>
                      </a:r>
                    </a:p>
                  </a:txBody>
                  <a:tcPr>
                    <a:solidFill>
                      <a:srgbClr val="FFC000">
                        <a:alpha val="20000"/>
                      </a:srgbClr>
                    </a:solidFill>
                  </a:tcPr>
                </a:tc>
                <a:tc>
                  <a:txBody>
                    <a:bodyPr/>
                    <a:lstStyle/>
                    <a:p>
                      <a:r>
                        <a:rPr lang="en-US" dirty="0"/>
                        <a:t>14</a:t>
                      </a:r>
                    </a:p>
                  </a:txBody>
                  <a:tcPr>
                    <a:solidFill>
                      <a:srgbClr val="FFC000">
                        <a:alpha val="20000"/>
                      </a:srgbClr>
                    </a:solidFill>
                  </a:tcPr>
                </a:tc>
                <a:tc>
                  <a:txBody>
                    <a:bodyPr/>
                    <a:lstStyle/>
                    <a:p>
                      <a:r>
                        <a:rPr lang="en-US" dirty="0"/>
                        <a:t>46</a:t>
                      </a:r>
                    </a:p>
                  </a:txBody>
                  <a:tcPr>
                    <a:solidFill>
                      <a:srgbClr val="FFC000">
                        <a:alpha val="20000"/>
                      </a:srgbClr>
                    </a:solidFill>
                  </a:tcPr>
                </a:tc>
                <a:tc>
                  <a:txBody>
                    <a:bodyPr/>
                    <a:lstStyle/>
                    <a:p>
                      <a:r>
                        <a:rPr lang="en-US" dirty="0"/>
                        <a:t>20</a:t>
                      </a:r>
                    </a:p>
                  </a:txBody>
                  <a:tcPr>
                    <a:solidFill>
                      <a:srgbClr val="FFC000">
                        <a:alpha val="20000"/>
                      </a:srgbClr>
                    </a:solidFill>
                  </a:tcPr>
                </a:tc>
                <a:tc>
                  <a:txBody>
                    <a:bodyPr/>
                    <a:lstStyle/>
                    <a:p>
                      <a:r>
                        <a:rPr lang="en-US" dirty="0"/>
                        <a:t>20</a:t>
                      </a:r>
                    </a:p>
                  </a:txBody>
                  <a:tcPr>
                    <a:solidFill>
                      <a:srgbClr val="FFC000">
                        <a:alpha val="20000"/>
                      </a:srgbClr>
                    </a:solidFill>
                  </a:tcPr>
                </a:tc>
                <a:tc>
                  <a:txBody>
                    <a:bodyPr/>
                    <a:lstStyle/>
                    <a:p>
                      <a:r>
                        <a:rPr lang="en-US" dirty="0"/>
                        <a:t>0.34</a:t>
                      </a:r>
                    </a:p>
                  </a:txBody>
                  <a:tcPr>
                    <a:solidFill>
                      <a:srgbClr val="FFC000">
                        <a:alpha val="20000"/>
                      </a:srgbClr>
                    </a:solidFill>
                  </a:tcPr>
                </a:tc>
                <a:tc>
                  <a:txBody>
                    <a:bodyPr/>
                    <a:lstStyle/>
                    <a:p>
                      <a:r>
                        <a:rPr lang="en-US" dirty="0"/>
                        <a:t>1.07</a:t>
                      </a:r>
                    </a:p>
                  </a:txBody>
                  <a:tcPr>
                    <a:solidFill>
                      <a:srgbClr val="FFC000">
                        <a:alpha val="20000"/>
                      </a:srgbClr>
                    </a:solidFill>
                  </a:tcPr>
                </a:tc>
                <a:tc>
                  <a:txBody>
                    <a:bodyPr/>
                    <a:lstStyle/>
                    <a:p>
                      <a:r>
                        <a:rPr lang="en-US" dirty="0"/>
                        <a:t>0.125</a:t>
                      </a:r>
                    </a:p>
                  </a:txBody>
                  <a:tcPr>
                    <a:solidFill>
                      <a:srgbClr val="FFC000">
                        <a:alpha val="20000"/>
                      </a:srgbClr>
                    </a:solidFill>
                  </a:tcPr>
                </a:tc>
                <a:tc>
                  <a:txBody>
                    <a:bodyPr/>
                    <a:lstStyle/>
                    <a:p>
                      <a:r>
                        <a:rPr lang="en-US" dirty="0"/>
                        <a:t>4.06</a:t>
                      </a:r>
                    </a:p>
                  </a:txBody>
                  <a:tcPr>
                    <a:solidFill>
                      <a:srgbClr val="FFC000">
                        <a:alpha val="20000"/>
                      </a:srgbClr>
                    </a:solidFill>
                  </a:tcPr>
                </a:tc>
                <a:tc>
                  <a:txBody>
                    <a:bodyPr/>
                    <a:lstStyle/>
                    <a:p>
                      <a:r>
                        <a:rPr lang="en-US" dirty="0"/>
                        <a:t>5.13</a:t>
                      </a:r>
                    </a:p>
                  </a:txBody>
                  <a:tcPr>
                    <a:solidFill>
                      <a:srgbClr val="FFC000">
                        <a:alpha val="20000"/>
                      </a:srgbClr>
                    </a:solidFill>
                  </a:tcPr>
                </a:tc>
                <a:tc>
                  <a:txBody>
                    <a:bodyPr/>
                    <a:lstStyle/>
                    <a:p>
                      <a:r>
                        <a:rPr lang="en-US" dirty="0"/>
                        <a:t>1.72</a:t>
                      </a:r>
                    </a:p>
                  </a:txBody>
                  <a:tcPr>
                    <a:solidFill>
                      <a:srgbClr val="FFC000">
                        <a:alpha val="20000"/>
                      </a:srgbClr>
                    </a:solidFill>
                  </a:tcPr>
                </a:tc>
                <a:extLst>
                  <a:ext uri="{0D108BD9-81ED-4DB2-BD59-A6C34878D82A}">
                    <a16:rowId xmlns:a16="http://schemas.microsoft.com/office/drawing/2014/main" val="2816865534"/>
                  </a:ext>
                </a:extLst>
              </a:tr>
              <a:tr h="370840">
                <a:tc>
                  <a:txBody>
                    <a:bodyPr/>
                    <a:lstStyle/>
                    <a:p>
                      <a:r>
                        <a:rPr lang="en-US" dirty="0"/>
                        <a:t>H-3</a:t>
                      </a:r>
                    </a:p>
                  </a:txBody>
                  <a:tcPr>
                    <a:solidFill>
                      <a:srgbClr val="FFC000"/>
                    </a:solidFill>
                  </a:tcPr>
                </a:tc>
                <a:tc>
                  <a:txBody>
                    <a:bodyPr/>
                    <a:lstStyle/>
                    <a:p>
                      <a:r>
                        <a:rPr lang="en-US" dirty="0"/>
                        <a:t>14</a:t>
                      </a:r>
                    </a:p>
                  </a:txBody>
                  <a:tcPr>
                    <a:solidFill>
                      <a:srgbClr val="FFC000"/>
                    </a:solidFill>
                  </a:tcPr>
                </a:tc>
                <a:tc>
                  <a:txBody>
                    <a:bodyPr/>
                    <a:lstStyle/>
                    <a:p>
                      <a:r>
                        <a:rPr lang="en-US" dirty="0"/>
                        <a:t>44</a:t>
                      </a:r>
                    </a:p>
                  </a:txBody>
                  <a:tcPr>
                    <a:solidFill>
                      <a:srgbClr val="FFC000"/>
                    </a:solidFill>
                  </a:tcPr>
                </a:tc>
                <a:tc>
                  <a:txBody>
                    <a:bodyPr/>
                    <a:lstStyle/>
                    <a:p>
                      <a:r>
                        <a:rPr lang="en-US" dirty="0"/>
                        <a:t>22</a:t>
                      </a:r>
                    </a:p>
                  </a:txBody>
                  <a:tcPr>
                    <a:solidFill>
                      <a:srgbClr val="FFC000"/>
                    </a:solidFill>
                  </a:tcPr>
                </a:tc>
                <a:tc>
                  <a:txBody>
                    <a:bodyPr/>
                    <a:lstStyle/>
                    <a:p>
                      <a:r>
                        <a:rPr lang="en-US" dirty="0"/>
                        <a:t>20</a:t>
                      </a:r>
                    </a:p>
                  </a:txBody>
                  <a:tcPr>
                    <a:solidFill>
                      <a:srgbClr val="FFC000"/>
                    </a:solidFill>
                  </a:tcPr>
                </a:tc>
                <a:tc>
                  <a:txBody>
                    <a:bodyPr/>
                    <a:lstStyle/>
                    <a:p>
                      <a:r>
                        <a:rPr lang="en-US" dirty="0"/>
                        <a:t>0.39</a:t>
                      </a:r>
                    </a:p>
                  </a:txBody>
                  <a:tcPr>
                    <a:solidFill>
                      <a:srgbClr val="FFC000"/>
                    </a:solidFill>
                  </a:tcPr>
                </a:tc>
                <a:tc>
                  <a:txBody>
                    <a:bodyPr/>
                    <a:lstStyle/>
                    <a:p>
                      <a:r>
                        <a:rPr lang="en-US" dirty="0"/>
                        <a:t>1.02</a:t>
                      </a:r>
                    </a:p>
                  </a:txBody>
                  <a:tcPr>
                    <a:solidFill>
                      <a:srgbClr val="FFC000"/>
                    </a:solidFill>
                  </a:tcPr>
                </a:tc>
                <a:tc>
                  <a:txBody>
                    <a:bodyPr/>
                    <a:lstStyle/>
                    <a:p>
                      <a:r>
                        <a:rPr lang="en-US" dirty="0"/>
                        <a:t>0.128</a:t>
                      </a:r>
                    </a:p>
                  </a:txBody>
                  <a:tcPr>
                    <a:solidFill>
                      <a:srgbClr val="FFC000"/>
                    </a:solidFill>
                  </a:tcPr>
                </a:tc>
                <a:tc>
                  <a:txBody>
                    <a:bodyPr/>
                    <a:lstStyle/>
                    <a:p>
                      <a:r>
                        <a:rPr lang="en-US" dirty="0"/>
                        <a:t>4.22</a:t>
                      </a:r>
                    </a:p>
                  </a:txBody>
                  <a:tcPr>
                    <a:solidFill>
                      <a:srgbClr val="FFC000"/>
                    </a:solidFill>
                  </a:tcPr>
                </a:tc>
                <a:tc>
                  <a:txBody>
                    <a:bodyPr/>
                    <a:lstStyle/>
                    <a:p>
                      <a:r>
                        <a:rPr lang="en-US" dirty="0"/>
                        <a:t>5.24</a:t>
                      </a:r>
                    </a:p>
                  </a:txBody>
                  <a:tcPr>
                    <a:solidFill>
                      <a:srgbClr val="FFC000"/>
                    </a:solidFill>
                  </a:tcPr>
                </a:tc>
                <a:tc>
                  <a:txBody>
                    <a:bodyPr/>
                    <a:lstStyle/>
                    <a:p>
                      <a:r>
                        <a:rPr lang="en-US" dirty="0"/>
                        <a:t>1.75</a:t>
                      </a:r>
                    </a:p>
                  </a:txBody>
                  <a:tcPr>
                    <a:solidFill>
                      <a:srgbClr val="FFC000"/>
                    </a:solidFill>
                  </a:tcPr>
                </a:tc>
                <a:extLst>
                  <a:ext uri="{0D108BD9-81ED-4DB2-BD59-A6C34878D82A}">
                    <a16:rowId xmlns:a16="http://schemas.microsoft.com/office/drawing/2014/main" val="512004424"/>
                  </a:ext>
                </a:extLst>
              </a:tr>
              <a:tr h="370840">
                <a:tc>
                  <a:txBody>
                    <a:bodyPr/>
                    <a:lstStyle/>
                    <a:p>
                      <a:r>
                        <a:rPr lang="en-US" dirty="0"/>
                        <a:t>H-4</a:t>
                      </a:r>
                    </a:p>
                  </a:txBody>
                  <a:tcPr>
                    <a:solidFill>
                      <a:srgbClr val="FFC000"/>
                    </a:solidFill>
                  </a:tcPr>
                </a:tc>
                <a:tc>
                  <a:txBody>
                    <a:bodyPr/>
                    <a:lstStyle/>
                    <a:p>
                      <a:r>
                        <a:rPr lang="en-US" dirty="0"/>
                        <a:t>14</a:t>
                      </a:r>
                    </a:p>
                  </a:txBody>
                  <a:tcPr>
                    <a:solidFill>
                      <a:srgbClr val="FFC000"/>
                    </a:solidFill>
                  </a:tcPr>
                </a:tc>
                <a:tc>
                  <a:txBody>
                    <a:bodyPr/>
                    <a:lstStyle/>
                    <a:p>
                      <a:r>
                        <a:rPr lang="en-US" dirty="0"/>
                        <a:t>42</a:t>
                      </a:r>
                    </a:p>
                  </a:txBody>
                  <a:tcPr>
                    <a:solidFill>
                      <a:srgbClr val="FFC000"/>
                    </a:solidFill>
                  </a:tcPr>
                </a:tc>
                <a:tc>
                  <a:txBody>
                    <a:bodyPr/>
                    <a:lstStyle/>
                    <a:p>
                      <a:r>
                        <a:rPr lang="en-US" dirty="0"/>
                        <a:t>24</a:t>
                      </a:r>
                    </a:p>
                  </a:txBody>
                  <a:tcPr>
                    <a:solidFill>
                      <a:srgbClr val="FFC000"/>
                    </a:solidFill>
                  </a:tcPr>
                </a:tc>
                <a:tc>
                  <a:txBody>
                    <a:bodyPr/>
                    <a:lstStyle/>
                    <a:p>
                      <a:r>
                        <a:rPr lang="en-US" dirty="0"/>
                        <a:t>20</a:t>
                      </a:r>
                    </a:p>
                  </a:txBody>
                  <a:tcPr>
                    <a:solidFill>
                      <a:srgbClr val="FFC000"/>
                    </a:solidFill>
                  </a:tcPr>
                </a:tc>
                <a:tc>
                  <a:txBody>
                    <a:bodyPr/>
                    <a:lstStyle/>
                    <a:p>
                      <a:r>
                        <a:rPr lang="en-US" dirty="0"/>
                        <a:t>0.44</a:t>
                      </a:r>
                    </a:p>
                  </a:txBody>
                  <a:tcPr>
                    <a:solidFill>
                      <a:srgbClr val="FFC000"/>
                    </a:solidFill>
                  </a:tcPr>
                </a:tc>
                <a:tc>
                  <a:txBody>
                    <a:bodyPr/>
                    <a:lstStyle/>
                    <a:p>
                      <a:r>
                        <a:rPr lang="en-US" dirty="0"/>
                        <a:t>0.83</a:t>
                      </a:r>
                    </a:p>
                  </a:txBody>
                  <a:tcPr>
                    <a:solidFill>
                      <a:srgbClr val="FFC000"/>
                    </a:solidFill>
                  </a:tcPr>
                </a:tc>
                <a:tc>
                  <a:txBody>
                    <a:bodyPr/>
                    <a:lstStyle/>
                    <a:p>
                      <a:r>
                        <a:rPr lang="en-US" dirty="0"/>
                        <a:t>0.129</a:t>
                      </a:r>
                    </a:p>
                  </a:txBody>
                  <a:tcPr>
                    <a:solidFill>
                      <a:srgbClr val="FFC000"/>
                    </a:solidFill>
                  </a:tcPr>
                </a:tc>
                <a:tc>
                  <a:txBody>
                    <a:bodyPr/>
                    <a:lstStyle/>
                    <a:p>
                      <a:r>
                        <a:rPr lang="en-US" dirty="0"/>
                        <a:t>4.63</a:t>
                      </a:r>
                    </a:p>
                  </a:txBody>
                  <a:tcPr>
                    <a:solidFill>
                      <a:srgbClr val="FFC000"/>
                    </a:solidFill>
                  </a:tcPr>
                </a:tc>
                <a:tc>
                  <a:txBody>
                    <a:bodyPr/>
                    <a:lstStyle/>
                    <a:p>
                      <a:r>
                        <a:rPr lang="en-US" dirty="0"/>
                        <a:t>5.46</a:t>
                      </a:r>
                    </a:p>
                  </a:txBody>
                  <a:tcPr>
                    <a:solidFill>
                      <a:srgbClr val="FFC000"/>
                    </a:solidFill>
                  </a:tcPr>
                </a:tc>
                <a:tc>
                  <a:txBody>
                    <a:bodyPr/>
                    <a:lstStyle/>
                    <a:p>
                      <a:r>
                        <a:rPr lang="en-US" dirty="0"/>
                        <a:t>1.82</a:t>
                      </a:r>
                    </a:p>
                  </a:txBody>
                  <a:tcPr>
                    <a:solidFill>
                      <a:srgbClr val="FFC000"/>
                    </a:solidFill>
                  </a:tcPr>
                </a:tc>
                <a:extLst>
                  <a:ext uri="{0D108BD9-81ED-4DB2-BD59-A6C34878D82A}">
                    <a16:rowId xmlns:a16="http://schemas.microsoft.com/office/drawing/2014/main" val="1796163850"/>
                  </a:ext>
                </a:extLst>
              </a:tr>
              <a:tr h="370840">
                <a:tc>
                  <a:txBody>
                    <a:bodyPr/>
                    <a:lstStyle/>
                    <a:p>
                      <a:r>
                        <a:rPr lang="en-US" dirty="0"/>
                        <a:t>H-5</a:t>
                      </a:r>
                    </a:p>
                  </a:txBody>
                  <a:tcPr/>
                </a:tc>
                <a:tc>
                  <a:txBody>
                    <a:bodyPr/>
                    <a:lstStyle/>
                    <a:p>
                      <a:r>
                        <a:rPr lang="en-US" dirty="0"/>
                        <a:t>14</a:t>
                      </a:r>
                    </a:p>
                  </a:txBody>
                  <a:tcPr/>
                </a:tc>
                <a:tc>
                  <a:txBody>
                    <a:bodyPr/>
                    <a:lstStyle/>
                    <a:p>
                      <a:r>
                        <a:rPr lang="en-US" dirty="0"/>
                        <a:t>40</a:t>
                      </a:r>
                    </a:p>
                  </a:txBody>
                  <a:tcPr/>
                </a:tc>
                <a:tc>
                  <a:txBody>
                    <a:bodyPr/>
                    <a:lstStyle/>
                    <a:p>
                      <a:r>
                        <a:rPr lang="en-US" dirty="0"/>
                        <a:t>26</a:t>
                      </a:r>
                    </a:p>
                  </a:txBody>
                  <a:tcPr/>
                </a:tc>
                <a:tc>
                  <a:txBody>
                    <a:bodyPr/>
                    <a:lstStyle/>
                    <a:p>
                      <a:r>
                        <a:rPr lang="en-US" dirty="0"/>
                        <a:t>20</a:t>
                      </a:r>
                    </a:p>
                  </a:txBody>
                  <a:tcPr/>
                </a:tc>
                <a:tc>
                  <a:txBody>
                    <a:bodyPr/>
                    <a:lstStyle/>
                    <a:p>
                      <a:r>
                        <a:rPr lang="en-US" dirty="0"/>
                        <a:t>0.49</a:t>
                      </a:r>
                    </a:p>
                  </a:txBody>
                  <a:tcPr/>
                </a:tc>
                <a:tc>
                  <a:txBody>
                    <a:bodyPr/>
                    <a:lstStyle/>
                    <a:p>
                      <a:r>
                        <a:rPr lang="en-US" dirty="0"/>
                        <a:t>0.84</a:t>
                      </a:r>
                    </a:p>
                  </a:txBody>
                  <a:tcPr/>
                </a:tc>
                <a:tc>
                  <a:txBody>
                    <a:bodyPr/>
                    <a:lstStyle/>
                    <a:p>
                      <a:r>
                        <a:rPr lang="en-US" dirty="0"/>
                        <a:t>0.127</a:t>
                      </a:r>
                    </a:p>
                  </a:txBody>
                  <a:tcPr/>
                </a:tc>
                <a:tc>
                  <a:txBody>
                    <a:bodyPr/>
                    <a:lstStyle/>
                    <a:p>
                      <a:r>
                        <a:rPr lang="en-US" dirty="0"/>
                        <a:t>4.24</a:t>
                      </a:r>
                    </a:p>
                  </a:txBody>
                  <a:tcPr/>
                </a:tc>
                <a:tc>
                  <a:txBody>
                    <a:bodyPr/>
                    <a:lstStyle/>
                    <a:p>
                      <a:r>
                        <a:rPr lang="en-US" dirty="0"/>
                        <a:t>5.08</a:t>
                      </a:r>
                    </a:p>
                  </a:txBody>
                  <a:tcPr/>
                </a:tc>
                <a:tc>
                  <a:txBody>
                    <a:bodyPr/>
                    <a:lstStyle/>
                    <a:p>
                      <a:r>
                        <a:rPr lang="en-US" dirty="0"/>
                        <a:t>1.70</a:t>
                      </a:r>
                    </a:p>
                  </a:txBody>
                  <a:tcPr/>
                </a:tc>
                <a:extLst>
                  <a:ext uri="{0D108BD9-81ED-4DB2-BD59-A6C34878D82A}">
                    <a16:rowId xmlns:a16="http://schemas.microsoft.com/office/drawing/2014/main" val="1498533541"/>
                  </a:ext>
                </a:extLst>
              </a:tr>
              <a:tr h="370840">
                <a:tc>
                  <a:txBody>
                    <a:bodyPr/>
                    <a:lstStyle/>
                    <a:p>
                      <a:r>
                        <a:rPr lang="en-US" dirty="0"/>
                        <a:t>H-6</a:t>
                      </a:r>
                    </a:p>
                  </a:txBody>
                  <a:tcPr/>
                </a:tc>
                <a:tc>
                  <a:txBody>
                    <a:bodyPr/>
                    <a:lstStyle/>
                    <a:p>
                      <a:r>
                        <a:rPr lang="en-US" dirty="0"/>
                        <a:t>14</a:t>
                      </a:r>
                    </a:p>
                  </a:txBody>
                  <a:tcPr/>
                </a:tc>
                <a:tc>
                  <a:txBody>
                    <a:bodyPr/>
                    <a:lstStyle/>
                    <a:p>
                      <a:r>
                        <a:rPr lang="en-US" dirty="0"/>
                        <a:t>38</a:t>
                      </a:r>
                    </a:p>
                  </a:txBody>
                  <a:tcPr/>
                </a:tc>
                <a:tc>
                  <a:txBody>
                    <a:bodyPr/>
                    <a:lstStyle/>
                    <a:p>
                      <a:r>
                        <a:rPr lang="en-US" dirty="0"/>
                        <a:t>28</a:t>
                      </a:r>
                    </a:p>
                  </a:txBody>
                  <a:tcPr/>
                </a:tc>
                <a:tc>
                  <a:txBody>
                    <a:bodyPr/>
                    <a:lstStyle/>
                    <a:p>
                      <a:r>
                        <a:rPr lang="en-US" dirty="0"/>
                        <a:t>20</a:t>
                      </a:r>
                    </a:p>
                  </a:txBody>
                  <a:tcPr/>
                </a:tc>
                <a:tc>
                  <a:txBody>
                    <a:bodyPr/>
                    <a:lstStyle/>
                    <a:p>
                      <a:r>
                        <a:rPr lang="en-US" dirty="0"/>
                        <a:t>0.56</a:t>
                      </a:r>
                    </a:p>
                  </a:txBody>
                  <a:tcPr/>
                </a:tc>
                <a:tc>
                  <a:txBody>
                    <a:bodyPr/>
                    <a:lstStyle/>
                    <a:p>
                      <a:r>
                        <a:rPr lang="en-US" dirty="0"/>
                        <a:t>0.86</a:t>
                      </a:r>
                    </a:p>
                  </a:txBody>
                  <a:tcPr/>
                </a:tc>
                <a:tc>
                  <a:txBody>
                    <a:bodyPr/>
                    <a:lstStyle/>
                    <a:p>
                      <a:r>
                        <a:rPr lang="en-US" dirty="0"/>
                        <a:t>0.114</a:t>
                      </a:r>
                    </a:p>
                  </a:txBody>
                  <a:tcPr/>
                </a:tc>
                <a:tc>
                  <a:txBody>
                    <a:bodyPr/>
                    <a:lstStyle/>
                    <a:p>
                      <a:r>
                        <a:rPr lang="en-US" dirty="0"/>
                        <a:t>3.61</a:t>
                      </a:r>
                    </a:p>
                  </a:txBody>
                  <a:tcPr/>
                </a:tc>
                <a:tc>
                  <a:txBody>
                    <a:bodyPr/>
                    <a:lstStyle/>
                    <a:p>
                      <a:r>
                        <a:rPr lang="en-US" dirty="0"/>
                        <a:t>4.47</a:t>
                      </a:r>
                    </a:p>
                  </a:txBody>
                  <a:tcPr/>
                </a:tc>
                <a:tc>
                  <a:txBody>
                    <a:bodyPr/>
                    <a:lstStyle/>
                    <a:p>
                      <a:r>
                        <a:rPr lang="en-US" dirty="0"/>
                        <a:t>1.49</a:t>
                      </a:r>
                    </a:p>
                  </a:txBody>
                  <a:tcPr/>
                </a:tc>
                <a:extLst>
                  <a:ext uri="{0D108BD9-81ED-4DB2-BD59-A6C34878D82A}">
                    <a16:rowId xmlns:a16="http://schemas.microsoft.com/office/drawing/2014/main" val="785887864"/>
                  </a:ext>
                </a:extLst>
              </a:tr>
              <a:tr h="370840">
                <a:tc>
                  <a:txBody>
                    <a:bodyPr/>
                    <a:lstStyle/>
                    <a:p>
                      <a:r>
                        <a:rPr lang="en-US" dirty="0"/>
                        <a:t>H-7</a:t>
                      </a:r>
                    </a:p>
                  </a:txBody>
                  <a:tcPr/>
                </a:tc>
                <a:tc>
                  <a:txBody>
                    <a:bodyPr/>
                    <a:lstStyle/>
                    <a:p>
                      <a:r>
                        <a:rPr lang="en-US" dirty="0"/>
                        <a:t>14</a:t>
                      </a:r>
                    </a:p>
                  </a:txBody>
                  <a:tcPr/>
                </a:tc>
                <a:tc>
                  <a:txBody>
                    <a:bodyPr/>
                    <a:lstStyle/>
                    <a:p>
                      <a:r>
                        <a:rPr lang="en-US" dirty="0"/>
                        <a:t>36</a:t>
                      </a:r>
                    </a:p>
                  </a:txBody>
                  <a:tcPr/>
                </a:tc>
                <a:tc>
                  <a:txBody>
                    <a:bodyPr/>
                    <a:lstStyle/>
                    <a:p>
                      <a:r>
                        <a:rPr lang="en-US" dirty="0"/>
                        <a:t>30</a:t>
                      </a:r>
                    </a:p>
                  </a:txBody>
                  <a:tcPr/>
                </a:tc>
                <a:tc>
                  <a:txBody>
                    <a:bodyPr/>
                    <a:lstStyle/>
                    <a:p>
                      <a:r>
                        <a:rPr lang="en-US" dirty="0"/>
                        <a:t>20</a:t>
                      </a:r>
                    </a:p>
                  </a:txBody>
                  <a:tcPr/>
                </a:tc>
                <a:tc>
                  <a:txBody>
                    <a:bodyPr/>
                    <a:lstStyle/>
                    <a:p>
                      <a:r>
                        <a:rPr lang="en-US" dirty="0"/>
                        <a:t>0.61</a:t>
                      </a:r>
                    </a:p>
                  </a:txBody>
                  <a:tcPr/>
                </a:tc>
                <a:tc>
                  <a:txBody>
                    <a:bodyPr/>
                    <a:lstStyle/>
                    <a:p>
                      <a:r>
                        <a:rPr lang="en-US" dirty="0"/>
                        <a:t>0.56</a:t>
                      </a:r>
                    </a:p>
                  </a:txBody>
                  <a:tcPr/>
                </a:tc>
                <a:tc>
                  <a:txBody>
                    <a:bodyPr/>
                    <a:lstStyle/>
                    <a:p>
                      <a:r>
                        <a:rPr lang="en-US" dirty="0"/>
                        <a:t>0.093</a:t>
                      </a:r>
                    </a:p>
                  </a:txBody>
                  <a:tcPr/>
                </a:tc>
                <a:tc>
                  <a:txBody>
                    <a:bodyPr/>
                    <a:lstStyle/>
                    <a:p>
                      <a:r>
                        <a:rPr lang="en-US" dirty="0"/>
                        <a:t>1.45</a:t>
                      </a:r>
                    </a:p>
                  </a:txBody>
                  <a:tcPr/>
                </a:tc>
                <a:tc>
                  <a:txBody>
                    <a:bodyPr/>
                    <a:lstStyle/>
                    <a:p>
                      <a:r>
                        <a:rPr lang="en-US" dirty="0"/>
                        <a:t>2.01</a:t>
                      </a:r>
                    </a:p>
                  </a:txBody>
                  <a:tcPr/>
                </a:tc>
                <a:tc>
                  <a:txBody>
                    <a:bodyPr/>
                    <a:lstStyle/>
                    <a:p>
                      <a:r>
                        <a:rPr lang="en-US" dirty="0"/>
                        <a:t>0.67</a:t>
                      </a:r>
                    </a:p>
                  </a:txBody>
                  <a:tcPr/>
                </a:tc>
                <a:extLst>
                  <a:ext uri="{0D108BD9-81ED-4DB2-BD59-A6C34878D82A}">
                    <a16:rowId xmlns:a16="http://schemas.microsoft.com/office/drawing/2014/main" val="1047510139"/>
                  </a:ext>
                </a:extLst>
              </a:tr>
              <a:tr h="370840">
                <a:tc>
                  <a:txBody>
                    <a:bodyPr/>
                    <a:lstStyle/>
                    <a:p>
                      <a:r>
                        <a:rPr lang="en-US" dirty="0"/>
                        <a:t>H-8</a:t>
                      </a:r>
                    </a:p>
                  </a:txBody>
                  <a:tcPr/>
                </a:tc>
                <a:tc>
                  <a:txBody>
                    <a:bodyPr/>
                    <a:lstStyle/>
                    <a:p>
                      <a:r>
                        <a:rPr lang="en-US" dirty="0"/>
                        <a:t>14</a:t>
                      </a:r>
                    </a:p>
                  </a:txBody>
                  <a:tcPr/>
                </a:tc>
                <a:tc>
                  <a:txBody>
                    <a:bodyPr/>
                    <a:lstStyle/>
                    <a:p>
                      <a:r>
                        <a:rPr lang="en-US" dirty="0"/>
                        <a:t>34</a:t>
                      </a:r>
                    </a:p>
                  </a:txBody>
                  <a:tcPr/>
                </a:tc>
                <a:tc>
                  <a:txBody>
                    <a:bodyPr/>
                    <a:lstStyle/>
                    <a:p>
                      <a:r>
                        <a:rPr lang="en-US" dirty="0"/>
                        <a:t>32</a:t>
                      </a:r>
                    </a:p>
                  </a:txBody>
                  <a:tcPr/>
                </a:tc>
                <a:tc>
                  <a:txBody>
                    <a:bodyPr/>
                    <a:lstStyle/>
                    <a:p>
                      <a:r>
                        <a:rPr lang="en-US" dirty="0"/>
                        <a:t>20</a:t>
                      </a:r>
                    </a:p>
                  </a:txBody>
                  <a:tcPr/>
                </a:tc>
                <a:tc>
                  <a:txBody>
                    <a:bodyPr/>
                    <a:lstStyle/>
                    <a:p>
                      <a:r>
                        <a:rPr lang="en-US" dirty="0"/>
                        <a:t>0.67</a:t>
                      </a:r>
                    </a:p>
                  </a:txBody>
                  <a:tcPr/>
                </a:tc>
                <a:tc>
                  <a:txBody>
                    <a:bodyPr/>
                    <a:lstStyle/>
                    <a:p>
                      <a:r>
                        <a:rPr lang="en-US" dirty="0"/>
                        <a:t>0.44</a:t>
                      </a:r>
                    </a:p>
                  </a:txBody>
                  <a:tcPr/>
                </a:tc>
                <a:tc>
                  <a:txBody>
                    <a:bodyPr/>
                    <a:lstStyle/>
                    <a:p>
                      <a:r>
                        <a:rPr lang="en-US" dirty="0"/>
                        <a:t>0.090</a:t>
                      </a:r>
                    </a:p>
                  </a:txBody>
                  <a:tcPr/>
                </a:tc>
                <a:tc>
                  <a:txBody>
                    <a:bodyPr/>
                    <a:lstStyle/>
                    <a:p>
                      <a:r>
                        <a:rPr lang="en-US" dirty="0"/>
                        <a:t>1.26</a:t>
                      </a:r>
                    </a:p>
                  </a:txBody>
                  <a:tcPr/>
                </a:tc>
                <a:tc>
                  <a:txBody>
                    <a:bodyPr/>
                    <a:lstStyle/>
                    <a:p>
                      <a:r>
                        <a:rPr lang="en-US" dirty="0"/>
                        <a:t>1.70</a:t>
                      </a:r>
                    </a:p>
                  </a:txBody>
                  <a:tcPr/>
                </a:tc>
                <a:tc>
                  <a:txBody>
                    <a:bodyPr/>
                    <a:lstStyle/>
                    <a:p>
                      <a:r>
                        <a:rPr lang="en-US" dirty="0"/>
                        <a:t>0.57</a:t>
                      </a:r>
                    </a:p>
                  </a:txBody>
                  <a:tcPr/>
                </a:tc>
                <a:extLst>
                  <a:ext uri="{0D108BD9-81ED-4DB2-BD59-A6C34878D82A}">
                    <a16:rowId xmlns:a16="http://schemas.microsoft.com/office/drawing/2014/main" val="520341954"/>
                  </a:ext>
                </a:extLst>
              </a:tr>
            </a:tbl>
          </a:graphicData>
        </a:graphic>
      </p:graphicFrame>
    </p:spTree>
    <p:extLst>
      <p:ext uri="{BB962C8B-B14F-4D97-AF65-F5344CB8AC3E}">
        <p14:creationId xmlns:p14="http://schemas.microsoft.com/office/powerpoint/2010/main" val="137095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8C0B8C1-6F0E-26E5-82C8-9BD025BB2FA2}"/>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A156310F-B0AE-47F8-F5B2-2F598AE9729F}"/>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E7643854-F5AD-03FD-9098-5BAB25533DBD}"/>
              </a:ext>
            </a:extLst>
          </p:cNvPr>
          <p:cNvSpPr>
            <a:spLocks noGrp="1"/>
          </p:cNvSpPr>
          <p:nvPr>
            <p:ph type="title"/>
          </p:nvPr>
        </p:nvSpPr>
        <p:spPr>
          <a:xfrm>
            <a:off x="0" y="719138"/>
            <a:ext cx="8087096" cy="1260000"/>
          </a:xfrm>
        </p:spPr>
        <p:txBody>
          <a:bodyPr/>
          <a:lstStyle/>
          <a:p>
            <a:r>
              <a:rPr lang="en-US" dirty="0"/>
              <a:t>Effect of Al/O ratio and TNTe (HTPB/AP/Al/RDX)</a:t>
            </a:r>
          </a:p>
        </p:txBody>
      </p:sp>
      <p:pic>
        <p:nvPicPr>
          <p:cNvPr id="9" name="Content Placeholder 8" descr="A graph of different colored bars&#10;&#10;AI-generated content may be incorrect.">
            <a:extLst>
              <a:ext uri="{FF2B5EF4-FFF2-40B4-BE49-F238E27FC236}">
                <a16:creationId xmlns:a16="http://schemas.microsoft.com/office/drawing/2014/main" id="{EB9FF6C1-50D5-C0B8-13DB-AB6168F2D30A}"/>
              </a:ext>
            </a:extLst>
          </p:cNvPr>
          <p:cNvPicPr>
            <a:picLocks noGrp="1" noChangeAspect="1"/>
          </p:cNvPicPr>
          <p:nvPr>
            <p:ph sz="quarter" idx="16"/>
          </p:nvPr>
        </p:nvPicPr>
        <p:blipFill>
          <a:blip r:embed="rId3">
            <a:extLst>
              <a:ext uri="{28A0092B-C50C-407E-A947-70E740481C1C}">
                <a14:useLocalDpi xmlns:a14="http://schemas.microsoft.com/office/drawing/2010/main" val="0"/>
              </a:ext>
            </a:extLst>
          </a:blip>
          <a:srcRect b="3166"/>
          <a:stretch/>
        </p:blipFill>
        <p:spPr>
          <a:xfrm>
            <a:off x="1463492" y="2159000"/>
            <a:ext cx="3924665" cy="2976088"/>
          </a:xfrm>
        </p:spPr>
      </p:pic>
      <p:pic>
        <p:nvPicPr>
          <p:cNvPr id="11" name="Content Placeholder 10" descr="A graph of red bars&#10;&#10;AI-generated content may be incorrect.">
            <a:extLst>
              <a:ext uri="{FF2B5EF4-FFF2-40B4-BE49-F238E27FC236}">
                <a16:creationId xmlns:a16="http://schemas.microsoft.com/office/drawing/2014/main" id="{CF7E0DB6-CEFC-259E-0AC4-6FA58609C562}"/>
              </a:ext>
            </a:extLst>
          </p:cNvPr>
          <p:cNvPicPr>
            <a:picLocks noGrp="1" noChangeAspect="1"/>
          </p:cNvPicPr>
          <p:nvPr>
            <p:ph sz="quarter" idx="17"/>
          </p:nvPr>
        </p:nvPicPr>
        <p:blipFill>
          <a:blip r:embed="rId4">
            <a:extLst>
              <a:ext uri="{28A0092B-C50C-407E-A947-70E740481C1C}">
                <a14:useLocalDpi xmlns:a14="http://schemas.microsoft.com/office/drawing/2010/main" val="0"/>
              </a:ext>
            </a:extLst>
          </a:blip>
          <a:srcRect t="3116"/>
          <a:stretch/>
        </p:blipFill>
        <p:spPr>
          <a:xfrm>
            <a:off x="7195641" y="2256312"/>
            <a:ext cx="4147543" cy="2976088"/>
          </a:xfrm>
        </p:spPr>
      </p:pic>
      <p:sp>
        <p:nvSpPr>
          <p:cNvPr id="7" name="Text Placeholder 6">
            <a:extLst>
              <a:ext uri="{FF2B5EF4-FFF2-40B4-BE49-F238E27FC236}">
                <a16:creationId xmlns:a16="http://schemas.microsoft.com/office/drawing/2014/main" id="{2906A48D-8F1B-BD1C-2AC6-E231908E35FC}"/>
              </a:ext>
            </a:extLst>
          </p:cNvPr>
          <p:cNvSpPr>
            <a:spLocks noGrp="1"/>
          </p:cNvSpPr>
          <p:nvPr>
            <p:ph type="body" sz="quarter" idx="19"/>
          </p:nvPr>
        </p:nvSpPr>
        <p:spPr/>
        <p:txBody>
          <a:bodyPr/>
          <a:lstStyle/>
          <a:p>
            <a:r>
              <a:rPr lang="en-US" sz="1400" dirty="0"/>
              <a:t>Specific shock wave energy (Es), specific bubble energy (Eb), and specific total energy (Et) for different explosives and their </a:t>
            </a:r>
            <a:r>
              <a:rPr lang="en-US" sz="1400" dirty="0" err="1"/>
              <a:t>TNTe</a:t>
            </a:r>
            <a:r>
              <a:rPr lang="en-US" sz="1400" dirty="0"/>
              <a:t>. W = </a:t>
            </a:r>
            <a:r>
              <a:rPr lang="en-US" sz="1400" dirty="0" err="1"/>
              <a:t>TNTe</a:t>
            </a:r>
            <a:endParaRPr lang="en-US" sz="1400" dirty="0"/>
          </a:p>
        </p:txBody>
      </p:sp>
    </p:spTree>
    <p:extLst>
      <p:ext uri="{BB962C8B-B14F-4D97-AF65-F5344CB8AC3E}">
        <p14:creationId xmlns:p14="http://schemas.microsoft.com/office/powerpoint/2010/main" val="32573136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818FB28-8598-0850-D151-D1D5E8396033}"/>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81EE7F58-9A31-A3A0-6F65-D959BD9D2D52}"/>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A31D5E2E-B08E-079A-6818-D67B1D4DB5DD}"/>
              </a:ext>
            </a:extLst>
          </p:cNvPr>
          <p:cNvSpPr>
            <a:spLocks noGrp="1"/>
          </p:cNvSpPr>
          <p:nvPr>
            <p:ph type="title"/>
          </p:nvPr>
        </p:nvSpPr>
        <p:spPr/>
        <p:txBody>
          <a:bodyPr/>
          <a:lstStyle/>
          <a:p>
            <a:r>
              <a:rPr lang="en-US" dirty="0"/>
              <a:t>But what does this mean?</a:t>
            </a:r>
          </a:p>
        </p:txBody>
      </p:sp>
      <mc:AlternateContent xmlns:mc="http://schemas.openxmlformats.org/markup-compatibility/2006" xmlns:a14="http://schemas.microsoft.com/office/drawing/2010/main">
        <mc:Choice Requires="a14">
          <p:sp>
            <p:nvSpPr>
              <p:cNvPr id="5" name="Content Placeholder 4">
                <a:extLst>
                  <a:ext uri="{FF2B5EF4-FFF2-40B4-BE49-F238E27FC236}">
                    <a16:creationId xmlns:a16="http://schemas.microsoft.com/office/drawing/2014/main" id="{ED203087-17C4-5CFE-D6CD-A4C6C4301259}"/>
                  </a:ext>
                </a:extLst>
              </p:cNvPr>
              <p:cNvSpPr>
                <a:spLocks noGrp="1"/>
              </p:cNvSpPr>
              <p:nvPr>
                <p:ph sz="quarter" idx="16"/>
              </p:nvPr>
            </p:nvSpPr>
            <p:spPr/>
            <p:txBody>
              <a:bodyPr/>
              <a:lstStyle/>
              <a:p>
                <a14:m>
                  <m:oMath xmlns:m="http://schemas.openxmlformats.org/officeDocument/2006/math">
                    <m:r>
                      <a:rPr lang="en-GB" b="0" i="1" smtClean="0">
                        <a:latin typeface="Cambria Math" panose="02040503050406030204" pitchFamily="18" charset="0"/>
                      </a:rPr>
                      <m:t>𝑏</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𝐾</m:t>
                        </m:r>
                      </m:e>
                      <m:sub>
                        <m:r>
                          <a:rPr lang="en-GB" b="0" i="1" smtClean="0">
                            <a:latin typeface="Cambria Math" panose="02040503050406030204" pitchFamily="18" charset="0"/>
                          </a:rPr>
                          <m:t>𝑡𝑛𝑡</m:t>
                        </m:r>
                      </m:sub>
                    </m:sSub>
                    <m:rad>
                      <m:radPr>
                        <m:ctrlPr>
                          <a:rPr lang="en-GB" b="0" i="1" smtClean="0">
                            <a:latin typeface="Cambria Math" panose="02040503050406030204" pitchFamily="18" charset="0"/>
                          </a:rPr>
                        </m:ctrlPr>
                      </m:radPr>
                      <m:deg>
                        <m:r>
                          <m:rPr>
                            <m:brk m:alnAt="7"/>
                          </m:rPr>
                          <a:rPr lang="en-GB" b="0" i="1" smtClean="0">
                            <a:latin typeface="Cambria Math" panose="02040503050406030204" pitchFamily="18" charset="0"/>
                          </a:rPr>
                          <m:t>3</m:t>
                        </m:r>
                      </m:deg>
                      <m:e>
                        <m:f>
                          <m:fPr>
                            <m:ctrlPr>
                              <a:rPr lang="en-GB" b="0" i="1" smtClean="0">
                                <a:latin typeface="Cambria Math" panose="02040503050406030204" pitchFamily="18" charset="0"/>
                              </a:rPr>
                            </m:ctrlPr>
                          </m:fPr>
                          <m:num>
                            <m:r>
                              <a:rPr lang="en-GB" b="0" i="1" smtClean="0">
                                <a:latin typeface="Cambria Math" panose="02040503050406030204" pitchFamily="18" charset="0"/>
                              </a:rPr>
                              <m:t>𝑊</m:t>
                            </m:r>
                          </m:num>
                          <m:den>
                            <m:r>
                              <a:rPr lang="en-GB" b="0" i="1" smtClean="0">
                                <a:latin typeface="Cambria Math" panose="02040503050406030204" pitchFamily="18" charset="0"/>
                              </a:rPr>
                              <m:t>h</m:t>
                            </m:r>
                            <m:r>
                              <a:rPr lang="en-GB" b="0" i="1" smtClean="0">
                                <a:latin typeface="Cambria Math" panose="02040503050406030204" pitchFamily="18" charset="0"/>
                              </a:rPr>
                              <m:t>+10</m:t>
                            </m:r>
                          </m:den>
                        </m:f>
                      </m:e>
                    </m:rad>
                    <m:r>
                      <a:rPr lang="en-GB" b="0" i="1" smtClean="0">
                        <a:latin typeface="Cambria Math" panose="02040503050406030204" pitchFamily="18" charset="0"/>
                      </a:rPr>
                      <m:t>=3.8 </m:t>
                    </m:r>
                    <m:r>
                      <a:rPr lang="en-GB" b="0" i="1" smtClean="0">
                        <a:latin typeface="Cambria Math" panose="02040503050406030204" pitchFamily="18" charset="0"/>
                      </a:rPr>
                      <m:t>𝑚</m:t>
                    </m:r>
                  </m:oMath>
                </a14:m>
                <a:endParaRPr lang="en-US" dirty="0"/>
              </a:p>
              <a:p>
                <a:r>
                  <a:rPr lang="en-US" dirty="0"/>
                  <a:t>b = bubble radius (m)</a:t>
                </a:r>
              </a:p>
              <a:p>
                <a:r>
                  <a:rPr lang="en-US" dirty="0" err="1"/>
                  <a:t>K</a:t>
                </a:r>
                <a:r>
                  <a:rPr lang="en-US" baseline="-25000" dirty="0" err="1"/>
                  <a:t>tnt</a:t>
                </a:r>
                <a:r>
                  <a:rPr lang="en-US" dirty="0"/>
                  <a:t> = 3.45</a:t>
                </a:r>
              </a:p>
              <a:p>
                <a:r>
                  <a:rPr lang="en-US" dirty="0"/>
                  <a:t>h = depth (m)</a:t>
                </a:r>
              </a:p>
              <a:p>
                <a:r>
                  <a:rPr lang="en-US" dirty="0"/>
                  <a:t>W = mass of charge (kg)</a:t>
                </a:r>
              </a:p>
              <a:p>
                <a:r>
                  <a:rPr lang="en-US" dirty="0"/>
                  <a:t>3.8m radius = 230m</a:t>
                </a:r>
                <a:r>
                  <a:rPr lang="en-US" baseline="30000" dirty="0"/>
                  <a:t>3</a:t>
                </a:r>
                <a:r>
                  <a:rPr lang="en-US" dirty="0"/>
                  <a:t> water = 230 tonnes of water displaced</a:t>
                </a:r>
              </a:p>
            </p:txBody>
          </p:sp>
        </mc:Choice>
        <mc:Fallback xmlns="">
          <p:sp>
            <p:nvSpPr>
              <p:cNvPr id="5" name="Content Placeholder 4">
                <a:extLst>
                  <a:ext uri="{FF2B5EF4-FFF2-40B4-BE49-F238E27FC236}">
                    <a16:creationId xmlns:a16="http://schemas.microsoft.com/office/drawing/2014/main" id="{ED203087-17C4-5CFE-D6CD-A4C6C4301259}"/>
                  </a:ext>
                </a:extLst>
              </p:cNvPr>
              <p:cNvSpPr>
                <a:spLocks noGrp="1" noRot="1" noChangeAspect="1" noMove="1" noResize="1" noEditPoints="1" noAdjustHandles="1" noChangeArrowheads="1" noChangeShapeType="1" noTextEdit="1"/>
              </p:cNvSpPr>
              <p:nvPr>
                <p:ph sz="quarter" idx="16"/>
              </p:nvPr>
            </p:nvSpPr>
            <p:spPr>
              <a:blipFill>
                <a:blip r:embed="rId2"/>
                <a:stretch>
                  <a:fillRect l="-2607" r="-3081" b="-4115"/>
                </a:stretch>
              </a:blipFill>
            </p:spPr>
            <p:txBody>
              <a:bodyPr/>
              <a:lstStyle/>
              <a:p>
                <a:r>
                  <a:rPr lang="en-US">
                    <a:noFill/>
                  </a:rPr>
                  <a:t> </a:t>
                </a:r>
              </a:p>
            </p:txBody>
          </p:sp>
        </mc:Fallback>
      </mc:AlternateContent>
      <p:sp>
        <p:nvSpPr>
          <p:cNvPr id="7" name="Text Placeholder 6">
            <a:extLst>
              <a:ext uri="{FF2B5EF4-FFF2-40B4-BE49-F238E27FC236}">
                <a16:creationId xmlns:a16="http://schemas.microsoft.com/office/drawing/2014/main" id="{84876E54-8242-D3C6-9096-6EDBBF177ED4}"/>
              </a:ext>
            </a:extLst>
          </p:cNvPr>
          <p:cNvSpPr>
            <a:spLocks noGrp="1"/>
          </p:cNvSpPr>
          <p:nvPr>
            <p:ph type="body" sz="quarter" idx="19"/>
          </p:nvPr>
        </p:nvSpPr>
        <p:spPr/>
        <p:txBody>
          <a:bodyPr/>
          <a:lstStyle/>
          <a:p>
            <a:r>
              <a:rPr lang="en-US" dirty="0"/>
              <a:t>We will just look at the bubble radius, nothing else at this level. Therefore, what is the bubble radius for 125 kg TNT detonated at a depth of 80 m compared to HBX-1?</a:t>
            </a:r>
          </a:p>
        </p:txBody>
      </p:sp>
      <mc:AlternateContent xmlns:mc="http://schemas.openxmlformats.org/markup-compatibility/2006" xmlns:a14="http://schemas.microsoft.com/office/drawing/2010/main">
        <mc:Choice Requires="a14">
          <p:sp>
            <p:nvSpPr>
              <p:cNvPr id="8" name="Content Placeholder 4">
                <a:extLst>
                  <a:ext uri="{FF2B5EF4-FFF2-40B4-BE49-F238E27FC236}">
                    <a16:creationId xmlns:a16="http://schemas.microsoft.com/office/drawing/2014/main" id="{454EB978-997F-6C4C-00F9-16AB2F00968E}"/>
                  </a:ext>
                </a:extLst>
              </p:cNvPr>
              <p:cNvSpPr>
                <a:spLocks noGrp="1"/>
              </p:cNvSpPr>
              <p:nvPr>
                <p:ph sz="quarter" idx="17"/>
              </p:nvPr>
            </p:nvSpPr>
            <p:spPr/>
            <p:txBody>
              <a:bodyPr/>
              <a:lstStyle/>
              <a:p>
                <a14:m>
                  <m:oMath xmlns:m="http://schemas.openxmlformats.org/officeDocument/2006/math">
                    <m:r>
                      <a:rPr lang="en-GB" b="0" i="1" smtClean="0">
                        <a:latin typeface="Cambria Math" panose="02040503050406030204" pitchFamily="18" charset="0"/>
                      </a:rPr>
                      <m:t>𝑏</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𝐾</m:t>
                        </m:r>
                      </m:e>
                      <m:sub>
                        <m:r>
                          <a:rPr lang="en-GB" b="0" i="1" smtClean="0">
                            <a:latin typeface="Cambria Math" panose="02040503050406030204" pitchFamily="18" charset="0"/>
                          </a:rPr>
                          <m:t>𝐻𝐵𝑋</m:t>
                        </m:r>
                      </m:sub>
                    </m:sSub>
                    <m:rad>
                      <m:radPr>
                        <m:ctrlPr>
                          <a:rPr lang="en-GB" b="0" i="1" smtClean="0">
                            <a:latin typeface="Cambria Math" panose="02040503050406030204" pitchFamily="18" charset="0"/>
                          </a:rPr>
                        </m:ctrlPr>
                      </m:radPr>
                      <m:deg>
                        <m:r>
                          <m:rPr>
                            <m:brk m:alnAt="7"/>
                          </m:rPr>
                          <a:rPr lang="en-GB" b="0" i="1" smtClean="0">
                            <a:latin typeface="Cambria Math" panose="02040503050406030204" pitchFamily="18" charset="0"/>
                          </a:rPr>
                          <m:t>3</m:t>
                        </m:r>
                      </m:deg>
                      <m:e>
                        <m:f>
                          <m:fPr>
                            <m:ctrlPr>
                              <a:rPr lang="en-GB" b="0" i="1" smtClean="0">
                                <a:latin typeface="Cambria Math" panose="02040503050406030204" pitchFamily="18" charset="0"/>
                              </a:rPr>
                            </m:ctrlPr>
                          </m:fPr>
                          <m:num>
                            <m:r>
                              <a:rPr lang="en-GB" b="0" i="1" smtClean="0">
                                <a:latin typeface="Cambria Math" panose="02040503050406030204" pitchFamily="18" charset="0"/>
                              </a:rPr>
                              <m:t>𝑊</m:t>
                            </m:r>
                          </m:num>
                          <m:den>
                            <m:r>
                              <a:rPr lang="en-GB" b="0" i="1" smtClean="0">
                                <a:latin typeface="Cambria Math" panose="02040503050406030204" pitchFamily="18" charset="0"/>
                              </a:rPr>
                              <m:t>h</m:t>
                            </m:r>
                            <m:r>
                              <a:rPr lang="en-GB" b="0" i="1" smtClean="0">
                                <a:latin typeface="Cambria Math" panose="02040503050406030204" pitchFamily="18" charset="0"/>
                              </a:rPr>
                              <m:t>+10</m:t>
                            </m:r>
                          </m:den>
                        </m:f>
                      </m:e>
                    </m:rad>
                    <m:r>
                      <a:rPr lang="en-GB" b="0" i="1" smtClean="0">
                        <a:latin typeface="Cambria Math" panose="02040503050406030204" pitchFamily="18" charset="0"/>
                      </a:rPr>
                      <m:t>=4.0</m:t>
                    </m:r>
                  </m:oMath>
                </a14:m>
                <a:r>
                  <a:rPr lang="en-GB" dirty="0"/>
                  <a:t> </a:t>
                </a:r>
                <a14:m>
                  <m:oMath xmlns:m="http://schemas.openxmlformats.org/officeDocument/2006/math">
                    <m:rad>
                      <m:radPr>
                        <m:ctrlPr>
                          <a:rPr lang="en-GB" i="1">
                            <a:latin typeface="Cambria Math" panose="02040503050406030204" pitchFamily="18" charset="0"/>
                          </a:rPr>
                        </m:ctrlPr>
                      </m:radPr>
                      <m:deg>
                        <m:r>
                          <m:rPr>
                            <m:brk m:alnAt="7"/>
                          </m:rPr>
                          <a:rPr lang="en-GB" i="1">
                            <a:latin typeface="Cambria Math" panose="02040503050406030204" pitchFamily="18" charset="0"/>
                          </a:rPr>
                          <m:t>3</m:t>
                        </m:r>
                      </m:deg>
                      <m:e>
                        <m:f>
                          <m:fPr>
                            <m:ctrlPr>
                              <a:rPr lang="en-GB" i="1">
                                <a:latin typeface="Cambria Math" panose="02040503050406030204" pitchFamily="18" charset="0"/>
                              </a:rPr>
                            </m:ctrlPr>
                          </m:fPr>
                          <m:num>
                            <m:r>
                              <a:rPr lang="en-GB" b="0" i="1" smtClean="0">
                                <a:latin typeface="Cambria Math" panose="02040503050406030204" pitchFamily="18" charset="0"/>
                              </a:rPr>
                              <m:t>125</m:t>
                            </m:r>
                          </m:num>
                          <m:den>
                            <m:r>
                              <a:rPr lang="en-GB" b="0" i="1" smtClean="0">
                                <a:latin typeface="Cambria Math" panose="02040503050406030204" pitchFamily="18" charset="0"/>
                              </a:rPr>
                              <m:t>10</m:t>
                            </m:r>
                            <m:r>
                              <a:rPr lang="en-GB" i="1">
                                <a:latin typeface="Cambria Math" panose="02040503050406030204" pitchFamily="18" charset="0"/>
                              </a:rPr>
                              <m:t>+</m:t>
                            </m:r>
                            <m:r>
                              <a:rPr lang="en-GB" b="0" i="1" smtClean="0">
                                <a:latin typeface="Cambria Math" panose="02040503050406030204" pitchFamily="18" charset="0"/>
                              </a:rPr>
                              <m:t>80</m:t>
                            </m:r>
                          </m:den>
                        </m:f>
                        <m:r>
                          <a:rPr lang="en-GB" b="0" i="1" smtClean="0">
                            <a:latin typeface="Cambria Math" panose="02040503050406030204" pitchFamily="18" charset="0"/>
                          </a:rPr>
                          <m:t>=4.46 </m:t>
                        </m:r>
                        <m:r>
                          <a:rPr lang="en-GB" b="0" i="1" smtClean="0">
                            <a:latin typeface="Cambria Math" panose="02040503050406030204" pitchFamily="18" charset="0"/>
                          </a:rPr>
                          <m:t>𝑚</m:t>
                        </m:r>
                      </m:e>
                    </m:rad>
                  </m:oMath>
                </a14:m>
                <a:endParaRPr lang="en-US" dirty="0"/>
              </a:p>
              <a:p>
                <a:r>
                  <a:rPr lang="en-US" dirty="0"/>
                  <a:t>b = </a:t>
                </a:r>
                <a:r>
                  <a:rPr lang="en-US"/>
                  <a:t>bubble radius </a:t>
                </a:r>
                <a:r>
                  <a:rPr lang="en-US" dirty="0"/>
                  <a:t>(m)</a:t>
                </a:r>
              </a:p>
              <a:p>
                <a:r>
                  <a:rPr lang="en-US" dirty="0" err="1"/>
                  <a:t>K</a:t>
                </a:r>
                <a:r>
                  <a:rPr lang="en-US" baseline="-25000" dirty="0" err="1"/>
                  <a:t>hbx</a:t>
                </a:r>
                <a:r>
                  <a:rPr lang="en-US" dirty="0"/>
                  <a:t> = 4.0</a:t>
                </a:r>
              </a:p>
              <a:p>
                <a:r>
                  <a:rPr lang="en-US" dirty="0"/>
                  <a:t>h = depth (m)</a:t>
                </a:r>
              </a:p>
              <a:p>
                <a:r>
                  <a:rPr lang="en-US" dirty="0"/>
                  <a:t>W = mass of charge (kg)</a:t>
                </a:r>
              </a:p>
              <a:p>
                <a:r>
                  <a:rPr lang="en-US" sz="2800" b="1" dirty="0">
                    <a:solidFill>
                      <a:srgbClr val="FC4C02"/>
                    </a:solidFill>
                  </a:rPr>
                  <a:t>4.46m radius = 372m</a:t>
                </a:r>
                <a:r>
                  <a:rPr lang="en-US" sz="2800" b="1" baseline="30000" dirty="0">
                    <a:solidFill>
                      <a:srgbClr val="FC4C02"/>
                    </a:solidFill>
                  </a:rPr>
                  <a:t>3</a:t>
                </a:r>
                <a:r>
                  <a:rPr lang="en-US" sz="2800" b="1" dirty="0">
                    <a:solidFill>
                      <a:srgbClr val="FC4C02"/>
                    </a:solidFill>
                  </a:rPr>
                  <a:t> water = 162% water displaced</a:t>
                </a:r>
              </a:p>
            </p:txBody>
          </p:sp>
        </mc:Choice>
        <mc:Fallback xmlns="">
          <p:sp>
            <p:nvSpPr>
              <p:cNvPr id="8" name="Content Placeholder 4">
                <a:extLst>
                  <a:ext uri="{FF2B5EF4-FFF2-40B4-BE49-F238E27FC236}">
                    <a16:creationId xmlns:a16="http://schemas.microsoft.com/office/drawing/2014/main" id="{454EB978-997F-6C4C-00F9-16AB2F00968E}"/>
                  </a:ext>
                </a:extLst>
              </p:cNvPr>
              <p:cNvSpPr>
                <a:spLocks noGrp="1" noRot="1" noChangeAspect="1" noMove="1" noResize="1" noEditPoints="1" noAdjustHandles="1" noChangeArrowheads="1" noChangeShapeType="1" noTextEdit="1"/>
              </p:cNvSpPr>
              <p:nvPr>
                <p:ph sz="quarter" idx="17"/>
              </p:nvPr>
            </p:nvSpPr>
            <p:spPr>
              <a:blipFill>
                <a:blip r:embed="rId3"/>
                <a:stretch>
                  <a:fillRect l="-3555" b="-13580"/>
                </a:stretch>
              </a:blipFill>
            </p:spPr>
            <p:txBody>
              <a:bodyPr/>
              <a:lstStyle/>
              <a:p>
                <a:r>
                  <a:rPr lang="en-US">
                    <a:noFill/>
                  </a:rPr>
                  <a:t> </a:t>
                </a:r>
              </a:p>
            </p:txBody>
          </p:sp>
        </mc:Fallback>
      </mc:AlternateContent>
    </p:spTree>
    <p:extLst>
      <p:ext uri="{BB962C8B-B14F-4D97-AF65-F5344CB8AC3E}">
        <p14:creationId xmlns:p14="http://schemas.microsoft.com/office/powerpoint/2010/main" val="24405519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B46EE83-B159-BF41-F98C-EFA1A6F8F1AE}"/>
              </a:ext>
            </a:extLst>
          </p:cNvPr>
          <p:cNvSpPr>
            <a:spLocks noGrp="1"/>
          </p:cNvSpPr>
          <p:nvPr>
            <p:ph type="body" sz="quarter" idx="19"/>
          </p:nvPr>
        </p:nvSpPr>
        <p:spPr/>
        <p:txBody>
          <a:bodyPr/>
          <a:lstStyle/>
          <a:p>
            <a:endParaRPr lang="en-US" dirty="0"/>
          </a:p>
        </p:txBody>
      </p:sp>
      <p:sp>
        <p:nvSpPr>
          <p:cNvPr id="3" name="Slide Number Placeholder 2">
            <a:extLst>
              <a:ext uri="{FF2B5EF4-FFF2-40B4-BE49-F238E27FC236}">
                <a16:creationId xmlns:a16="http://schemas.microsoft.com/office/drawing/2014/main" id="{4675673F-A31C-F18E-F874-FB7C53AF9788}"/>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250AEC0D-F4B0-17B6-CC65-719BF22B3DE9}"/>
              </a:ext>
            </a:extLst>
          </p:cNvPr>
          <p:cNvSpPr>
            <a:spLocks noGrp="1"/>
          </p:cNvSpPr>
          <p:nvPr>
            <p:ph type="title"/>
          </p:nvPr>
        </p:nvSpPr>
        <p:spPr>
          <a:xfrm>
            <a:off x="0" y="452221"/>
            <a:ext cx="9061938" cy="1260000"/>
          </a:xfrm>
        </p:spPr>
        <p:txBody>
          <a:bodyPr/>
          <a:lstStyle/>
          <a:p>
            <a:r>
              <a:rPr lang="en-US" dirty="0"/>
              <a:t>Effect of underwater explosions on marine life</a:t>
            </a:r>
          </a:p>
        </p:txBody>
      </p:sp>
      <mc:AlternateContent xmlns:mc="http://schemas.openxmlformats.org/markup-compatibility/2006" xmlns:a14="http://schemas.microsoft.com/office/drawing/2010/main">
        <mc:Choice Requires="a14">
          <p:sp>
            <p:nvSpPr>
              <p:cNvPr id="5" name="Content Placeholder 4">
                <a:extLst>
                  <a:ext uri="{FF2B5EF4-FFF2-40B4-BE49-F238E27FC236}">
                    <a16:creationId xmlns:a16="http://schemas.microsoft.com/office/drawing/2014/main" id="{547A6D5F-4AED-78EA-0A4F-144D2675A091}"/>
                  </a:ext>
                </a:extLst>
              </p:cNvPr>
              <p:cNvSpPr>
                <a:spLocks noGrp="1"/>
              </p:cNvSpPr>
              <p:nvPr>
                <p:ph sz="quarter" idx="16"/>
              </p:nvPr>
            </p:nvSpPr>
            <p:spPr>
              <a:xfrm>
                <a:off x="349775" y="1928710"/>
                <a:ext cx="3560000" cy="3068021"/>
              </a:xfrm>
            </p:spPr>
            <p:txBody>
              <a:bodyPr/>
              <a:lstStyle/>
              <a:p>
                <a:r>
                  <a:rPr lang="en-US" dirty="0"/>
                  <a:t>Fish with swim bladder</a:t>
                </a:r>
              </a:p>
              <a:p>
                <a14:m>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𝑙</m:t>
                        </m:r>
                      </m:sub>
                    </m:sSub>
                    <m:r>
                      <a:rPr lang="en-GB" b="0" i="1" smtClean="0">
                        <a:latin typeface="Cambria Math" panose="02040503050406030204" pitchFamily="18" charset="0"/>
                      </a:rPr>
                      <m:t>=</m:t>
                    </m:r>
                    <m:r>
                      <a:rPr lang="en-GB" b="0" i="1" smtClean="0">
                        <a:latin typeface="Cambria Math" panose="02040503050406030204" pitchFamily="18" charset="0"/>
                      </a:rPr>
                      <m:t>𝐾</m:t>
                    </m:r>
                    <m:sSup>
                      <m:sSupPr>
                        <m:ctrlPr>
                          <a:rPr lang="en-GB" b="0" i="1" smtClean="0">
                            <a:latin typeface="Cambria Math" panose="02040503050406030204" pitchFamily="18" charset="0"/>
                          </a:rPr>
                        </m:ctrlPr>
                      </m:sSupPr>
                      <m:e>
                        <m:r>
                          <a:rPr lang="en-GB" b="0" i="1" smtClean="0">
                            <a:latin typeface="Cambria Math" panose="02040503050406030204" pitchFamily="18" charset="0"/>
                          </a:rPr>
                          <m:t>𝑊</m:t>
                        </m:r>
                      </m:e>
                      <m:sup>
                        <m:r>
                          <a:rPr lang="en-GB" b="0" i="1" smtClean="0">
                            <a:latin typeface="Cambria Math" panose="02040503050406030204" pitchFamily="18" charset="0"/>
                          </a:rPr>
                          <m:t>1/2</m:t>
                        </m:r>
                      </m:sup>
                    </m:sSup>
                  </m:oMath>
                </a14:m>
                <a:r>
                  <a:rPr lang="en-US" dirty="0"/>
                  <a:t> where K is dependent upon the explosive (12 – 54)</a:t>
                </a:r>
              </a:p>
              <a:p>
                <a:pPr marL="0" indent="0">
                  <a:buNone/>
                </a:pPr>
                <a:endParaRPr lang="en-US" dirty="0"/>
              </a:p>
              <a:p>
                <a:pPr marL="0" indent="0">
                  <a:buNone/>
                </a:pPr>
                <a:r>
                  <a:rPr lang="en-US" dirty="0"/>
                  <a:t>R</a:t>
                </a:r>
                <a:r>
                  <a:rPr lang="en-US" baseline="-25000" dirty="0"/>
                  <a:t>l</a:t>
                </a:r>
                <a:r>
                  <a:rPr lang="en-US" dirty="0"/>
                  <a:t>=lethal radius (m)</a:t>
                </a:r>
              </a:p>
              <a:p>
                <a:pPr marL="0" indent="0">
                  <a:buNone/>
                </a:pPr>
                <a:r>
                  <a:rPr lang="en-US" dirty="0"/>
                  <a:t>H</a:t>
                </a:r>
                <a:r>
                  <a:rPr lang="en-US" baseline="-25000" dirty="0"/>
                  <a:t>max</a:t>
                </a:r>
                <a:r>
                  <a:rPr lang="en-US" dirty="0"/>
                  <a:t> = horizontal radius for slight injury (m)</a:t>
                </a:r>
              </a:p>
              <a:p>
                <a:pPr marL="0" indent="0">
                  <a:buNone/>
                </a:pPr>
                <a:r>
                  <a:rPr lang="en-US" dirty="0"/>
                  <a:t>W = weight of explosive (kg)</a:t>
                </a:r>
              </a:p>
              <a:p>
                <a:pPr marL="0" indent="0">
                  <a:buNone/>
                </a:pPr>
                <a:r>
                  <a:rPr lang="en-US" dirty="0"/>
                  <a:t> </a:t>
                </a:r>
              </a:p>
            </p:txBody>
          </p:sp>
        </mc:Choice>
        <mc:Fallback xmlns="">
          <p:sp>
            <p:nvSpPr>
              <p:cNvPr id="5" name="Content Placeholder 4">
                <a:extLst>
                  <a:ext uri="{FF2B5EF4-FFF2-40B4-BE49-F238E27FC236}">
                    <a16:creationId xmlns:a16="http://schemas.microsoft.com/office/drawing/2014/main" id="{547A6D5F-4AED-78EA-0A4F-144D2675A091}"/>
                  </a:ext>
                </a:extLst>
              </p:cNvPr>
              <p:cNvSpPr>
                <a:spLocks noGrp="1" noRot="1" noChangeAspect="1" noMove="1" noResize="1" noEditPoints="1" noAdjustHandles="1" noChangeArrowheads="1" noChangeShapeType="1" noTextEdit="1"/>
              </p:cNvSpPr>
              <p:nvPr>
                <p:ph sz="quarter" idx="16"/>
              </p:nvPr>
            </p:nvSpPr>
            <p:spPr>
              <a:xfrm>
                <a:off x="349775" y="1928710"/>
                <a:ext cx="3560000" cy="3068021"/>
              </a:xfrm>
              <a:blipFill>
                <a:blip r:embed="rId3"/>
                <a:stretch>
                  <a:fillRect l="-4270" t="-2881" b="-1358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DA238E1D-9F5D-E7D8-B552-862D5209DA62}"/>
                  </a:ext>
                </a:extLst>
              </p:cNvPr>
              <p:cNvSpPr>
                <a:spLocks noGrp="1"/>
              </p:cNvSpPr>
              <p:nvPr>
                <p:ph sz="quarter" idx="17"/>
              </p:nvPr>
            </p:nvSpPr>
            <p:spPr>
              <a:xfrm>
                <a:off x="3924644" y="1928710"/>
                <a:ext cx="3560000" cy="3068021"/>
              </a:xfrm>
            </p:spPr>
            <p:txBody>
              <a:bodyPr/>
              <a:lstStyle/>
              <a:p>
                <a:r>
                  <a:rPr lang="en-US" dirty="0"/>
                  <a:t>Effect of blast on whales (20 ft in length)</a:t>
                </a:r>
              </a:p>
              <a:p>
                <a14:m>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𝐻</m:t>
                        </m:r>
                      </m:e>
                      <m:sub>
                        <m:r>
                          <a:rPr lang="en-GB" b="0" i="1" smtClean="0">
                            <a:latin typeface="Cambria Math" panose="02040503050406030204" pitchFamily="18" charset="0"/>
                          </a:rPr>
                          <m:t>𝑚𝑎𝑥</m:t>
                        </m:r>
                      </m:sub>
                    </m:sSub>
                    <m:r>
                      <a:rPr lang="en-GB" b="0" i="1" smtClean="0">
                        <a:latin typeface="Cambria Math" panose="02040503050406030204" pitchFamily="18" charset="0"/>
                      </a:rPr>
                      <m:t>=</m:t>
                    </m:r>
                    <m:r>
                      <a:rPr lang="en-GB" b="0" i="0" smtClean="0">
                        <a:latin typeface="Cambria Math" panose="02040503050406030204" pitchFamily="18" charset="0"/>
                      </a:rPr>
                      <m:t>−1466</m:t>
                    </m:r>
                    <m:r>
                      <m:rPr>
                        <m:sty m:val="p"/>
                      </m:rPr>
                      <a:rPr lang="en-GB" b="0" i="0" smtClean="0">
                        <a:latin typeface="Cambria Math" panose="02040503050406030204" pitchFamily="18" charset="0"/>
                      </a:rPr>
                      <m:t>logM</m:t>
                    </m:r>
                    <m:r>
                      <a:rPr lang="en-GB" b="0" i="0" smtClean="0">
                        <a:latin typeface="Cambria Math" panose="02040503050406030204" pitchFamily="18" charset="0"/>
                      </a:rPr>
                      <m:t>+9064</m:t>
                    </m:r>
                  </m:oMath>
                </a14:m>
                <a:endParaRPr lang="en-US" dirty="0"/>
              </a:p>
            </p:txBody>
          </p:sp>
        </mc:Choice>
        <mc:Fallback xmlns="">
          <p:sp>
            <p:nvSpPr>
              <p:cNvPr id="6" name="Content Placeholder 5">
                <a:extLst>
                  <a:ext uri="{FF2B5EF4-FFF2-40B4-BE49-F238E27FC236}">
                    <a16:creationId xmlns:a16="http://schemas.microsoft.com/office/drawing/2014/main" id="{DA238E1D-9F5D-E7D8-B552-862D5209DA62}"/>
                  </a:ext>
                </a:extLst>
              </p:cNvPr>
              <p:cNvSpPr>
                <a:spLocks noGrp="1" noRot="1" noChangeAspect="1" noMove="1" noResize="1" noEditPoints="1" noAdjustHandles="1" noChangeArrowheads="1" noChangeShapeType="1" noTextEdit="1"/>
              </p:cNvSpPr>
              <p:nvPr>
                <p:ph sz="quarter" idx="17"/>
              </p:nvPr>
            </p:nvSpPr>
            <p:spPr>
              <a:xfrm>
                <a:off x="3924644" y="1928710"/>
                <a:ext cx="3560000" cy="3068021"/>
              </a:xfrm>
              <a:blipFill>
                <a:blip r:embed="rId4"/>
                <a:stretch>
                  <a:fillRect l="-4270" t="-2881"/>
                </a:stretch>
              </a:blipFill>
            </p:spPr>
            <p:txBody>
              <a:bodyPr/>
              <a:lstStyle/>
              <a:p>
                <a:r>
                  <a:rPr lang="en-US">
                    <a:noFill/>
                  </a:rPr>
                  <a:t> </a:t>
                </a:r>
              </a:p>
            </p:txBody>
          </p:sp>
        </mc:Fallback>
      </mc:AlternateContent>
      <p:graphicFrame>
        <p:nvGraphicFramePr>
          <p:cNvPr id="10" name="Content Placeholder 9">
            <a:extLst>
              <a:ext uri="{FF2B5EF4-FFF2-40B4-BE49-F238E27FC236}">
                <a16:creationId xmlns:a16="http://schemas.microsoft.com/office/drawing/2014/main" id="{397EB14A-7E23-A11B-C646-A2D17606DE7F}"/>
              </a:ext>
            </a:extLst>
          </p:cNvPr>
          <p:cNvGraphicFramePr>
            <a:graphicFrameLocks noGrp="1"/>
          </p:cNvGraphicFramePr>
          <p:nvPr>
            <p:ph sz="quarter" idx="18"/>
          </p:nvPr>
        </p:nvGraphicFramePr>
        <p:xfrm>
          <a:off x="3892051" y="3297356"/>
          <a:ext cx="3559173" cy="2026920"/>
        </p:xfrm>
        <a:graphic>
          <a:graphicData uri="http://schemas.openxmlformats.org/drawingml/2006/table">
            <a:tbl>
              <a:tblPr firstRow="1" bandRow="1">
                <a:tableStyleId>{C083E6E3-FA7D-4D7B-A595-EF9225AFEA82}</a:tableStyleId>
              </a:tblPr>
              <a:tblGrid>
                <a:gridCol w="1186391">
                  <a:extLst>
                    <a:ext uri="{9D8B030D-6E8A-4147-A177-3AD203B41FA5}">
                      <a16:colId xmlns:a16="http://schemas.microsoft.com/office/drawing/2014/main" val="215540665"/>
                    </a:ext>
                  </a:extLst>
                </a:gridCol>
                <a:gridCol w="1186391">
                  <a:extLst>
                    <a:ext uri="{9D8B030D-6E8A-4147-A177-3AD203B41FA5}">
                      <a16:colId xmlns:a16="http://schemas.microsoft.com/office/drawing/2014/main" val="2991271731"/>
                    </a:ext>
                  </a:extLst>
                </a:gridCol>
                <a:gridCol w="1186391">
                  <a:extLst>
                    <a:ext uri="{9D8B030D-6E8A-4147-A177-3AD203B41FA5}">
                      <a16:colId xmlns:a16="http://schemas.microsoft.com/office/drawing/2014/main" val="3812214607"/>
                    </a:ext>
                  </a:extLst>
                </a:gridCol>
              </a:tblGrid>
              <a:tr h="370840">
                <a:tc>
                  <a:txBody>
                    <a:bodyPr/>
                    <a:lstStyle/>
                    <a:p>
                      <a:r>
                        <a:rPr lang="en-US" dirty="0"/>
                        <a:t>Charge Weight (kg)</a:t>
                      </a:r>
                    </a:p>
                  </a:txBody>
                  <a:tcPr/>
                </a:tc>
                <a:tc>
                  <a:txBody>
                    <a:bodyPr/>
                    <a:lstStyle/>
                    <a:p>
                      <a:r>
                        <a:rPr lang="en-US" dirty="0"/>
                        <a:t>Depth of Burst (m)</a:t>
                      </a:r>
                    </a:p>
                  </a:txBody>
                  <a:tcPr/>
                </a:tc>
                <a:tc>
                  <a:txBody>
                    <a:bodyPr/>
                    <a:lstStyle/>
                    <a:p>
                      <a:r>
                        <a:rPr lang="en-US" dirty="0"/>
                        <a:t>Predicted Minor Injury (m)</a:t>
                      </a:r>
                    </a:p>
                  </a:txBody>
                  <a:tcPr/>
                </a:tc>
                <a:extLst>
                  <a:ext uri="{0D108BD9-81ED-4DB2-BD59-A6C34878D82A}">
                    <a16:rowId xmlns:a16="http://schemas.microsoft.com/office/drawing/2014/main" val="1574916145"/>
                  </a:ext>
                </a:extLst>
              </a:tr>
              <a:tr h="370840">
                <a:tc>
                  <a:txBody>
                    <a:bodyPr/>
                    <a:lstStyle/>
                    <a:p>
                      <a:r>
                        <a:rPr lang="en-US" dirty="0"/>
                        <a:t>545</a:t>
                      </a:r>
                    </a:p>
                  </a:txBody>
                  <a:tcPr/>
                </a:tc>
                <a:tc>
                  <a:txBody>
                    <a:bodyPr/>
                    <a:lstStyle/>
                    <a:p>
                      <a:r>
                        <a:rPr lang="en-US" dirty="0"/>
                        <a:t>38</a:t>
                      </a:r>
                    </a:p>
                  </a:txBody>
                  <a:tcPr/>
                </a:tc>
                <a:tc>
                  <a:txBody>
                    <a:bodyPr/>
                    <a:lstStyle/>
                    <a:p>
                      <a:r>
                        <a:rPr lang="en-US" dirty="0"/>
                        <a:t>275</a:t>
                      </a:r>
                    </a:p>
                  </a:txBody>
                  <a:tcPr/>
                </a:tc>
                <a:extLst>
                  <a:ext uri="{0D108BD9-81ED-4DB2-BD59-A6C34878D82A}">
                    <a16:rowId xmlns:a16="http://schemas.microsoft.com/office/drawing/2014/main" val="2403290579"/>
                  </a:ext>
                </a:extLst>
              </a:tr>
              <a:tr h="370840">
                <a:tc>
                  <a:txBody>
                    <a:bodyPr/>
                    <a:lstStyle/>
                    <a:p>
                      <a:r>
                        <a:rPr lang="en-US" dirty="0"/>
                        <a:t>4540</a:t>
                      </a:r>
                    </a:p>
                  </a:txBody>
                  <a:tcPr/>
                </a:tc>
                <a:tc>
                  <a:txBody>
                    <a:bodyPr/>
                    <a:lstStyle/>
                    <a:p>
                      <a:r>
                        <a:rPr lang="en-US" dirty="0"/>
                        <a:t>61</a:t>
                      </a:r>
                    </a:p>
                  </a:txBody>
                  <a:tcPr/>
                </a:tc>
                <a:tc>
                  <a:txBody>
                    <a:bodyPr/>
                    <a:lstStyle/>
                    <a:p>
                      <a:r>
                        <a:rPr lang="en-US" dirty="0"/>
                        <a:t>763</a:t>
                      </a:r>
                    </a:p>
                  </a:txBody>
                  <a:tcPr/>
                </a:tc>
                <a:extLst>
                  <a:ext uri="{0D108BD9-81ED-4DB2-BD59-A6C34878D82A}">
                    <a16:rowId xmlns:a16="http://schemas.microsoft.com/office/drawing/2014/main" val="1029787256"/>
                  </a:ext>
                </a:extLst>
              </a:tr>
              <a:tr h="370840">
                <a:tc>
                  <a:txBody>
                    <a:bodyPr/>
                    <a:lstStyle/>
                    <a:p>
                      <a:r>
                        <a:rPr lang="en-US" dirty="0"/>
                        <a:t>18200</a:t>
                      </a:r>
                    </a:p>
                  </a:txBody>
                  <a:tcPr/>
                </a:tc>
                <a:tc>
                  <a:txBody>
                    <a:bodyPr/>
                    <a:lstStyle/>
                    <a:p>
                      <a:r>
                        <a:rPr lang="en-US" dirty="0"/>
                        <a:t>61</a:t>
                      </a:r>
                    </a:p>
                  </a:txBody>
                  <a:tcPr/>
                </a:tc>
                <a:tc>
                  <a:txBody>
                    <a:bodyPr/>
                    <a:lstStyle/>
                    <a:p>
                      <a:r>
                        <a:rPr lang="en-US" dirty="0"/>
                        <a:t>1280</a:t>
                      </a:r>
                    </a:p>
                  </a:txBody>
                  <a:tcPr/>
                </a:tc>
                <a:extLst>
                  <a:ext uri="{0D108BD9-81ED-4DB2-BD59-A6C34878D82A}">
                    <a16:rowId xmlns:a16="http://schemas.microsoft.com/office/drawing/2014/main" val="1585041270"/>
                  </a:ext>
                </a:extLst>
              </a:tr>
            </a:tbl>
          </a:graphicData>
        </a:graphic>
      </p:graphicFrame>
      <mc:AlternateContent xmlns:mc="http://schemas.openxmlformats.org/markup-compatibility/2006" xmlns:a14="http://schemas.microsoft.com/office/drawing/2010/main">
        <mc:Choice Requires="a14">
          <p:sp>
            <p:nvSpPr>
              <p:cNvPr id="11" name="Content Placeholder 5">
                <a:extLst>
                  <a:ext uri="{FF2B5EF4-FFF2-40B4-BE49-F238E27FC236}">
                    <a16:creationId xmlns:a16="http://schemas.microsoft.com/office/drawing/2014/main" id="{B28D42E2-F377-4D57-7EEF-2431B46C92BF}"/>
                  </a:ext>
                </a:extLst>
              </p:cNvPr>
              <p:cNvSpPr txBox="1">
                <a:spLocks/>
              </p:cNvSpPr>
              <p:nvPr/>
            </p:nvSpPr>
            <p:spPr>
              <a:xfrm>
                <a:off x="7783275" y="1864497"/>
                <a:ext cx="3560000" cy="3068021"/>
              </a:xfrm>
              <a:prstGeom prst="rect">
                <a:avLst/>
              </a:prstGeom>
            </p:spPr>
            <p:txBody>
              <a:bodyPr vert="horz" lIns="0" tIns="0" rIns="0" bIns="0" rtlCol="0">
                <a:noAutofit/>
              </a:bodyPr>
              <a:lstStyle>
                <a:lvl1pPr marL="252000" indent="-252000" algn="l" defTabSz="914348" rtl="0" eaLnBrk="1" latinLnBrk="0" hangingPunct="1">
                  <a:lnSpc>
                    <a:spcPct val="98000"/>
                  </a:lnSpc>
                  <a:spcBef>
                    <a:spcPts val="1000"/>
                  </a:spcBef>
                  <a:buClr>
                    <a:srgbClr val="FC4C02"/>
                  </a:buClr>
                  <a:buFont typeface="Arial" panose="020B0604020202020204" pitchFamily="34" charset="0"/>
                  <a:buChar char="•"/>
                  <a:defRPr sz="2000" b="0" kern="1200">
                    <a:solidFill>
                      <a:schemeClr val="tx1"/>
                    </a:solidFill>
                    <a:latin typeface="+mn-lt"/>
                    <a:ea typeface="+mn-ea"/>
                    <a:cs typeface="+mn-cs"/>
                  </a:defRPr>
                </a:lvl1pPr>
                <a:lvl2pPr marL="504000" indent="-252000" algn="l" defTabSz="914348" rtl="0" eaLnBrk="1" latinLnBrk="0" hangingPunct="1">
                  <a:lnSpc>
                    <a:spcPct val="98000"/>
                  </a:lnSpc>
                  <a:spcBef>
                    <a:spcPts val="1000"/>
                  </a:spcBef>
                  <a:buClr>
                    <a:srgbClr val="FC4C02"/>
                  </a:buClr>
                  <a:buFont typeface="Arial" panose="020B0604020202020204" pitchFamily="34" charset="0"/>
                  <a:buChar char="•"/>
                  <a:defRPr sz="1800" kern="1200">
                    <a:solidFill>
                      <a:schemeClr val="tx1"/>
                    </a:solidFill>
                    <a:latin typeface="+mn-lt"/>
                    <a:ea typeface="+mn-ea"/>
                    <a:cs typeface="+mn-cs"/>
                  </a:defRPr>
                </a:lvl2pPr>
                <a:lvl3pPr marL="756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3pPr>
                <a:lvl4pPr marL="1008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4pPr>
                <a:lvl5pPr marL="1260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5pPr>
                <a:lvl6pPr marL="1512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6pPr>
                <a:lvl7pPr marL="1764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7pPr>
                <a:lvl8pPr marL="2016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8pPr>
                <a:lvl9pPr marL="2268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9pPr>
              </a:lstStyle>
              <a:p>
                <a:pPr marL="252000" marR="0" lvl="0" indent="-252000" algn="l" defTabSz="914348" rtl="0" eaLnBrk="1" fontAlgn="auto" latinLnBrk="0" hangingPunct="1">
                  <a:lnSpc>
                    <a:spcPct val="98000"/>
                  </a:lnSpc>
                  <a:spcBef>
                    <a:spcPts val="1000"/>
                  </a:spcBef>
                  <a:spcAft>
                    <a:spcPts val="0"/>
                  </a:spcAft>
                  <a:buClr>
                    <a:srgbClr val="FC4C02"/>
                  </a:buClr>
                  <a:buSzTx/>
                  <a:buFont typeface="Arial" panose="020B0604020202020204" pitchFamily="34" charset="0"/>
                  <a:buChar char="•"/>
                  <a:tabLst/>
                  <a:defRPr/>
                </a:pPr>
                <a:r>
                  <a:rPr kumimoji="0" lang="en-US" sz="2000" b="0" i="0" u="none" strike="noStrike" kern="1200" cap="none" spc="0" normalizeH="0" baseline="0" noProof="0" dirty="0">
                    <a:ln>
                      <a:noFill/>
                    </a:ln>
                    <a:solidFill>
                      <a:srgbClr val="3D4146"/>
                    </a:solidFill>
                    <a:effectLst/>
                    <a:uLnTx/>
                    <a:uFillTx/>
                    <a:latin typeface="Calibri Light"/>
                    <a:ea typeface="+mn-ea"/>
                    <a:cs typeface="+mn-cs"/>
                  </a:rPr>
                  <a:t>Effect of blast on humans</a:t>
                </a:r>
              </a:p>
              <a:p>
                <a:pPr marL="252000" marR="0" lvl="0" indent="-252000" algn="l" defTabSz="914348" rtl="0" eaLnBrk="1" fontAlgn="auto" latinLnBrk="0" hangingPunct="1">
                  <a:lnSpc>
                    <a:spcPct val="98000"/>
                  </a:lnSpc>
                  <a:spcBef>
                    <a:spcPts val="1000"/>
                  </a:spcBef>
                  <a:spcAft>
                    <a:spcPts val="0"/>
                  </a:spcAft>
                  <a:buClr>
                    <a:srgbClr val="FC4C02"/>
                  </a:buClr>
                  <a:buSzTx/>
                  <a:buFont typeface="Arial" panose="020B0604020202020204" pitchFamily="34" charset="0"/>
                  <a:buChar char="•"/>
                  <a:tabLst/>
                  <a:defRPr/>
                </a:pPr>
                <a14:m>
                  <m:oMath xmlns:m="http://schemas.openxmlformats.org/officeDocument/2006/math">
                    <m:sSub>
                      <m:sSubPr>
                        <m:ctrlPr>
                          <a:rPr kumimoji="0" lang="en-US"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sSubPr>
                      <m:e>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𝑅</m:t>
                        </m:r>
                      </m:e>
                      <m:sub>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𝑙</m:t>
                        </m:r>
                      </m:sub>
                    </m:sSub>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=7</m:t>
                    </m:r>
                    <m:sSup>
                      <m:sSupPr>
                        <m:ctrlP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sSupPr>
                      <m:e>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𝑊</m:t>
                        </m:r>
                      </m:e>
                      <m:sup>
                        <m:r>
                          <a:rPr kumimoji="0" lang="en-GB" sz="20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1/2</m:t>
                        </m:r>
                      </m:sup>
                    </m:sSup>
                  </m:oMath>
                </a14:m>
                <a:endParaRPr kumimoji="0" lang="en-US" sz="2000" b="0" i="0" u="none" strike="noStrike" kern="1200" cap="none" spc="0" normalizeH="0" baseline="0" noProof="0" dirty="0">
                  <a:ln>
                    <a:noFill/>
                  </a:ln>
                  <a:solidFill>
                    <a:srgbClr val="3D4146"/>
                  </a:solidFill>
                  <a:effectLst/>
                  <a:uLnTx/>
                  <a:uFillTx/>
                  <a:latin typeface="Calibri Light"/>
                  <a:ea typeface="+mn-ea"/>
                  <a:cs typeface="+mn-cs"/>
                </a:endParaRPr>
              </a:p>
              <a:p>
                <a:pPr marL="252000" marR="0" lvl="0" indent="-252000" algn="l" defTabSz="914348" rtl="0" eaLnBrk="1" fontAlgn="auto" latinLnBrk="0" hangingPunct="1">
                  <a:lnSpc>
                    <a:spcPct val="98000"/>
                  </a:lnSpc>
                  <a:spcBef>
                    <a:spcPts val="1000"/>
                  </a:spcBef>
                  <a:spcAft>
                    <a:spcPts val="0"/>
                  </a:spcAft>
                  <a:buClr>
                    <a:srgbClr val="FC4C02"/>
                  </a:buClr>
                  <a:buSzTx/>
                  <a:buFont typeface="Arial" panose="020B0604020202020204" pitchFamily="34" charset="0"/>
                  <a:buChar char="•"/>
                  <a:tabLst/>
                  <a:defRPr/>
                </a:pPr>
                <a:endParaRPr kumimoji="0" lang="en-US" sz="2000" b="0" i="0" u="none" strike="noStrike" kern="1200" cap="none" spc="0" normalizeH="0" baseline="0" noProof="0" dirty="0">
                  <a:ln>
                    <a:noFill/>
                  </a:ln>
                  <a:solidFill>
                    <a:srgbClr val="3D4146"/>
                  </a:solidFill>
                  <a:effectLst/>
                  <a:uLnTx/>
                  <a:uFillTx/>
                  <a:latin typeface="Calibri Light"/>
                  <a:ea typeface="+mn-ea"/>
                  <a:cs typeface="+mn-cs"/>
                </a:endParaRPr>
              </a:p>
            </p:txBody>
          </p:sp>
        </mc:Choice>
        <mc:Fallback xmlns="">
          <p:sp>
            <p:nvSpPr>
              <p:cNvPr id="11" name="Content Placeholder 5">
                <a:extLst>
                  <a:ext uri="{FF2B5EF4-FFF2-40B4-BE49-F238E27FC236}">
                    <a16:creationId xmlns:a16="http://schemas.microsoft.com/office/drawing/2014/main" id="{B28D42E2-F377-4D57-7EEF-2431B46C92BF}"/>
                  </a:ext>
                </a:extLst>
              </p:cNvPr>
              <p:cNvSpPr txBox="1">
                <a:spLocks noRot="1" noChangeAspect="1" noMove="1" noResize="1" noEditPoints="1" noAdjustHandles="1" noChangeArrowheads="1" noChangeShapeType="1" noTextEdit="1"/>
              </p:cNvSpPr>
              <p:nvPr/>
            </p:nvSpPr>
            <p:spPr>
              <a:xfrm>
                <a:off x="7783275" y="1864497"/>
                <a:ext cx="3560000" cy="3068021"/>
              </a:xfrm>
              <a:prstGeom prst="rect">
                <a:avLst/>
              </a:prstGeom>
              <a:blipFill>
                <a:blip r:embed="rId5"/>
                <a:stretch>
                  <a:fillRect l="-3901" t="-2881"/>
                </a:stretch>
              </a:blipFill>
            </p:spPr>
            <p:txBody>
              <a:bodyPr/>
              <a:lstStyle/>
              <a:p>
                <a:r>
                  <a:rPr lang="en-US">
                    <a:noFill/>
                  </a:rPr>
                  <a:t> </a:t>
                </a:r>
              </a:p>
            </p:txBody>
          </p:sp>
        </mc:Fallback>
      </mc:AlternateContent>
      <p:graphicFrame>
        <p:nvGraphicFramePr>
          <p:cNvPr id="12" name="Table 11">
            <a:extLst>
              <a:ext uri="{FF2B5EF4-FFF2-40B4-BE49-F238E27FC236}">
                <a16:creationId xmlns:a16="http://schemas.microsoft.com/office/drawing/2014/main" id="{BDD54B99-C145-A405-996A-C3DB39DC76C0}"/>
              </a:ext>
            </a:extLst>
          </p:cNvPr>
          <p:cNvGraphicFramePr>
            <a:graphicFrameLocks noGrp="1"/>
          </p:cNvGraphicFramePr>
          <p:nvPr/>
        </p:nvGraphicFramePr>
        <p:xfrm>
          <a:off x="7783275" y="2692792"/>
          <a:ext cx="3917668" cy="3328618"/>
        </p:xfrm>
        <a:graphic>
          <a:graphicData uri="http://schemas.openxmlformats.org/drawingml/2006/table">
            <a:tbl>
              <a:tblPr firstRow="1" bandRow="1">
                <a:tableStyleId>{C083E6E3-FA7D-4D7B-A595-EF9225AFEA82}</a:tableStyleId>
              </a:tblPr>
              <a:tblGrid>
                <a:gridCol w="800789">
                  <a:extLst>
                    <a:ext uri="{9D8B030D-6E8A-4147-A177-3AD203B41FA5}">
                      <a16:colId xmlns:a16="http://schemas.microsoft.com/office/drawing/2014/main" val="281989982"/>
                    </a:ext>
                  </a:extLst>
                </a:gridCol>
                <a:gridCol w="685628">
                  <a:extLst>
                    <a:ext uri="{9D8B030D-6E8A-4147-A177-3AD203B41FA5}">
                      <a16:colId xmlns:a16="http://schemas.microsoft.com/office/drawing/2014/main" val="3889764688"/>
                    </a:ext>
                  </a:extLst>
                </a:gridCol>
                <a:gridCol w="592486">
                  <a:extLst>
                    <a:ext uri="{9D8B030D-6E8A-4147-A177-3AD203B41FA5}">
                      <a16:colId xmlns:a16="http://schemas.microsoft.com/office/drawing/2014/main" val="2163301519"/>
                    </a:ext>
                  </a:extLst>
                </a:gridCol>
                <a:gridCol w="750277">
                  <a:extLst>
                    <a:ext uri="{9D8B030D-6E8A-4147-A177-3AD203B41FA5}">
                      <a16:colId xmlns:a16="http://schemas.microsoft.com/office/drawing/2014/main" val="2332819976"/>
                    </a:ext>
                  </a:extLst>
                </a:gridCol>
                <a:gridCol w="1088488">
                  <a:extLst>
                    <a:ext uri="{9D8B030D-6E8A-4147-A177-3AD203B41FA5}">
                      <a16:colId xmlns:a16="http://schemas.microsoft.com/office/drawing/2014/main" val="1424189609"/>
                    </a:ext>
                  </a:extLst>
                </a:gridCol>
              </a:tblGrid>
              <a:tr h="370840">
                <a:tc>
                  <a:txBody>
                    <a:bodyPr/>
                    <a:lstStyle/>
                    <a:p>
                      <a:r>
                        <a:rPr lang="en-US" sz="1400" dirty="0"/>
                        <a:t>Charge Weight (kg)</a:t>
                      </a:r>
                    </a:p>
                  </a:txBody>
                  <a:tcPr/>
                </a:tc>
                <a:tc>
                  <a:txBody>
                    <a:bodyPr/>
                    <a:lstStyle/>
                    <a:p>
                      <a:r>
                        <a:rPr lang="en-US" sz="1400" dirty="0"/>
                        <a:t>Depth (m)</a:t>
                      </a:r>
                    </a:p>
                  </a:txBody>
                  <a:tcPr/>
                </a:tc>
                <a:tc gridSpan="3">
                  <a:txBody>
                    <a:bodyPr/>
                    <a:lstStyle/>
                    <a:p>
                      <a:r>
                        <a:rPr lang="en-US" sz="1400" dirty="0"/>
                        <a:t>Safe Horizontal Range (m)</a:t>
                      </a:r>
                    </a:p>
                  </a:txBody>
                  <a:tcPr/>
                </a:tc>
                <a:tc hMerge="1">
                  <a:txBody>
                    <a:bodyPr/>
                    <a:lstStyle/>
                    <a:p>
                      <a:endParaRPr lang="en-US" sz="1400" dirty="0"/>
                    </a:p>
                  </a:txBody>
                  <a:tcPr/>
                </a:tc>
                <a:tc hMerge="1">
                  <a:txBody>
                    <a:bodyPr/>
                    <a:lstStyle/>
                    <a:p>
                      <a:endParaRPr lang="en-US" sz="1400" dirty="0"/>
                    </a:p>
                  </a:txBody>
                  <a:tcPr/>
                </a:tc>
                <a:extLst>
                  <a:ext uri="{0D108BD9-81ED-4DB2-BD59-A6C34878D82A}">
                    <a16:rowId xmlns:a16="http://schemas.microsoft.com/office/drawing/2014/main" val="3020433575"/>
                  </a:ext>
                </a:extLst>
              </a:tr>
              <a:tr h="372058">
                <a:tc>
                  <a:txBody>
                    <a:bodyPr/>
                    <a:lstStyle/>
                    <a:p>
                      <a:endParaRPr lang="en-US" sz="1400" dirty="0"/>
                    </a:p>
                  </a:txBody>
                  <a:tcPr/>
                </a:tc>
                <a:tc>
                  <a:txBody>
                    <a:bodyPr/>
                    <a:lstStyle/>
                    <a:p>
                      <a:endParaRPr lang="en-US" sz="1400" dirty="0"/>
                    </a:p>
                  </a:txBody>
                  <a:tcPr/>
                </a:tc>
                <a:tc gridSpan="3">
                  <a:txBody>
                    <a:bodyPr/>
                    <a:lstStyle/>
                    <a:p>
                      <a:r>
                        <a:rPr lang="en-US" sz="1400" dirty="0"/>
                        <a:t>Swimmer Depth (m)</a:t>
                      </a:r>
                    </a:p>
                  </a:txBody>
                  <a:tcPr/>
                </a:tc>
                <a:tc hMerge="1">
                  <a:txBody>
                    <a:bodyPr/>
                    <a:lstStyle/>
                    <a:p>
                      <a:endParaRPr lang="en-US" sz="1400" dirty="0"/>
                    </a:p>
                  </a:txBody>
                  <a:tcPr/>
                </a:tc>
                <a:tc hMerge="1">
                  <a:txBody>
                    <a:bodyPr/>
                    <a:lstStyle/>
                    <a:p>
                      <a:endParaRPr lang="en-US" sz="1400" dirty="0"/>
                    </a:p>
                  </a:txBody>
                  <a:tcPr/>
                </a:tc>
                <a:extLst>
                  <a:ext uri="{0D108BD9-81ED-4DB2-BD59-A6C34878D82A}">
                    <a16:rowId xmlns:a16="http://schemas.microsoft.com/office/drawing/2014/main" val="943403783"/>
                  </a:ext>
                </a:extLst>
              </a:tr>
              <a:tr h="370840">
                <a:tc>
                  <a:txBody>
                    <a:bodyPr/>
                    <a:lstStyle/>
                    <a:p>
                      <a:endParaRPr lang="en-US" sz="1400" dirty="0"/>
                    </a:p>
                  </a:txBody>
                  <a:tcPr/>
                </a:tc>
                <a:tc>
                  <a:txBody>
                    <a:bodyPr/>
                    <a:lstStyle/>
                    <a:p>
                      <a:endParaRPr lang="en-US" sz="1400" dirty="0"/>
                    </a:p>
                  </a:txBody>
                  <a:tcPr/>
                </a:tc>
                <a:tc>
                  <a:txBody>
                    <a:bodyPr/>
                    <a:lstStyle/>
                    <a:p>
                      <a:r>
                        <a:rPr lang="en-US" sz="1400" dirty="0"/>
                        <a:t>0.3</a:t>
                      </a:r>
                    </a:p>
                  </a:txBody>
                  <a:tcPr/>
                </a:tc>
                <a:tc>
                  <a:txBody>
                    <a:bodyPr/>
                    <a:lstStyle/>
                    <a:p>
                      <a:r>
                        <a:rPr lang="en-US" sz="1400" dirty="0"/>
                        <a:t>7.6</a:t>
                      </a:r>
                    </a:p>
                  </a:txBody>
                  <a:tcPr/>
                </a:tc>
                <a:tc>
                  <a:txBody>
                    <a:bodyPr/>
                    <a:lstStyle/>
                    <a:p>
                      <a:r>
                        <a:rPr lang="en-US" sz="1400" dirty="0"/>
                        <a:t>22.9</a:t>
                      </a:r>
                    </a:p>
                  </a:txBody>
                  <a:tcPr/>
                </a:tc>
                <a:extLst>
                  <a:ext uri="{0D108BD9-81ED-4DB2-BD59-A6C34878D82A}">
                    <a16:rowId xmlns:a16="http://schemas.microsoft.com/office/drawing/2014/main" val="2336695741"/>
                  </a:ext>
                </a:extLst>
              </a:tr>
              <a:tr h="370840">
                <a:tc>
                  <a:txBody>
                    <a:bodyPr/>
                    <a:lstStyle/>
                    <a:p>
                      <a:r>
                        <a:rPr lang="en-US" sz="1400" dirty="0"/>
                        <a:t>11.4</a:t>
                      </a:r>
                    </a:p>
                  </a:txBody>
                  <a:tcPr/>
                </a:tc>
                <a:tc>
                  <a:txBody>
                    <a:bodyPr/>
                    <a:lstStyle/>
                    <a:p>
                      <a:r>
                        <a:rPr lang="en-US" sz="1400" dirty="0"/>
                        <a:t>9.2</a:t>
                      </a:r>
                    </a:p>
                  </a:txBody>
                  <a:tcPr/>
                </a:tc>
                <a:tc>
                  <a:txBody>
                    <a:bodyPr/>
                    <a:lstStyle/>
                    <a:p>
                      <a:r>
                        <a:rPr lang="en-US" sz="1400" dirty="0"/>
                        <a:t>180</a:t>
                      </a:r>
                    </a:p>
                  </a:txBody>
                  <a:tcPr/>
                </a:tc>
                <a:tc>
                  <a:txBody>
                    <a:bodyPr/>
                    <a:lstStyle/>
                    <a:p>
                      <a:r>
                        <a:rPr lang="en-US" sz="1400" dirty="0"/>
                        <a:t>870</a:t>
                      </a:r>
                    </a:p>
                  </a:txBody>
                  <a:tcPr/>
                </a:tc>
                <a:tc>
                  <a:txBody>
                    <a:bodyPr/>
                    <a:lstStyle/>
                    <a:p>
                      <a:r>
                        <a:rPr lang="en-US" sz="1400" dirty="0"/>
                        <a:t>N/A</a:t>
                      </a:r>
                    </a:p>
                  </a:txBody>
                  <a:tcPr/>
                </a:tc>
                <a:extLst>
                  <a:ext uri="{0D108BD9-81ED-4DB2-BD59-A6C34878D82A}">
                    <a16:rowId xmlns:a16="http://schemas.microsoft.com/office/drawing/2014/main" val="1621073514"/>
                  </a:ext>
                </a:extLst>
              </a:tr>
              <a:tr h="370840">
                <a:tc>
                  <a:txBody>
                    <a:bodyPr/>
                    <a:lstStyle/>
                    <a:p>
                      <a:r>
                        <a:rPr lang="en-US" sz="1400" dirty="0"/>
                        <a:t>45</a:t>
                      </a:r>
                    </a:p>
                  </a:txBody>
                  <a:tcPr/>
                </a:tc>
                <a:tc>
                  <a:txBody>
                    <a:bodyPr/>
                    <a:lstStyle/>
                    <a:p>
                      <a:r>
                        <a:rPr lang="en-US" sz="1400" dirty="0"/>
                        <a:t>9.2</a:t>
                      </a:r>
                    </a:p>
                  </a:txBody>
                  <a:tcPr/>
                </a:tc>
                <a:tc>
                  <a:txBody>
                    <a:bodyPr/>
                    <a:lstStyle/>
                    <a:p>
                      <a:r>
                        <a:rPr lang="en-US" sz="1400" dirty="0"/>
                        <a:t>230</a:t>
                      </a:r>
                    </a:p>
                  </a:txBody>
                  <a:tcPr/>
                </a:tc>
                <a:tc>
                  <a:txBody>
                    <a:bodyPr/>
                    <a:lstStyle/>
                    <a:p>
                      <a:r>
                        <a:rPr lang="en-US" sz="1400" dirty="0"/>
                        <a:t>1100</a:t>
                      </a:r>
                    </a:p>
                  </a:txBody>
                  <a:tcPr/>
                </a:tc>
                <a:tc>
                  <a:txBody>
                    <a:bodyPr/>
                    <a:lstStyle/>
                    <a:p>
                      <a:r>
                        <a:rPr lang="en-US" sz="1400" dirty="0"/>
                        <a:t>N/A</a:t>
                      </a:r>
                    </a:p>
                  </a:txBody>
                  <a:tcPr/>
                </a:tc>
                <a:extLst>
                  <a:ext uri="{0D108BD9-81ED-4DB2-BD59-A6C34878D82A}">
                    <a16:rowId xmlns:a16="http://schemas.microsoft.com/office/drawing/2014/main" val="3442961749"/>
                  </a:ext>
                </a:extLst>
              </a:tr>
              <a:tr h="370840">
                <a:tc>
                  <a:txBody>
                    <a:bodyPr/>
                    <a:lstStyle/>
                    <a:p>
                      <a:r>
                        <a:rPr lang="en-US" sz="1400" dirty="0"/>
                        <a:t>230</a:t>
                      </a:r>
                    </a:p>
                  </a:txBody>
                  <a:tcPr/>
                </a:tc>
                <a:tc>
                  <a:txBody>
                    <a:bodyPr/>
                    <a:lstStyle/>
                    <a:p>
                      <a:r>
                        <a:rPr lang="en-US" sz="1400" dirty="0"/>
                        <a:t>9.2</a:t>
                      </a:r>
                    </a:p>
                  </a:txBody>
                  <a:tcPr/>
                </a:tc>
                <a:tc>
                  <a:txBody>
                    <a:bodyPr/>
                    <a:lstStyle/>
                    <a:p>
                      <a:r>
                        <a:rPr lang="en-US" sz="1400" dirty="0"/>
                        <a:t>320</a:t>
                      </a:r>
                    </a:p>
                  </a:txBody>
                  <a:tcPr/>
                </a:tc>
                <a:tc>
                  <a:txBody>
                    <a:bodyPr/>
                    <a:lstStyle/>
                    <a:p>
                      <a:r>
                        <a:rPr lang="en-US" sz="1400" dirty="0"/>
                        <a:t>1460</a:t>
                      </a:r>
                    </a:p>
                  </a:txBody>
                  <a:tcPr/>
                </a:tc>
                <a:tc>
                  <a:txBody>
                    <a:bodyPr/>
                    <a:lstStyle/>
                    <a:p>
                      <a:r>
                        <a:rPr lang="en-US" sz="1400" dirty="0"/>
                        <a:t>N/A</a:t>
                      </a:r>
                    </a:p>
                  </a:txBody>
                  <a:tcPr/>
                </a:tc>
                <a:extLst>
                  <a:ext uri="{0D108BD9-81ED-4DB2-BD59-A6C34878D82A}">
                    <a16:rowId xmlns:a16="http://schemas.microsoft.com/office/drawing/2014/main" val="2805349081"/>
                  </a:ext>
                </a:extLst>
              </a:tr>
              <a:tr h="370840">
                <a:tc>
                  <a:txBody>
                    <a:bodyPr/>
                    <a:lstStyle/>
                    <a:p>
                      <a:r>
                        <a:rPr lang="en-US" sz="1400" dirty="0"/>
                        <a:t>450</a:t>
                      </a:r>
                    </a:p>
                  </a:txBody>
                  <a:tcPr/>
                </a:tc>
                <a:tc>
                  <a:txBody>
                    <a:bodyPr/>
                    <a:lstStyle/>
                    <a:p>
                      <a:r>
                        <a:rPr lang="en-US" sz="1400" dirty="0"/>
                        <a:t>9.2</a:t>
                      </a:r>
                    </a:p>
                  </a:txBody>
                  <a:tcPr/>
                </a:tc>
                <a:tc>
                  <a:txBody>
                    <a:bodyPr/>
                    <a:lstStyle/>
                    <a:p>
                      <a:r>
                        <a:rPr lang="en-US" sz="1400" dirty="0"/>
                        <a:t>370</a:t>
                      </a:r>
                    </a:p>
                  </a:txBody>
                  <a:tcPr/>
                </a:tc>
                <a:tc>
                  <a:txBody>
                    <a:bodyPr/>
                    <a:lstStyle/>
                    <a:p>
                      <a:r>
                        <a:rPr lang="en-US" sz="1400" dirty="0"/>
                        <a:t>1550</a:t>
                      </a:r>
                    </a:p>
                  </a:txBody>
                  <a:tcPr/>
                </a:tc>
                <a:tc>
                  <a:txBody>
                    <a:bodyPr/>
                    <a:lstStyle/>
                    <a:p>
                      <a:r>
                        <a:rPr lang="en-US" sz="1400" dirty="0"/>
                        <a:t>N/A</a:t>
                      </a:r>
                    </a:p>
                  </a:txBody>
                  <a:tcPr/>
                </a:tc>
                <a:extLst>
                  <a:ext uri="{0D108BD9-81ED-4DB2-BD59-A6C34878D82A}">
                    <a16:rowId xmlns:a16="http://schemas.microsoft.com/office/drawing/2014/main" val="1757049436"/>
                  </a:ext>
                </a:extLst>
              </a:tr>
              <a:tr h="370840">
                <a:tc>
                  <a:txBody>
                    <a:bodyPr/>
                    <a:lstStyle/>
                    <a:p>
                      <a:endParaRPr lang="en-US" sz="1400" dirty="0"/>
                    </a:p>
                  </a:txBody>
                  <a:tcPr/>
                </a:tc>
                <a:tc>
                  <a:txBody>
                    <a:bodyPr/>
                    <a:lstStyle/>
                    <a:p>
                      <a:r>
                        <a:rPr lang="en-US" sz="1400" dirty="0"/>
                        <a:t>27</a:t>
                      </a:r>
                    </a:p>
                  </a:txBody>
                  <a:tcPr/>
                </a:tc>
                <a:tc>
                  <a:txBody>
                    <a:bodyPr/>
                    <a:lstStyle/>
                    <a:p>
                      <a:r>
                        <a:rPr lang="en-US" sz="1400" dirty="0"/>
                        <a:t>640</a:t>
                      </a:r>
                    </a:p>
                  </a:txBody>
                  <a:tcPr/>
                </a:tc>
                <a:tc>
                  <a:txBody>
                    <a:bodyPr/>
                    <a:lstStyle/>
                    <a:p>
                      <a:r>
                        <a:rPr lang="en-US" sz="1400" dirty="0"/>
                        <a:t>2830</a:t>
                      </a:r>
                    </a:p>
                  </a:txBody>
                  <a:tcPr/>
                </a:tc>
                <a:tc>
                  <a:txBody>
                    <a:bodyPr/>
                    <a:lstStyle/>
                    <a:p>
                      <a:r>
                        <a:rPr lang="en-US" sz="1400" dirty="0"/>
                        <a:t>1600</a:t>
                      </a:r>
                    </a:p>
                  </a:txBody>
                  <a:tcPr/>
                </a:tc>
                <a:extLst>
                  <a:ext uri="{0D108BD9-81ED-4DB2-BD59-A6C34878D82A}">
                    <a16:rowId xmlns:a16="http://schemas.microsoft.com/office/drawing/2014/main" val="2329949264"/>
                  </a:ext>
                </a:extLst>
              </a:tr>
            </a:tbl>
          </a:graphicData>
        </a:graphic>
      </p:graphicFrame>
    </p:spTree>
    <p:extLst>
      <p:ext uri="{BB962C8B-B14F-4D97-AF65-F5344CB8AC3E}">
        <p14:creationId xmlns:p14="http://schemas.microsoft.com/office/powerpoint/2010/main" val="11708316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85"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9030" cy="1576446"/>
            <a:chOff x="0" y="0"/>
            <a:chExt cx="12192002" cy="1576446"/>
          </a:xfrm>
        </p:grpSpPr>
        <p:sp>
          <p:nvSpPr>
            <p:cNvPr id="13" name="Rectangle 12">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1">
            <a:extLst>
              <a:ext uri="{FF2B5EF4-FFF2-40B4-BE49-F238E27FC236}">
                <a16:creationId xmlns:a16="http://schemas.microsoft.com/office/drawing/2014/main" id="{FAC91CE4-13EA-1101-554B-A97D0A32A8BC}"/>
              </a:ext>
            </a:extLst>
          </p:cNvPr>
          <p:cNvSpPr txBox="1">
            <a:spLocks/>
          </p:cNvSpPr>
          <p:nvPr/>
        </p:nvSpPr>
        <p:spPr>
          <a:xfrm>
            <a:off x="1371598" y="319314"/>
            <a:ext cx="9477377" cy="1030515"/>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a:solidFill>
                  <a:srgbClr val="FFFFFF"/>
                </a:solidFill>
                <a:latin typeface="+mj-lt"/>
                <a:ea typeface="+mj-ea"/>
                <a:cs typeface="+mj-cs"/>
              </a:rPr>
              <a:t>Case Study – FSO Safer</a:t>
            </a:r>
          </a:p>
        </p:txBody>
      </p:sp>
      <p:pic>
        <p:nvPicPr>
          <p:cNvPr id="4" name="Picture 3" descr="A large red and white ship&#10;&#10;Description automatically generated with low confidence">
            <a:extLst>
              <a:ext uri="{FF2B5EF4-FFF2-40B4-BE49-F238E27FC236}">
                <a16:creationId xmlns:a16="http://schemas.microsoft.com/office/drawing/2014/main" id="{CD222F56-9FF2-3ED5-807B-4FB1CBA97108}"/>
              </a:ext>
            </a:extLst>
          </p:cNvPr>
          <p:cNvPicPr>
            <a:picLocks noChangeAspect="1"/>
          </p:cNvPicPr>
          <p:nvPr/>
        </p:nvPicPr>
        <p:blipFill rotWithShape="1">
          <a:blip r:embed="rId2" cstate="screen">
            <a:extLst>
              <a:ext uri="{28A0092B-C50C-407E-A947-70E740481C1C}">
                <a14:useLocalDpi xmlns:a14="http://schemas.microsoft.com/office/drawing/2010/main"/>
              </a:ext>
            </a:extLst>
          </a:blip>
          <a:stretch/>
        </p:blipFill>
        <p:spPr>
          <a:xfrm>
            <a:off x="1278934" y="2050595"/>
            <a:ext cx="3765013" cy="4230353"/>
          </a:xfrm>
          <a:prstGeom prst="rect">
            <a:avLst/>
          </a:prstGeom>
          <a:noFill/>
        </p:spPr>
      </p:pic>
      <p:pic>
        <p:nvPicPr>
          <p:cNvPr id="5" name="Content Placeholder 8" descr="Text&#10;&#10;Description automatically generated">
            <a:extLst>
              <a:ext uri="{FF2B5EF4-FFF2-40B4-BE49-F238E27FC236}">
                <a16:creationId xmlns:a16="http://schemas.microsoft.com/office/drawing/2014/main" id="{FBEA66BF-32B8-54B2-D0FE-4F5E5A8F882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87956" y="2050595"/>
            <a:ext cx="6031279" cy="4206818"/>
          </a:xfrm>
          <a:prstGeom prst="rect">
            <a:avLst/>
          </a:prstGeom>
        </p:spPr>
      </p:pic>
    </p:spTree>
    <p:extLst>
      <p:ext uri="{BB962C8B-B14F-4D97-AF65-F5344CB8AC3E}">
        <p14:creationId xmlns:p14="http://schemas.microsoft.com/office/powerpoint/2010/main" val="460723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E210495-D6AE-7A43-A704-E2F4216BA1F7}"/>
              </a:ext>
            </a:extLst>
          </p:cNvPr>
          <p:cNvSpPr>
            <a:spLocks noGrp="1"/>
          </p:cNvSpPr>
          <p:nvPr>
            <p:ph type="title"/>
          </p:nvPr>
        </p:nvSpPr>
        <p:spPr/>
        <p:txBody>
          <a:bodyPr/>
          <a:lstStyle/>
          <a:p>
            <a:r>
              <a:rPr lang="en-US" dirty="0"/>
              <a:t>The problem</a:t>
            </a:r>
            <a:endParaRPr lang="en-GB" dirty="0"/>
          </a:p>
        </p:txBody>
      </p:sp>
      <p:sp>
        <p:nvSpPr>
          <p:cNvPr id="6" name="Text Placeholder 5">
            <a:extLst>
              <a:ext uri="{FF2B5EF4-FFF2-40B4-BE49-F238E27FC236}">
                <a16:creationId xmlns:a16="http://schemas.microsoft.com/office/drawing/2014/main" id="{87907AF9-DFE5-9049-ADBB-5AF9FA5395D1}"/>
              </a:ext>
            </a:extLst>
          </p:cNvPr>
          <p:cNvSpPr>
            <a:spLocks noGrp="1"/>
          </p:cNvSpPr>
          <p:nvPr>
            <p:ph type="body" sz="quarter" idx="11"/>
          </p:nvPr>
        </p:nvSpPr>
        <p:spPr/>
        <p:txBody>
          <a:bodyPr/>
          <a:lstStyle/>
          <a:p>
            <a:r>
              <a:rPr lang="en-GB" dirty="0"/>
              <a:t>How to salvage 188,000 m</a:t>
            </a:r>
            <a:r>
              <a:rPr lang="en-GB" baseline="30000" dirty="0"/>
              <a:t>3</a:t>
            </a:r>
            <a:r>
              <a:rPr lang="en-GB" dirty="0"/>
              <a:t> crude oil from a sinking vessel surrounded by mines and filled with explosion gas?</a:t>
            </a:r>
          </a:p>
        </p:txBody>
      </p:sp>
      <p:sp>
        <p:nvSpPr>
          <p:cNvPr id="4" name="Text Placeholder 3">
            <a:extLst>
              <a:ext uri="{FF2B5EF4-FFF2-40B4-BE49-F238E27FC236}">
                <a16:creationId xmlns:a16="http://schemas.microsoft.com/office/drawing/2014/main" id="{16B80453-8021-E843-A043-2B8964DD3538}"/>
              </a:ext>
            </a:extLst>
          </p:cNvPr>
          <p:cNvSpPr>
            <a:spLocks noGrp="1"/>
          </p:cNvSpPr>
          <p:nvPr>
            <p:ph type="body" sz="quarter" idx="14"/>
          </p:nvPr>
        </p:nvSpPr>
        <p:spPr>
          <a:xfrm>
            <a:off x="407368" y="2348881"/>
            <a:ext cx="7416824" cy="3960439"/>
          </a:xfrm>
        </p:spPr>
        <p:txBody>
          <a:bodyPr>
            <a:normAutofit/>
          </a:bodyPr>
          <a:lstStyle/>
          <a:p>
            <a:r>
              <a:rPr lang="en-US" dirty="0"/>
              <a:t>FSO Safer is an old vessel constructed in 1976</a:t>
            </a:r>
          </a:p>
          <a:p>
            <a:r>
              <a:rPr lang="en-US" dirty="0"/>
              <a:t>Approximately 4.5 nautical miles from Yemen’s coast</a:t>
            </a:r>
          </a:p>
          <a:p>
            <a:r>
              <a:rPr lang="en-US" dirty="0"/>
              <a:t>No maintenance since 2015</a:t>
            </a:r>
          </a:p>
          <a:p>
            <a:r>
              <a:rPr lang="en-US" dirty="0"/>
              <a:t>Inert gas system not functioning – explosion gas building up</a:t>
            </a:r>
          </a:p>
          <a:p>
            <a:r>
              <a:rPr lang="en-US" dirty="0"/>
              <a:t>Approximately 1.148 million BBL crude oil in 12 tanks</a:t>
            </a:r>
          </a:p>
          <a:p>
            <a:r>
              <a:rPr lang="en-US" dirty="0"/>
              <a:t>Proximity of drifting improvised sea mines</a:t>
            </a:r>
          </a:p>
          <a:p>
            <a:r>
              <a:rPr lang="en-US" dirty="0"/>
              <a:t>A significant spill could occur at any time, which would be four times that of the Exxon Valdez in 1989 with environmental impact estimated as US $20 billion</a:t>
            </a:r>
          </a:p>
          <a:p>
            <a:pPr marL="0" indent="0">
              <a:buNone/>
            </a:pPr>
            <a:endParaRPr lang="en-US" dirty="0"/>
          </a:p>
        </p:txBody>
      </p:sp>
      <p:pic>
        <p:nvPicPr>
          <p:cNvPr id="10" name="Picture 9" descr="Map&#10;&#10;Description automatically generated">
            <a:extLst>
              <a:ext uri="{FF2B5EF4-FFF2-40B4-BE49-F238E27FC236}">
                <a16:creationId xmlns:a16="http://schemas.microsoft.com/office/drawing/2014/main" id="{882C99F4-E29B-0F4C-9929-80E3C6D4564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08168" y="1968141"/>
            <a:ext cx="4263752" cy="4721918"/>
          </a:xfrm>
          <a:prstGeom prst="rect">
            <a:avLst/>
          </a:prstGeom>
        </p:spPr>
      </p:pic>
    </p:spTree>
    <p:extLst>
      <p:ext uri="{BB962C8B-B14F-4D97-AF65-F5344CB8AC3E}">
        <p14:creationId xmlns:p14="http://schemas.microsoft.com/office/powerpoint/2010/main" val="16193226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p:txBody>
          <a:bodyPr/>
          <a:lstStyle/>
          <a:p>
            <a:r>
              <a:rPr lang="en-GB" dirty="0"/>
              <a:t>Methodological Approach – Mine Strike</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p:txBody>
          <a:bodyPr>
            <a:normAutofit lnSpcReduction="10000"/>
          </a:bodyPr>
          <a:lstStyle/>
          <a:p>
            <a:r>
              <a:rPr lang="en-GB" dirty="0"/>
              <a:t>The epipelagic zone down to 35 metres;</a:t>
            </a:r>
          </a:p>
          <a:p>
            <a:r>
              <a:rPr lang="en-GB" dirty="0"/>
              <a:t>NEQ – reported by UN Panel of Experts as 21 kg</a:t>
            </a:r>
          </a:p>
          <a:p>
            <a:pPr lvl="1"/>
            <a:r>
              <a:rPr lang="en-GB" dirty="0"/>
              <a:t>Ammonium Nitrate / Aluminium 20.3 kg</a:t>
            </a:r>
          </a:p>
          <a:p>
            <a:pPr lvl="1"/>
            <a:r>
              <a:rPr lang="en-GB" dirty="0"/>
              <a:t>RDX 0.7 kg</a:t>
            </a:r>
          </a:p>
          <a:p>
            <a:pPr lvl="1"/>
            <a:r>
              <a:rPr lang="en-GB" dirty="0"/>
              <a:t>TNT equivalence with limited exploitation?</a:t>
            </a:r>
          </a:p>
          <a:p>
            <a:r>
              <a:rPr lang="en-GB" dirty="0"/>
              <a:t>Who has completed work on contact mine explosions (0 – 12 m) and near surface explosions in recent memory with sufficient academic rigour?</a:t>
            </a:r>
          </a:p>
          <a:p>
            <a:pPr lvl="1"/>
            <a:r>
              <a:rPr lang="en-GB" dirty="0"/>
              <a:t>Cole, </a:t>
            </a:r>
            <a:r>
              <a:rPr lang="en-GB" dirty="0" err="1"/>
              <a:t>Stiepanow</a:t>
            </a:r>
            <a:r>
              <a:rPr lang="en-GB" dirty="0"/>
              <a:t>, </a:t>
            </a:r>
            <a:r>
              <a:rPr lang="en-GB" dirty="0" err="1"/>
              <a:t>Swisdak</a:t>
            </a:r>
            <a:r>
              <a:rPr lang="en-GB" dirty="0"/>
              <a:t>, Qu, Zhou and others……</a:t>
            </a:r>
          </a:p>
          <a:p>
            <a:r>
              <a:rPr lang="en-GB" dirty="0"/>
              <a:t>How is an oil tanker constructed and what is the impact on a single skin hull? Planning considerations – plate geometry / thickness / erosion</a:t>
            </a:r>
          </a:p>
          <a:p>
            <a:r>
              <a:rPr lang="en-GB" dirty="0"/>
              <a:t>Are pressures of concern to vessels published?</a:t>
            </a:r>
          </a:p>
          <a:p>
            <a:pPr marL="0" indent="0">
              <a:buNone/>
            </a:pPr>
            <a:endParaRPr lang="en-GB" dirty="0"/>
          </a:p>
        </p:txBody>
      </p:sp>
      <p:pic>
        <p:nvPicPr>
          <p:cNvPr id="6" name="Picture 5" descr="A picture containing outdoor, several&#10;&#10;Description automatically generated">
            <a:extLst>
              <a:ext uri="{FF2B5EF4-FFF2-40B4-BE49-F238E27FC236}">
                <a16:creationId xmlns:a16="http://schemas.microsoft.com/office/drawing/2014/main" id="{59CD55DC-7BDF-9E45-9AEE-58B49321DFF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068255" y="4452136"/>
            <a:ext cx="3035300" cy="2197100"/>
          </a:xfrm>
          <a:prstGeom prst="rect">
            <a:avLst/>
          </a:prstGeom>
        </p:spPr>
      </p:pic>
      <p:pic>
        <p:nvPicPr>
          <p:cNvPr id="13" name="Picture 12">
            <a:extLst>
              <a:ext uri="{FF2B5EF4-FFF2-40B4-BE49-F238E27FC236}">
                <a16:creationId xmlns:a16="http://schemas.microsoft.com/office/drawing/2014/main" id="{081727FE-6E7B-9A45-825E-E409A37D38BD}"/>
              </a:ext>
            </a:extLst>
          </p:cNvPr>
          <p:cNvPicPr>
            <a:picLocks noChangeAspect="1"/>
          </p:cNvPicPr>
          <p:nvPr/>
        </p:nvPicPr>
        <p:blipFill>
          <a:blip r:embed="rId3"/>
          <a:stretch>
            <a:fillRect/>
          </a:stretch>
        </p:blipFill>
        <p:spPr>
          <a:xfrm>
            <a:off x="9924504" y="4725144"/>
            <a:ext cx="2143426" cy="1009790"/>
          </a:xfrm>
          <a:prstGeom prst="rect">
            <a:avLst/>
          </a:prstGeom>
          <a:noFill/>
          <a:ln cap="flat">
            <a:noFill/>
          </a:ln>
        </p:spPr>
      </p:pic>
      <p:pic>
        <p:nvPicPr>
          <p:cNvPr id="4" name="Content Placeholder 3">
            <a:extLst>
              <a:ext uri="{FF2B5EF4-FFF2-40B4-BE49-F238E27FC236}">
                <a16:creationId xmlns:a16="http://schemas.microsoft.com/office/drawing/2014/main" id="{07E42E17-E8E3-C93E-2A6A-4869A7D2283A}"/>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7228604" y="1412776"/>
            <a:ext cx="4327520" cy="2379947"/>
          </a:xfrm>
          <a:prstGeom prst="rect">
            <a:avLst/>
          </a:prstGeom>
          <a:noFill/>
          <a:ln w="38100">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15103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a:xfrm>
            <a:off x="984000" y="403080"/>
            <a:ext cx="10224000" cy="864000"/>
          </a:xfrm>
        </p:spPr>
        <p:txBody>
          <a:bodyPr/>
          <a:lstStyle/>
          <a:p>
            <a:r>
              <a:rPr lang="en-GB" dirty="0"/>
              <a:t>Key findings to date – Sea Mines</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p:txBody>
          <a:bodyPr>
            <a:normAutofit lnSpcReduction="10000"/>
          </a:bodyPr>
          <a:lstStyle/>
          <a:p>
            <a:pPr lvl="0"/>
            <a:r>
              <a:rPr lang="en-GB" dirty="0"/>
              <a:t>The volume of explosive is roughly 0.027 m</a:t>
            </a:r>
            <a:r>
              <a:rPr lang="en-GB" baseline="30000" dirty="0"/>
              <a:t>3</a:t>
            </a:r>
            <a:r>
              <a:rPr lang="en-GB" dirty="0"/>
              <a:t> with a density of 0.768 gcm</a:t>
            </a:r>
            <a:r>
              <a:rPr lang="en-GB" baseline="30000" dirty="0"/>
              <a:t>-3</a:t>
            </a:r>
            <a:r>
              <a:rPr lang="en-GB" dirty="0"/>
              <a:t> and velocity of detonation of no more than 4313 ms</a:t>
            </a:r>
            <a:r>
              <a:rPr lang="en-GB" baseline="30000" dirty="0"/>
              <a:t>-1</a:t>
            </a:r>
          </a:p>
          <a:p>
            <a:pPr lvl="0"/>
            <a:r>
              <a:rPr lang="en-GB" dirty="0"/>
              <a:t>The plate geometry on FSO Safer is 3.5 m long by 3 m wide on 3.5 m stiffener spacing. Such a plate would generally have a yield stress of 400 MPa and 28% elongation factor  - so what? </a:t>
            </a:r>
          </a:p>
          <a:p>
            <a:r>
              <a:rPr lang="en-GB" dirty="0"/>
              <a:t>Contact explosion - hull breach 1.437 m to 1.819 m in radius. Outcome: gushing oil spill in tank(s) breached. </a:t>
            </a:r>
          </a:p>
          <a:p>
            <a:r>
              <a:rPr lang="en-GB" dirty="0"/>
              <a:t>At a range of 12.22 m permanent deflection of 50.8 mm (the threshold for moderate damage). Unlikely that hull will be breached, but potential for slow leaking oil spill is possible.</a:t>
            </a:r>
          </a:p>
          <a:p>
            <a:r>
              <a:rPr lang="en-GB" dirty="0"/>
              <a:t>MITIGATION – Oil boom at a distance beyond threshold of moderate-light damage</a:t>
            </a:r>
          </a:p>
          <a:p>
            <a:endParaRPr lang="en-GB" dirty="0"/>
          </a:p>
        </p:txBody>
      </p:sp>
      <p:pic>
        <p:nvPicPr>
          <p:cNvPr id="7" name="Content Placeholder 6" descr="Diagram&#10;&#10;Description automatically generated">
            <a:extLst>
              <a:ext uri="{FF2B5EF4-FFF2-40B4-BE49-F238E27FC236}">
                <a16:creationId xmlns:a16="http://schemas.microsoft.com/office/drawing/2014/main" id="{44A0DB27-3D56-0647-AECD-1BAC650411BC}"/>
              </a:ext>
            </a:extLst>
          </p:cNvPr>
          <p:cNvPicPr>
            <a:picLocks noGrp="1" noChangeAspect="1"/>
          </p:cNvPicPr>
          <p:nvPr>
            <p:ph sz="quarter" idx="18"/>
          </p:nvPr>
        </p:nvPicPr>
        <p:blipFill>
          <a:blip r:embed="rId2">
            <a:extLst>
              <a:ext uri="{28A0092B-C50C-407E-A947-70E740481C1C}">
                <a14:useLocalDpi xmlns:a14="http://schemas.microsoft.com/office/drawing/2010/main"/>
              </a:ext>
            </a:extLst>
          </a:blip>
          <a:stretch>
            <a:fillRect/>
          </a:stretch>
        </p:blipFill>
        <p:spPr>
          <a:xfrm>
            <a:off x="7392144" y="2180028"/>
            <a:ext cx="3950494" cy="2497944"/>
          </a:xfrm>
          <a:prstGeom prst="rect">
            <a:avLst/>
          </a:prstGeom>
        </p:spPr>
      </p:pic>
      <p:pic>
        <p:nvPicPr>
          <p:cNvPr id="11" name="Picture 10" descr="A picture containing ground, outdoor&#10;&#10;Description automatically generated">
            <a:extLst>
              <a:ext uri="{FF2B5EF4-FFF2-40B4-BE49-F238E27FC236}">
                <a16:creationId xmlns:a16="http://schemas.microsoft.com/office/drawing/2014/main" id="{2823010A-5E0E-C847-9C7E-0A41A73490A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832306" y="4823668"/>
            <a:ext cx="3365500" cy="1917700"/>
          </a:xfrm>
          <a:prstGeom prst="rect">
            <a:avLst/>
          </a:prstGeom>
        </p:spPr>
      </p:pic>
      <p:pic>
        <p:nvPicPr>
          <p:cNvPr id="12" name="Picture 11">
            <a:extLst>
              <a:ext uri="{FF2B5EF4-FFF2-40B4-BE49-F238E27FC236}">
                <a16:creationId xmlns:a16="http://schemas.microsoft.com/office/drawing/2014/main" id="{0BBB8F05-1B4C-3448-9DC3-5C43E904431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015809" y="332656"/>
            <a:ext cx="4703163" cy="1701676"/>
          </a:xfrm>
          <a:prstGeom prst="rect">
            <a:avLst/>
          </a:prstGeom>
          <a:noFill/>
          <a:ln cap="flat">
            <a:noFill/>
          </a:ln>
        </p:spPr>
      </p:pic>
      <p:sp>
        <p:nvSpPr>
          <p:cNvPr id="13" name="Rectangle 12">
            <a:extLst>
              <a:ext uri="{FF2B5EF4-FFF2-40B4-BE49-F238E27FC236}">
                <a16:creationId xmlns:a16="http://schemas.microsoft.com/office/drawing/2014/main" id="{499A18AE-6C58-B94D-B86A-9F65D63D3972}"/>
              </a:ext>
            </a:extLst>
          </p:cNvPr>
          <p:cNvSpPr/>
          <p:nvPr/>
        </p:nvSpPr>
        <p:spPr>
          <a:xfrm>
            <a:off x="7365152" y="1542694"/>
            <a:ext cx="360040" cy="2160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6563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p:txBody>
          <a:bodyPr/>
          <a:lstStyle/>
          <a:p>
            <a:r>
              <a:rPr lang="en-GB" dirty="0"/>
              <a:t>Methodological Approach – Fuel-Air Explosion</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a:xfrm>
            <a:off x="407368" y="1628800"/>
            <a:ext cx="6696744" cy="4896544"/>
          </a:xfrm>
        </p:spPr>
        <p:txBody>
          <a:bodyPr>
            <a:normAutofit/>
          </a:bodyPr>
          <a:lstStyle/>
          <a:p>
            <a:r>
              <a:rPr lang="en-GB" dirty="0"/>
              <a:t>Oil stored in 12 tanks (no tank is full or empty)</a:t>
            </a:r>
          </a:p>
          <a:p>
            <a:r>
              <a:rPr lang="en-GB" dirty="0"/>
              <a:t>LEL and UEL of </a:t>
            </a:r>
            <a:r>
              <a:rPr lang="en-GB" dirty="0" err="1"/>
              <a:t>Marib</a:t>
            </a:r>
            <a:r>
              <a:rPr lang="en-GB" dirty="0"/>
              <a:t> crude oil 0.8 – 7.7%</a:t>
            </a:r>
          </a:p>
          <a:p>
            <a:r>
              <a:rPr lang="en-GB" dirty="0"/>
              <a:t>Deflagration to detonation transition 10 – 25% volume of gas within any chamber</a:t>
            </a:r>
          </a:p>
          <a:p>
            <a:r>
              <a:rPr lang="en-GB" dirty="0"/>
              <a:t>Explosion in one tank, two tanks (mine strike worst case) and all tanks. Modelling:</a:t>
            </a:r>
          </a:p>
          <a:p>
            <a:pPr lvl="1"/>
            <a:r>
              <a:rPr lang="en-GB" dirty="0"/>
              <a:t>Above water: Kingery </a:t>
            </a:r>
            <a:r>
              <a:rPr lang="en-GB" dirty="0" err="1"/>
              <a:t>Bulmarsh</a:t>
            </a:r>
            <a:r>
              <a:rPr lang="en-GB" dirty="0"/>
              <a:t>, </a:t>
            </a:r>
            <a:r>
              <a:rPr lang="en-GB" dirty="0" err="1"/>
              <a:t>UNSafeguard</a:t>
            </a:r>
            <a:r>
              <a:rPr lang="en-GB" dirty="0"/>
              <a:t>, Bowen, Fletcher, Richmond, Gurney (for fragmentation) – abundant information</a:t>
            </a:r>
          </a:p>
          <a:p>
            <a:pPr lvl="1"/>
            <a:r>
              <a:rPr lang="en-GB" dirty="0"/>
              <a:t>Below water: Cole etc, but what about impact on life below water? A gap in research (Yelverton et al 1973, </a:t>
            </a:r>
            <a:r>
              <a:rPr lang="en-GB" dirty="0" err="1"/>
              <a:t>Weilgart</a:t>
            </a:r>
            <a:r>
              <a:rPr lang="en-GB" dirty="0"/>
              <a:t> 2007). Species affected: 416 fish, 625 mollusc, 16 shark, 53 crustaceans and 283 phytoplankton</a:t>
            </a:r>
          </a:p>
        </p:txBody>
      </p:sp>
      <p:pic>
        <p:nvPicPr>
          <p:cNvPr id="14" name="Content Placeholder 13" descr="Logo&#10;&#10;Description automatically generated">
            <a:extLst>
              <a:ext uri="{FF2B5EF4-FFF2-40B4-BE49-F238E27FC236}">
                <a16:creationId xmlns:a16="http://schemas.microsoft.com/office/drawing/2014/main" id="{D0A0EE45-A654-3A4E-88A2-F76B74E731EC}"/>
              </a:ext>
            </a:extLst>
          </p:cNvPr>
          <p:cNvPicPr>
            <a:picLocks noGrp="1" noChangeAspect="1"/>
          </p:cNvPicPr>
          <p:nvPr>
            <p:ph sz="quarter" idx="18"/>
          </p:nvPr>
        </p:nvPicPr>
        <p:blipFill>
          <a:blip r:embed="rId2" cstate="screen">
            <a:extLst>
              <a:ext uri="{28A0092B-C50C-407E-A947-70E740481C1C}">
                <a14:useLocalDpi xmlns:a14="http://schemas.microsoft.com/office/drawing/2010/main"/>
              </a:ext>
            </a:extLst>
          </a:blip>
          <a:stretch>
            <a:fillRect/>
          </a:stretch>
        </p:blipFill>
        <p:spPr>
          <a:xfrm>
            <a:off x="10200456" y="402142"/>
            <a:ext cx="1272005" cy="1010634"/>
          </a:xfrm>
        </p:spPr>
      </p:pic>
      <p:pic>
        <p:nvPicPr>
          <p:cNvPr id="16" name="Picture 15">
            <a:extLst>
              <a:ext uri="{FF2B5EF4-FFF2-40B4-BE49-F238E27FC236}">
                <a16:creationId xmlns:a16="http://schemas.microsoft.com/office/drawing/2014/main" id="{2D1E14BA-A822-3947-BBF4-11B5DB53A45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47068" y="1461707"/>
            <a:ext cx="4615284" cy="2596098"/>
          </a:xfrm>
          <a:prstGeom prst="rect">
            <a:avLst/>
          </a:prstGeom>
        </p:spPr>
      </p:pic>
      <p:pic>
        <p:nvPicPr>
          <p:cNvPr id="20" name="Picture 19">
            <a:extLst>
              <a:ext uri="{FF2B5EF4-FFF2-40B4-BE49-F238E27FC236}">
                <a16:creationId xmlns:a16="http://schemas.microsoft.com/office/drawing/2014/main" id="{356D86D9-B845-6C4C-B0E0-162CDC7D10C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47068" y="3978541"/>
            <a:ext cx="4615284" cy="2812748"/>
          </a:xfrm>
          <a:prstGeom prst="rect">
            <a:avLst/>
          </a:prstGeom>
        </p:spPr>
      </p:pic>
    </p:spTree>
    <p:extLst>
      <p:ext uri="{BB962C8B-B14F-4D97-AF65-F5344CB8AC3E}">
        <p14:creationId xmlns:p14="http://schemas.microsoft.com/office/powerpoint/2010/main" val="2646920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86E5C92B-4838-E04E-BEF2-08B8EEBA0CC4}"/>
              </a:ext>
            </a:extLst>
          </p:cNvPr>
          <p:cNvSpPr>
            <a:spLocks noGrp="1"/>
          </p:cNvSpPr>
          <p:nvPr>
            <p:ph sz="quarter" idx="21"/>
          </p:nvPr>
        </p:nvSpPr>
        <p:spPr>
          <a:xfrm>
            <a:off x="6168632" y="1412776"/>
            <a:ext cx="5615381" cy="4895949"/>
          </a:xfrm>
        </p:spPr>
        <p:txBody>
          <a:bodyPr>
            <a:normAutofit/>
          </a:bodyPr>
          <a:lstStyle/>
          <a:p>
            <a:pPr lvl="0"/>
            <a:r>
              <a:rPr lang="en-GB" dirty="0"/>
              <a:t>We do not have a floating Beirut whatsoever</a:t>
            </a:r>
          </a:p>
          <a:p>
            <a:pPr lvl="0"/>
            <a:r>
              <a:rPr lang="en-GB" dirty="0"/>
              <a:t>Most likely scenario is the DDT of explosion gas in one tank and an oil spill of magnitude. </a:t>
            </a:r>
          </a:p>
          <a:p>
            <a:pPr lvl="0"/>
            <a:r>
              <a:rPr lang="en-GB" dirty="0"/>
              <a:t>Extremely unlikely that there will be a mass explosion event, but rather a succession of single explosion events, generating similar peak overpressures, but longer impulse.</a:t>
            </a:r>
          </a:p>
          <a:p>
            <a:pPr lvl="0"/>
            <a:r>
              <a:rPr lang="en-GB" dirty="0"/>
              <a:t>Impact above water can be mitigated quite simply with appropriate risk and risk assessment out to 400 m (blast) and 1000 m fragmentation</a:t>
            </a:r>
          </a:p>
          <a:p>
            <a:r>
              <a:rPr lang="en-GB" dirty="0"/>
              <a:t>Life underwater catastrophic out to 12.18 km, a volume of water equivalent to Lake Erie.</a:t>
            </a:r>
          </a:p>
          <a:p>
            <a:r>
              <a:rPr lang="en-GB" dirty="0"/>
              <a:t>MITIGATION – now with specialist salvage company for consideration</a:t>
            </a:r>
          </a:p>
        </p:txBody>
      </p:sp>
      <p:pic>
        <p:nvPicPr>
          <p:cNvPr id="5" name="Content Placeholder 4" descr="A picture containing graphical user interface&#10;&#10;Description automatically generated">
            <a:extLst>
              <a:ext uri="{FF2B5EF4-FFF2-40B4-BE49-F238E27FC236}">
                <a16:creationId xmlns:a16="http://schemas.microsoft.com/office/drawing/2014/main" id="{0207DD2E-E11A-BD4F-A5AF-830430943E8E}"/>
              </a:ext>
            </a:extLst>
          </p:cNvPr>
          <p:cNvPicPr>
            <a:picLocks noGrp="1" noChangeAspect="1"/>
          </p:cNvPicPr>
          <p:nvPr>
            <p:ph sz="quarter" idx="22"/>
          </p:nvPr>
        </p:nvPicPr>
        <p:blipFill rotWithShape="1">
          <a:blip r:embed="rId2" cstate="screen">
            <a:extLst>
              <a:ext uri="{28A0092B-C50C-407E-A947-70E740481C1C}">
                <a14:useLocalDpi xmlns:a14="http://schemas.microsoft.com/office/drawing/2010/main"/>
              </a:ext>
            </a:extLst>
          </a:blip>
          <a:srcRect/>
          <a:stretch/>
        </p:blipFill>
        <p:spPr>
          <a:xfrm>
            <a:off x="284954" y="1772816"/>
            <a:ext cx="5523014" cy="4248472"/>
          </a:xfrm>
          <a:noFill/>
        </p:spPr>
      </p:pic>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a:xfrm>
            <a:off x="1558800" y="403200"/>
            <a:ext cx="10224000" cy="864000"/>
          </a:xfrm>
        </p:spPr>
        <p:txBody>
          <a:bodyPr anchor="ctr">
            <a:normAutofit/>
          </a:bodyPr>
          <a:lstStyle/>
          <a:p>
            <a:r>
              <a:rPr lang="en-GB" dirty="0"/>
              <a:t>Key findings to date – Fuel-Air Explosion</a:t>
            </a:r>
          </a:p>
        </p:txBody>
      </p:sp>
      <p:pic>
        <p:nvPicPr>
          <p:cNvPr id="14" name="Content Placeholder 13" descr="Logo&#10;&#10;Description automatically generated">
            <a:extLst>
              <a:ext uri="{FF2B5EF4-FFF2-40B4-BE49-F238E27FC236}">
                <a16:creationId xmlns:a16="http://schemas.microsoft.com/office/drawing/2014/main" id="{6885093D-E43F-A948-A290-BD6F13834EA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368611" y="260648"/>
            <a:ext cx="1272005" cy="1010634"/>
          </a:xfrm>
          <a:prstGeom prst="rect">
            <a:avLst/>
          </a:prstGeom>
        </p:spPr>
      </p:pic>
    </p:spTree>
    <p:extLst>
      <p:ext uri="{BB962C8B-B14F-4D97-AF65-F5344CB8AC3E}">
        <p14:creationId xmlns:p14="http://schemas.microsoft.com/office/powerpoint/2010/main" val="14770359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D74CB3-7DF1-24BF-4A09-59CED6929010}"/>
              </a:ext>
            </a:extLst>
          </p:cNvPr>
          <p:cNvSpPr txBox="1"/>
          <p:nvPr/>
        </p:nvSpPr>
        <p:spPr>
          <a:xfrm>
            <a:off x="349601" y="1443841"/>
            <a:ext cx="11492797" cy="4524315"/>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Tx/>
              <a:buAutoNum type="arabicPeriod"/>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Calculate the peak pressure at the skin of a surface vessel 15 m directly above a 150 kg HBX-1 depth </a:t>
            </a:r>
            <a:r>
              <a:rPr lang="en-GB" sz="3200" dirty="0">
                <a:solidFill>
                  <a:prstClr val="white"/>
                </a:solidFill>
                <a:latin typeface="Calibri" panose="020F0502020204030204"/>
              </a:rPr>
              <a:t>charge. Assume the vessel’s draft is 4.5 m.</a:t>
            </a:r>
          </a:p>
          <a:p>
            <a:pPr marL="457200" marR="0" lvl="0" indent="-457200" algn="l" defTabSz="914400" rtl="0" eaLnBrk="1" fontAlgn="auto" latinLnBrk="0" hangingPunct="1">
              <a:lnSpc>
                <a:spcPct val="100000"/>
              </a:lnSpc>
              <a:spcBef>
                <a:spcPts val="0"/>
              </a:spcBef>
              <a:spcAft>
                <a:spcPts val="0"/>
              </a:spcAft>
              <a:buClrTx/>
              <a:buSzTx/>
              <a:buFontTx/>
              <a:buAutoNum type="arabicPeriod"/>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Calculate the initial bubble radius.</a:t>
            </a:r>
          </a:p>
          <a:p>
            <a:pPr marL="457200" marR="0" lvl="0" indent="-457200" algn="l" defTabSz="914400" rtl="0" eaLnBrk="1" fontAlgn="auto" latinLnBrk="0" hangingPunct="1">
              <a:lnSpc>
                <a:spcPct val="100000"/>
              </a:lnSpc>
              <a:spcBef>
                <a:spcPts val="0"/>
              </a:spcBef>
              <a:spcAft>
                <a:spcPts val="0"/>
              </a:spcAft>
              <a:buClrTx/>
              <a:buSzTx/>
              <a:buFontTx/>
              <a:buAutoNum type="arabicPeriod"/>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Calculate the bubble energy in the first bubble period.</a:t>
            </a:r>
          </a:p>
          <a:p>
            <a:pPr marL="457200" marR="0" lvl="0" indent="-457200" algn="l" defTabSz="914400" rtl="0" eaLnBrk="1" fontAlgn="auto" latinLnBrk="0" hangingPunct="1">
              <a:lnSpc>
                <a:spcPct val="100000"/>
              </a:lnSpc>
              <a:spcBef>
                <a:spcPts val="0"/>
              </a:spcBef>
              <a:spcAft>
                <a:spcPts val="0"/>
              </a:spcAft>
              <a:buClrTx/>
              <a:buSzTx/>
              <a:buFontTx/>
              <a:buAutoNum type="arabicPeriod"/>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Determine the fraction of the explosive energy devoted to the first bubble pulse and the volume of water displaced.</a:t>
            </a:r>
          </a:p>
          <a:p>
            <a:pPr marL="457200" marR="0" lvl="0" indent="-457200" algn="l" defTabSz="914400" rtl="0" eaLnBrk="1" fontAlgn="auto" latinLnBrk="0" hangingPunct="1">
              <a:lnSpc>
                <a:spcPct val="100000"/>
              </a:lnSpc>
              <a:spcBef>
                <a:spcPts val="0"/>
              </a:spcBef>
              <a:spcAft>
                <a:spcPts val="0"/>
              </a:spcAft>
              <a:buClrTx/>
              <a:buSzTx/>
              <a:buFontTx/>
              <a:buAutoNum type="arabicPeriod"/>
              <a:tabLst/>
              <a:defRPr/>
            </a:pPr>
            <a:r>
              <a:rPr lang="en-GB" sz="3200" dirty="0">
                <a:solidFill>
                  <a:prstClr val="white"/>
                </a:solidFill>
                <a:latin typeface="Calibri" panose="020F0502020204030204"/>
              </a:rPr>
              <a:t>Where has the remaining energy gone?</a:t>
            </a:r>
            <a:endPar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Content Placeholder 1">
            <a:extLst>
              <a:ext uri="{FF2B5EF4-FFF2-40B4-BE49-F238E27FC236}">
                <a16:creationId xmlns:a16="http://schemas.microsoft.com/office/drawing/2014/main" id="{61F6FA17-9818-42F3-18C7-FACDA3EB981C}"/>
              </a:ext>
            </a:extLst>
          </p:cNvPr>
          <p:cNvSpPr txBox="1">
            <a:spLocks/>
          </p:cNvSpPr>
          <p:nvPr/>
        </p:nvSpPr>
        <p:spPr>
          <a:xfrm>
            <a:off x="5135788" y="3467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4400" dirty="0">
                <a:solidFill>
                  <a:prstClr val="white"/>
                </a:solidFill>
                <a:latin typeface="Calibri" panose="020F0502020204030204"/>
              </a:rPr>
              <a:t>Independent Study</a:t>
            </a:r>
            <a:endPar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20667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3DD74CB3-7DF1-24BF-4A09-59CED6929010}"/>
                  </a:ext>
                </a:extLst>
              </p:cNvPr>
              <p:cNvSpPr txBox="1"/>
              <p:nvPr/>
            </p:nvSpPr>
            <p:spPr>
              <a:xfrm>
                <a:off x="536364" y="1389751"/>
                <a:ext cx="11492797" cy="5016758"/>
              </a:xfrm>
              <a:prstGeom prst="rect">
                <a:avLst/>
              </a:prstGeom>
              <a:noFill/>
            </p:spPr>
            <p:txBody>
              <a:bodyPr wrap="square" rtlCol="0">
                <a:spAutoFit/>
              </a:bodyPr>
              <a:lstStyle/>
              <a:p>
                <a:pPr marL="457200" indent="-457200">
                  <a:buAutoNum type="arabicPeriod"/>
                </a:pPr>
                <a:r>
                  <a:rPr lang="en-GB" sz="3200" dirty="0">
                    <a:solidFill>
                      <a:schemeClr val="bg1"/>
                    </a:solidFill>
                  </a:rPr>
                  <a:t>TNTe HBX-1 = 1.48</a:t>
                </a:r>
              </a:p>
              <a:p>
                <a:pPr marL="457200" indent="-457200">
                  <a:buAutoNum type="arabicPeriod"/>
                </a:pPr>
                <a:r>
                  <a:rPr lang="en-GB" sz="3200" dirty="0">
                    <a:solidFill>
                      <a:schemeClr val="bg1"/>
                    </a:solidFill>
                  </a:rPr>
                  <a:t>The following constants are offered for HBX-1</a:t>
                </a:r>
              </a:p>
              <a:p>
                <a:endParaRPr lang="en-GB" sz="3200" dirty="0">
                  <a:solidFill>
                    <a:schemeClr val="bg1"/>
                  </a:solidFill>
                </a:endParaRPr>
              </a:p>
              <a:p>
                <a:pPr/>
                <a14:m>
                  <m:oMathPara xmlns:m="http://schemas.openxmlformats.org/officeDocument/2006/math">
                    <m:oMathParaPr>
                      <m:jc m:val="centerGroup"/>
                    </m:oMathParaPr>
                    <m:oMath xmlns:m="http://schemas.openxmlformats.org/officeDocument/2006/math">
                      <m:sSub>
                        <m:sSubPr>
                          <m:ctrlPr>
                            <a:rPr lang="en-GB" sz="3600" i="1">
                              <a:solidFill>
                                <a:schemeClr val="bg1"/>
                              </a:solidFill>
                              <a:latin typeface="Cambria Math" panose="02040503050406030204" pitchFamily="18" charset="0"/>
                            </a:rPr>
                          </m:ctrlPr>
                        </m:sSubPr>
                        <m:e>
                          <m:r>
                            <a:rPr lang="en-GB" sz="3600" i="1">
                              <a:solidFill>
                                <a:schemeClr val="bg1"/>
                              </a:solidFill>
                              <a:latin typeface="Cambria Math" panose="02040503050406030204" pitchFamily="18" charset="0"/>
                              <a:ea typeface="Cambria Math" panose="02040503050406030204" pitchFamily="18" charset="0"/>
                            </a:rPr>
                            <m:t>𝛼</m:t>
                          </m:r>
                        </m:e>
                        <m:sub>
                          <m:r>
                            <a:rPr lang="en-GB" sz="3600" i="1">
                              <a:solidFill>
                                <a:schemeClr val="bg1"/>
                              </a:solidFill>
                              <a:latin typeface="Cambria Math" panose="02040503050406030204" pitchFamily="18" charset="0"/>
                            </a:rPr>
                            <m:t>𝐻</m:t>
                          </m:r>
                          <m:r>
                            <a:rPr lang="en-GB" sz="3600" b="0" i="1" smtClean="0">
                              <a:solidFill>
                                <a:schemeClr val="bg1"/>
                              </a:solidFill>
                              <a:latin typeface="Cambria Math" panose="02040503050406030204" pitchFamily="18" charset="0"/>
                            </a:rPr>
                            <m:t>𝐵𝑋</m:t>
                          </m:r>
                          <m:r>
                            <a:rPr lang="en-GB" sz="3600" b="0" i="1" smtClean="0">
                              <a:solidFill>
                                <a:schemeClr val="bg1"/>
                              </a:solidFill>
                              <a:latin typeface="Cambria Math" panose="02040503050406030204" pitchFamily="18" charset="0"/>
                            </a:rPr>
                            <m:t>−1</m:t>
                          </m:r>
                        </m:sub>
                      </m:sSub>
                      <m:r>
                        <a:rPr lang="en-GB" sz="3600" i="1">
                          <a:solidFill>
                            <a:schemeClr val="bg1"/>
                          </a:solidFill>
                          <a:latin typeface="Cambria Math" panose="02040503050406030204" pitchFamily="18" charset="0"/>
                        </a:rPr>
                        <m:t>=1.</m:t>
                      </m:r>
                      <m:r>
                        <a:rPr lang="en-GB" sz="3600" b="0" i="0" smtClean="0">
                          <a:solidFill>
                            <a:schemeClr val="bg1"/>
                          </a:solidFill>
                          <a:latin typeface="Cambria Math" panose="02040503050406030204" pitchFamily="18" charset="0"/>
                        </a:rPr>
                        <m:t>37</m:t>
                      </m:r>
                      <m:r>
                        <a:rPr lang="en-GB" sz="3600">
                          <a:solidFill>
                            <a:schemeClr val="bg1"/>
                          </a:solidFill>
                          <a:latin typeface="Cambria Math" panose="02040503050406030204" pitchFamily="18" charset="0"/>
                        </a:rPr>
                        <m:t> </m:t>
                      </m:r>
                      <m:r>
                        <m:rPr>
                          <m:sty m:val="p"/>
                        </m:rPr>
                        <a:rPr lang="en-GB" sz="3600">
                          <a:solidFill>
                            <a:schemeClr val="bg1"/>
                          </a:solidFill>
                          <a:latin typeface="Cambria Math" panose="02040503050406030204" pitchFamily="18" charset="0"/>
                        </a:rPr>
                        <m:t>and</m:t>
                      </m:r>
                      <m:r>
                        <a:rPr lang="en-GB" sz="3600">
                          <a:solidFill>
                            <a:schemeClr val="bg1"/>
                          </a:solidFill>
                          <a:latin typeface="Cambria Math" panose="02040503050406030204" pitchFamily="18" charset="0"/>
                        </a:rPr>
                        <m:t> </m:t>
                      </m:r>
                      <m:sSub>
                        <m:sSubPr>
                          <m:ctrlPr>
                            <a:rPr lang="en-GB" sz="3600" i="1">
                              <a:solidFill>
                                <a:schemeClr val="bg1"/>
                              </a:solidFill>
                              <a:latin typeface="Cambria Math" panose="02040503050406030204" pitchFamily="18" charset="0"/>
                            </a:rPr>
                          </m:ctrlPr>
                        </m:sSubPr>
                        <m:e>
                          <m:r>
                            <a:rPr lang="en-GB" sz="3600" i="1">
                              <a:solidFill>
                                <a:schemeClr val="bg1"/>
                              </a:solidFill>
                              <a:latin typeface="Cambria Math" panose="02040503050406030204" pitchFamily="18" charset="0"/>
                            </a:rPr>
                            <m:t>𝐾</m:t>
                          </m:r>
                        </m:e>
                        <m:sub>
                          <m:r>
                            <a:rPr lang="en-GB" sz="3600" i="1">
                              <a:solidFill>
                                <a:schemeClr val="bg1"/>
                              </a:solidFill>
                              <a:latin typeface="Cambria Math" panose="02040503050406030204" pitchFamily="18" charset="0"/>
                            </a:rPr>
                            <m:t>𝐻𝐵𝑋</m:t>
                          </m:r>
                          <m:r>
                            <a:rPr lang="en-GB" sz="3600" i="1">
                              <a:solidFill>
                                <a:schemeClr val="bg1"/>
                              </a:solidFill>
                              <a:latin typeface="Cambria Math" panose="02040503050406030204" pitchFamily="18" charset="0"/>
                            </a:rPr>
                            <m:t>−1</m:t>
                          </m:r>
                        </m:sub>
                      </m:sSub>
                      <m:r>
                        <a:rPr lang="en-GB" sz="3600" i="1">
                          <a:solidFill>
                            <a:schemeClr val="bg1"/>
                          </a:solidFill>
                          <a:latin typeface="Cambria Math" panose="02040503050406030204" pitchFamily="18" charset="0"/>
                        </a:rPr>
                        <m:t>=5</m:t>
                      </m:r>
                      <m:r>
                        <a:rPr lang="en-GB" sz="3600" b="0" i="1" smtClean="0">
                          <a:solidFill>
                            <a:schemeClr val="bg1"/>
                          </a:solidFill>
                          <a:latin typeface="Cambria Math" panose="02040503050406030204" pitchFamily="18" charset="0"/>
                        </a:rPr>
                        <m:t>6</m:t>
                      </m:r>
                      <m:r>
                        <a:rPr lang="en-GB" sz="3600" i="1">
                          <a:solidFill>
                            <a:schemeClr val="bg1"/>
                          </a:solidFill>
                          <a:latin typeface="Cambria Math" panose="02040503050406030204" pitchFamily="18" charset="0"/>
                        </a:rPr>
                        <m:t>.</m:t>
                      </m:r>
                      <m:r>
                        <a:rPr lang="en-GB" sz="3600" b="0" i="1" smtClean="0">
                          <a:solidFill>
                            <a:schemeClr val="bg1"/>
                          </a:solidFill>
                          <a:latin typeface="Cambria Math" panose="02040503050406030204" pitchFamily="18" charset="0"/>
                        </a:rPr>
                        <m:t>7</m:t>
                      </m:r>
                    </m:oMath>
                  </m:oMathPara>
                </a14:m>
                <a:endParaRPr lang="en-GB" sz="2400" dirty="0">
                  <a:solidFill>
                    <a:schemeClr val="bg1"/>
                  </a:solidFill>
                </a:endParaRPr>
              </a:p>
              <a:p>
                <a:endParaRPr lang="en-GB" sz="4400" dirty="0">
                  <a:solidFill>
                    <a:schemeClr val="bg1"/>
                  </a:solidFill>
                </a:endParaRPr>
              </a:p>
              <a:p>
                <a:r>
                  <a:rPr lang="en-GB" sz="3200" dirty="0">
                    <a:solidFill>
                      <a:schemeClr val="bg1"/>
                    </a:solidFill>
                  </a:rPr>
                  <a:t>3. Explosive constant K = 4.21 for HBX-1</a:t>
                </a:r>
              </a:p>
              <a:p>
                <a:r>
                  <a:rPr lang="en-GB" sz="3200" dirty="0">
                    <a:solidFill>
                      <a:schemeClr val="bg1"/>
                    </a:solidFill>
                  </a:rPr>
                  <a:t>4. Ho HBX-1 = 1.47 bar at a depth of 15 m = 147000 Nm</a:t>
                </a:r>
                <a:r>
                  <a:rPr lang="en-GB" sz="3200" baseline="30000" dirty="0">
                    <a:solidFill>
                      <a:schemeClr val="bg1"/>
                    </a:solidFill>
                  </a:rPr>
                  <a:t>-2</a:t>
                </a:r>
              </a:p>
              <a:p>
                <a:r>
                  <a:rPr lang="en-GB" sz="3200" dirty="0">
                    <a:solidFill>
                      <a:schemeClr val="bg1"/>
                    </a:solidFill>
                  </a:rPr>
                  <a:t>5. The heat of explosion for HBX-1 = 3845 J g</a:t>
                </a:r>
                <a:r>
                  <a:rPr lang="en-GB" sz="3200" baseline="30000" dirty="0">
                    <a:solidFill>
                      <a:schemeClr val="bg1"/>
                    </a:solidFill>
                  </a:rPr>
                  <a:t>-1</a:t>
                </a:r>
              </a:p>
              <a:p>
                <a:endParaRPr lang="en-GB" sz="2400" dirty="0">
                  <a:solidFill>
                    <a:schemeClr val="bg1"/>
                  </a:solidFill>
                </a:endParaRPr>
              </a:p>
              <a:p>
                <a:endParaRPr lang="en-GB" sz="2400" dirty="0">
                  <a:solidFill>
                    <a:schemeClr val="bg1"/>
                  </a:solidFill>
                </a:endParaRPr>
              </a:p>
            </p:txBody>
          </p:sp>
        </mc:Choice>
        <mc:Fallback xmlns="">
          <p:sp>
            <p:nvSpPr>
              <p:cNvPr id="3" name="TextBox 2">
                <a:extLst>
                  <a:ext uri="{FF2B5EF4-FFF2-40B4-BE49-F238E27FC236}">
                    <a16:creationId xmlns:a16="http://schemas.microsoft.com/office/drawing/2014/main" id="{3DD74CB3-7DF1-24BF-4A09-59CED6929010}"/>
                  </a:ext>
                </a:extLst>
              </p:cNvPr>
              <p:cNvSpPr txBox="1">
                <a:spLocks noRot="1" noChangeAspect="1" noMove="1" noResize="1" noEditPoints="1" noAdjustHandles="1" noChangeArrowheads="1" noChangeShapeType="1" noTextEdit="1"/>
              </p:cNvSpPr>
              <p:nvPr/>
            </p:nvSpPr>
            <p:spPr>
              <a:xfrm>
                <a:off x="536364" y="1389751"/>
                <a:ext cx="11492797" cy="5016758"/>
              </a:xfrm>
              <a:prstGeom prst="rect">
                <a:avLst/>
              </a:prstGeom>
              <a:blipFill>
                <a:blip r:embed="rId2"/>
                <a:stretch>
                  <a:fillRect l="-1435" t="-1515"/>
                </a:stretch>
              </a:blipFill>
            </p:spPr>
            <p:txBody>
              <a:bodyPr/>
              <a:lstStyle/>
              <a:p>
                <a:r>
                  <a:rPr lang="en-US">
                    <a:noFill/>
                  </a:rPr>
                  <a:t> </a:t>
                </a:r>
              </a:p>
            </p:txBody>
          </p:sp>
        </mc:Fallback>
      </mc:AlternateContent>
      <p:sp>
        <p:nvSpPr>
          <p:cNvPr id="4" name="Content Placeholder 1">
            <a:extLst>
              <a:ext uri="{FF2B5EF4-FFF2-40B4-BE49-F238E27FC236}">
                <a16:creationId xmlns:a16="http://schemas.microsoft.com/office/drawing/2014/main" id="{61F6FA17-9818-42F3-18C7-FACDA3EB981C}"/>
              </a:ext>
            </a:extLst>
          </p:cNvPr>
          <p:cNvSpPr txBox="1">
            <a:spLocks/>
          </p:cNvSpPr>
          <p:nvPr/>
        </p:nvSpPr>
        <p:spPr>
          <a:xfrm>
            <a:off x="5135788" y="3467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What you need to know</a:t>
            </a:r>
          </a:p>
        </p:txBody>
      </p:sp>
    </p:spTree>
    <p:extLst>
      <p:ext uri="{BB962C8B-B14F-4D97-AF65-F5344CB8AC3E}">
        <p14:creationId xmlns:p14="http://schemas.microsoft.com/office/powerpoint/2010/main" val="25689339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B2CDDB5-38E6-D1BA-920D-8527B24524B8}"/>
              </a:ext>
            </a:extLst>
          </p:cNvPr>
          <p:cNvSpPr>
            <a:spLocks noGrp="1"/>
          </p:cNvSpPr>
          <p:nvPr>
            <p:ph idx="1"/>
          </p:nvPr>
        </p:nvSpPr>
        <p:spPr>
          <a:xfrm>
            <a:off x="460056" y="1496506"/>
            <a:ext cx="11271888" cy="3864988"/>
          </a:xfrm>
        </p:spPr>
        <p:txBody>
          <a:bodyPr wrap="square"/>
          <a:lstStyle/>
          <a:p>
            <a:pPr marL="457200" indent="-457200">
              <a:buFont typeface="Wingdings" pitchFamily="2" charset="2"/>
              <a:buChar char="Ø"/>
            </a:pPr>
            <a:r>
              <a:rPr lang="en-US" sz="2400" dirty="0"/>
              <a:t>Greater damage is inflicted to a vessel where there is an intervening stand-off between the charge and hull</a:t>
            </a:r>
          </a:p>
          <a:p>
            <a:pPr marL="457200" indent="-457200">
              <a:buFont typeface="Wingdings" pitchFamily="2" charset="2"/>
              <a:buChar char="Ø"/>
            </a:pPr>
            <a:r>
              <a:rPr lang="en-US" sz="2400" dirty="0"/>
              <a:t>In such a circumstance the primary shock wave and bubble pulse ‘do work’</a:t>
            </a:r>
          </a:p>
          <a:p>
            <a:pPr marL="457200" indent="-457200">
              <a:buFont typeface="Wingdings" pitchFamily="2" charset="2"/>
              <a:buChar char="Ø"/>
            </a:pPr>
            <a:r>
              <a:rPr lang="en-US" sz="2400" dirty="0"/>
              <a:t>Approx. 33% of total explosive energy is imparted to the shock wave with approx. 13% in first bubble pulse</a:t>
            </a:r>
          </a:p>
          <a:p>
            <a:pPr marL="457200" indent="-457200">
              <a:buFont typeface="Wingdings" pitchFamily="2" charset="2"/>
              <a:buChar char="Ø"/>
            </a:pPr>
            <a:r>
              <a:rPr lang="en-US" sz="2400" dirty="0"/>
              <a:t>Kinetic energy imparted by water flow can be very destructive – impact followed by suction</a:t>
            </a:r>
          </a:p>
          <a:p>
            <a:pPr marL="457200" indent="-457200">
              <a:buFont typeface="Wingdings" pitchFamily="2" charset="2"/>
              <a:buChar char="Ø"/>
            </a:pPr>
            <a:r>
              <a:rPr lang="en-US" sz="2400" dirty="0"/>
              <a:t>The most effective charge position from which to attack a ship is at an optimum stand-off below amidships (bubble jets energy into the hull)</a:t>
            </a:r>
          </a:p>
          <a:p>
            <a:pPr marL="457200" indent="-457200">
              <a:buFont typeface="Wingdings" pitchFamily="2" charset="2"/>
              <a:buChar char="Ø"/>
            </a:pPr>
            <a:r>
              <a:rPr lang="en-US" sz="2400" dirty="0"/>
              <a:t>For submarines, direct impact is preferred due to the limited utility of the bubble pulse</a:t>
            </a:r>
          </a:p>
          <a:p>
            <a:pPr marL="457200" indent="-457200">
              <a:buFont typeface="Wingdings" pitchFamily="2" charset="2"/>
              <a:buChar char="Ø"/>
            </a:pPr>
            <a:endParaRPr lang="en-US" sz="2400" dirty="0"/>
          </a:p>
          <a:p>
            <a:pPr marL="457200" indent="-457200">
              <a:buFont typeface="Wingdings" pitchFamily="2" charset="2"/>
              <a:buChar char="Ø"/>
            </a:pPr>
            <a:endParaRPr lang="en-US" sz="2400" dirty="0"/>
          </a:p>
        </p:txBody>
      </p:sp>
      <p:sp>
        <p:nvSpPr>
          <p:cNvPr id="4" name="Content Placeholder 1">
            <a:extLst>
              <a:ext uri="{FF2B5EF4-FFF2-40B4-BE49-F238E27FC236}">
                <a16:creationId xmlns:a16="http://schemas.microsoft.com/office/drawing/2014/main" id="{02863928-32DD-A1DE-9481-88FCD988C372}"/>
              </a:ext>
            </a:extLst>
          </p:cNvPr>
          <p:cNvSpPr txBox="1">
            <a:spLocks/>
          </p:cNvSpPr>
          <p:nvPr/>
        </p:nvSpPr>
        <p:spPr>
          <a:xfrm>
            <a:off x="5135788" y="3467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Summary</a:t>
            </a:r>
          </a:p>
        </p:txBody>
      </p:sp>
    </p:spTree>
    <p:extLst>
      <p:ext uri="{BB962C8B-B14F-4D97-AF65-F5344CB8AC3E}">
        <p14:creationId xmlns:p14="http://schemas.microsoft.com/office/powerpoint/2010/main" val="36485295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D74CB3-7DF1-24BF-4A09-59CED6929010}"/>
              </a:ext>
            </a:extLst>
          </p:cNvPr>
          <p:cNvSpPr txBox="1"/>
          <p:nvPr/>
        </p:nvSpPr>
        <p:spPr>
          <a:xfrm>
            <a:off x="536364" y="1389751"/>
            <a:ext cx="11492797" cy="461665"/>
          </a:xfrm>
          <a:prstGeom prst="rect">
            <a:avLst/>
          </a:prstGeom>
          <a:noFill/>
        </p:spPr>
        <p:txBody>
          <a:bodyPr wrap="square" rtlCol="0">
            <a:spAutoFit/>
          </a:bodyPr>
          <a:lstStyle/>
          <a:p>
            <a:r>
              <a:rPr lang="en-GB" sz="2400" dirty="0">
                <a:solidFill>
                  <a:schemeClr val="bg1"/>
                </a:solidFill>
              </a:rPr>
              <a:t>1. Peak pressure at skin of vessel </a:t>
            </a:r>
          </a:p>
        </p:txBody>
      </p:sp>
      <p:sp>
        <p:nvSpPr>
          <p:cNvPr id="4" name="Content Placeholder 1">
            <a:extLst>
              <a:ext uri="{FF2B5EF4-FFF2-40B4-BE49-F238E27FC236}">
                <a16:creationId xmlns:a16="http://schemas.microsoft.com/office/drawing/2014/main" id="{61F6FA17-9818-42F3-18C7-FACDA3EB981C}"/>
              </a:ext>
            </a:extLst>
          </p:cNvPr>
          <p:cNvSpPr txBox="1">
            <a:spLocks/>
          </p:cNvSpPr>
          <p:nvPr/>
        </p:nvSpPr>
        <p:spPr>
          <a:xfrm>
            <a:off x="5135788" y="3467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Answers</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46765625-179F-BC87-1532-4864D93CD893}"/>
                  </a:ext>
                </a:extLst>
              </p:cNvPr>
              <p:cNvSpPr txBox="1"/>
              <p:nvPr/>
            </p:nvSpPr>
            <p:spPr>
              <a:xfrm>
                <a:off x="706736" y="2192225"/>
                <a:ext cx="9932784" cy="2814360"/>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4000" i="1" smtClean="0">
                              <a:solidFill>
                                <a:schemeClr val="bg1"/>
                              </a:solidFill>
                              <a:latin typeface="Cambria Math" panose="02040503050406030204" pitchFamily="18" charset="0"/>
                            </a:rPr>
                          </m:ctrlPr>
                        </m:sSubPr>
                        <m:e>
                          <m:r>
                            <a:rPr lang="en-GB" sz="4000" b="0" i="1" smtClean="0">
                              <a:solidFill>
                                <a:schemeClr val="bg1"/>
                              </a:solidFill>
                              <a:latin typeface="Cambria Math" panose="02040503050406030204" pitchFamily="18" charset="0"/>
                            </a:rPr>
                            <m:t>𝑃</m:t>
                          </m:r>
                        </m:e>
                        <m:sub>
                          <m:r>
                            <a:rPr lang="en-GB" sz="4000" b="0" i="1" smtClean="0">
                              <a:solidFill>
                                <a:schemeClr val="bg1"/>
                              </a:solidFill>
                              <a:latin typeface="Cambria Math" panose="02040503050406030204" pitchFamily="18" charset="0"/>
                            </a:rPr>
                            <m:t>𝑜</m:t>
                          </m:r>
                        </m:sub>
                      </m:sSub>
                      <m:r>
                        <a:rPr lang="en-GB" sz="4000" b="0" i="1" smtClean="0">
                          <a:solidFill>
                            <a:schemeClr val="bg1"/>
                          </a:solidFill>
                          <a:latin typeface="Cambria Math" panose="02040503050406030204" pitchFamily="18" charset="0"/>
                        </a:rPr>
                        <m:t>=</m:t>
                      </m:r>
                      <m:r>
                        <m:rPr>
                          <m:sty m:val="p"/>
                        </m:rPr>
                        <a:rPr lang="el-GR" sz="4000" b="0" i="1" smtClean="0">
                          <a:solidFill>
                            <a:schemeClr val="bg1"/>
                          </a:solidFill>
                          <a:latin typeface="Cambria Math" panose="02040503050406030204" pitchFamily="18" charset="0"/>
                          <a:ea typeface="Cambria Math" panose="02040503050406030204" pitchFamily="18" charset="0"/>
                        </a:rPr>
                        <m:t>Κ</m:t>
                      </m:r>
                      <m:r>
                        <a:rPr lang="en-GB" sz="4000" b="0" i="1" smtClean="0">
                          <a:solidFill>
                            <a:schemeClr val="bg1"/>
                          </a:solidFill>
                          <a:latin typeface="Cambria Math" panose="02040503050406030204" pitchFamily="18" charset="0"/>
                          <a:ea typeface="Cambria Math" panose="02040503050406030204" pitchFamily="18" charset="0"/>
                        </a:rPr>
                        <m:t>(</m:t>
                      </m:r>
                      <m:sSup>
                        <m:sSupPr>
                          <m:ctrlPr>
                            <a:rPr lang="el-GR" sz="4000" b="0" i="1" smtClean="0">
                              <a:solidFill>
                                <a:schemeClr val="bg1"/>
                              </a:solidFill>
                              <a:latin typeface="Cambria Math" panose="02040503050406030204" pitchFamily="18" charset="0"/>
                              <a:ea typeface="Cambria Math" panose="02040503050406030204" pitchFamily="18" charset="0"/>
                            </a:rPr>
                          </m:ctrlPr>
                        </m:sSupPr>
                        <m:e>
                          <m:f>
                            <m:fPr>
                              <m:ctrlPr>
                                <a:rPr lang="el-GR" sz="4000" b="0" i="1" smtClean="0">
                                  <a:solidFill>
                                    <a:schemeClr val="bg1"/>
                                  </a:solidFill>
                                  <a:latin typeface="Cambria Math" panose="02040503050406030204" pitchFamily="18" charset="0"/>
                                  <a:ea typeface="Cambria Math" panose="02040503050406030204" pitchFamily="18" charset="0"/>
                                </a:rPr>
                              </m:ctrlPr>
                            </m:fPr>
                            <m:num>
                              <m:r>
                                <a:rPr lang="en-GB" sz="4000" b="0" i="1" smtClean="0">
                                  <a:solidFill>
                                    <a:schemeClr val="bg1"/>
                                  </a:solidFill>
                                  <a:latin typeface="Cambria Math" panose="02040503050406030204" pitchFamily="18" charset="0"/>
                                  <a:ea typeface="Cambria Math" panose="02040503050406030204" pitchFamily="18" charset="0"/>
                                </a:rPr>
                                <m:t>𝑊</m:t>
                              </m:r>
                            </m:num>
                            <m:den>
                              <m:r>
                                <a:rPr lang="en-GB" sz="4000" b="0" i="1" smtClean="0">
                                  <a:solidFill>
                                    <a:schemeClr val="bg1"/>
                                  </a:solidFill>
                                  <a:latin typeface="Cambria Math" panose="02040503050406030204" pitchFamily="18" charset="0"/>
                                  <a:ea typeface="Cambria Math" panose="02040503050406030204" pitchFamily="18" charset="0"/>
                                </a:rPr>
                                <m:t>𝑅</m:t>
                              </m:r>
                            </m:den>
                          </m:f>
                        </m:e>
                        <m:sup>
                          <m:f>
                            <m:fPr>
                              <m:ctrlPr>
                                <a:rPr lang="en-GB" sz="4000" b="0" i="1" smtClean="0">
                                  <a:solidFill>
                                    <a:schemeClr val="bg1"/>
                                  </a:solidFill>
                                  <a:latin typeface="Cambria Math" panose="02040503050406030204" pitchFamily="18" charset="0"/>
                                  <a:ea typeface="Cambria Math" panose="02040503050406030204" pitchFamily="18" charset="0"/>
                                </a:rPr>
                              </m:ctrlPr>
                            </m:fPr>
                            <m:num>
                              <m:r>
                                <a:rPr lang="en-GB" sz="4000" b="0" i="1" smtClean="0">
                                  <a:solidFill>
                                    <a:schemeClr val="bg1"/>
                                  </a:solidFill>
                                  <a:latin typeface="Cambria Math" panose="02040503050406030204" pitchFamily="18" charset="0"/>
                                  <a:ea typeface="Cambria Math" panose="02040503050406030204" pitchFamily="18" charset="0"/>
                                </a:rPr>
                                <m:t>1</m:t>
                              </m:r>
                            </m:num>
                            <m:den>
                              <m:r>
                                <a:rPr lang="en-GB" sz="4000" b="0" i="1" smtClean="0">
                                  <a:solidFill>
                                    <a:schemeClr val="bg1"/>
                                  </a:solidFill>
                                  <a:latin typeface="Cambria Math" panose="02040503050406030204" pitchFamily="18" charset="0"/>
                                  <a:ea typeface="Cambria Math" panose="02040503050406030204" pitchFamily="18" charset="0"/>
                                </a:rPr>
                                <m:t>3</m:t>
                              </m:r>
                            </m:den>
                          </m:f>
                        </m:sup>
                      </m:sSup>
                      <m:sSup>
                        <m:sSupPr>
                          <m:ctrlPr>
                            <a:rPr lang="el-GR" sz="4000" b="0" i="1" smtClean="0">
                              <a:solidFill>
                                <a:schemeClr val="bg1"/>
                              </a:solidFill>
                              <a:latin typeface="Cambria Math" panose="02040503050406030204" pitchFamily="18" charset="0"/>
                              <a:ea typeface="Cambria Math" panose="02040503050406030204" pitchFamily="18" charset="0"/>
                            </a:rPr>
                          </m:ctrlPr>
                        </m:sSupPr>
                        <m:e>
                          <m:r>
                            <a:rPr lang="en-GB" sz="4000" b="0" i="1" smtClean="0">
                              <a:solidFill>
                                <a:schemeClr val="bg1"/>
                              </a:solidFill>
                              <a:latin typeface="Cambria Math" panose="02040503050406030204" pitchFamily="18" charset="0"/>
                              <a:ea typeface="Cambria Math" panose="02040503050406030204" pitchFamily="18" charset="0"/>
                            </a:rPr>
                            <m:t>)</m:t>
                          </m:r>
                        </m:e>
                        <m:sup>
                          <m:r>
                            <a:rPr lang="el-GR" sz="4000" b="0" i="1" smtClean="0">
                              <a:solidFill>
                                <a:schemeClr val="bg1"/>
                              </a:solidFill>
                              <a:latin typeface="Cambria Math" panose="02040503050406030204" pitchFamily="18" charset="0"/>
                              <a:ea typeface="Cambria Math" panose="02040503050406030204" pitchFamily="18" charset="0"/>
                            </a:rPr>
                            <m:t>𝛼</m:t>
                          </m:r>
                        </m:sup>
                      </m:sSup>
                      <m:r>
                        <a:rPr lang="en-GB" sz="4000" i="1">
                          <a:solidFill>
                            <a:schemeClr val="bg1"/>
                          </a:solidFill>
                          <a:latin typeface="Cambria Math" panose="02040503050406030204" pitchFamily="18" charset="0"/>
                          <a:ea typeface="Cambria Math" panose="02040503050406030204" pitchFamily="18" charset="0"/>
                        </a:rPr>
                        <m:t>=56.7(</m:t>
                      </m:r>
                      <m:sSup>
                        <m:sSupPr>
                          <m:ctrlPr>
                            <a:rPr lang="el-GR" sz="4000" i="1">
                              <a:solidFill>
                                <a:schemeClr val="bg1"/>
                              </a:solidFill>
                              <a:latin typeface="Cambria Math" panose="02040503050406030204" pitchFamily="18" charset="0"/>
                              <a:ea typeface="Cambria Math" panose="02040503050406030204" pitchFamily="18" charset="0"/>
                            </a:rPr>
                          </m:ctrlPr>
                        </m:sSupPr>
                        <m:e>
                          <m:f>
                            <m:fPr>
                              <m:ctrlPr>
                                <a:rPr lang="el-GR" sz="4000" i="1">
                                  <a:solidFill>
                                    <a:schemeClr val="bg1"/>
                                  </a:solidFill>
                                  <a:latin typeface="Cambria Math" panose="02040503050406030204" pitchFamily="18" charset="0"/>
                                  <a:ea typeface="Cambria Math" panose="02040503050406030204" pitchFamily="18" charset="0"/>
                                </a:rPr>
                              </m:ctrlPr>
                            </m:fPr>
                            <m:num>
                              <m:r>
                                <a:rPr lang="en-GB" sz="4000" b="0" i="1" smtClean="0">
                                  <a:solidFill>
                                    <a:schemeClr val="bg1"/>
                                  </a:solidFill>
                                  <a:latin typeface="Cambria Math" panose="02040503050406030204" pitchFamily="18" charset="0"/>
                                  <a:ea typeface="Cambria Math" panose="02040503050406030204" pitchFamily="18" charset="0"/>
                                </a:rPr>
                                <m:t>222</m:t>
                              </m:r>
                            </m:num>
                            <m:den>
                              <m:d>
                                <m:dPr>
                                  <m:ctrlPr>
                                    <a:rPr lang="en-GB" sz="4000" b="0" i="1" smtClean="0">
                                      <a:solidFill>
                                        <a:schemeClr val="bg1"/>
                                      </a:solidFill>
                                      <a:latin typeface="Cambria Math" panose="02040503050406030204" pitchFamily="18" charset="0"/>
                                      <a:ea typeface="Cambria Math" panose="02040503050406030204" pitchFamily="18" charset="0"/>
                                    </a:rPr>
                                  </m:ctrlPr>
                                </m:dPr>
                                <m:e>
                                  <m:r>
                                    <a:rPr lang="en-GB" sz="4000" b="0" i="1" smtClean="0">
                                      <a:solidFill>
                                        <a:schemeClr val="bg1"/>
                                      </a:solidFill>
                                      <a:latin typeface="Cambria Math" panose="02040503050406030204" pitchFamily="18" charset="0"/>
                                      <a:ea typeface="Cambria Math" panose="02040503050406030204" pitchFamily="18" charset="0"/>
                                    </a:rPr>
                                    <m:t>15</m:t>
                                  </m:r>
                                </m:e>
                              </m:d>
                            </m:den>
                          </m:f>
                        </m:e>
                        <m:sup>
                          <m:f>
                            <m:fPr>
                              <m:ctrlPr>
                                <a:rPr lang="en-GB" sz="4000" i="1">
                                  <a:solidFill>
                                    <a:schemeClr val="bg1"/>
                                  </a:solidFill>
                                  <a:latin typeface="Cambria Math" panose="02040503050406030204" pitchFamily="18" charset="0"/>
                                  <a:ea typeface="Cambria Math" panose="02040503050406030204" pitchFamily="18" charset="0"/>
                                </a:rPr>
                              </m:ctrlPr>
                            </m:fPr>
                            <m:num>
                              <m:r>
                                <a:rPr lang="en-GB" sz="4000" i="1">
                                  <a:solidFill>
                                    <a:schemeClr val="bg1"/>
                                  </a:solidFill>
                                  <a:latin typeface="Cambria Math" panose="02040503050406030204" pitchFamily="18" charset="0"/>
                                  <a:ea typeface="Cambria Math" panose="02040503050406030204" pitchFamily="18" charset="0"/>
                                </a:rPr>
                                <m:t>1</m:t>
                              </m:r>
                            </m:num>
                            <m:den>
                              <m:r>
                                <a:rPr lang="en-GB" sz="4000" i="1">
                                  <a:solidFill>
                                    <a:schemeClr val="bg1"/>
                                  </a:solidFill>
                                  <a:latin typeface="Cambria Math" panose="02040503050406030204" pitchFamily="18" charset="0"/>
                                  <a:ea typeface="Cambria Math" panose="02040503050406030204" pitchFamily="18" charset="0"/>
                                </a:rPr>
                                <m:t>3</m:t>
                              </m:r>
                            </m:den>
                          </m:f>
                        </m:sup>
                      </m:sSup>
                      <m:sSup>
                        <m:sSupPr>
                          <m:ctrlPr>
                            <a:rPr lang="el-GR" sz="4000" i="1">
                              <a:solidFill>
                                <a:schemeClr val="bg1"/>
                              </a:solidFill>
                              <a:latin typeface="Cambria Math" panose="02040503050406030204" pitchFamily="18" charset="0"/>
                              <a:ea typeface="Cambria Math" panose="02040503050406030204" pitchFamily="18" charset="0"/>
                            </a:rPr>
                          </m:ctrlPr>
                        </m:sSupPr>
                        <m:e>
                          <m:r>
                            <a:rPr lang="en-GB" sz="4000" i="1">
                              <a:solidFill>
                                <a:schemeClr val="bg1"/>
                              </a:solidFill>
                              <a:latin typeface="Cambria Math" panose="02040503050406030204" pitchFamily="18" charset="0"/>
                              <a:ea typeface="Cambria Math" panose="02040503050406030204" pitchFamily="18" charset="0"/>
                            </a:rPr>
                            <m:t>)</m:t>
                          </m:r>
                        </m:e>
                        <m:sup>
                          <m:r>
                            <a:rPr lang="en-GB" sz="4000" b="0" i="1" smtClean="0">
                              <a:solidFill>
                                <a:schemeClr val="bg1"/>
                              </a:solidFill>
                              <a:latin typeface="Cambria Math" panose="02040503050406030204" pitchFamily="18" charset="0"/>
                              <a:ea typeface="Cambria Math" panose="02040503050406030204" pitchFamily="18" charset="0"/>
                            </a:rPr>
                            <m:t>1.37</m:t>
                          </m:r>
                        </m:sup>
                      </m:sSup>
                      <m:r>
                        <a:rPr lang="en-GB" sz="4000" b="0" i="1" smtClean="0">
                          <a:solidFill>
                            <a:schemeClr val="bg1"/>
                          </a:solidFill>
                          <a:latin typeface="Cambria Math" panose="02040503050406030204" pitchFamily="18" charset="0"/>
                          <a:ea typeface="Cambria Math" panose="02040503050406030204" pitchFamily="18" charset="0"/>
                        </a:rPr>
                        <m:t>=16.36 </m:t>
                      </m:r>
                      <m:r>
                        <a:rPr lang="en-GB" sz="4000" b="0" i="1" smtClean="0">
                          <a:solidFill>
                            <a:schemeClr val="bg1"/>
                          </a:solidFill>
                          <a:latin typeface="Cambria Math" panose="02040503050406030204" pitchFamily="18" charset="0"/>
                          <a:ea typeface="Cambria Math" panose="02040503050406030204" pitchFamily="18" charset="0"/>
                        </a:rPr>
                        <m:t>𝑏𝑎𝑟</m:t>
                      </m:r>
                    </m:oMath>
                  </m:oMathPara>
                </a14:m>
                <a:endParaRPr lang="en-US" sz="4000" dirty="0">
                  <a:solidFill>
                    <a:schemeClr val="bg1"/>
                  </a:solidFill>
                </a:endParaRPr>
              </a:p>
              <a:p>
                <a:endParaRPr lang="en-US" sz="4000" dirty="0">
                  <a:solidFill>
                    <a:schemeClr val="bg1"/>
                  </a:solidFill>
                </a:endParaRPr>
              </a:p>
              <a:p>
                <a:pPr algn="ctr"/>
                <a:r>
                  <a:rPr lang="en-US" sz="4000" dirty="0">
                    <a:solidFill>
                      <a:schemeClr val="bg1"/>
                    </a:solidFill>
                  </a:rPr>
                  <a:t>= 1636 kPa</a:t>
                </a:r>
              </a:p>
            </p:txBody>
          </p:sp>
        </mc:Choice>
        <mc:Fallback xmlns="">
          <p:sp>
            <p:nvSpPr>
              <p:cNvPr id="2" name="TextBox 1">
                <a:extLst>
                  <a:ext uri="{FF2B5EF4-FFF2-40B4-BE49-F238E27FC236}">
                    <a16:creationId xmlns:a16="http://schemas.microsoft.com/office/drawing/2014/main" id="{46765625-179F-BC87-1532-4864D93CD893}"/>
                  </a:ext>
                </a:extLst>
              </p:cNvPr>
              <p:cNvSpPr txBox="1">
                <a:spLocks noRot="1" noChangeAspect="1" noMove="1" noResize="1" noEditPoints="1" noAdjustHandles="1" noChangeArrowheads="1" noChangeShapeType="1" noTextEdit="1"/>
              </p:cNvSpPr>
              <p:nvPr/>
            </p:nvSpPr>
            <p:spPr>
              <a:xfrm>
                <a:off x="706736" y="2192225"/>
                <a:ext cx="9932784" cy="2814360"/>
              </a:xfrm>
              <a:prstGeom prst="rect">
                <a:avLst/>
              </a:prstGeom>
              <a:blipFill>
                <a:blip r:embed="rId2"/>
                <a:stretch>
                  <a:fillRect l="-511" r="-383" b="-9865"/>
                </a:stretch>
              </a:blipFill>
            </p:spPr>
            <p:txBody>
              <a:bodyPr/>
              <a:lstStyle/>
              <a:p>
                <a:r>
                  <a:rPr lang="en-US">
                    <a:noFill/>
                  </a:rPr>
                  <a:t> </a:t>
                </a:r>
              </a:p>
            </p:txBody>
          </p:sp>
        </mc:Fallback>
      </mc:AlternateContent>
    </p:spTree>
    <p:extLst>
      <p:ext uri="{BB962C8B-B14F-4D97-AF65-F5344CB8AC3E}">
        <p14:creationId xmlns:p14="http://schemas.microsoft.com/office/powerpoint/2010/main" val="27398169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D74CB3-7DF1-24BF-4A09-59CED6929010}"/>
              </a:ext>
            </a:extLst>
          </p:cNvPr>
          <p:cNvSpPr txBox="1"/>
          <p:nvPr/>
        </p:nvSpPr>
        <p:spPr>
          <a:xfrm>
            <a:off x="536364" y="1389751"/>
            <a:ext cx="11492797" cy="461665"/>
          </a:xfrm>
          <a:prstGeom prst="rect">
            <a:avLst/>
          </a:prstGeom>
          <a:noFill/>
        </p:spPr>
        <p:txBody>
          <a:bodyPr wrap="square" rtlCol="0">
            <a:spAutoFit/>
          </a:bodyPr>
          <a:lstStyle/>
          <a:p>
            <a:r>
              <a:rPr lang="en-GB" sz="2400" dirty="0">
                <a:solidFill>
                  <a:schemeClr val="bg1"/>
                </a:solidFill>
              </a:rPr>
              <a:t>2.  The initial bubble radius</a:t>
            </a:r>
          </a:p>
        </p:txBody>
      </p:sp>
      <p:sp>
        <p:nvSpPr>
          <p:cNvPr id="4" name="Content Placeholder 1">
            <a:extLst>
              <a:ext uri="{FF2B5EF4-FFF2-40B4-BE49-F238E27FC236}">
                <a16:creationId xmlns:a16="http://schemas.microsoft.com/office/drawing/2014/main" id="{61F6FA17-9818-42F3-18C7-FACDA3EB981C}"/>
              </a:ext>
            </a:extLst>
          </p:cNvPr>
          <p:cNvSpPr txBox="1">
            <a:spLocks/>
          </p:cNvSpPr>
          <p:nvPr/>
        </p:nvSpPr>
        <p:spPr>
          <a:xfrm>
            <a:off x="5135788" y="39390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Answers</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0662AD4B-D432-CE2D-2406-58C93AB61FB0}"/>
                  </a:ext>
                </a:extLst>
              </p:cNvPr>
              <p:cNvSpPr txBox="1"/>
              <p:nvPr/>
            </p:nvSpPr>
            <p:spPr>
              <a:xfrm>
                <a:off x="745592" y="2185839"/>
                <a:ext cx="10351360" cy="163865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3600" b="0" i="1" smtClean="0">
                          <a:solidFill>
                            <a:schemeClr val="bg1"/>
                          </a:solidFill>
                          <a:latin typeface="Cambria Math" panose="02040503050406030204" pitchFamily="18" charset="0"/>
                        </a:rPr>
                        <m:t>𝑟</m:t>
                      </m:r>
                      <m:r>
                        <a:rPr lang="en-GB" sz="3600" b="0" i="1" smtClean="0">
                          <a:solidFill>
                            <a:schemeClr val="bg1"/>
                          </a:solidFill>
                          <a:latin typeface="Cambria Math" panose="02040503050406030204" pitchFamily="18" charset="0"/>
                        </a:rPr>
                        <m:t>=</m:t>
                      </m:r>
                      <m:sSub>
                        <m:sSubPr>
                          <m:ctrlPr>
                            <a:rPr lang="en-GB" sz="3600" b="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𝐾</m:t>
                          </m:r>
                        </m:e>
                        <m:sub>
                          <m:r>
                            <a:rPr lang="en-GB" sz="3600" b="0" i="1" smtClean="0">
                              <a:solidFill>
                                <a:schemeClr val="bg1"/>
                              </a:solidFill>
                              <a:latin typeface="Cambria Math" panose="02040503050406030204" pitchFamily="18" charset="0"/>
                            </a:rPr>
                            <m:t>𝐻𝐵𝑋</m:t>
                          </m:r>
                          <m:r>
                            <a:rPr lang="en-GB" sz="3600" b="0" i="1" smtClean="0">
                              <a:solidFill>
                                <a:schemeClr val="bg1"/>
                              </a:solidFill>
                              <a:latin typeface="Cambria Math" panose="02040503050406030204" pitchFamily="18" charset="0"/>
                            </a:rPr>
                            <m:t>−1</m:t>
                          </m:r>
                        </m:sub>
                      </m:sSub>
                      <m:rad>
                        <m:radPr>
                          <m:ctrlPr>
                            <a:rPr lang="en-GB" sz="3600" b="0" i="1" smtClean="0">
                              <a:solidFill>
                                <a:schemeClr val="bg1"/>
                              </a:solidFill>
                              <a:latin typeface="Cambria Math" panose="02040503050406030204" pitchFamily="18" charset="0"/>
                            </a:rPr>
                          </m:ctrlPr>
                        </m:radPr>
                        <m:deg>
                          <m:r>
                            <m:rPr>
                              <m:brk m:alnAt="7"/>
                            </m:rPr>
                            <a:rPr lang="en-GB" sz="3600" b="0" i="1" smtClean="0">
                              <a:solidFill>
                                <a:schemeClr val="bg1"/>
                              </a:solidFill>
                              <a:latin typeface="Cambria Math" panose="02040503050406030204" pitchFamily="18" charset="0"/>
                            </a:rPr>
                            <m:t>1</m:t>
                          </m:r>
                          <m:r>
                            <a:rPr lang="en-GB" sz="3600" b="0" i="1" smtClean="0">
                              <a:solidFill>
                                <a:schemeClr val="bg1"/>
                              </a:solidFill>
                              <a:latin typeface="Cambria Math" panose="02040503050406030204" pitchFamily="18" charset="0"/>
                            </a:rPr>
                            <m:t>/3</m:t>
                          </m:r>
                        </m:deg>
                        <m:e>
                          <m:f>
                            <m:fPr>
                              <m:ctrlPr>
                                <a:rPr lang="en-GB" sz="3600" b="0" i="1" smtClean="0">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𝑊</m:t>
                              </m:r>
                            </m:num>
                            <m:den>
                              <m:r>
                                <a:rPr lang="en-GB" sz="3600" b="0" i="1" smtClean="0">
                                  <a:solidFill>
                                    <a:schemeClr val="bg1"/>
                                  </a:solidFill>
                                  <a:latin typeface="Cambria Math" panose="02040503050406030204" pitchFamily="18" charset="0"/>
                                </a:rPr>
                                <m:t>h</m:t>
                              </m:r>
                              <m:r>
                                <a:rPr lang="en-GB" sz="3600" b="0" i="1" smtClean="0">
                                  <a:solidFill>
                                    <a:schemeClr val="bg1"/>
                                  </a:solidFill>
                                  <a:latin typeface="Cambria Math" panose="02040503050406030204" pitchFamily="18" charset="0"/>
                                </a:rPr>
                                <m:t>+10</m:t>
                              </m:r>
                            </m:den>
                          </m:f>
                        </m:e>
                      </m:rad>
                      <m:r>
                        <a:rPr lang="en-GB" sz="3600" b="0" i="1" smtClean="0">
                          <a:solidFill>
                            <a:schemeClr val="bg1"/>
                          </a:solidFill>
                          <a:latin typeface="Cambria Math" panose="02040503050406030204" pitchFamily="18" charset="0"/>
                        </a:rPr>
                        <m:t>=4.21</m:t>
                      </m:r>
                      <m:r>
                        <a:rPr lang="en-GB" sz="3600" b="0" i="1" smtClean="0">
                          <a:solidFill>
                            <a:schemeClr val="bg1"/>
                          </a:solidFill>
                          <a:latin typeface="Cambria Math" panose="02040503050406030204" pitchFamily="18" charset="0"/>
                          <a:ea typeface="Cambria Math" panose="02040503050406030204" pitchFamily="18" charset="0"/>
                        </a:rPr>
                        <m:t>×</m:t>
                      </m:r>
                      <m:rad>
                        <m:radPr>
                          <m:ctrlPr>
                            <a:rPr lang="en-GB" sz="3600" i="1">
                              <a:solidFill>
                                <a:schemeClr val="bg1"/>
                              </a:solidFill>
                              <a:latin typeface="Cambria Math" panose="02040503050406030204" pitchFamily="18" charset="0"/>
                            </a:rPr>
                          </m:ctrlPr>
                        </m:radPr>
                        <m:deg>
                          <m:r>
                            <m:rPr>
                              <m:brk m:alnAt="7"/>
                            </m:rPr>
                            <a:rPr lang="en-GB" sz="3600" i="1">
                              <a:solidFill>
                                <a:schemeClr val="bg1"/>
                              </a:solidFill>
                              <a:latin typeface="Cambria Math" panose="02040503050406030204" pitchFamily="18" charset="0"/>
                            </a:rPr>
                            <m:t>1</m:t>
                          </m:r>
                          <m:r>
                            <a:rPr lang="en-GB" sz="3600" i="1">
                              <a:solidFill>
                                <a:schemeClr val="bg1"/>
                              </a:solidFill>
                              <a:latin typeface="Cambria Math" panose="02040503050406030204" pitchFamily="18" charset="0"/>
                            </a:rPr>
                            <m:t>/3</m:t>
                          </m:r>
                        </m:deg>
                        <m:e>
                          <m:f>
                            <m:fPr>
                              <m:ctrlPr>
                                <a:rPr lang="en-GB" sz="3600" i="1">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222</m:t>
                              </m:r>
                            </m:num>
                            <m:den>
                              <m:r>
                                <a:rPr lang="en-GB" sz="3600" b="0" i="1" smtClean="0">
                                  <a:solidFill>
                                    <a:schemeClr val="bg1"/>
                                  </a:solidFill>
                                  <a:latin typeface="Cambria Math" panose="02040503050406030204" pitchFamily="18" charset="0"/>
                                </a:rPr>
                                <m:t>15</m:t>
                              </m:r>
                              <m:r>
                                <a:rPr lang="en-GB" sz="3600" i="1">
                                  <a:solidFill>
                                    <a:schemeClr val="bg1"/>
                                  </a:solidFill>
                                  <a:latin typeface="Cambria Math" panose="02040503050406030204" pitchFamily="18" charset="0"/>
                                </a:rPr>
                                <m:t>+10</m:t>
                              </m:r>
                            </m:den>
                          </m:f>
                        </m:e>
                      </m:rad>
                      <m:r>
                        <a:rPr lang="en-GB" sz="3600" b="0" i="1" smtClean="0">
                          <a:solidFill>
                            <a:schemeClr val="bg1"/>
                          </a:solidFill>
                          <a:latin typeface="Cambria Math" panose="02040503050406030204" pitchFamily="18" charset="0"/>
                        </a:rPr>
                        <m:t>=8.72</m:t>
                      </m:r>
                      <m:r>
                        <a:rPr lang="en-GB" sz="3600" b="0" i="1" smtClean="0">
                          <a:solidFill>
                            <a:schemeClr val="bg1"/>
                          </a:solidFill>
                          <a:latin typeface="Cambria Math" panose="02040503050406030204" pitchFamily="18" charset="0"/>
                        </a:rPr>
                        <m:t>𝑚</m:t>
                      </m:r>
                    </m:oMath>
                  </m:oMathPara>
                </a14:m>
                <a:endParaRPr lang="en-US" sz="3600" dirty="0">
                  <a:solidFill>
                    <a:schemeClr val="bg1"/>
                  </a:solidFill>
                </a:endParaRPr>
              </a:p>
            </p:txBody>
          </p:sp>
        </mc:Choice>
        <mc:Fallback xmlns="">
          <p:sp>
            <p:nvSpPr>
              <p:cNvPr id="5" name="TextBox 4">
                <a:extLst>
                  <a:ext uri="{FF2B5EF4-FFF2-40B4-BE49-F238E27FC236}">
                    <a16:creationId xmlns:a16="http://schemas.microsoft.com/office/drawing/2014/main" id="{0662AD4B-D432-CE2D-2406-58C93AB61FB0}"/>
                  </a:ext>
                </a:extLst>
              </p:cNvPr>
              <p:cNvSpPr txBox="1">
                <a:spLocks noRot="1" noChangeAspect="1" noMove="1" noResize="1" noEditPoints="1" noAdjustHandles="1" noChangeArrowheads="1" noChangeShapeType="1" noTextEdit="1"/>
              </p:cNvSpPr>
              <p:nvPr/>
            </p:nvSpPr>
            <p:spPr>
              <a:xfrm>
                <a:off x="745592" y="2185839"/>
                <a:ext cx="10351360" cy="1638654"/>
              </a:xfrm>
              <a:prstGeom prst="rect">
                <a:avLst/>
              </a:prstGeom>
              <a:blipFill>
                <a:blip r:embed="rId2"/>
                <a:stretch>
                  <a:fillRect r="-123"/>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39C1124F-D07F-4B97-78A5-267543704689}"/>
              </a:ext>
            </a:extLst>
          </p:cNvPr>
          <p:cNvSpPr txBox="1"/>
          <p:nvPr/>
        </p:nvSpPr>
        <p:spPr>
          <a:xfrm>
            <a:off x="536364" y="4445789"/>
            <a:ext cx="7608942" cy="1200329"/>
          </a:xfrm>
          <a:prstGeom prst="rect">
            <a:avLst/>
          </a:prstGeom>
          <a:noFill/>
        </p:spPr>
        <p:txBody>
          <a:bodyPr wrap="none" rtlCol="0">
            <a:spAutoFit/>
          </a:bodyPr>
          <a:lstStyle/>
          <a:p>
            <a:r>
              <a:rPr lang="en-US" sz="2400" dirty="0">
                <a:solidFill>
                  <a:schemeClr val="bg1"/>
                </a:solidFill>
              </a:rPr>
              <a:t>Therefore, volume of water displaced by the bubble pulse =</a:t>
            </a:r>
          </a:p>
          <a:p>
            <a:endParaRPr lang="en-US" sz="2400" dirty="0">
              <a:solidFill>
                <a:schemeClr val="bg1"/>
              </a:solidFill>
            </a:endParaRPr>
          </a:p>
          <a:p>
            <a:r>
              <a:rPr lang="en-US" sz="2400" dirty="0">
                <a:solidFill>
                  <a:schemeClr val="bg1"/>
                </a:solidFill>
              </a:rPr>
              <a:t>Comment: an Olympic swimming pool is 2500 m</a:t>
            </a:r>
            <a:r>
              <a:rPr lang="en-US" sz="2400" baseline="30000" dirty="0">
                <a:solidFill>
                  <a:schemeClr val="bg1"/>
                </a:solidFill>
              </a:rPr>
              <a:t>3</a:t>
            </a:r>
            <a:r>
              <a:rPr lang="en-US" sz="2400" dirty="0">
                <a:solidFill>
                  <a:schemeClr val="bg1"/>
                </a:solidFill>
              </a:rPr>
              <a:t> </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2A50A751-56D2-F440-E9DF-21330C379D8E}"/>
                  </a:ext>
                </a:extLst>
              </p:cNvPr>
              <p:cNvSpPr txBox="1"/>
              <p:nvPr/>
            </p:nvSpPr>
            <p:spPr>
              <a:xfrm>
                <a:off x="8214235" y="4371794"/>
                <a:ext cx="2538837" cy="609654"/>
              </a:xfrm>
              <a:prstGeom prst="rect">
                <a:avLst/>
              </a:prstGeom>
              <a:noFill/>
            </p:spPr>
            <p:txBody>
              <a:bodyPr wrap="none" lIns="0" tIns="0" rIns="0" bIns="0" rtlCol="0">
                <a:spAutoFit/>
              </a:bodyPr>
              <a:lstStyle/>
              <a:p>
                <a14:m>
                  <m:oMath xmlns:m="http://schemas.openxmlformats.org/officeDocument/2006/math">
                    <m:f>
                      <m:fPr>
                        <m:ctrlPr>
                          <a:rPr lang="en-US" sz="2800" i="1" smtClean="0">
                            <a:solidFill>
                              <a:schemeClr val="bg1"/>
                            </a:solidFill>
                            <a:latin typeface="Cambria Math" panose="02040503050406030204" pitchFamily="18" charset="0"/>
                          </a:rPr>
                        </m:ctrlPr>
                      </m:fPr>
                      <m:num>
                        <m:r>
                          <a:rPr lang="en-GB" sz="2800" b="0" i="1" smtClean="0">
                            <a:solidFill>
                              <a:schemeClr val="bg1"/>
                            </a:solidFill>
                            <a:latin typeface="Cambria Math" panose="02040503050406030204" pitchFamily="18" charset="0"/>
                          </a:rPr>
                          <m:t>4</m:t>
                        </m:r>
                      </m:num>
                      <m:den>
                        <m:r>
                          <a:rPr lang="en-GB" sz="2800" b="0" i="1" smtClean="0">
                            <a:solidFill>
                              <a:schemeClr val="bg1"/>
                            </a:solidFill>
                            <a:latin typeface="Cambria Math" panose="02040503050406030204" pitchFamily="18" charset="0"/>
                          </a:rPr>
                          <m:t>3</m:t>
                        </m:r>
                      </m:den>
                    </m:f>
                    <m:r>
                      <a:rPr lang="en-US" sz="2800" i="1" smtClean="0">
                        <a:solidFill>
                          <a:schemeClr val="bg1"/>
                        </a:solidFill>
                        <a:latin typeface="Cambria Math" panose="02040503050406030204" pitchFamily="18" charset="0"/>
                        <a:ea typeface="Cambria Math" panose="02040503050406030204" pitchFamily="18" charset="0"/>
                      </a:rPr>
                      <m:t>𝜋</m:t>
                    </m:r>
                    <m:sSup>
                      <m:sSupPr>
                        <m:ctrlPr>
                          <a:rPr lang="en-US" sz="2800" i="1" smtClean="0">
                            <a:solidFill>
                              <a:schemeClr val="bg1"/>
                            </a:solidFill>
                            <a:latin typeface="Cambria Math" panose="02040503050406030204" pitchFamily="18" charset="0"/>
                            <a:ea typeface="Cambria Math" panose="02040503050406030204" pitchFamily="18" charset="0"/>
                          </a:rPr>
                        </m:ctrlPr>
                      </m:sSupPr>
                      <m:e>
                        <m:r>
                          <a:rPr lang="en-GB" sz="2800" b="0" i="1" smtClean="0">
                            <a:solidFill>
                              <a:schemeClr val="bg1"/>
                            </a:solidFill>
                            <a:latin typeface="Cambria Math" panose="02040503050406030204" pitchFamily="18" charset="0"/>
                            <a:ea typeface="Cambria Math" panose="02040503050406030204" pitchFamily="18" charset="0"/>
                          </a:rPr>
                          <m:t>𝑟</m:t>
                        </m:r>
                      </m:e>
                      <m:sup>
                        <m:r>
                          <a:rPr lang="en-GB" sz="2800" b="0" i="1" smtClean="0">
                            <a:solidFill>
                              <a:schemeClr val="bg1"/>
                            </a:solidFill>
                            <a:latin typeface="Cambria Math" panose="02040503050406030204" pitchFamily="18" charset="0"/>
                            <a:ea typeface="Cambria Math" panose="02040503050406030204" pitchFamily="18" charset="0"/>
                          </a:rPr>
                          <m:t>3</m:t>
                        </m:r>
                      </m:sup>
                    </m:sSup>
                    <m:r>
                      <a:rPr lang="en-GB" sz="2800" b="0" i="1" smtClean="0">
                        <a:solidFill>
                          <a:schemeClr val="bg1"/>
                        </a:solidFill>
                        <a:latin typeface="Cambria Math" panose="02040503050406030204" pitchFamily="18" charset="0"/>
                        <a:ea typeface="Cambria Math" panose="02040503050406030204" pitchFamily="18" charset="0"/>
                      </a:rPr>
                      <m:t>=2777 </m:t>
                    </m:r>
                  </m:oMath>
                </a14:m>
                <a:r>
                  <a:rPr lang="en-US" sz="2800" dirty="0">
                    <a:solidFill>
                      <a:schemeClr val="bg1"/>
                    </a:solidFill>
                  </a:rPr>
                  <a:t>m</a:t>
                </a:r>
                <a:r>
                  <a:rPr lang="en-US" sz="2800" baseline="30000" dirty="0">
                    <a:solidFill>
                      <a:schemeClr val="bg1"/>
                    </a:solidFill>
                  </a:rPr>
                  <a:t>3</a:t>
                </a:r>
              </a:p>
            </p:txBody>
          </p:sp>
        </mc:Choice>
        <mc:Fallback xmlns="">
          <p:sp>
            <p:nvSpPr>
              <p:cNvPr id="6" name="TextBox 5">
                <a:extLst>
                  <a:ext uri="{FF2B5EF4-FFF2-40B4-BE49-F238E27FC236}">
                    <a16:creationId xmlns:a16="http://schemas.microsoft.com/office/drawing/2014/main" id="{2A50A751-56D2-F440-E9DF-21330C379D8E}"/>
                  </a:ext>
                </a:extLst>
              </p:cNvPr>
              <p:cNvSpPr txBox="1">
                <a:spLocks noRot="1" noChangeAspect="1" noMove="1" noResize="1" noEditPoints="1" noAdjustHandles="1" noChangeArrowheads="1" noChangeShapeType="1" noTextEdit="1"/>
              </p:cNvSpPr>
              <p:nvPr/>
            </p:nvSpPr>
            <p:spPr>
              <a:xfrm>
                <a:off x="8214235" y="4371794"/>
                <a:ext cx="2538837" cy="609654"/>
              </a:xfrm>
              <a:prstGeom prst="rect">
                <a:avLst/>
              </a:prstGeom>
              <a:blipFill>
                <a:blip r:embed="rId3"/>
                <a:stretch>
                  <a:fillRect l="-3483" t="-4082" r="-4478" b="-18367"/>
                </a:stretch>
              </a:blipFill>
            </p:spPr>
            <p:txBody>
              <a:bodyPr/>
              <a:lstStyle/>
              <a:p>
                <a:r>
                  <a:rPr lang="en-US">
                    <a:noFill/>
                  </a:rPr>
                  <a:t> </a:t>
                </a:r>
              </a:p>
            </p:txBody>
          </p:sp>
        </mc:Fallback>
      </mc:AlternateContent>
    </p:spTree>
    <p:extLst>
      <p:ext uri="{BB962C8B-B14F-4D97-AF65-F5344CB8AC3E}">
        <p14:creationId xmlns:p14="http://schemas.microsoft.com/office/powerpoint/2010/main" val="2447258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D74CB3-7DF1-24BF-4A09-59CED6929010}"/>
              </a:ext>
            </a:extLst>
          </p:cNvPr>
          <p:cNvSpPr txBox="1"/>
          <p:nvPr/>
        </p:nvSpPr>
        <p:spPr>
          <a:xfrm>
            <a:off x="536364" y="1389751"/>
            <a:ext cx="11492797" cy="461665"/>
          </a:xfrm>
          <a:prstGeom prst="rect">
            <a:avLst/>
          </a:prstGeom>
          <a:noFill/>
        </p:spPr>
        <p:txBody>
          <a:bodyPr wrap="square" rtlCol="0">
            <a:spAutoFit/>
          </a:bodyPr>
          <a:lstStyle/>
          <a:p>
            <a:r>
              <a:rPr lang="en-GB" sz="2400" dirty="0">
                <a:solidFill>
                  <a:schemeClr val="bg1"/>
                </a:solidFill>
              </a:rPr>
              <a:t>3.  Calculate the bubble energy in the first pulse</a:t>
            </a:r>
          </a:p>
        </p:txBody>
      </p:sp>
      <p:sp>
        <p:nvSpPr>
          <p:cNvPr id="4" name="Content Placeholder 1">
            <a:extLst>
              <a:ext uri="{FF2B5EF4-FFF2-40B4-BE49-F238E27FC236}">
                <a16:creationId xmlns:a16="http://schemas.microsoft.com/office/drawing/2014/main" id="{61F6FA17-9818-42F3-18C7-FACDA3EB981C}"/>
              </a:ext>
            </a:extLst>
          </p:cNvPr>
          <p:cNvSpPr txBox="1">
            <a:spLocks/>
          </p:cNvSpPr>
          <p:nvPr/>
        </p:nvSpPr>
        <p:spPr>
          <a:xfrm>
            <a:off x="5135788" y="3467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Answers</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6445E00E-C2B2-DAD7-71F0-75A5B4B8B315}"/>
                  </a:ext>
                </a:extLst>
              </p:cNvPr>
              <p:cNvSpPr txBox="1"/>
              <p:nvPr/>
            </p:nvSpPr>
            <p:spPr>
              <a:xfrm>
                <a:off x="1305800" y="2696565"/>
                <a:ext cx="9915022" cy="1038682"/>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𝐸</m:t>
                          </m:r>
                        </m:e>
                        <m:sub>
                          <m:r>
                            <a:rPr lang="en-GB" sz="3600" b="0" i="1" smtClean="0">
                              <a:solidFill>
                                <a:schemeClr val="bg1"/>
                              </a:solidFill>
                              <a:latin typeface="Cambria Math" panose="02040503050406030204" pitchFamily="18" charset="0"/>
                            </a:rPr>
                            <m:t>𝑏</m:t>
                          </m:r>
                        </m:sub>
                      </m:sSub>
                      <m:r>
                        <a:rPr lang="en-GB" sz="3600" b="0" i="1" smtClean="0">
                          <a:solidFill>
                            <a:schemeClr val="bg1"/>
                          </a:solidFill>
                          <a:latin typeface="Cambria Math" panose="02040503050406030204" pitchFamily="18" charset="0"/>
                        </a:rPr>
                        <m:t>=</m:t>
                      </m:r>
                      <m:f>
                        <m:fPr>
                          <m:ctrlPr>
                            <a:rPr lang="en-GB" sz="3600" b="0" i="1" smtClean="0">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4</m:t>
                          </m:r>
                        </m:num>
                        <m:den>
                          <m:r>
                            <a:rPr lang="en-GB" sz="3600" b="0" i="1" smtClean="0">
                              <a:solidFill>
                                <a:schemeClr val="bg1"/>
                              </a:solidFill>
                              <a:latin typeface="Cambria Math" panose="02040503050406030204" pitchFamily="18" charset="0"/>
                            </a:rPr>
                            <m:t>3</m:t>
                          </m:r>
                        </m:den>
                      </m:f>
                      <m:r>
                        <a:rPr lang="en-GB" sz="3600" b="0" i="1" smtClean="0">
                          <a:solidFill>
                            <a:schemeClr val="bg1"/>
                          </a:solidFill>
                          <a:latin typeface="Cambria Math" panose="02040503050406030204" pitchFamily="18" charset="0"/>
                          <a:ea typeface="Cambria Math" panose="02040503050406030204" pitchFamily="18" charset="0"/>
                        </a:rPr>
                        <m:t>𝜋</m:t>
                      </m:r>
                      <m:sSubSup>
                        <m:sSubSupPr>
                          <m:ctrlPr>
                            <a:rPr lang="en-GB" sz="3600" b="0" i="1" smtClean="0">
                              <a:solidFill>
                                <a:schemeClr val="bg1"/>
                              </a:solidFill>
                              <a:latin typeface="Cambria Math" panose="02040503050406030204" pitchFamily="18" charset="0"/>
                              <a:ea typeface="Cambria Math" panose="02040503050406030204" pitchFamily="18" charset="0"/>
                            </a:rPr>
                          </m:ctrlPr>
                        </m:sSubSupPr>
                        <m:e>
                          <m:r>
                            <a:rPr lang="en-GB" sz="3600" b="0" i="1" smtClean="0">
                              <a:solidFill>
                                <a:schemeClr val="bg1"/>
                              </a:solidFill>
                              <a:latin typeface="Cambria Math" panose="02040503050406030204" pitchFamily="18" charset="0"/>
                              <a:ea typeface="Cambria Math" panose="02040503050406030204" pitchFamily="18" charset="0"/>
                            </a:rPr>
                            <m:t>𝑏</m:t>
                          </m:r>
                        </m:e>
                        <m:sub>
                          <m:r>
                            <a:rPr lang="en-GB" sz="3600" b="0" i="1" smtClean="0">
                              <a:solidFill>
                                <a:schemeClr val="bg1"/>
                              </a:solidFill>
                              <a:latin typeface="Cambria Math" panose="02040503050406030204" pitchFamily="18" charset="0"/>
                              <a:ea typeface="Cambria Math" panose="02040503050406030204" pitchFamily="18" charset="0"/>
                            </a:rPr>
                            <m:t>𝑚𝑎𝑥</m:t>
                          </m:r>
                        </m:sub>
                        <m:sup>
                          <m:r>
                            <a:rPr lang="en-GB" sz="3600" b="0" i="1" smtClean="0">
                              <a:solidFill>
                                <a:schemeClr val="bg1"/>
                              </a:solidFill>
                              <a:latin typeface="Cambria Math" panose="02040503050406030204" pitchFamily="18" charset="0"/>
                              <a:ea typeface="Cambria Math" panose="02040503050406030204" pitchFamily="18" charset="0"/>
                            </a:rPr>
                            <m:t>3</m:t>
                          </m:r>
                        </m:sup>
                      </m:sSubSup>
                      <m:sSub>
                        <m:sSubPr>
                          <m:ctrlPr>
                            <a:rPr lang="en-GB" sz="3600" b="0" i="1" smtClean="0">
                              <a:solidFill>
                                <a:schemeClr val="bg1"/>
                              </a:solidFill>
                              <a:latin typeface="Cambria Math" panose="02040503050406030204" pitchFamily="18" charset="0"/>
                              <a:ea typeface="Cambria Math" panose="02040503050406030204" pitchFamily="18" charset="0"/>
                            </a:rPr>
                          </m:ctrlPr>
                        </m:sSubPr>
                        <m:e>
                          <m:r>
                            <a:rPr lang="en-GB" sz="3600" b="0" i="1" smtClean="0">
                              <a:solidFill>
                                <a:schemeClr val="bg1"/>
                              </a:solidFill>
                              <a:latin typeface="Cambria Math" panose="02040503050406030204" pitchFamily="18" charset="0"/>
                              <a:ea typeface="Cambria Math" panose="02040503050406030204" pitchFamily="18" charset="0"/>
                            </a:rPr>
                            <m:t>𝐻</m:t>
                          </m:r>
                        </m:e>
                        <m:sub>
                          <m:r>
                            <a:rPr lang="en-GB" sz="3600" b="0" i="1" smtClean="0">
                              <a:solidFill>
                                <a:schemeClr val="bg1"/>
                              </a:solidFill>
                              <a:latin typeface="Cambria Math" panose="02040503050406030204" pitchFamily="18" charset="0"/>
                              <a:ea typeface="Cambria Math" panose="02040503050406030204" pitchFamily="18" charset="0"/>
                            </a:rPr>
                            <m:t>𝑜</m:t>
                          </m:r>
                        </m:sub>
                      </m:sSub>
                      <m:r>
                        <a:rPr lang="en-GB" sz="3600" b="0" i="1" smtClean="0">
                          <a:solidFill>
                            <a:schemeClr val="bg1"/>
                          </a:solidFill>
                          <a:latin typeface="Cambria Math" panose="02040503050406030204" pitchFamily="18" charset="0"/>
                          <a:ea typeface="Cambria Math" panose="02040503050406030204" pitchFamily="18" charset="0"/>
                        </a:rPr>
                        <m:t>=</m:t>
                      </m:r>
                      <m:f>
                        <m:fPr>
                          <m:ctrlPr>
                            <a:rPr lang="en-GB" sz="3600" i="1">
                              <a:solidFill>
                                <a:schemeClr val="bg1"/>
                              </a:solidFill>
                              <a:latin typeface="Cambria Math" panose="02040503050406030204" pitchFamily="18" charset="0"/>
                            </a:rPr>
                          </m:ctrlPr>
                        </m:fPr>
                        <m:num>
                          <m:r>
                            <a:rPr lang="en-GB" sz="3600" i="1">
                              <a:solidFill>
                                <a:schemeClr val="bg1"/>
                              </a:solidFill>
                              <a:latin typeface="Cambria Math" panose="02040503050406030204" pitchFamily="18" charset="0"/>
                            </a:rPr>
                            <m:t>4</m:t>
                          </m:r>
                        </m:num>
                        <m:den>
                          <m:r>
                            <a:rPr lang="en-GB" sz="3600" i="1">
                              <a:solidFill>
                                <a:schemeClr val="bg1"/>
                              </a:solidFill>
                              <a:latin typeface="Cambria Math" panose="02040503050406030204" pitchFamily="18" charset="0"/>
                            </a:rPr>
                            <m:t>3</m:t>
                          </m:r>
                        </m:den>
                      </m:f>
                      <m:r>
                        <a:rPr lang="en-GB" sz="3600" i="1">
                          <a:solidFill>
                            <a:schemeClr val="bg1"/>
                          </a:solidFill>
                          <a:latin typeface="Cambria Math" panose="02040503050406030204" pitchFamily="18" charset="0"/>
                          <a:ea typeface="Cambria Math" panose="02040503050406030204" pitchFamily="18" charset="0"/>
                        </a:rPr>
                        <m:t>𝜋</m:t>
                      </m:r>
                      <m:d>
                        <m:dPr>
                          <m:ctrlPr>
                            <a:rPr lang="en-GB" sz="3600" i="1" smtClean="0">
                              <a:solidFill>
                                <a:schemeClr val="bg1"/>
                              </a:solidFill>
                              <a:latin typeface="Cambria Math" panose="02040503050406030204" pitchFamily="18" charset="0"/>
                              <a:ea typeface="Cambria Math" panose="02040503050406030204" pitchFamily="18" charset="0"/>
                            </a:rPr>
                          </m:ctrlPr>
                        </m:dPr>
                        <m:e>
                          <m:sSup>
                            <m:sSupPr>
                              <m:ctrlPr>
                                <a:rPr lang="en-GB" sz="3600" i="1" smtClean="0">
                                  <a:solidFill>
                                    <a:schemeClr val="bg1"/>
                                  </a:solidFill>
                                  <a:latin typeface="Cambria Math" panose="02040503050406030204" pitchFamily="18" charset="0"/>
                                  <a:ea typeface="Cambria Math" panose="02040503050406030204" pitchFamily="18" charset="0"/>
                                </a:rPr>
                              </m:ctrlPr>
                            </m:sSupPr>
                            <m:e>
                              <m:r>
                                <a:rPr lang="en-GB" sz="3600" b="0" i="1" smtClean="0">
                                  <a:solidFill>
                                    <a:schemeClr val="bg1"/>
                                  </a:solidFill>
                                  <a:latin typeface="Cambria Math" panose="02040503050406030204" pitchFamily="18" charset="0"/>
                                  <a:ea typeface="Cambria Math" panose="02040503050406030204" pitchFamily="18" charset="0"/>
                                </a:rPr>
                                <m:t>8.72</m:t>
                              </m:r>
                            </m:e>
                            <m:sup>
                              <m:r>
                                <a:rPr lang="en-GB" sz="3600" b="0" i="1" smtClean="0">
                                  <a:solidFill>
                                    <a:schemeClr val="bg1"/>
                                  </a:solidFill>
                                  <a:latin typeface="Cambria Math" panose="02040503050406030204" pitchFamily="18" charset="0"/>
                                  <a:ea typeface="Cambria Math" panose="02040503050406030204" pitchFamily="18" charset="0"/>
                                </a:rPr>
                                <m:t>3</m:t>
                              </m:r>
                            </m:sup>
                          </m:sSup>
                        </m:e>
                      </m:d>
                      <m:r>
                        <a:rPr lang="en-GB" sz="3600" i="1" smtClean="0">
                          <a:solidFill>
                            <a:schemeClr val="bg1"/>
                          </a:solidFill>
                          <a:latin typeface="Cambria Math" panose="02040503050406030204" pitchFamily="18" charset="0"/>
                          <a:ea typeface="Cambria Math" panose="02040503050406030204" pitchFamily="18" charset="0"/>
                        </a:rPr>
                        <m:t>×</m:t>
                      </m:r>
                      <m:r>
                        <a:rPr lang="en-GB" sz="3600" b="0" i="1" smtClean="0">
                          <a:solidFill>
                            <a:schemeClr val="bg1"/>
                          </a:solidFill>
                          <a:latin typeface="Cambria Math" panose="02040503050406030204" pitchFamily="18" charset="0"/>
                          <a:ea typeface="Cambria Math" panose="02040503050406030204" pitchFamily="18" charset="0"/>
                        </a:rPr>
                        <m:t>147000=408 </m:t>
                      </m:r>
                      <m:r>
                        <a:rPr lang="en-GB" sz="3600" b="0" i="1" smtClean="0">
                          <a:solidFill>
                            <a:schemeClr val="bg1"/>
                          </a:solidFill>
                          <a:latin typeface="Cambria Math" panose="02040503050406030204" pitchFamily="18" charset="0"/>
                          <a:ea typeface="Cambria Math" panose="02040503050406030204" pitchFamily="18" charset="0"/>
                        </a:rPr>
                        <m:t>𝑀𝐽</m:t>
                      </m:r>
                    </m:oMath>
                  </m:oMathPara>
                </a14:m>
                <a:endParaRPr lang="en-US" sz="3600" dirty="0">
                  <a:solidFill>
                    <a:schemeClr val="bg1"/>
                  </a:solidFill>
                </a:endParaRPr>
              </a:p>
            </p:txBody>
          </p:sp>
        </mc:Choice>
        <mc:Fallback xmlns="">
          <p:sp>
            <p:nvSpPr>
              <p:cNvPr id="2" name="TextBox 1">
                <a:extLst>
                  <a:ext uri="{FF2B5EF4-FFF2-40B4-BE49-F238E27FC236}">
                    <a16:creationId xmlns:a16="http://schemas.microsoft.com/office/drawing/2014/main" id="{6445E00E-C2B2-DAD7-71F0-75A5B4B8B315}"/>
                  </a:ext>
                </a:extLst>
              </p:cNvPr>
              <p:cNvSpPr txBox="1">
                <a:spLocks noRot="1" noChangeAspect="1" noMove="1" noResize="1" noEditPoints="1" noAdjustHandles="1" noChangeArrowheads="1" noChangeShapeType="1" noTextEdit="1"/>
              </p:cNvSpPr>
              <p:nvPr/>
            </p:nvSpPr>
            <p:spPr>
              <a:xfrm>
                <a:off x="1305800" y="2696565"/>
                <a:ext cx="9915022" cy="1038682"/>
              </a:xfrm>
              <a:prstGeom prst="rect">
                <a:avLst/>
              </a:prstGeom>
              <a:blipFill>
                <a:blip r:embed="rId2"/>
                <a:stretch>
                  <a:fillRect l="-512" t="-1205" r="-895" b="-13253"/>
                </a:stretch>
              </a:blipFill>
            </p:spPr>
            <p:txBody>
              <a:bodyPr/>
              <a:lstStyle/>
              <a:p>
                <a:r>
                  <a:rPr lang="en-US">
                    <a:noFill/>
                  </a:rPr>
                  <a:t> </a:t>
                </a:r>
              </a:p>
            </p:txBody>
          </p:sp>
        </mc:Fallback>
      </mc:AlternateContent>
    </p:spTree>
    <p:extLst>
      <p:ext uri="{BB962C8B-B14F-4D97-AF65-F5344CB8AC3E}">
        <p14:creationId xmlns:p14="http://schemas.microsoft.com/office/powerpoint/2010/main" val="28382661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D74CB3-7DF1-24BF-4A09-59CED6929010}"/>
              </a:ext>
            </a:extLst>
          </p:cNvPr>
          <p:cNvSpPr txBox="1"/>
          <p:nvPr/>
        </p:nvSpPr>
        <p:spPr>
          <a:xfrm>
            <a:off x="536364" y="1389751"/>
            <a:ext cx="11492797" cy="3785652"/>
          </a:xfrm>
          <a:prstGeom prst="rect">
            <a:avLst/>
          </a:prstGeom>
          <a:noFill/>
        </p:spPr>
        <p:txBody>
          <a:bodyPr wrap="square" rtlCol="0">
            <a:spAutoFit/>
          </a:bodyPr>
          <a:lstStyle/>
          <a:p>
            <a:pPr marL="457200" indent="-457200">
              <a:buAutoNum type="arabicPeriod" startAt="4"/>
            </a:pPr>
            <a:r>
              <a:rPr lang="en-GB" sz="2400" dirty="0">
                <a:solidFill>
                  <a:schemeClr val="bg1"/>
                </a:solidFill>
              </a:rPr>
              <a:t>Calculate the fraction of explosive energy in the first bubble pulse</a:t>
            </a:r>
          </a:p>
          <a:p>
            <a:pPr marL="457200" indent="-457200">
              <a:buAutoNum type="arabicPeriod" startAt="4"/>
            </a:pPr>
            <a:endParaRPr lang="en-GB" sz="2400" dirty="0">
              <a:solidFill>
                <a:schemeClr val="bg1"/>
              </a:solidFill>
            </a:endParaRPr>
          </a:p>
          <a:p>
            <a:pPr marL="457200" indent="-457200">
              <a:buAutoNum type="arabicPeriod" startAt="4"/>
            </a:pPr>
            <a:endParaRPr lang="en-GB" sz="2400" dirty="0">
              <a:solidFill>
                <a:schemeClr val="bg1"/>
              </a:solidFill>
            </a:endParaRPr>
          </a:p>
          <a:p>
            <a:pPr marL="457200" indent="-457200">
              <a:buAutoNum type="arabicPeriod" startAt="4"/>
            </a:pPr>
            <a:endParaRPr lang="en-GB" sz="2400" dirty="0">
              <a:solidFill>
                <a:schemeClr val="bg1"/>
              </a:solidFill>
            </a:endParaRPr>
          </a:p>
          <a:p>
            <a:pPr marL="457200" indent="-457200">
              <a:buAutoNum type="arabicPeriod" startAt="4"/>
            </a:pPr>
            <a:endParaRPr lang="en-GB" sz="2400" dirty="0">
              <a:solidFill>
                <a:schemeClr val="bg1"/>
              </a:solidFill>
            </a:endParaRPr>
          </a:p>
          <a:p>
            <a:pPr marL="457200" indent="-457200">
              <a:buAutoNum type="arabicPeriod" startAt="4"/>
            </a:pPr>
            <a:endParaRPr lang="en-GB" sz="2400" dirty="0">
              <a:solidFill>
                <a:schemeClr val="bg1"/>
              </a:solidFill>
            </a:endParaRPr>
          </a:p>
          <a:p>
            <a:pPr marL="457200" indent="-457200">
              <a:buAutoNum type="arabicPeriod" startAt="4"/>
            </a:pPr>
            <a:endParaRPr lang="en-GB" sz="2400" dirty="0">
              <a:solidFill>
                <a:schemeClr val="bg1"/>
              </a:solidFill>
            </a:endParaRPr>
          </a:p>
          <a:p>
            <a:pPr marL="457200" indent="-457200">
              <a:buAutoNum type="arabicPeriod" startAt="4"/>
            </a:pPr>
            <a:r>
              <a:rPr lang="en-GB" sz="2400" dirty="0">
                <a:solidFill>
                  <a:schemeClr val="bg1"/>
                </a:solidFill>
              </a:rPr>
              <a:t>The remaining 53% of energy has gone into the primary shock wave.</a:t>
            </a:r>
          </a:p>
          <a:p>
            <a:endParaRPr lang="en-GB" sz="2400" dirty="0">
              <a:solidFill>
                <a:schemeClr val="bg1"/>
              </a:solidFill>
            </a:endParaRPr>
          </a:p>
          <a:p>
            <a:endParaRPr lang="en-GB" sz="2400" dirty="0">
              <a:solidFill>
                <a:schemeClr val="bg1"/>
              </a:solidFill>
            </a:endParaRPr>
          </a:p>
        </p:txBody>
      </p:sp>
      <p:sp>
        <p:nvSpPr>
          <p:cNvPr id="4" name="Content Placeholder 1">
            <a:extLst>
              <a:ext uri="{FF2B5EF4-FFF2-40B4-BE49-F238E27FC236}">
                <a16:creationId xmlns:a16="http://schemas.microsoft.com/office/drawing/2014/main" id="{61F6FA17-9818-42F3-18C7-FACDA3EB981C}"/>
              </a:ext>
            </a:extLst>
          </p:cNvPr>
          <p:cNvSpPr txBox="1">
            <a:spLocks/>
          </p:cNvSpPr>
          <p:nvPr/>
        </p:nvSpPr>
        <p:spPr>
          <a:xfrm>
            <a:off x="5135788" y="3467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Answers</a:t>
            </a:r>
          </a:p>
        </p:txBody>
      </p:sp>
      <p:sp>
        <p:nvSpPr>
          <p:cNvPr id="5" name="TextBox 4">
            <a:extLst>
              <a:ext uri="{FF2B5EF4-FFF2-40B4-BE49-F238E27FC236}">
                <a16:creationId xmlns:a16="http://schemas.microsoft.com/office/drawing/2014/main" id="{1D0CA86B-BA0C-BDBE-FD36-5049927F8D1C}"/>
              </a:ext>
            </a:extLst>
          </p:cNvPr>
          <p:cNvSpPr txBox="1"/>
          <p:nvPr/>
        </p:nvSpPr>
        <p:spPr>
          <a:xfrm>
            <a:off x="536363" y="2590080"/>
            <a:ext cx="11492797" cy="1569660"/>
          </a:xfrm>
          <a:prstGeom prst="rect">
            <a:avLst/>
          </a:prstGeom>
          <a:noFill/>
        </p:spPr>
        <p:txBody>
          <a:bodyPr wrap="square" rtlCol="0">
            <a:spAutoFit/>
          </a:bodyPr>
          <a:lstStyle/>
          <a:p>
            <a:r>
              <a:rPr lang="en-GB" sz="2400" dirty="0">
                <a:solidFill>
                  <a:schemeClr val="bg1"/>
                </a:solidFill>
              </a:rPr>
              <a:t>This represents 408,000,000/222,000 g of explosive, or 1839 Jg</a:t>
            </a:r>
            <a:r>
              <a:rPr lang="en-GB" sz="2400" baseline="30000" dirty="0">
                <a:solidFill>
                  <a:schemeClr val="bg1"/>
                </a:solidFill>
              </a:rPr>
              <a:t>-1</a:t>
            </a:r>
            <a:r>
              <a:rPr lang="en-GB" sz="2400" dirty="0">
                <a:solidFill>
                  <a:schemeClr val="bg1"/>
                </a:solidFill>
              </a:rPr>
              <a:t>. The heat of explosion (Q</a:t>
            </a:r>
            <a:r>
              <a:rPr lang="en-GB" sz="2400" baseline="-25000" dirty="0">
                <a:solidFill>
                  <a:schemeClr val="bg1"/>
                </a:solidFill>
              </a:rPr>
              <a:t>v</a:t>
            </a:r>
            <a:r>
              <a:rPr lang="en-GB" sz="2400" dirty="0">
                <a:solidFill>
                  <a:schemeClr val="bg1"/>
                </a:solidFill>
              </a:rPr>
              <a:t>) of HBX-1 is 3845 Jg</a:t>
            </a:r>
            <a:r>
              <a:rPr lang="en-GB" sz="2400" baseline="30000" dirty="0">
                <a:solidFill>
                  <a:schemeClr val="bg1"/>
                </a:solidFill>
              </a:rPr>
              <a:t>-1</a:t>
            </a:r>
            <a:r>
              <a:rPr lang="en-GB" sz="2400" dirty="0">
                <a:solidFill>
                  <a:schemeClr val="bg1"/>
                </a:solidFill>
              </a:rPr>
              <a:t> so the fraction of the total explosive energy is 47 %</a:t>
            </a:r>
          </a:p>
          <a:p>
            <a:endParaRPr lang="en-GB" sz="2400" dirty="0">
              <a:solidFill>
                <a:schemeClr val="bg1"/>
              </a:solidFill>
            </a:endParaRPr>
          </a:p>
          <a:p>
            <a:endParaRPr lang="en-GB" sz="2400" dirty="0">
              <a:solidFill>
                <a:schemeClr val="bg1"/>
              </a:solidFill>
            </a:endParaRPr>
          </a:p>
        </p:txBody>
      </p:sp>
    </p:spTree>
    <p:extLst>
      <p:ext uri="{BB962C8B-B14F-4D97-AF65-F5344CB8AC3E}">
        <p14:creationId xmlns:p14="http://schemas.microsoft.com/office/powerpoint/2010/main" val="229308034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GUIDESTITLESHAPE" val="True"/>
</p:tagLst>
</file>

<file path=ppt/tags/tag2.xml><?xml version="1.0" encoding="utf-8"?>
<p:tagLst xmlns:a="http://schemas.openxmlformats.org/drawingml/2006/main" xmlns:r="http://schemas.openxmlformats.org/officeDocument/2006/relationships" xmlns:p="http://schemas.openxmlformats.org/presentationml/2006/main">
  <p:tag name="GUIDESMEASURMENT" val="True"/>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Master layout bod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Presentation-Accessibility-APRIL-2021" id="{C99E393E-DB25-4FBD-80CE-E9CBFB9CD6A5}" vid="{C7544C4A-7948-4267-8A99-96613572B240}"/>
    </a:ext>
  </a:extLst>
</a:theme>
</file>

<file path=ppt/theme/theme22.xml><?xml version="1.0" encoding="utf-8"?>
<a:theme xmlns:a="http://schemas.openxmlformats.org/drawingml/2006/main" name="DA-Cranfield-Jt Brand UKTemplate-4x3-02">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enceAcademy-Academic-Template-01" id="{D82E088B-C6B3-466C-8FEB-F49EFB6DF171}" vid="{A94AD9F2-B46D-4C17-B4E7-18EAA57F5F1F}"/>
    </a:ext>
  </a:extLst>
</a:theme>
</file>

<file path=ppt/theme/theme23.xml><?xml version="1.0" encoding="utf-8"?>
<a:theme xmlns:a="http://schemas.openxmlformats.org/drawingml/2006/main" name="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openxmlformats.org/package/2006/metadata/core-properties"/>
    <ds:schemaRef ds:uri="http://purl.org/dc/elements/1.1/"/>
    <ds:schemaRef ds:uri="http://schemas.microsoft.com/office/2006/metadata/properties"/>
    <ds:schemaRef ds:uri="http://purl.org/dc/terms/"/>
    <ds:schemaRef ds:uri="http://purl.org/dc/dcmitype/"/>
    <ds:schemaRef ds:uri="http://schemas.microsoft.com/office/2006/documentManagement/types"/>
    <ds:schemaRef ds:uri="303dbf9b-b85b-46a0-94f1-894078c07ecd"/>
    <ds:schemaRef ds:uri="http://schemas.microsoft.com/office/infopath/2007/PartnerControls"/>
    <ds:schemaRef ds:uri="211f9404-bca0-4bcf-9c1d-965ccb6f8d2d"/>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733</TotalTime>
  <Words>3853</Words>
  <Application>Microsoft Macintosh PowerPoint</Application>
  <PresentationFormat>Widescreen</PresentationFormat>
  <Paragraphs>537</Paragraphs>
  <Slides>38</Slides>
  <Notes>8</Notes>
  <HiddenSlides>0</HiddenSlides>
  <MMClips>0</MMClips>
  <ScaleCrop>false</ScaleCrop>
  <HeadingPairs>
    <vt:vector size="6" baseType="variant">
      <vt:variant>
        <vt:lpstr>Fonts Used</vt:lpstr>
      </vt:variant>
      <vt:variant>
        <vt:i4>13</vt:i4>
      </vt:variant>
      <vt:variant>
        <vt:lpstr>Theme</vt:lpstr>
      </vt:variant>
      <vt:variant>
        <vt:i4>23</vt:i4>
      </vt:variant>
      <vt:variant>
        <vt:lpstr>Slide Titles</vt:lpstr>
      </vt:variant>
      <vt:variant>
        <vt:i4>38</vt:i4>
      </vt:variant>
    </vt:vector>
  </HeadingPairs>
  <TitlesOfParts>
    <vt:vector size="74" baseType="lpstr">
      <vt:lpstr>Arial</vt:lpstr>
      <vt:lpstr>Calibri</vt:lpstr>
      <vt:lpstr>Calibri Light</vt:lpstr>
      <vt:lpstr>Cambria Math</vt:lpstr>
      <vt:lpstr>CMMI10</vt:lpstr>
      <vt:lpstr>CMMI7</vt:lpstr>
      <vt:lpstr>CMR10</vt:lpstr>
      <vt:lpstr>HelveticaNeueLTPro</vt:lpstr>
      <vt:lpstr>Symbol</vt:lpstr>
      <vt:lpstr>tahoma</vt:lpstr>
      <vt:lpstr>tahoma</vt:lpstr>
      <vt:lpstr>Times New 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Master layout body</vt:lpstr>
      <vt:lpstr>DA-Cranfield-Jt Brand UKTemplate-4x3-02</vt:lpstr>
      <vt:lpstr>BAE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Addition of Aluminium</vt:lpstr>
      <vt:lpstr>Charge Specifications (Comp B/Al)</vt:lpstr>
      <vt:lpstr>First bubble pulse parameters (Comp B/Al)</vt:lpstr>
      <vt:lpstr>Comparison to Comp B/HBX-1 to % Aluminium</vt:lpstr>
      <vt:lpstr>Effect of Al particle size and Al/O ratio of Al-based explosives underwater</vt:lpstr>
      <vt:lpstr>Effect of Al/O ratio and TNTe (HTPB/AP/Al/RDX)</vt:lpstr>
      <vt:lpstr>But what does this mean?</vt:lpstr>
      <vt:lpstr>Effect of underwater explosions on marine life</vt:lpstr>
      <vt:lpstr>PowerPoint Presentation</vt:lpstr>
      <vt:lpstr>The problem</vt:lpstr>
      <vt:lpstr>Methodological Approach – Mine Strike</vt:lpstr>
      <vt:lpstr>Key findings to date – Sea Mines</vt:lpstr>
      <vt:lpstr>Methodological Approach – Fuel-Air Explosion</vt:lpstr>
      <vt:lpstr>Key findings to date – Fuel-Air Explosion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47</cp:revision>
  <dcterms:created xsi:type="dcterms:W3CDTF">2021-03-09T15:35:42Z</dcterms:created>
  <dcterms:modified xsi:type="dcterms:W3CDTF">2025-12-02T09:42:09Z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