
<file path=[Content_Types].xml><?xml version="1.0" encoding="utf-8"?>
<Types xmlns="http://schemas.openxmlformats.org/package/2006/content-types">
  <Default Extension="xml" ContentType="application/vnd.openxmlformats-package.core-properties+xml"/>
  <Default Extension="png" ContentType="image/png"/>
  <Default Extension="rels" ContentType="application/vnd.openxmlformats-package.relationships+xml"/>
  <Override PartName="/docProps/app.xml" ContentType="application/vnd.openxmlformats-officedocument.extended-properties+xml"/>
  <Override PartName="/ppt/presentation.xml" ContentType="application/vnd.openxmlformats-officedocument.presentationml.presentation.main+xml"/>
  <Override PartName="/ppt/theme/theme1.xml" ContentType="application/vnd.openxmlformats-officedocument.theme+xml"/>
  <Override PartName="/ppt/slideMasters/slideMaster1.xml" ContentType="application/vnd.openxmlformats-officedocument.presentationml.slideMaster+xml"/>
  <Override PartName="/ppt/slideMasters/theme/theme2.xml" ContentType="application/vnd.openxmlformats-officedocument.theme+xml"/>
  <Override PartName="/ppt/slideLayouts/slideLayout1.xml" ContentType="application/vnd.openxmlformats-officedocument.presentationml.slideLayout+xml"/>
  <Override PartName="/ppt/notesMasters/notesMaster1.xml" ContentType="application/vnd.openxmlformats-officedocument.presentationml.notesMaster+xml"/>
  <Override PartName="/ppt/notesMasters/theme/theme3.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Override PartName="/ppt/slides/slide13.xml" ContentType="application/vnd.openxmlformats-officedocument.presentationml.slide+xml"/>
  <Override PartName="/ppt/notesSlides/notesSlide13.xml" ContentType="application/vnd.openxmlformats-officedocument.presentationml.notesSlide+xml"/>
  <Override PartName="/ppt/slides/slide14.xml" ContentType="application/vnd.openxmlformats-officedocument.presentationml.slide+xml"/>
  <Override PartName="/ppt/notesSlides/notesSlide14.xml" ContentType="application/vnd.openxmlformats-officedocument.presentationml.notesSlide+xml"/>
</Types>
</file>

<file path=_rels/.rels>&#65279;<?xml version="1.0" encoding="utf-8"?><Relationships xmlns="http://schemas.openxmlformats.org/package/2006/relationships"><Relationship Type="http://schemas.openxmlformats.org/package/2006/relationships/metadata/core-properties" Target="/docProps/core.xml" Id="R72e876d5befc4646" /><Relationship Type="http://schemas.openxmlformats.org/officeDocument/2006/relationships/extended-properties" Target="/docProps/app.xml" Id="R3f28283cd8d24006" /><Relationship Type="http://schemas.openxmlformats.org/officeDocument/2006/relationships/officeDocument" Target="/ppt/presentation.xml" Id="R1f7be43100584b66" /></Relationships>
</file>

<file path=ppt/presentation.xml><?xml version="1.0" encoding="utf-8"?>
<p:presentation xmlns:p="http://schemas.openxmlformats.org/presentationml/2006/main">
  <p:sldMasterIdLst>
    <p:sldMasterId xmlns:r="http://schemas.openxmlformats.org/officeDocument/2006/relationships" id="2147483648" r:id="Rbc7cb96e71ba4513"/>
  </p:sldMasterIdLst>
  <p:notesMasterIdLst>
    <p:notesMasterId xmlns:r="http://schemas.openxmlformats.org/officeDocument/2006/relationships" r:id="Ra832f3acb3844287"/>
  </p:notesMasterIdLst>
  <p:sldIdLst>
    <p:sldId xmlns:r="http://schemas.openxmlformats.org/officeDocument/2006/relationships" id="256" r:id="R3984012aae3e413c"/>
    <p:sldId xmlns:r="http://schemas.openxmlformats.org/officeDocument/2006/relationships" id="257" r:id="Rb72842e3cde14342"/>
    <p:sldId xmlns:r="http://schemas.openxmlformats.org/officeDocument/2006/relationships" id="258" r:id="R1b5bbb07ae9341e6"/>
    <p:sldId xmlns:r="http://schemas.openxmlformats.org/officeDocument/2006/relationships" id="259" r:id="R125a422d381e450e"/>
    <p:sldId xmlns:r="http://schemas.openxmlformats.org/officeDocument/2006/relationships" id="260" r:id="R1feacb673a574314"/>
    <p:sldId xmlns:r="http://schemas.openxmlformats.org/officeDocument/2006/relationships" id="261" r:id="R62875001532d4868"/>
    <p:sldId xmlns:r="http://schemas.openxmlformats.org/officeDocument/2006/relationships" id="262" r:id="R05154775f1724cc9"/>
    <p:sldId xmlns:r="http://schemas.openxmlformats.org/officeDocument/2006/relationships" id="263" r:id="R0d7b8570e6d24a84"/>
    <p:sldId xmlns:r="http://schemas.openxmlformats.org/officeDocument/2006/relationships" id="264" r:id="Rd1470316c0414f74"/>
    <p:sldId xmlns:r="http://schemas.openxmlformats.org/officeDocument/2006/relationships" id="265" r:id="R28590fb610c34409"/>
    <p:sldId xmlns:r="http://schemas.openxmlformats.org/officeDocument/2006/relationships" id="266" r:id="R3cc6977264ea47cc"/>
    <p:sldId xmlns:r="http://schemas.openxmlformats.org/officeDocument/2006/relationships" id="267" r:id="R33327cf8b052466a"/>
    <p:sldId xmlns:r="http://schemas.openxmlformats.org/officeDocument/2006/relationships" id="268" r:id="R08b1d01fae0c4648"/>
    <p:sldId xmlns:r="http://schemas.openxmlformats.org/officeDocument/2006/relationships" id="269" r:id="R223dc328f52649e7"/>
  </p:sldIdLst>
  <p:sldSz cx="12192000" cy="6858000"/>
  <p:notesSz cx="6858000" cy="9144000"/>
</p:presentation>
</file>

<file path=ppt/presProps.xml><?xml version="1.0" encoding="utf-8"?>
<p:presentationPr xmlns:p="http://schemas.openxmlformats.org/presentationml/2006/main">
  <p:extLst>
    <p:ext xmlns:p14="http://schemas.microsoft.com/office/powerpoint/2010/main" uri="{E76CE94A-603C-4142-B9EB-6D1370010A27}">
      <p14:discardImageEditData val="0"/>
    </p:ext>
    <p:ext xmlns:p14="http://schemas.microsoft.com/office/powerpoint/2010/main" uri="{D31A062A-798A-4329-ABDD-BBA856620510}">
      <p14:defaultImageDpi val="32767"/>
    </p:ext>
    <p:ext xmlns:p15="http://schemas.microsoft.com/office/powerpoint/2012/main" uri="{FD5EFAAD-0ECE-453E-9831-46B23BE46B34}">
      <p15:chartTrackingRefBased val="1"/>
    </p:ext>
  </p:extLst>
</p:presentationPr>
</file>

<file path=ppt/tableStyles.xml><?xml version="1.0" encoding="utf-8"?>
<a:tblStyleLst xmlns:a="http://schemas.openxmlformats.org/drawingml/2006/main" def="{5C22544A-7EE6-4342-B048-85BDC9FD1C3A}"/>
</file>

<file path=ppt/_rels/presentation.xml.rels>&#65279;<?xml version="1.0" encoding="utf-8"?><Relationships xmlns="http://schemas.openxmlformats.org/package/2006/relationships"><Relationship Type="http://schemas.openxmlformats.org/officeDocument/2006/relationships/theme" Target="/ppt/theme/theme1.xml" Id="R396c51b869554813" /><Relationship Type="http://schemas.openxmlformats.org/officeDocument/2006/relationships/slideMaster" Target="/ppt/slideMasters/slideMaster1.xml" Id="Rbc7cb96e71ba4513" /><Relationship Type="http://schemas.openxmlformats.org/officeDocument/2006/relationships/notesMaster" Target="/ppt/notesMasters/notesMaster1.xml" Id="Ra832f3acb3844287" /><Relationship Type="http://schemas.openxmlformats.org/officeDocument/2006/relationships/presProps" Target="/ppt/presProps.xml" Id="R485136c7a219420f" /><Relationship Type="http://schemas.openxmlformats.org/officeDocument/2006/relationships/tableStyles" Target="/ppt/tableStyles.xml" Id="Rcf943929872d493d" /><Relationship Type="http://schemas.openxmlformats.org/officeDocument/2006/relationships/slide" Target="/ppt/slides/slide1.xml" Id="R3984012aae3e413c" /><Relationship Type="http://schemas.openxmlformats.org/officeDocument/2006/relationships/slide" Target="/ppt/slides/slide2.xml" Id="Rb72842e3cde14342" /><Relationship Type="http://schemas.openxmlformats.org/officeDocument/2006/relationships/slide" Target="/ppt/slides/slide3.xml" Id="R1b5bbb07ae9341e6" /><Relationship Type="http://schemas.openxmlformats.org/officeDocument/2006/relationships/slide" Target="/ppt/slides/slide4.xml" Id="R125a422d381e450e" /><Relationship Type="http://schemas.openxmlformats.org/officeDocument/2006/relationships/slide" Target="/ppt/slides/slide5.xml" Id="R1feacb673a574314" /><Relationship Type="http://schemas.openxmlformats.org/officeDocument/2006/relationships/slide" Target="/ppt/slides/slide6.xml" Id="R62875001532d4868" /><Relationship Type="http://schemas.openxmlformats.org/officeDocument/2006/relationships/slide" Target="/ppt/slides/slide7.xml" Id="R05154775f1724cc9" /><Relationship Type="http://schemas.openxmlformats.org/officeDocument/2006/relationships/slide" Target="/ppt/slides/slide8.xml" Id="R0d7b8570e6d24a84" /><Relationship Type="http://schemas.openxmlformats.org/officeDocument/2006/relationships/slide" Target="/ppt/slides/slide9.xml" Id="Rd1470316c0414f74" /><Relationship Type="http://schemas.openxmlformats.org/officeDocument/2006/relationships/slide" Target="/ppt/slides/slide10.xml" Id="R28590fb610c34409" /><Relationship Type="http://schemas.openxmlformats.org/officeDocument/2006/relationships/slide" Target="/ppt/slides/slide11.xml" Id="R3cc6977264ea47cc" /><Relationship Type="http://schemas.openxmlformats.org/officeDocument/2006/relationships/slide" Target="/ppt/slides/slide12.xml" Id="R33327cf8b052466a" /><Relationship Type="http://schemas.openxmlformats.org/officeDocument/2006/relationships/slide" Target="/ppt/slides/slide13.xml" Id="R08b1d01fae0c4648" /><Relationship Type="http://schemas.openxmlformats.org/officeDocument/2006/relationships/slide" Target="/ppt/slides/slide14.xml" Id="R223dc328f52649e7" /></Relationships>
</file>

<file path=ppt/notesMasters/_rels/notesMaster1.xml.rels>&#65279;<?xml version="1.0" encoding="utf-8"?><Relationships xmlns="http://schemas.openxmlformats.org/package/2006/relationships"><Relationship Type="http://schemas.openxmlformats.org/officeDocument/2006/relationships/theme" Target="/ppt/notesMasters/theme/theme3.xml" Id="Rfeb0287004884dd0" /></Relationships>
</file>

<file path=ppt/notesMasters/notesMaster1.xml><?xml version="1.0" encoding="utf-8"?>
<p:notesMaster xmlns:p="http://schemas.openxmlformats.org/presentationml/2006/main">
  <p:cSld>
    <p:bg>
      <p:bgRef idx="1001">
        <a:schemeClr xmlns:a="http://schemas.openxmlformats.org/drawingml/2006/main" val="bg1"/>
      </p:bgRef>
    </p:bg>
    <p:spTree>
      <p:nvGrpSpPr>
        <p:cNvPr id="1" name=""/>
        <p:cNvGrpSpPr/>
        <p:nvPr/>
      </p:nvGrpSpPr>
      <p:grpSpPr>
        <a:xfrm xmlns:a="http://schemas.openxmlformats.org/drawingml/2006/main"/>
      </p:grpSpPr>
      <p:sp>
        <p:nvSpPr>
          <p:cNvPr id="2" name="Header Placeholder"/>
          <p:cNvSpPr/>
          <p:nvPr>
            <p:ph type="hdr" sz="quarter"/>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3" name="Date Placeholder"/>
          <p:cNvSpPr/>
          <p:nvPr>
            <p:ph type="dt" sz="quarter" idx="1"/>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4" name="Slide Image Placeholder"/>
          <p:cNvSpPr/>
          <p:nvPr>
            <p:ph type="sldImg" idx="2"/>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5" name="Notes Placeholder"/>
          <p:cNvSpPr/>
          <p:nvPr>
            <p:ph type="body" sz="quarter" idx="3"/>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6" name="Footer Placeholder"/>
          <p:cNvSpPr/>
          <p:nvPr>
            <p:ph type="ftr" sz="quarter" idx="4"/>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7" name="Slide Number Placeholder"/>
          <p:cNvSpPr/>
          <p:nvPr>
            <p:ph type="sldNum" sz="quarter" idx="5"/>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Tree>
  </p:cSld>
  <p:clrMap bg1="lt1" tx1="dk1" bg2="lt2" tx2="dk2" accent1="accent1" accent2="accent2" accent3="accent3" accent4="accent4" accent5="accent5" accent6="accent6" hlink="hlink" folHlink="folHlink"/>
  <p:notesStyle>
    <a:lvl1pPr xmlns:a="http://schemas.openxmlformats.org/drawingml/2006/main" marL="0" algn="l" defTabSz="914400" rtl="0" eaLnBrk="1" latinLnBrk="0" hangingPunct="1">
      <a:defRPr sz="1200" kern="1200"/>
    </a:lvl1pPr>
  </p:notesStyle>
</p:notesMaster>
</file>

<file path=ppt/notesMasters/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notesSlides/_rels/notesSlide1.xml.rels>&#65279;<?xml version="1.0" encoding="utf-8"?><Relationships xmlns="http://schemas.openxmlformats.org/package/2006/relationships"><Relationship Type="http://schemas.openxmlformats.org/officeDocument/2006/relationships/slide" Target="/ppt/slides/slide1.xml" Id="R49fcc61f5b4b46d7" /><Relationship Type="http://schemas.openxmlformats.org/officeDocument/2006/relationships/notesMaster" Target="/ppt/notesMasters/notesMaster1.xml" Id="Ra7646f72d5ab45d4" /></Relationships>
</file>

<file path=ppt/notesSlides/_rels/notesSlide2.xml.rels>&#65279;<?xml version="1.0" encoding="utf-8"?><Relationships xmlns="http://schemas.openxmlformats.org/package/2006/relationships"><Relationship Type="http://schemas.openxmlformats.org/officeDocument/2006/relationships/slide" Target="/ppt/slides/slide2.xml" Id="Rd2f6bcf99ecc4c2c" /><Relationship Type="http://schemas.openxmlformats.org/officeDocument/2006/relationships/notesMaster" Target="/ppt/notesMasters/notesMaster1.xml" Id="Rf4546e2e5f2242ff" /></Relationships>
</file>

<file path=ppt/notesSlides/_rels/notesSlide3.xml.rels>&#65279;<?xml version="1.0" encoding="utf-8"?><Relationships xmlns="http://schemas.openxmlformats.org/package/2006/relationships"><Relationship Type="http://schemas.openxmlformats.org/officeDocument/2006/relationships/slide" Target="/ppt/slides/slide3.xml" Id="R653e22a973a44e69" /><Relationship Type="http://schemas.openxmlformats.org/officeDocument/2006/relationships/notesMaster" Target="/ppt/notesMasters/notesMaster1.xml" Id="Rb09da82f9c85470a" /></Relationships>
</file>

<file path=ppt/notesSlides/_rels/notesSlide4.xml.rels>&#65279;<?xml version="1.0" encoding="utf-8"?><Relationships xmlns="http://schemas.openxmlformats.org/package/2006/relationships"><Relationship Type="http://schemas.openxmlformats.org/officeDocument/2006/relationships/slide" Target="/ppt/slides/slide4.xml" Id="Rce9930ea7d1c4d42" /><Relationship Type="http://schemas.openxmlformats.org/officeDocument/2006/relationships/notesMaster" Target="/ppt/notesMasters/notesMaster1.xml" Id="R1dcfb9cff6ef48e3" /></Relationships>
</file>

<file path=ppt/notesSlides/_rels/notesSlide5.xml.rels>&#65279;<?xml version="1.0" encoding="utf-8"?><Relationships xmlns="http://schemas.openxmlformats.org/package/2006/relationships"><Relationship Type="http://schemas.openxmlformats.org/officeDocument/2006/relationships/slide" Target="/ppt/slides/slide5.xml" Id="Ra23e3c8d9d5140c7" /><Relationship Type="http://schemas.openxmlformats.org/officeDocument/2006/relationships/notesMaster" Target="/ppt/notesMasters/notesMaster1.xml" Id="Re4dbfcbe0019470b" /></Relationships>
</file>

<file path=ppt/notesSlides/_rels/notesSlide6.xml.rels>&#65279;<?xml version="1.0" encoding="utf-8"?><Relationships xmlns="http://schemas.openxmlformats.org/package/2006/relationships"><Relationship Type="http://schemas.openxmlformats.org/officeDocument/2006/relationships/slide" Target="/ppt/slides/slide6.xml" Id="R9844a84c9b274e41" /><Relationship Type="http://schemas.openxmlformats.org/officeDocument/2006/relationships/notesMaster" Target="/ppt/notesMasters/notesMaster1.xml" Id="Rb1d915dde5e14050" /></Relationships>
</file>

<file path=ppt/notesSlides/_rels/notesSlide7.xml.rels>&#65279;<?xml version="1.0" encoding="utf-8"?><Relationships xmlns="http://schemas.openxmlformats.org/package/2006/relationships"><Relationship Type="http://schemas.openxmlformats.org/officeDocument/2006/relationships/slide" Target="/ppt/slides/slide7.xml" Id="R58fecab7bbc34f14" /><Relationship Type="http://schemas.openxmlformats.org/officeDocument/2006/relationships/notesMaster" Target="/ppt/notesMasters/notesMaster1.xml" Id="Rdce4756414fe49e2" /></Relationships>
</file>

<file path=ppt/notesSlides/_rels/notesSlide8.xml.rels>&#65279;<?xml version="1.0" encoding="utf-8"?><Relationships xmlns="http://schemas.openxmlformats.org/package/2006/relationships"><Relationship Type="http://schemas.openxmlformats.org/officeDocument/2006/relationships/slide" Target="/ppt/slides/slide8.xml" Id="Rc477bfb9efd8449e" /><Relationship Type="http://schemas.openxmlformats.org/officeDocument/2006/relationships/notesMaster" Target="/ppt/notesMasters/notesMaster1.xml" Id="R272b9ab56a234353" /></Relationships>
</file>

<file path=ppt/notesSlides/_rels/notesSlide9.xml.rels>&#65279;<?xml version="1.0" encoding="utf-8"?><Relationships xmlns="http://schemas.openxmlformats.org/package/2006/relationships"><Relationship Type="http://schemas.openxmlformats.org/officeDocument/2006/relationships/slide" Target="/ppt/slides/slide9.xml" Id="R2a9d7bf4227e4452" /><Relationship Type="http://schemas.openxmlformats.org/officeDocument/2006/relationships/notesMaster" Target="/ppt/notesMasters/notesMaster1.xml" Id="R08ac5912d1b74d5d" /></Relationships>
</file>

<file path=ppt/notesSlides/_rels/notesSlide10.xml.rels>&#65279;<?xml version="1.0" encoding="utf-8"?><Relationships xmlns="http://schemas.openxmlformats.org/package/2006/relationships"><Relationship Type="http://schemas.openxmlformats.org/officeDocument/2006/relationships/slide" Target="/ppt/slides/slide10.xml" Id="R33fda3a64ca14703" /><Relationship Type="http://schemas.openxmlformats.org/officeDocument/2006/relationships/notesMaster" Target="/ppt/notesMasters/notesMaster1.xml" Id="R714c4cc39c8b4d56" /></Relationships>
</file>

<file path=ppt/notesSlides/_rels/notesSlide11.xml.rels>&#65279;<?xml version="1.0" encoding="utf-8"?><Relationships xmlns="http://schemas.openxmlformats.org/package/2006/relationships"><Relationship Type="http://schemas.openxmlformats.org/officeDocument/2006/relationships/slide" Target="/ppt/slides/slide11.xml" Id="R48d319b64caf4ccd" /><Relationship Type="http://schemas.openxmlformats.org/officeDocument/2006/relationships/notesMaster" Target="/ppt/notesMasters/notesMaster1.xml" Id="R1a4531280d2c406b" /></Relationships>
</file>

<file path=ppt/notesSlides/_rels/notesSlide12.xml.rels>&#65279;<?xml version="1.0" encoding="utf-8"?><Relationships xmlns="http://schemas.openxmlformats.org/package/2006/relationships"><Relationship Type="http://schemas.openxmlformats.org/officeDocument/2006/relationships/slide" Target="/ppt/slides/slide12.xml" Id="R133d0c0756c34f17" /><Relationship Type="http://schemas.openxmlformats.org/officeDocument/2006/relationships/notesMaster" Target="/ppt/notesMasters/notesMaster1.xml" Id="R95953c19f7984788" /></Relationships>
</file>

<file path=ppt/notesSlides/_rels/notesSlide13.xml.rels>&#65279;<?xml version="1.0" encoding="utf-8"?><Relationships xmlns="http://schemas.openxmlformats.org/package/2006/relationships"><Relationship Type="http://schemas.openxmlformats.org/officeDocument/2006/relationships/slide" Target="/ppt/slides/slide13.xml" Id="Rc523d84efc674fcc" /><Relationship Type="http://schemas.openxmlformats.org/officeDocument/2006/relationships/notesMaster" Target="/ppt/notesMasters/notesMaster1.xml" Id="Rc5d107d87153433f" /></Relationships>
</file>

<file path=ppt/notesSlides/_rels/notesSlide14.xml.rels>&#65279;<?xml version="1.0" encoding="utf-8"?><Relationships xmlns="http://schemas.openxmlformats.org/package/2006/relationships"><Relationship Type="http://schemas.openxmlformats.org/officeDocument/2006/relationships/slide" Target="/ppt/slides/slide14.xml" Id="Rb2c9c42a6d1f4c0e" /><Relationship Type="http://schemas.openxmlformats.org/officeDocument/2006/relationships/notesMaster" Target="/ppt/notesMasters/notesMaster1.xml" Id="Rb6de81c563b346cc" /></Relationships>
</file>

<file path=ppt/notesSlides/notesSlide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25 seconds.</a:t>
            </a:r>
          </a:p>
          <a:p xmlns:a="http://schemas.openxmlformats.org/drawingml/2006/main">
            <a:r>
              <a:t/>
            </a:r>
          </a:p>
          <a:p xmlns:a="http://schemas.openxmlformats.org/drawingml/2006/main">
            <a:r>
              <a:t>My project is called An AI-Powered Interactive Video Questioning System for Children, and the application is named Little Lens. I am developing it as my final-year project. Today I will explain the proposal, the research and design, the progress I have made, and the work I still need to complete.</a:t>
            </a:r>
          </a:p>
          <a:p xmlns:a="http://schemas.openxmlformats.org/drawingml/2006/main">
            <a:r>
              <a:t/>
            </a:r>
          </a:p>
          <a:p xmlns:a="http://schemas.openxmlformats.org/drawingml/2006/main">
            <a:r>
              <a:t>Source notes: Supplied project proposal and documented development progress.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15 seconds.</a:t>
            </a:r>
          </a:p>
          <a:p xmlns:a="http://schemas.openxmlformats.org/drawingml/2006/main">
            <a:r>
              <a:t/>
            </a:r>
          </a:p>
          <a:p xmlns:a="http://schemas.openxmlformats.org/drawingml/2006/main">
            <a:r>
              <a:t>I will begin with the background, problem and objectives, followed by the literature and methodology. I will then explain the application functions, system design and timeline, before concluding with my next steps.</a:t>
            </a:r>
          </a:p>
          <a:p xmlns:a="http://schemas.openxmlformats.org/drawingml/2006/main">
            <a:r>
              <a:t/>
            </a:r>
          </a:p>
          <a:p xmlns:a="http://schemas.openxmlformats.org/drawingml/2006/main">
            <a:r>
              <a:t>Source notes: Supplied project proposal and documented development progress.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70 seconds.</a:t>
            </a:r>
          </a:p>
          <a:p xmlns:a="http://schemas.openxmlformats.org/drawingml/2006/main">
            <a:r>
              <a:t/>
            </a:r>
          </a:p>
          <a:p xmlns:a="http://schemas.openxmlformats.org/drawingml/2006/main">
            <a:r>
              <a:t>My proposal starts with the use of AI in education and the potential to make educational videos more interactive. Videos combine narration and images, but watching a video on its own gives a child few opportunities to respond or show what they understand. Little Lens is intended for children aged four to eight. A parent or educator will upload a video, and the system will analyse its transcript to generate multiple-choice questions during playback. Picture-supported answers are part of the proposed design. The purpose is to encourage participation and help adults discuss understanding with the child. I chose this project because it applies AI to a practical educational need while developing my Python and software-integration skills for future work. These are intended benefits that still need evaluation.</a:t>
            </a:r>
          </a:p>
          <a:p xmlns:a="http://schemas.openxmlformats.org/drawingml/2006/main">
            <a:r>
              <a:t/>
            </a:r>
          </a:p>
          <a:p xmlns:a="http://schemas.openxmlformats.org/drawingml/2006/main">
            <a:r>
              <a:t>Source notes: Proposal sections 1.1 and 4.0. Mayer (2024): https://doi.org/10.1007/s10648-023-09842-1. Intended benefits are not measured outcomes.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4.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50 seconds.</a:t>
            </a:r>
          </a:p>
          <a:p xmlns:a="http://schemas.openxmlformats.org/drawingml/2006/main">
            <a:r>
              <a:t/>
            </a:r>
          </a:p>
          <a:p xmlns:a="http://schemas.openxmlformats.org/drawingml/2006/main">
            <a:r>
              <a:t>The problem in my proposal is passive viewing. A child can reach the end of a video without answering anything or receiving feedback. Prepared quizzes also require someone to create questions for each new video. My proposed system addresses this by generating questions from the uploaded video's narration and presenting them at relevant points. The answers should be understandable for the age group, with suitable picture support. Parents and educators would use the responses as a starting point for discussing understanding. Reliable questions and an accessible interaction are therefore central requirements.</a:t>
            </a:r>
          </a:p>
          <a:p xmlns:a="http://schemas.openxmlformats.org/drawingml/2006/main">
            <a:r>
              <a:t/>
            </a:r>
          </a:p>
          <a:p xmlns:a="http://schemas.openxmlformats.org/drawingml/2006/main">
            <a:r>
              <a:t>Source notes: Proposal section 1.2. Kestin and Miller (2022): https://doi.org/10.1103/PhysRevPhysEducRes.18.010148.</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5.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55 seconds.</a:t>
            </a:r>
          </a:p>
          <a:p xmlns:a="http://schemas.openxmlformats.org/drawingml/2006/main">
            <a:r>
              <a:t/>
            </a:r>
          </a:p>
          <a:p xmlns:a="http://schemas.openxmlformats.org/drawingml/2006/main">
            <a:r>
              <a:t>The aim remains the one in my proposal: to design and develop a Python-based system that analyses educational video transcripts and automatically generates age-appropriate multiple-choice questions with picture-supported answers for children aged four to eight. I have organised the work into four objectives. First, investigate AI and interactive-learning research. Second, develop the web application and video-question interaction. Third, implement transcription and question generation. Fourth, evaluate functionality and usability through user testing. The working fruit activity supports the development objective. Reliable generation, wider picture support and the planned evaluation remain to be completed.</a:t>
            </a:r>
          </a:p>
          <a:p xmlns:a="http://schemas.openxmlformats.org/drawingml/2006/main">
            <a:r>
              <a:t/>
            </a:r>
          </a:p>
          <a:p xmlns:a="http://schemas.openxmlformats.org/drawingml/2006/main">
            <a:r>
              <a:t>Source notes: Proposal section 1.3 and documented application progress.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6.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65 seconds.</a:t>
            </a:r>
          </a:p>
          <a:p xmlns:a="http://schemas.openxmlformats.org/drawingml/2006/main">
            <a:r>
              <a:t/>
            </a:r>
          </a:p>
          <a:p xmlns:a="http://schemas.openxmlformats.org/drawingml/2006/main">
            <a:r>
              <a:t>I selected three studies from my proposal to guide the design. Mayer explains how people process words and graphics, including the limits of processing capacity. This supports clear instructions and avoiding unnecessary information. Kestin and Miller tested enhanced visuals and embedded questions in physics videos. Their findings support investigating questions during playback, but that setting does not establish benefits for children aged four to eight. Al Faraby and colleagues review neural question generation for education. Their review helps identify methods and quality challenges, although it does not test my Qwen setup. These sources guide decisions, while the application still needs its own evaluation.</a:t>
            </a:r>
          </a:p>
          <a:p xmlns:a="http://schemas.openxmlformats.org/drawingml/2006/main">
            <a:r>
              <a:t/>
            </a:r>
          </a:p>
          <a:p xmlns:a="http://schemas.openxmlformats.org/drawingml/2006/main">
            <a:r>
              <a:t>Source notes: Selected studies from proposal section 2.1: https://doi.org/10.1007/s10648-023-09842-1 ; https://doi.org/10.1103/PhysRevPhysEducRes.18.010148 ; https://doi.org/10.1007/s40593-023-00374-x. Limitations describe relevance to this project.</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7.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50 seconds.</a:t>
            </a:r>
          </a:p>
          <a:p xmlns:a="http://schemas.openxmlformats.org/drawingml/2006/main">
            <a:r>
              <a:t/>
            </a:r>
          </a:p>
          <a:p xmlns:a="http://schemas.openxmlformats.org/drawingml/2006/main">
            <a:r>
              <a:t>The main gap described in my proposal is bringing automatic video questions and picture-supported interaction together for young children. The literature provides reasons to investigate this approach, but it does not establish that my application improves learning. I am therefore using a clear interface, questions linked to the transcript and adult review. Early sky-video drafts showed why review matters: some questions repeated the same idea, and one asked why the sky was blue when its selected source only stated its colour. This helped identify source alignment as a development priority. Picture support for general generated answers is also unfinished.</a:t>
            </a:r>
          </a:p>
          <a:p xmlns:a="http://schemas.openxmlformats.org/drawingml/2006/main">
            <a:r>
              <a:t/>
            </a:r>
          </a:p>
          <a:p xmlns:a="http://schemas.openxmlformats.org/drawingml/2006/main">
            <a:r>
              <a:t>Source notes: Proposal section 2.2, selected literature in slide 6 and the supplied original sky draft and reviewed question file.</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8.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75 seconds.</a:t>
            </a:r>
          </a:p>
          <a:p xmlns:a="http://schemas.openxmlformats.org/drawingml/2006/main">
            <a:r>
              <a:t/>
            </a:r>
          </a:p>
          <a:p xmlns:a="http://schemas.openxmlformats.org/drawingml/2006/main">
            <a:r>
              <a:t>My proposal uses an Agile approach, developing and testing features in stages. I began with the sample player, tested transcription and generation separately, and then added the generation workflow to the application. Python and Flask handle the server, while HTML, CSS and JavaScript handle the interface. Whisper creates a timestamped transcript and Qwen runs locally through Ollama to draft questions. SQLite stores application records. Research papers provide secondary evidence. Primary evidence includes functional tests and the planned usability study with five adult volunteers, using a questionnaire based on the System Usability Scale. The consent arrangements are approved, but I have not collected participant results. Adults will assess usability, so this study cannot establish learning improvements in children. Local generation avoids a paid inference API but can take several minutes.</a:t>
            </a:r>
          </a:p>
          <a:p xmlns:a="http://schemas.openxmlformats.org/drawingml/2006/main">
            <a:r>
              <a:t/>
            </a:r>
          </a:p>
          <a:p xmlns:a="http://schemas.openxmlformats.org/drawingml/2006/main">
            <a:r>
              <a:t>Source notes: Proposal sections 3.1–3.3 and 3.5, supplied ethics form and application implementation. Agile: https://agilemanifesto.org/. Brooke (1996), SUS: A Quick and Dirty Usability Scale.</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9.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75 seconds, plus a 30–60-second demonstration.</a:t>
            </a:r>
          </a:p>
          <a:p xmlns:a="http://schemas.openxmlformats.org/drawingml/2006/main">
            <a:r>
              <a:t/>
            </a:r>
          </a:p>
          <a:p xmlns:a="http://schemas.openxmlformats.org/drawingml/2006/main">
            <a:r>
              <a:t>The working sample already pauses the video, displays three picture choices, gives feedback and saves a score. I have also added video upload and preview, a Generate questions button and a processing page. Local transcription and question drafts have worked in separate tests. The latest integrated run stopped because a generated answer failed the source-phrase validation check. I need to inspect the rejected answer and its source before deciding whether the problem is unsupported content or a valid paraphrase that the rule rejects. The review interface is implemented, but successful completion with real generated output still needs verification. I will now briefly demonstrate the working fruit activity. The automatic generation feature remains a priority for the next development stage.</a:t>
            </a:r>
          </a:p>
          <a:p xmlns:a="http://schemas.openxmlformats.org/drawingml/2006/main">
            <a:r>
              <a:t/>
            </a:r>
          </a:p>
          <a:p xmlns:a="http://schemas.openxmlformats.org/drawingml/2006/main">
            <a:r>
              <a:t>Source notes: Supplied application screenshots: sample feedback, Generate questions, processing and validation failure. Actual model completion has not been established.</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0.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70 seconds.</a:t>
            </a:r>
          </a:p>
          <a:p xmlns:a="http://schemas.openxmlformats.org/drawingml/2006/main">
            <a:r>
              <a:t/>
            </a:r>
          </a:p>
          <a:p xmlns:a="http://schemas.openxmlformats.org/drawingml/2006/main">
            <a:r>
              <a:t>This is the architecture from my proposal. A parent or educator uploads a video to the Flask application. The media-processing component prepares the audio, Whisper generates a transcript, and the AI component creates questions for the interactive player. SQLite stores question and response records. The diagram retains FFmpeg or MoviePy because these were the options in the proposal. During implementation I used PyAV through the local transcription pipeline, and selected Qwen through Ollama for generation. I also added validation and adult review before questions reach the learner. Uploaded videos remain local files. The interface on the right shows the working sample. The diagram describes the proposed architecture, while the full automatic path still needs a successful complete test.</a:t>
            </a:r>
          </a:p>
          <a:p xmlns:a="http://schemas.openxmlformats.org/drawingml/2006/main">
            <a:r>
              <a:t/>
            </a:r>
          </a:p>
          <a:p xmlns:a="http://schemas.openxmlformats.org/drawingml/2006/main">
            <a:r>
              <a:t>Source notes: Proposal section 3.4, Figure 1 and the supplied architecture screenshot. Diagram labels and branches retained. Current implementation uses PyAV, local faster-whisper and Qwen through Ollama. Adult review precedes activity approval.</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45 seconds.</a:t>
            </a:r>
          </a:p>
          <a:p xmlns:a="http://schemas.openxmlformats.org/drawingml/2006/main">
            <a:r>
              <a:t/>
            </a:r>
          </a:p>
          <a:p xmlns:a="http://schemas.openxmlformats.org/drawingml/2006/main">
            <a:r>
              <a:t>This is the original twelve-week plan from my proposal. It covers the literature review, requirements, design, development, testing, evaluation, documentation and submission. The overlapping phases allow testing to inform development. The chart is the planned schedule, not a claim that every phase is complete. My next milestone is to resolve the validation failure and test the full upload, generation, review and playback process. I will then improve picture support where appropriate, complete the adult usability study and use the findings in the final report.</a:t>
            </a:r>
          </a:p>
          <a:p xmlns:a="http://schemas.openxmlformats.org/drawingml/2006/main">
            <a:r>
              <a:t/>
            </a:r>
          </a:p>
          <a:p xmlns:a="http://schemas.openxmlformats.org/drawingml/2006/main">
            <a:r>
              <a:t>Source notes: Proposal Figure 2: literature 1–2, requirements 2–3, design 3–4, development 4–7, testing 6–8, evaluation 8–9, documentation 9–11, submission 12.</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40 seconds.</a:t>
            </a:r>
          </a:p>
          <a:p xmlns:a="http://schemas.openxmlformats.org/drawingml/2006/main">
            <a:r>
              <a:t/>
            </a:r>
          </a:p>
          <a:p xmlns:a="http://schemas.openxmlformats.org/drawingml/2006/main">
            <a:r>
              <a:t>Little Lens aims to turn educational videos into activities where children answer questions and receive feedback during viewing. The working sample demonstrates this interaction, and I have added local AI components and generation controls to the app. The main remaining task is making generation complete reliably, followed by testing picture support and usability. I will continue developing this same application towards the final submission. Any claims about its value will be based on the technical results and evaluation evidence I collect.</a:t>
            </a:r>
          </a:p>
          <a:p xmlns:a="http://schemas.openxmlformats.org/drawingml/2006/main">
            <a:r>
              <a:t/>
            </a:r>
          </a:p>
          <a:p xmlns:a="http://schemas.openxmlformats.org/drawingml/2006/main">
            <a:r>
              <a:t>Source notes: Proposal expected outcomes and current application evidence.</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10 seconds.</a:t>
            </a:r>
          </a:p>
          <a:p xmlns:a="http://schemas.openxmlformats.org/drawingml/2006/main">
            <a:r>
              <a:t/>
            </a:r>
          </a:p>
          <a:p xmlns:a="http://schemas.openxmlformats.org/drawingml/2006/main">
            <a:r>
              <a:t>These are the selected sources supporting the literature review, development approach and planned usability evaluation.</a:t>
            </a:r>
          </a:p>
          <a:p xmlns:a="http://schemas.openxmlformats.org/drawingml/2006/main">
            <a:r>
              <a:t/>
            </a:r>
          </a:p>
          <a:p xmlns:a="http://schemas.openxmlformats.org/drawingml/2006/main">
            <a:r>
              <a:t>Source notes: Selected references from the supplied proposal. These are renumbered consistently for this presentation.</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4.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5 seconds.</a:t>
            </a:r>
          </a:p>
          <a:p xmlns:a="http://schemas.openxmlformats.org/drawingml/2006/main">
            <a:r>
              <a:t/>
            </a:r>
          </a:p>
          <a:p xmlns:a="http://schemas.openxmlformats.org/drawingml/2006/main">
            <a:r>
              <a:t>Thank you. I am happy to answer your questions.</a:t>
            </a:r>
          </a:p>
          <a:p xmlns:a="http://schemas.openxmlformats.org/drawingml/2006/main">
            <a:r>
              <a:t/>
            </a:r>
          </a:p>
          <a:p xmlns:a="http://schemas.openxmlformats.org/drawingml/2006/main">
            <a:r>
              <a:t>Source notes: Supplied project proposal and documented development progress.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dc6f448c9dc2432c" /></Relationships>
</file>

<file path=ppt/slideLayouts/slideLayout1.xml><?xml version="1.0" encoding="utf-8"?>
<p:sldLayout xmlns:p="http://schemas.openxmlformats.org/presentationml/2006/main" type="title">
  <p:cSld name="Title Slide">
    <p:spTree>
      <p:nvGrpSpPr>
        <p:cNvPr id="1" name=""/>
        <p:cNvGrpSpPr/>
        <p:nvPr/>
      </p:nvGrpSpPr>
      <p:grpSpPr>
        <a:xfrm xmlns:a="http://schemas.openxmlformats.org/drawingml/2006/main"/>
      </p:grpSpPr>
    </p:spTree>
  </p:cSld>
</p:sldLayout>
</file>

<file path=ppt/slideMasters/_rels/slideMaster1.xml.rels>&#65279;<?xml version="1.0" encoding="utf-8"?><Relationships xmlns="http://schemas.openxmlformats.org/package/2006/relationships"><Relationship Type="http://schemas.openxmlformats.org/officeDocument/2006/relationships/theme" Target="/ppt/slideMasters/theme/theme2.xml" Id="R004c030b06494504" /><Relationship Type="http://schemas.openxmlformats.org/officeDocument/2006/relationships/slideLayout" Target="/ppt/slideLayouts/slideLayout1.xml" Id="R0a1ef5f99f50479f" /></Relationships>
</file>

<file path=ppt/slideMasters/slideMaster1.xml><?xml version="1.0" encoding="utf-8"?>
<p:sldMaster xmlns:p="http://schemas.openxmlformats.org/presentationml/2006/main">
  <p:cSld name="Master">
    <p:bg>
      <p:bgRef idx="1001">
        <a:schemeClr xmlns:a="http://schemas.openxmlformats.org/drawingml/2006/main" val="bg1"/>
      </p:bgRef>
    </p:bg>
    <p:spTree>
      <p:nvGrpSpPr>
        <p:cNvPr id="1" name=""/>
        <p:cNvGrpSpPr/>
        <p:nvPr/>
      </p:nvGrpSpPr>
      <p:grpSpPr>
        <a:xfrm xmlns:a="http://schemas.openxmlformats.org/drawingml/2006/main"/>
      </p:grpSpPr>
    </p:spTree>
  </p:cSld>
  <p:clrMap bg1="lt1" tx1="dk1" bg2="lt2" tx2="dk2" accent1="accent1" accent2="accent2" accent3="accent3" accent4="accent4" accent5="accent5" accent6="accent6" hlink="hlink" folHlink="folHlink"/>
  <p:sldLayoutIdLst>
    <p:sldLayoutId xmlns:r="http://schemas.openxmlformats.org/officeDocument/2006/relationships" id="2147483649" r:id="R0a1ef5f99f50479f"/>
  </p:sldLayoutIdLst>
  <p:txStyles>
    <p:titleStyle>
      <a:lvl1pPr xmlns:a="http://schemas.openxmlformats.org/drawingml/2006/main" algn="l">
        <a:lnSpc>
          <a:spcPct val="90000"/>
        </a:lnSpc>
        <a:spcBef>
          <a:spcPts val="0"/>
        </a:spcBef>
        <a:buNone/>
        <a:defRPr sz="4400">
          <a:solidFill>
            <a:schemeClr val="tx1"/>
          </a:solidFill>
          <a:latin typeface="+mj-lt"/>
          <a:ea typeface="+mj-lt"/>
          <a:cs typeface="+mj-lt"/>
        </a:defRPr>
      </a:lvl1pPr>
    </p:titleStyle>
    <p:bodyStyle>
      <a:lvl1pPr xmlns:a="http://schemas.openxmlformats.org/drawingml/2006/main" marL="228600" indent="-228600" algn="l">
        <a:lnSpc>
          <a:spcPct val="90000"/>
        </a:lnSpc>
        <a:spcBef>
          <a:spcPts val="1000"/>
        </a:spcBef>
        <a:buChar char="•"/>
        <a:defRPr sz="2800">
          <a:solidFill>
            <a:schemeClr val="tx1"/>
          </a:solidFill>
          <a:latin typeface="+mn-lt"/>
          <a:ea typeface="+mn-lt"/>
          <a:cs typeface="+mn-lt"/>
        </a:defRPr>
      </a:lvl1pPr>
      <a:lvl2pPr xmlns:a="http://schemas.openxmlformats.org/drawingml/2006/main" marL="685800" indent="-228600" algn="l">
        <a:lnSpc>
          <a:spcPct val="90000"/>
        </a:lnSpc>
        <a:spcBef>
          <a:spcPts val="500"/>
        </a:spcBef>
        <a:buChar char="•"/>
        <a:defRPr sz="2400">
          <a:solidFill>
            <a:schemeClr val="tx1"/>
          </a:solidFill>
          <a:latin typeface="+mn-lt"/>
          <a:ea typeface="+mn-lt"/>
          <a:cs typeface="+mn-lt"/>
        </a:defRPr>
      </a:lvl2pPr>
      <a:lvl3pPr xmlns:a="http://schemas.openxmlformats.org/drawingml/2006/main" marL="1143000" indent="-228600" algn="l">
        <a:lnSpc>
          <a:spcPct val="90000"/>
        </a:lnSpc>
        <a:spcBef>
          <a:spcPts val="500"/>
        </a:spcBef>
        <a:buChar char="•"/>
        <a:defRPr sz="2000">
          <a:solidFill>
            <a:schemeClr val="tx1"/>
          </a:solidFill>
          <a:latin typeface="+mn-lt"/>
          <a:ea typeface="+mn-lt"/>
          <a:cs typeface="+mn-lt"/>
        </a:defRPr>
      </a:lvl3pPr>
      <a:lvl4pPr xmlns:a="http://schemas.openxmlformats.org/drawingml/2006/main" marL="1600200" indent="-228600" algn="l">
        <a:lnSpc>
          <a:spcPct val="90000"/>
        </a:lnSpc>
        <a:spcBef>
          <a:spcPts val="500"/>
        </a:spcBef>
        <a:buChar char="•"/>
        <a:defRPr sz="1800">
          <a:solidFill>
            <a:schemeClr val="tx1"/>
          </a:solidFill>
          <a:latin typeface="+mn-lt"/>
          <a:ea typeface="+mn-lt"/>
          <a:cs typeface="+mn-lt"/>
        </a:defRPr>
      </a:lvl4pPr>
      <a:lvl5pPr xmlns:a="http://schemas.openxmlformats.org/drawingml/2006/main" marL="2057400" indent="-228600" algn="l">
        <a:lnSpc>
          <a:spcPct val="90000"/>
        </a:lnSpc>
        <a:spcBef>
          <a:spcPts val="500"/>
        </a:spcBef>
        <a:buChar char="•"/>
        <a:defRPr sz="1800">
          <a:solidFill>
            <a:schemeClr val="tx1"/>
          </a:solidFill>
          <a:latin typeface="+mn-lt"/>
          <a:ea typeface="+mn-lt"/>
          <a:cs typeface="+mn-lt"/>
        </a:defRPr>
      </a:lvl5pPr>
      <a:lvl6pPr xmlns:a="http://schemas.openxmlformats.org/drawingml/2006/main" marL="2514600" indent="-228600" algn="l">
        <a:lnSpc>
          <a:spcPct val="90000"/>
        </a:lnSpc>
        <a:spcBef>
          <a:spcPts val="500"/>
        </a:spcBef>
        <a:buChar char="•"/>
        <a:defRPr sz="1800">
          <a:solidFill>
            <a:schemeClr val="tx1"/>
          </a:solidFill>
          <a:latin typeface="+mn-lt"/>
          <a:ea typeface="+mn-lt"/>
          <a:cs typeface="+mn-lt"/>
        </a:defRPr>
      </a:lvl6pPr>
      <a:lvl7pPr xmlns:a="http://schemas.openxmlformats.org/drawingml/2006/main" marL="2971800" indent="-228600" algn="l">
        <a:lnSpc>
          <a:spcPct val="90000"/>
        </a:lnSpc>
        <a:spcBef>
          <a:spcPts val="500"/>
        </a:spcBef>
        <a:buChar char="•"/>
        <a:defRPr sz="1800">
          <a:solidFill>
            <a:schemeClr val="tx1"/>
          </a:solidFill>
          <a:latin typeface="+mn-lt"/>
          <a:ea typeface="+mn-lt"/>
          <a:cs typeface="+mn-lt"/>
        </a:defRPr>
      </a:lvl7pPr>
      <a:lvl8pPr xmlns:a="http://schemas.openxmlformats.org/drawingml/2006/main" marL="3429000" indent="-228600" algn="l">
        <a:lnSpc>
          <a:spcPct val="90000"/>
        </a:lnSpc>
        <a:spcBef>
          <a:spcPts val="500"/>
        </a:spcBef>
        <a:buChar char="•"/>
        <a:defRPr sz="1800">
          <a:solidFill>
            <a:schemeClr val="tx1"/>
          </a:solidFill>
          <a:latin typeface="+mn-lt"/>
          <a:ea typeface="+mn-lt"/>
          <a:cs typeface="+mn-lt"/>
        </a:defRPr>
      </a:lvl8pPr>
      <a:lvl9pPr xmlns:a="http://schemas.openxmlformats.org/drawingml/2006/main" marL="3886200" indent="-228600" algn="l">
        <a:lnSpc>
          <a:spcPct val="90000"/>
        </a:lnSpc>
        <a:spcBef>
          <a:spcPts val="500"/>
        </a:spcBef>
        <a:buChar char="•"/>
        <a:defRPr sz="1800">
          <a:solidFill>
            <a:schemeClr val="tx1"/>
          </a:solidFill>
          <a:latin typeface="+mn-lt"/>
          <a:ea typeface="+mn-lt"/>
          <a:cs typeface="+mn-lt"/>
        </a:defRPr>
      </a:lvl9pPr>
    </p:bodyStyle>
    <p:otherStyle>
      <a:lvl1pPr xmlns:a="http://schemas.openxmlformats.org/drawingml/2006/main" marL="0" algn="l">
        <a:buNone/>
        <a:defRPr sz="1800">
          <a:solidFill>
            <a:schemeClr val="tx1"/>
          </a:solidFill>
          <a:latin typeface="+mn-lt"/>
          <a:ea typeface="+mn-lt"/>
          <a:cs typeface="+mn-lt"/>
        </a:defRPr>
      </a:lvl1pPr>
      <a:lvl2pPr xmlns:a="http://schemas.openxmlformats.org/drawingml/2006/main" marL="457200" algn="l">
        <a:buNone/>
        <a:defRPr sz="1800">
          <a:solidFill>
            <a:schemeClr val="tx1"/>
          </a:solidFill>
          <a:latin typeface="+mn-lt"/>
          <a:ea typeface="+mn-lt"/>
          <a:cs typeface="+mn-lt"/>
        </a:defRPr>
      </a:lvl2pPr>
      <a:lvl3pPr xmlns:a="http://schemas.openxmlformats.org/drawingml/2006/main" marL="914400" algn="l">
        <a:buNone/>
        <a:defRPr sz="1800">
          <a:solidFill>
            <a:schemeClr val="tx1"/>
          </a:solidFill>
          <a:latin typeface="+mn-lt"/>
          <a:ea typeface="+mn-lt"/>
          <a:cs typeface="+mn-lt"/>
        </a:defRPr>
      </a:lvl3pPr>
      <a:lvl4pPr xmlns:a="http://schemas.openxmlformats.org/drawingml/2006/main" marL="1371600" algn="l">
        <a:buNone/>
        <a:defRPr sz="1800">
          <a:solidFill>
            <a:schemeClr val="tx1"/>
          </a:solidFill>
          <a:latin typeface="+mn-lt"/>
          <a:ea typeface="+mn-lt"/>
          <a:cs typeface="+mn-lt"/>
        </a:defRPr>
      </a:lvl4pPr>
      <a:lvl5pPr xmlns:a="http://schemas.openxmlformats.org/drawingml/2006/main" marL="1828800" algn="l">
        <a:buNone/>
        <a:defRPr sz="1800">
          <a:solidFill>
            <a:schemeClr val="tx1"/>
          </a:solidFill>
          <a:latin typeface="+mn-lt"/>
          <a:ea typeface="+mn-lt"/>
          <a:cs typeface="+mn-lt"/>
        </a:defRPr>
      </a:lvl5pPr>
      <a:lvl6pPr xmlns:a="http://schemas.openxmlformats.org/drawingml/2006/main" marL="2286000" algn="l">
        <a:buNone/>
        <a:defRPr sz="1800">
          <a:solidFill>
            <a:schemeClr val="tx1"/>
          </a:solidFill>
          <a:latin typeface="+mn-lt"/>
          <a:ea typeface="+mn-lt"/>
          <a:cs typeface="+mn-lt"/>
        </a:defRPr>
      </a:lvl6pPr>
      <a:lvl7pPr xmlns:a="http://schemas.openxmlformats.org/drawingml/2006/main" marL="2743200" algn="l">
        <a:buNone/>
        <a:defRPr sz="1800">
          <a:solidFill>
            <a:schemeClr val="tx1"/>
          </a:solidFill>
          <a:latin typeface="+mn-lt"/>
          <a:ea typeface="+mn-lt"/>
          <a:cs typeface="+mn-lt"/>
        </a:defRPr>
      </a:lvl7pPr>
      <a:lvl8pPr xmlns:a="http://schemas.openxmlformats.org/drawingml/2006/main" marL="3200400" algn="l">
        <a:buNone/>
        <a:defRPr sz="1800">
          <a:solidFill>
            <a:schemeClr val="tx1"/>
          </a:solidFill>
          <a:latin typeface="+mn-lt"/>
          <a:ea typeface="+mn-lt"/>
          <a:cs typeface="+mn-lt"/>
        </a:defRPr>
      </a:lvl8pPr>
      <a:lvl9pPr xmlns:a="http://schemas.openxmlformats.org/drawingml/2006/main" marL="3657600" algn="l">
        <a:buNone/>
        <a:defRPr sz="1800">
          <a:solidFill>
            <a:schemeClr val="tx1"/>
          </a:solidFill>
          <a:latin typeface="+mn-lt"/>
          <a:ea typeface="+mn-lt"/>
          <a:cs typeface="+mn-lt"/>
        </a:defRPr>
      </a:lvl9pPr>
    </p:otherStyle>
  </p:txStyles>
</p:sldMaster>
</file>

<file path=ppt/slideMasters/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slides/_rels/slide1.xml.rels>&#65279;<?xml version="1.0" encoding="utf-8"?><Relationships xmlns="http://schemas.openxmlformats.org/package/2006/relationships"><Relationship Type="http://schemas.openxmlformats.org/officeDocument/2006/relationships/slideLayout" Target="/ppt/slideLayouts/slideLayout1.xml" Id="Rf4aae391c20340a7" /><Relationship Type="http://schemas.openxmlformats.org/officeDocument/2006/relationships/notesSlide" Target="/ppt/notesSlides/notesSlide1.xml" Id="R55a686ab064f494f" /></Relationships>
</file>

<file path=ppt/slides/_rels/slide2.xml.rels>&#65279;<?xml version="1.0" encoding="utf-8"?><Relationships xmlns="http://schemas.openxmlformats.org/package/2006/relationships"><Relationship Type="http://schemas.openxmlformats.org/officeDocument/2006/relationships/slideLayout" Target="/ppt/slideLayouts/slideLayout1.xml" Id="R688102ef37cc460c" /><Relationship Type="http://schemas.openxmlformats.org/officeDocument/2006/relationships/notesSlide" Target="/ppt/notesSlides/notesSlide2.xml" Id="R637170cdeb134674" /></Relationships>
</file>

<file path=ppt/slides/_rels/slide3.xml.rels>&#65279;<?xml version="1.0" encoding="utf-8"?><Relationships xmlns="http://schemas.openxmlformats.org/package/2006/relationships"><Relationship Type="http://schemas.openxmlformats.org/officeDocument/2006/relationships/slideLayout" Target="/ppt/slideLayouts/slideLayout1.xml" Id="R7f8bef4c39e647bc" /><Relationship Type="http://schemas.openxmlformats.org/officeDocument/2006/relationships/image" Target="/ppt/media/image.png" Id="R4299cbc231744587" /><Relationship Type="http://schemas.openxmlformats.org/officeDocument/2006/relationships/notesSlide" Target="/ppt/notesSlides/notesSlide3.xml" Id="R99227a04a9fa476f" /></Relationships>
</file>

<file path=ppt/slides/_rels/slide4.xml.rels>&#65279;<?xml version="1.0" encoding="utf-8"?><Relationships xmlns="http://schemas.openxmlformats.org/package/2006/relationships"><Relationship Type="http://schemas.openxmlformats.org/officeDocument/2006/relationships/slideLayout" Target="/ppt/slideLayouts/slideLayout1.xml" Id="Ra468ca1da5b34b2d" /><Relationship Type="http://schemas.openxmlformats.org/officeDocument/2006/relationships/notesSlide" Target="/ppt/notesSlides/notesSlide4.xml" Id="R092f1f3e7875484d" /></Relationships>
</file>

<file path=ppt/slides/_rels/slide5.xml.rels>&#65279;<?xml version="1.0" encoding="utf-8"?><Relationships xmlns="http://schemas.openxmlformats.org/package/2006/relationships"><Relationship Type="http://schemas.openxmlformats.org/officeDocument/2006/relationships/slideLayout" Target="/ppt/slideLayouts/slideLayout1.xml" Id="R59f02a1c4090447c" /><Relationship Type="http://schemas.openxmlformats.org/officeDocument/2006/relationships/notesSlide" Target="/ppt/notesSlides/notesSlide5.xml" Id="R4f16800bac454d4a" /></Relationships>
</file>

<file path=ppt/slides/_rels/slide6.xml.rels>&#65279;<?xml version="1.0" encoding="utf-8"?><Relationships xmlns="http://schemas.openxmlformats.org/package/2006/relationships"><Relationship Type="http://schemas.openxmlformats.org/officeDocument/2006/relationships/slideLayout" Target="/ppt/slideLayouts/slideLayout1.xml" Id="R4342e8bf0d814ab8" /><Relationship Type="http://schemas.openxmlformats.org/officeDocument/2006/relationships/notesSlide" Target="/ppt/notesSlides/notesSlide6.xml" Id="R0ffc9f377b2f4457" /></Relationships>
</file>

<file path=ppt/slides/_rels/slide7.xml.rels>&#65279;<?xml version="1.0" encoding="utf-8"?><Relationships xmlns="http://schemas.openxmlformats.org/package/2006/relationships"><Relationship Type="http://schemas.openxmlformats.org/officeDocument/2006/relationships/slideLayout" Target="/ppt/slideLayouts/slideLayout1.xml" Id="R817b6843cad94e36" /><Relationship Type="http://schemas.openxmlformats.org/officeDocument/2006/relationships/notesSlide" Target="/ppt/notesSlides/notesSlide7.xml" Id="Rfb52ba6cc658493a" /></Relationships>
</file>

<file path=ppt/slides/_rels/slide8.xml.rels>&#65279;<?xml version="1.0" encoding="utf-8"?><Relationships xmlns="http://schemas.openxmlformats.org/package/2006/relationships"><Relationship Type="http://schemas.openxmlformats.org/officeDocument/2006/relationships/slideLayout" Target="/ppt/slideLayouts/slideLayout1.xml" Id="R1c25f461a48b43c0" /><Relationship Type="http://schemas.openxmlformats.org/officeDocument/2006/relationships/notesSlide" Target="/ppt/notesSlides/notesSlide8.xml" Id="R437b735073b740b0" /></Relationships>
</file>

<file path=ppt/slides/_rels/slide9.xml.rels>&#65279;<?xml version="1.0" encoding="utf-8"?><Relationships xmlns="http://schemas.openxmlformats.org/package/2006/relationships"><Relationship Type="http://schemas.openxmlformats.org/officeDocument/2006/relationships/slideLayout" Target="/ppt/slideLayouts/slideLayout1.xml" Id="R1dc15fa345854d6c" /><Relationship Type="http://schemas.openxmlformats.org/officeDocument/2006/relationships/image" Target="/ppt/media/image2.png" Id="R26ebeb9b78e54b0c" /><Relationship Type="http://schemas.openxmlformats.org/officeDocument/2006/relationships/image" Target="/ppt/media/image3.png" Id="R435e30d5c74f477b" /><Relationship Type="http://schemas.openxmlformats.org/officeDocument/2006/relationships/notesSlide" Target="/ppt/notesSlides/notesSlide9.xml" Id="R132cc29f68b94ae3" /></Relationships>
</file>

<file path=ppt/slides/_rels/slide10.xml.rels>&#65279;<?xml version="1.0" encoding="utf-8"?><Relationships xmlns="http://schemas.openxmlformats.org/package/2006/relationships"><Relationship Type="http://schemas.openxmlformats.org/officeDocument/2006/relationships/slideLayout" Target="/ppt/slideLayouts/slideLayout1.xml" Id="Rec69e8cbf256452f" /><Relationship Type="http://schemas.openxmlformats.org/officeDocument/2006/relationships/image" Target="/ppt/media/image4.png" Id="R8251472906284e05" /><Relationship Type="http://schemas.openxmlformats.org/officeDocument/2006/relationships/notesSlide" Target="/ppt/notesSlides/notesSlide10.xml" Id="Rcaa2288f5ec744cc" /></Relationships>
</file>

<file path=ppt/slides/_rels/slide11.xml.rels>&#65279;<?xml version="1.0" encoding="utf-8"?><Relationships xmlns="http://schemas.openxmlformats.org/package/2006/relationships"><Relationship Type="http://schemas.openxmlformats.org/officeDocument/2006/relationships/slideLayout" Target="/ppt/slideLayouts/slideLayout1.xml" Id="Rbbeb8e7efd5a4d53" /><Relationship Type="http://schemas.openxmlformats.org/officeDocument/2006/relationships/notesSlide" Target="/ppt/notesSlides/notesSlide11.xml" Id="Rd516695f82864d8f" /></Relationships>
</file>

<file path=ppt/slides/_rels/slide12.xml.rels>&#65279;<?xml version="1.0" encoding="utf-8"?><Relationships xmlns="http://schemas.openxmlformats.org/package/2006/relationships"><Relationship Type="http://schemas.openxmlformats.org/officeDocument/2006/relationships/slideLayout" Target="/ppt/slideLayouts/slideLayout1.xml" Id="Re56e88110ad14da4" /><Relationship Type="http://schemas.openxmlformats.org/officeDocument/2006/relationships/notesSlide" Target="/ppt/notesSlides/notesSlide12.xml" Id="R4973de53bd4d4519" /></Relationships>
</file>

<file path=ppt/slides/_rels/slide13.xml.rels>&#65279;<?xml version="1.0" encoding="utf-8"?><Relationships xmlns="http://schemas.openxmlformats.org/package/2006/relationships"><Relationship Type="http://schemas.openxmlformats.org/officeDocument/2006/relationships/slideLayout" Target="/ppt/slideLayouts/slideLayout1.xml" Id="R667879fd6eaa492f" /><Relationship Type="http://schemas.openxmlformats.org/officeDocument/2006/relationships/notesSlide" Target="/ppt/notesSlides/notesSlide13.xml" Id="Rb741bcd5c9e5491f" /></Relationships>
</file>

<file path=ppt/slides/_rels/slide14.xml.rels>&#65279;<?xml version="1.0" encoding="utf-8"?><Relationships xmlns="http://schemas.openxmlformats.org/package/2006/relationships"><Relationship Type="http://schemas.openxmlformats.org/officeDocument/2006/relationships/slideLayout" Target="/ppt/slideLayouts/slideLayout1.xml" Id="Rd68daafba8b246a6" /><Relationship Type="http://schemas.openxmlformats.org/officeDocument/2006/relationships/notesSlide" Target="/ppt/notesSlides/notesSlide14.xml" Id="R161c0d7141ba4c7c" /></Relationships>
</file>

<file path=ppt/slides/slide1.xml><?xml version="1.0" encoding="utf-8"?>
<p:sld xmlns:p="http://schemas.openxmlformats.org/presentationml/2006/main">
  <p:cSld>
    <p:bg>
      <p:bgPr>
        <a:solidFill xmlns:a="http://schemas.openxmlformats.org/drawingml/2006/main">
          <a:srgbClr val="432D4C"/>
        </a:solidFill>
      </p:bgPr>
    </p:bg>
    <p:spTree>
      <p:nvGrpSpPr>
        <p:cNvPr id="1" name=""/>
        <p:cNvGrpSpPr/>
        <p:nvPr/>
      </p:nvGrpSpPr>
      <p:grpSpPr>
        <a:xfrm xmlns:a="http://schemas.openxmlformats.org/drawingml/2006/main"/>
      </p:grpSpPr>
      <p:sp>
        <p:nvSpPr>
          <p:cNvPr id="5" name="">
            <a:extLst xmlns:a="http://schemas.openxmlformats.org/drawingml/2006/main">
              <a:ext uri="{FF2B5EF4-FFF2-40B4-BE49-F238E27FC236}">
                <a16:creationId xmlns:a16="http://schemas.microsoft.com/office/drawing/2014/main" id="{545922CA-850E-4326-B79E-BD305534FA78}"/>
              </a:ext>
            </a:extLst>
          </p:cNvPr>
          <p:cNvSpPr>
            <a:spLocks xmlns:a="http://schemas.openxmlformats.org/drawingml/2006/main" noGrp="1"/>
          </p:cNvSpPr>
          <p:nvPr/>
        </p:nvSpPr>
        <p:spPr>
          <a:xfrm xmlns:a="http://schemas.openxmlformats.org/drawingml/2006/main">
            <a:off x="619125" y="571500"/>
            <a:ext cx="10572750" cy="723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600" b="1">
                <a:solidFill>
                  <a:srgbClr val="F3DACC"/>
                </a:solidFill>
                <a:latin typeface="Nimbus Sans"/>
                <a:ea typeface="Nimbus Sans"/>
                <a:cs typeface="Nimbus Sans"/>
              </a:defRPr>
            </a:pPr>
            <a:r>
              <a:rPr sz="3600" b="1">
                <a:solidFill>
                  <a:srgbClr val="F3DACC"/>
                </a:solidFill>
                <a:latin typeface="Nimbus Sans"/>
                <a:ea typeface="Nimbus Sans"/>
                <a:cs typeface="Nimbus Sans"/>
              </a:rPr>
              <a:t>Little Lens</a:t>
            </a:r>
          </a:p>
        </p:txBody>
      </p:sp>
      <p:sp>
        <p:nvSpPr>
          <p:cNvPr id="2" name="">
            <a:extLst xmlns:a="http://schemas.openxmlformats.org/drawingml/2006/main">
              <a:ext uri="{FF2B5EF4-FFF2-40B4-BE49-F238E27FC236}">
                <a16:creationId xmlns:a16="http://schemas.microsoft.com/office/drawing/2014/main" id="{CCE5BF5B-9DBB-4783-8571-65D30F6C1F2F}"/>
              </a:ext>
            </a:extLst>
          </p:cNvPr>
          <p:cNvSpPr>
            <a:spLocks xmlns:a="http://schemas.openxmlformats.org/drawingml/2006/main" noGrp="1"/>
          </p:cNvSpPr>
          <p:nvPr/>
        </p:nvSpPr>
        <p:spPr>
          <a:xfrm xmlns:a="http://schemas.openxmlformats.org/drawingml/2006/main">
            <a:off x="619125" y="1971675"/>
            <a:ext cx="10953750" cy="25050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4575" b="1">
                <a:solidFill>
                  <a:srgbClr val="FBF8F3"/>
                </a:solidFill>
                <a:latin typeface="Nimbus Sans"/>
                <a:ea typeface="Nimbus Sans"/>
                <a:cs typeface="Nimbus Sans"/>
              </a:defRPr>
            </a:pPr>
            <a:r>
              <a:rPr sz="4575" b="1">
                <a:solidFill>
                  <a:srgbClr val="FBF8F3"/>
                </a:solidFill>
                <a:latin typeface="Nimbus Sans"/>
                <a:ea typeface="Nimbus Sans"/>
                <a:cs typeface="Nimbus Sans"/>
              </a:rPr>
              <a:t>An AI-Powered Interactive</a:t>
            </a:r>
          </a:p>
          <a:p xmlns:a="http://schemas.openxmlformats.org/drawingml/2006/main">
            <a:pPr>
              <a:defRPr sz="4575" b="1">
                <a:solidFill>
                  <a:srgbClr val="FBF8F3"/>
                </a:solidFill>
                <a:latin typeface="Nimbus Sans"/>
                <a:ea typeface="Nimbus Sans"/>
                <a:cs typeface="Nimbus Sans"/>
              </a:defRPr>
            </a:pPr>
            <a:r>
              <a:rPr sz="4575" b="1">
                <a:solidFill>
                  <a:srgbClr val="FBF8F3"/>
                </a:solidFill>
                <a:latin typeface="Nimbus Sans"/>
                <a:ea typeface="Nimbus Sans"/>
                <a:cs typeface="Nimbus Sans"/>
              </a:rPr>
              <a:t>Video Questioning System</a:t>
            </a:r>
          </a:p>
          <a:p xmlns:a="http://schemas.openxmlformats.org/drawingml/2006/main">
            <a:pPr>
              <a:defRPr sz="4575" b="1">
                <a:solidFill>
                  <a:srgbClr val="FBF8F3"/>
                </a:solidFill>
                <a:latin typeface="Nimbus Sans"/>
                <a:ea typeface="Nimbus Sans"/>
                <a:cs typeface="Nimbus Sans"/>
              </a:defRPr>
            </a:pPr>
            <a:r>
              <a:rPr sz="4575" b="1">
                <a:solidFill>
                  <a:srgbClr val="FBF8F3"/>
                </a:solidFill>
                <a:latin typeface="Nimbus Sans"/>
                <a:ea typeface="Nimbus Sans"/>
                <a:cs typeface="Nimbus Sans"/>
              </a:rPr>
              <a:t>for Children</a:t>
            </a:r>
          </a:p>
        </p:txBody>
      </p:sp>
      <p:sp>
        <p:nvSpPr>
          <p:cNvPr id="3" name="">
            <a:extLst xmlns:a="http://schemas.openxmlformats.org/drawingml/2006/main">
              <a:ext uri="{FF2B5EF4-FFF2-40B4-BE49-F238E27FC236}">
                <a16:creationId xmlns:a16="http://schemas.microsoft.com/office/drawing/2014/main" id="{8C3AB433-C482-4AE7-A07B-4E28DFE6E755}"/>
              </a:ext>
            </a:extLst>
          </p:cNvPr>
          <p:cNvSpPr>
            <a:spLocks xmlns:a="http://schemas.openxmlformats.org/drawingml/2006/main" noGrp="1"/>
          </p:cNvSpPr>
          <p:nvPr/>
        </p:nvSpPr>
        <p:spPr>
          <a:xfrm xmlns:a="http://schemas.openxmlformats.org/drawingml/2006/main">
            <a:off x="638175" y="4714875"/>
            <a:ext cx="1057275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250" b="0">
                <a:solidFill>
                  <a:srgbClr val="F3DACC"/>
                </a:solidFill>
                <a:latin typeface="Nimbus Sans"/>
                <a:ea typeface="Nimbus Sans"/>
                <a:cs typeface="Nimbus Sans"/>
              </a:defRPr>
            </a:pPr>
            <a:r>
              <a:rPr sz="2250" b="0">
                <a:solidFill>
                  <a:srgbClr val="F3DACC"/>
                </a:solidFill>
                <a:latin typeface="Nimbus Sans"/>
                <a:ea typeface="Nimbus Sans"/>
                <a:cs typeface="Nimbus Sans"/>
              </a:rPr>
              <a:t>Interim Viva Presentation</a:t>
            </a:r>
          </a:p>
        </p:txBody>
      </p:sp>
      <p:sp>
        <p:nvSpPr>
          <p:cNvPr id="4" name="">
            <a:extLst xmlns:a="http://schemas.openxmlformats.org/drawingml/2006/main">
              <a:ext uri="{FF2B5EF4-FFF2-40B4-BE49-F238E27FC236}">
                <a16:creationId xmlns:a16="http://schemas.microsoft.com/office/drawing/2014/main" id="{AD207F44-E1E4-4372-92C2-A8113DBBD0F5}"/>
              </a:ext>
            </a:extLst>
          </p:cNvPr>
          <p:cNvSpPr>
            <a:spLocks xmlns:a="http://schemas.openxmlformats.org/drawingml/2006/main" noGrp="1"/>
          </p:cNvSpPr>
          <p:nvPr/>
        </p:nvSpPr>
        <p:spPr>
          <a:xfrm xmlns:a="http://schemas.openxmlformats.org/drawingml/2006/main">
            <a:off x="638175" y="5572125"/>
            <a:ext cx="10572750"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0">
                <a:solidFill>
                  <a:srgbClr val="FBF8F3"/>
                </a:solidFill>
                <a:latin typeface="Nimbus Sans"/>
                <a:ea typeface="Nimbus Sans"/>
                <a:cs typeface="Nimbus Sans"/>
              </a:defRPr>
            </a:pPr>
            <a:r>
              <a:rPr sz="1875" b="0">
                <a:solidFill>
                  <a:srgbClr val="FBF8F3"/>
                </a:solidFill>
                <a:latin typeface="Nimbus Sans"/>
                <a:ea typeface="Nimbus Sans"/>
                <a:cs typeface="Nimbus Sans"/>
              </a:rPr>
              <a:t>Yasser El Ouafai Ouafa   |   2320925</a:t>
            </a:r>
          </a:p>
          <a:p xmlns:a="http://schemas.openxmlformats.org/drawingml/2006/main">
            <a:pPr>
              <a:defRPr sz="1875" b="0">
                <a:solidFill>
                  <a:srgbClr val="FBF8F3"/>
                </a:solidFill>
                <a:latin typeface="Nimbus Sans"/>
                <a:ea typeface="Nimbus Sans"/>
                <a:cs typeface="Nimbus Sans"/>
              </a:defRPr>
            </a:pPr>
            <a:r>
              <a:rPr sz="1875" b="0">
                <a:solidFill>
                  <a:srgbClr val="FBF8F3"/>
                </a:solidFill>
                <a:latin typeface="Nimbus Sans"/>
                <a:ea typeface="Nimbus Sans"/>
                <a:cs typeface="Nimbus Sans"/>
              </a:rPr>
              <a:t>21 September 2026</a:t>
            </a:r>
          </a:p>
        </p:txBody>
      </p:sp>
    </p:spTree>
    <p:extLst>
      <p:ext uri="{BB962C8B-B14F-4D97-AF65-F5344CB8AC3E}">
        <p14:creationId xmlns:p14="http://schemas.microsoft.com/office/powerpoint/2010/main" val="12900754"/>
      </p:ext>
    </p:extLst>
  </p:cSld>
</p:sld>
</file>

<file path=ppt/slides/slide2.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23" name="">
            <a:extLst xmlns:a="http://schemas.openxmlformats.org/drawingml/2006/main">
              <a:ext uri="{FF2B5EF4-FFF2-40B4-BE49-F238E27FC236}">
                <a16:creationId xmlns:a16="http://schemas.microsoft.com/office/drawing/2014/main" id="{048AF2D1-B93C-480E-876D-DEE2E8359D1C}"/>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Table of contents</a:t>
            </a:r>
          </a:p>
        </p:txBody>
      </p:sp>
      <p:sp>
        <p:nvSpPr>
          <p:cNvPr id="2" name="">
            <a:extLst xmlns:a="http://schemas.openxmlformats.org/drawingml/2006/main">
              <a:ext uri="{FF2B5EF4-FFF2-40B4-BE49-F238E27FC236}">
                <a16:creationId xmlns:a16="http://schemas.microsoft.com/office/drawing/2014/main" id="{D66C24EC-6FCF-45DE-B480-7291836167D7}"/>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02</a:t>
            </a:r>
          </a:p>
        </p:txBody>
      </p:sp>
      <p:sp>
        <p:nvSpPr>
          <p:cNvPr id="3" name="">
            <a:extLst xmlns:a="http://schemas.openxmlformats.org/drawingml/2006/main">
              <a:ext uri="{FF2B5EF4-FFF2-40B4-BE49-F238E27FC236}">
                <a16:creationId xmlns:a16="http://schemas.microsoft.com/office/drawing/2014/main" id="{FC35B4A0-D89F-4133-B343-E20A5FB58C4A}"/>
              </a:ext>
            </a:extLst>
          </p:cNvPr>
          <p:cNvSpPr>
            <a:spLocks xmlns:a="http://schemas.openxmlformats.org/drawingml/2006/main" noGrp="1"/>
          </p:cNvSpPr>
          <p:nvPr/>
        </p:nvSpPr>
        <p:spPr>
          <a:xfrm xmlns:a="http://schemas.openxmlformats.org/drawingml/2006/main">
            <a:off x="609600" y="1619250"/>
            <a:ext cx="4762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01</a:t>
            </a:r>
          </a:p>
        </p:txBody>
      </p:sp>
      <p:sp>
        <p:nvSpPr>
          <p:cNvPr id="4" name="">
            <a:extLst xmlns:a="http://schemas.openxmlformats.org/drawingml/2006/main">
              <a:ext uri="{FF2B5EF4-FFF2-40B4-BE49-F238E27FC236}">
                <a16:creationId xmlns:a16="http://schemas.microsoft.com/office/drawing/2014/main" id="{5E4243C1-CF1A-491D-9BED-D471B8B889BF}"/>
              </a:ext>
            </a:extLst>
          </p:cNvPr>
          <p:cNvSpPr>
            <a:spLocks xmlns:a="http://schemas.openxmlformats.org/drawingml/2006/main" noGrp="1"/>
          </p:cNvSpPr>
          <p:nvPr/>
        </p:nvSpPr>
        <p:spPr>
          <a:xfrm xmlns:a="http://schemas.openxmlformats.org/drawingml/2006/main">
            <a:off x="1238250" y="1619250"/>
            <a:ext cx="46577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Introduction</a:t>
            </a:r>
          </a:p>
        </p:txBody>
      </p:sp>
      <p:sp>
        <p:nvSpPr>
          <p:cNvPr id="5" name="">
            <a:extLst xmlns:a="http://schemas.openxmlformats.org/drawingml/2006/main">
              <a:ext uri="{FF2B5EF4-FFF2-40B4-BE49-F238E27FC236}">
                <a16:creationId xmlns:a16="http://schemas.microsoft.com/office/drawing/2014/main" id="{82B6EE67-0722-45E6-9D74-A80691573A05}"/>
              </a:ext>
            </a:extLst>
          </p:cNvPr>
          <p:cNvSpPr>
            <a:spLocks xmlns:a="http://schemas.openxmlformats.org/drawingml/2006/main" noGrp="1"/>
          </p:cNvSpPr>
          <p:nvPr/>
        </p:nvSpPr>
        <p:spPr>
          <a:xfrm xmlns:a="http://schemas.openxmlformats.org/drawingml/2006/main">
            <a:off x="609600" y="2457450"/>
            <a:ext cx="4762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02</a:t>
            </a:r>
          </a:p>
        </p:txBody>
      </p:sp>
      <p:sp>
        <p:nvSpPr>
          <p:cNvPr id="6" name="">
            <a:extLst xmlns:a="http://schemas.openxmlformats.org/drawingml/2006/main">
              <a:ext uri="{FF2B5EF4-FFF2-40B4-BE49-F238E27FC236}">
                <a16:creationId xmlns:a16="http://schemas.microsoft.com/office/drawing/2014/main" id="{CFF5AEF4-DE16-441B-AD3D-A4A508515736}"/>
              </a:ext>
            </a:extLst>
          </p:cNvPr>
          <p:cNvSpPr>
            <a:spLocks xmlns:a="http://schemas.openxmlformats.org/drawingml/2006/main" noGrp="1"/>
          </p:cNvSpPr>
          <p:nvPr/>
        </p:nvSpPr>
        <p:spPr>
          <a:xfrm xmlns:a="http://schemas.openxmlformats.org/drawingml/2006/main">
            <a:off x="1238250" y="2457450"/>
            <a:ext cx="46577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Problem statement</a:t>
            </a:r>
          </a:p>
        </p:txBody>
      </p:sp>
      <p:sp>
        <p:nvSpPr>
          <p:cNvPr id="7" name="">
            <a:extLst xmlns:a="http://schemas.openxmlformats.org/drawingml/2006/main">
              <a:ext uri="{FF2B5EF4-FFF2-40B4-BE49-F238E27FC236}">
                <a16:creationId xmlns:a16="http://schemas.microsoft.com/office/drawing/2014/main" id="{B2EA1725-D8D4-4EF6-8A1B-23BF1A1B6CC4}"/>
              </a:ext>
            </a:extLst>
          </p:cNvPr>
          <p:cNvSpPr>
            <a:spLocks xmlns:a="http://schemas.openxmlformats.org/drawingml/2006/main" noGrp="1"/>
          </p:cNvSpPr>
          <p:nvPr/>
        </p:nvSpPr>
        <p:spPr>
          <a:xfrm xmlns:a="http://schemas.openxmlformats.org/drawingml/2006/main">
            <a:off x="609600" y="3295650"/>
            <a:ext cx="4762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03</a:t>
            </a:r>
          </a:p>
        </p:txBody>
      </p:sp>
      <p:sp>
        <p:nvSpPr>
          <p:cNvPr id="8" name="">
            <a:extLst xmlns:a="http://schemas.openxmlformats.org/drawingml/2006/main">
              <a:ext uri="{FF2B5EF4-FFF2-40B4-BE49-F238E27FC236}">
                <a16:creationId xmlns:a16="http://schemas.microsoft.com/office/drawing/2014/main" id="{229947D3-D0E6-47EC-87F2-409C096D6291}"/>
              </a:ext>
            </a:extLst>
          </p:cNvPr>
          <p:cNvSpPr>
            <a:spLocks xmlns:a="http://schemas.openxmlformats.org/drawingml/2006/main" noGrp="1"/>
          </p:cNvSpPr>
          <p:nvPr/>
        </p:nvSpPr>
        <p:spPr>
          <a:xfrm xmlns:a="http://schemas.openxmlformats.org/drawingml/2006/main">
            <a:off x="1238250" y="3295650"/>
            <a:ext cx="46577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Project aim and objectives</a:t>
            </a:r>
          </a:p>
        </p:txBody>
      </p:sp>
      <p:sp>
        <p:nvSpPr>
          <p:cNvPr id="9" name="">
            <a:extLst xmlns:a="http://schemas.openxmlformats.org/drawingml/2006/main">
              <a:ext uri="{FF2B5EF4-FFF2-40B4-BE49-F238E27FC236}">
                <a16:creationId xmlns:a16="http://schemas.microsoft.com/office/drawing/2014/main" id="{426950B3-0C24-4DBE-A609-F4FFE576B64D}"/>
              </a:ext>
            </a:extLst>
          </p:cNvPr>
          <p:cNvSpPr>
            <a:spLocks xmlns:a="http://schemas.openxmlformats.org/drawingml/2006/main" noGrp="1"/>
          </p:cNvSpPr>
          <p:nvPr/>
        </p:nvSpPr>
        <p:spPr>
          <a:xfrm xmlns:a="http://schemas.openxmlformats.org/drawingml/2006/main">
            <a:off x="609600" y="4133850"/>
            <a:ext cx="4762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04</a:t>
            </a:r>
          </a:p>
        </p:txBody>
      </p:sp>
      <p:sp>
        <p:nvSpPr>
          <p:cNvPr id="10" name="">
            <a:extLst xmlns:a="http://schemas.openxmlformats.org/drawingml/2006/main">
              <a:ext uri="{FF2B5EF4-FFF2-40B4-BE49-F238E27FC236}">
                <a16:creationId xmlns:a16="http://schemas.microsoft.com/office/drawing/2014/main" id="{8917E39F-1E77-4419-8979-A93E877BA359}"/>
              </a:ext>
            </a:extLst>
          </p:cNvPr>
          <p:cNvSpPr>
            <a:spLocks xmlns:a="http://schemas.openxmlformats.org/drawingml/2006/main" noGrp="1"/>
          </p:cNvSpPr>
          <p:nvPr/>
        </p:nvSpPr>
        <p:spPr>
          <a:xfrm xmlns:a="http://schemas.openxmlformats.org/drawingml/2006/main">
            <a:off x="1238250" y="4133850"/>
            <a:ext cx="46577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Literature review</a:t>
            </a:r>
          </a:p>
        </p:txBody>
      </p:sp>
      <p:sp>
        <p:nvSpPr>
          <p:cNvPr id="11" name="">
            <a:extLst xmlns:a="http://schemas.openxmlformats.org/drawingml/2006/main">
              <a:ext uri="{FF2B5EF4-FFF2-40B4-BE49-F238E27FC236}">
                <a16:creationId xmlns:a16="http://schemas.microsoft.com/office/drawing/2014/main" id="{4420D5B5-7D09-442B-B2D3-2ADF9032850E}"/>
              </a:ext>
            </a:extLst>
          </p:cNvPr>
          <p:cNvSpPr>
            <a:spLocks xmlns:a="http://schemas.openxmlformats.org/drawingml/2006/main" noGrp="1"/>
          </p:cNvSpPr>
          <p:nvPr/>
        </p:nvSpPr>
        <p:spPr>
          <a:xfrm xmlns:a="http://schemas.openxmlformats.org/drawingml/2006/main">
            <a:off x="609600" y="4972050"/>
            <a:ext cx="4762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05</a:t>
            </a:r>
          </a:p>
        </p:txBody>
      </p:sp>
      <p:sp>
        <p:nvSpPr>
          <p:cNvPr id="12" name="">
            <a:extLst xmlns:a="http://schemas.openxmlformats.org/drawingml/2006/main">
              <a:ext uri="{FF2B5EF4-FFF2-40B4-BE49-F238E27FC236}">
                <a16:creationId xmlns:a16="http://schemas.microsoft.com/office/drawing/2014/main" id="{0A28C7D2-EAE2-44E2-B991-7DF6D79D0F30}"/>
              </a:ext>
            </a:extLst>
          </p:cNvPr>
          <p:cNvSpPr>
            <a:spLocks xmlns:a="http://schemas.openxmlformats.org/drawingml/2006/main" noGrp="1"/>
          </p:cNvSpPr>
          <p:nvPr/>
        </p:nvSpPr>
        <p:spPr>
          <a:xfrm xmlns:a="http://schemas.openxmlformats.org/drawingml/2006/main">
            <a:off x="1238250" y="4972050"/>
            <a:ext cx="46577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Methodology</a:t>
            </a:r>
          </a:p>
        </p:txBody>
      </p:sp>
      <p:sp>
        <p:nvSpPr>
          <p:cNvPr id="13" name="">
            <a:extLst xmlns:a="http://schemas.openxmlformats.org/drawingml/2006/main">
              <a:ext uri="{FF2B5EF4-FFF2-40B4-BE49-F238E27FC236}">
                <a16:creationId xmlns:a16="http://schemas.microsoft.com/office/drawing/2014/main" id="{57A31528-8D6A-4B84-A6F9-C591B2C6B593}"/>
              </a:ext>
            </a:extLst>
          </p:cNvPr>
          <p:cNvSpPr>
            <a:spLocks xmlns:a="http://schemas.openxmlformats.org/drawingml/2006/main" noGrp="1"/>
          </p:cNvSpPr>
          <p:nvPr/>
        </p:nvSpPr>
        <p:spPr>
          <a:xfrm xmlns:a="http://schemas.openxmlformats.org/drawingml/2006/main">
            <a:off x="6657975" y="1619250"/>
            <a:ext cx="4762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06</a:t>
            </a:r>
          </a:p>
        </p:txBody>
      </p:sp>
      <p:sp>
        <p:nvSpPr>
          <p:cNvPr id="14" name="">
            <a:extLst xmlns:a="http://schemas.openxmlformats.org/drawingml/2006/main">
              <a:ext uri="{FF2B5EF4-FFF2-40B4-BE49-F238E27FC236}">
                <a16:creationId xmlns:a16="http://schemas.microsoft.com/office/drawing/2014/main" id="{9F780990-FC45-4412-A840-FA75AE30C430}"/>
              </a:ext>
            </a:extLst>
          </p:cNvPr>
          <p:cNvSpPr>
            <a:spLocks xmlns:a="http://schemas.openxmlformats.org/drawingml/2006/main" noGrp="1"/>
          </p:cNvSpPr>
          <p:nvPr/>
        </p:nvSpPr>
        <p:spPr>
          <a:xfrm xmlns:a="http://schemas.openxmlformats.org/drawingml/2006/main">
            <a:off x="7286625" y="1619250"/>
            <a:ext cx="46577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Functionalities</a:t>
            </a:r>
          </a:p>
        </p:txBody>
      </p:sp>
      <p:sp>
        <p:nvSpPr>
          <p:cNvPr id="15" name="">
            <a:extLst xmlns:a="http://schemas.openxmlformats.org/drawingml/2006/main">
              <a:ext uri="{FF2B5EF4-FFF2-40B4-BE49-F238E27FC236}">
                <a16:creationId xmlns:a16="http://schemas.microsoft.com/office/drawing/2014/main" id="{AF08540C-9A9B-4B30-B9E6-5B7F03461CF3}"/>
              </a:ext>
            </a:extLst>
          </p:cNvPr>
          <p:cNvSpPr>
            <a:spLocks xmlns:a="http://schemas.openxmlformats.org/drawingml/2006/main" noGrp="1"/>
          </p:cNvSpPr>
          <p:nvPr/>
        </p:nvSpPr>
        <p:spPr>
          <a:xfrm xmlns:a="http://schemas.openxmlformats.org/drawingml/2006/main">
            <a:off x="6657975" y="2457450"/>
            <a:ext cx="4762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07</a:t>
            </a:r>
          </a:p>
        </p:txBody>
      </p:sp>
      <p:sp>
        <p:nvSpPr>
          <p:cNvPr id="16" name="">
            <a:extLst xmlns:a="http://schemas.openxmlformats.org/drawingml/2006/main">
              <a:ext uri="{FF2B5EF4-FFF2-40B4-BE49-F238E27FC236}">
                <a16:creationId xmlns:a16="http://schemas.microsoft.com/office/drawing/2014/main" id="{A85CF489-7C16-4BDD-9F71-A057A1E8E344}"/>
              </a:ext>
            </a:extLst>
          </p:cNvPr>
          <p:cNvSpPr>
            <a:spLocks xmlns:a="http://schemas.openxmlformats.org/drawingml/2006/main" noGrp="1"/>
          </p:cNvSpPr>
          <p:nvPr/>
        </p:nvSpPr>
        <p:spPr>
          <a:xfrm xmlns:a="http://schemas.openxmlformats.org/drawingml/2006/main">
            <a:off x="7286625" y="2457450"/>
            <a:ext cx="46577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Design overview</a:t>
            </a:r>
          </a:p>
        </p:txBody>
      </p:sp>
      <p:sp>
        <p:nvSpPr>
          <p:cNvPr id="17" name="">
            <a:extLst xmlns:a="http://schemas.openxmlformats.org/drawingml/2006/main">
              <a:ext uri="{FF2B5EF4-FFF2-40B4-BE49-F238E27FC236}">
                <a16:creationId xmlns:a16="http://schemas.microsoft.com/office/drawing/2014/main" id="{EB1651E9-F77C-465E-AFEC-56BCA9164422}"/>
              </a:ext>
            </a:extLst>
          </p:cNvPr>
          <p:cNvSpPr>
            <a:spLocks xmlns:a="http://schemas.openxmlformats.org/drawingml/2006/main" noGrp="1"/>
          </p:cNvSpPr>
          <p:nvPr/>
        </p:nvSpPr>
        <p:spPr>
          <a:xfrm xmlns:a="http://schemas.openxmlformats.org/drawingml/2006/main">
            <a:off x="6657975" y="3295650"/>
            <a:ext cx="4762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08</a:t>
            </a:r>
          </a:p>
        </p:txBody>
      </p:sp>
      <p:sp>
        <p:nvSpPr>
          <p:cNvPr id="18" name="">
            <a:extLst xmlns:a="http://schemas.openxmlformats.org/drawingml/2006/main">
              <a:ext uri="{FF2B5EF4-FFF2-40B4-BE49-F238E27FC236}">
                <a16:creationId xmlns:a16="http://schemas.microsoft.com/office/drawing/2014/main" id="{55ECCD50-8656-4F16-828A-A5952F7C8BDB}"/>
              </a:ext>
            </a:extLst>
          </p:cNvPr>
          <p:cNvSpPr>
            <a:spLocks xmlns:a="http://schemas.openxmlformats.org/drawingml/2006/main" noGrp="1"/>
          </p:cNvSpPr>
          <p:nvPr/>
        </p:nvSpPr>
        <p:spPr>
          <a:xfrm xmlns:a="http://schemas.openxmlformats.org/drawingml/2006/main">
            <a:off x="7286625" y="3295650"/>
            <a:ext cx="46577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Project timeline</a:t>
            </a:r>
          </a:p>
        </p:txBody>
      </p:sp>
      <p:sp>
        <p:nvSpPr>
          <p:cNvPr id="19" name="">
            <a:extLst xmlns:a="http://schemas.openxmlformats.org/drawingml/2006/main">
              <a:ext uri="{FF2B5EF4-FFF2-40B4-BE49-F238E27FC236}">
                <a16:creationId xmlns:a16="http://schemas.microsoft.com/office/drawing/2014/main" id="{71B508F9-D28D-41B4-A79B-137AC6FC1F81}"/>
              </a:ext>
            </a:extLst>
          </p:cNvPr>
          <p:cNvSpPr>
            <a:spLocks xmlns:a="http://schemas.openxmlformats.org/drawingml/2006/main" noGrp="1"/>
          </p:cNvSpPr>
          <p:nvPr/>
        </p:nvSpPr>
        <p:spPr>
          <a:xfrm xmlns:a="http://schemas.openxmlformats.org/drawingml/2006/main">
            <a:off x="6657975" y="4133850"/>
            <a:ext cx="4762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09</a:t>
            </a:r>
          </a:p>
        </p:txBody>
      </p:sp>
      <p:sp>
        <p:nvSpPr>
          <p:cNvPr id="20" name="">
            <a:extLst xmlns:a="http://schemas.openxmlformats.org/drawingml/2006/main">
              <a:ext uri="{FF2B5EF4-FFF2-40B4-BE49-F238E27FC236}">
                <a16:creationId xmlns:a16="http://schemas.microsoft.com/office/drawing/2014/main" id="{8A8E958E-74DC-457D-800B-68A336860324}"/>
              </a:ext>
            </a:extLst>
          </p:cNvPr>
          <p:cNvSpPr>
            <a:spLocks xmlns:a="http://schemas.openxmlformats.org/drawingml/2006/main" noGrp="1"/>
          </p:cNvSpPr>
          <p:nvPr/>
        </p:nvSpPr>
        <p:spPr>
          <a:xfrm xmlns:a="http://schemas.openxmlformats.org/drawingml/2006/main">
            <a:off x="7286625" y="4133850"/>
            <a:ext cx="46577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Conclusion</a:t>
            </a:r>
          </a:p>
        </p:txBody>
      </p:sp>
      <p:sp>
        <p:nvSpPr>
          <p:cNvPr id="21" name="">
            <a:extLst xmlns:a="http://schemas.openxmlformats.org/drawingml/2006/main">
              <a:ext uri="{FF2B5EF4-FFF2-40B4-BE49-F238E27FC236}">
                <a16:creationId xmlns:a16="http://schemas.microsoft.com/office/drawing/2014/main" id="{25CB256B-616C-4D62-A91D-1AC1A68A51BE}"/>
              </a:ext>
            </a:extLst>
          </p:cNvPr>
          <p:cNvSpPr>
            <a:spLocks xmlns:a="http://schemas.openxmlformats.org/drawingml/2006/main" noGrp="1"/>
          </p:cNvSpPr>
          <p:nvPr/>
        </p:nvSpPr>
        <p:spPr>
          <a:xfrm xmlns:a="http://schemas.openxmlformats.org/drawingml/2006/main">
            <a:off x="6657975" y="4972050"/>
            <a:ext cx="4762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10</a:t>
            </a:r>
          </a:p>
        </p:txBody>
      </p:sp>
      <p:sp>
        <p:nvSpPr>
          <p:cNvPr id="22" name="">
            <a:extLst xmlns:a="http://schemas.openxmlformats.org/drawingml/2006/main">
              <a:ext uri="{FF2B5EF4-FFF2-40B4-BE49-F238E27FC236}">
                <a16:creationId xmlns:a16="http://schemas.microsoft.com/office/drawing/2014/main" id="{F44F7817-62E2-4A33-B599-42C9F07470A2}"/>
              </a:ext>
            </a:extLst>
          </p:cNvPr>
          <p:cNvSpPr>
            <a:spLocks xmlns:a="http://schemas.openxmlformats.org/drawingml/2006/main" noGrp="1"/>
          </p:cNvSpPr>
          <p:nvPr/>
        </p:nvSpPr>
        <p:spPr>
          <a:xfrm xmlns:a="http://schemas.openxmlformats.org/drawingml/2006/main">
            <a:off x="7286625" y="4972050"/>
            <a:ext cx="46577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References</a:t>
            </a:r>
          </a:p>
        </p:txBody>
      </p:sp>
    </p:spTree>
    <p:extLst>
      <p:ext uri="{BB962C8B-B14F-4D97-AF65-F5344CB8AC3E}">
        <p14:creationId xmlns:p14="http://schemas.microsoft.com/office/powerpoint/2010/main" val="713542821"/>
      </p:ext>
    </p:extLst>
  </p:cSld>
</p:sld>
</file>

<file path=ppt/slides/slide3.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12" name="">
            <a:extLst xmlns:a="http://schemas.openxmlformats.org/drawingml/2006/main">
              <a:ext uri="{FF2B5EF4-FFF2-40B4-BE49-F238E27FC236}">
                <a16:creationId xmlns:a16="http://schemas.microsoft.com/office/drawing/2014/main" id="{AE50DF7B-ABED-429A-831D-DB427E9DAC9D}"/>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Introduction</a:t>
            </a:r>
          </a:p>
        </p:txBody>
      </p:sp>
      <p:sp>
        <p:nvSpPr>
          <p:cNvPr id="2" name="">
            <a:extLst xmlns:a="http://schemas.openxmlformats.org/drawingml/2006/main">
              <a:ext uri="{FF2B5EF4-FFF2-40B4-BE49-F238E27FC236}">
                <a16:creationId xmlns:a16="http://schemas.microsoft.com/office/drawing/2014/main" id="{9C90B15F-06BD-43C6-94C6-80671D717F24}"/>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03</a:t>
            </a:r>
          </a:p>
        </p:txBody>
      </p:sp>
      <p:sp>
        <p:nvSpPr>
          <p:cNvPr id="3" name="">
            <a:extLst xmlns:a="http://schemas.openxmlformats.org/drawingml/2006/main">
              <a:ext uri="{FF2B5EF4-FFF2-40B4-BE49-F238E27FC236}">
                <a16:creationId xmlns:a16="http://schemas.microsoft.com/office/drawing/2014/main" id="{B4C418F2-6262-4FA6-997F-0AB5CDC8C89E}"/>
              </a:ext>
            </a:extLst>
          </p:cNvPr>
          <p:cNvSpPr>
            <a:spLocks xmlns:a="http://schemas.openxmlformats.org/drawingml/2006/main" noGrp="1"/>
          </p:cNvSpPr>
          <p:nvPr/>
        </p:nvSpPr>
        <p:spPr>
          <a:xfrm xmlns:a="http://schemas.openxmlformats.org/drawingml/2006/main">
            <a:off x="609600" y="1390650"/>
            <a:ext cx="633412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Educational context</a:t>
            </a:r>
          </a:p>
        </p:txBody>
      </p:sp>
      <p:sp>
        <p:nvSpPr>
          <p:cNvPr id="4" name="">
            <a:extLst xmlns:a="http://schemas.openxmlformats.org/drawingml/2006/main">
              <a:ext uri="{FF2B5EF4-FFF2-40B4-BE49-F238E27FC236}">
                <a16:creationId xmlns:a16="http://schemas.microsoft.com/office/drawing/2014/main" id="{EF379211-F286-4DA3-88D2-F3D6F3A6A2B5}"/>
              </a:ext>
            </a:extLst>
          </p:cNvPr>
          <p:cNvSpPr>
            <a:spLocks xmlns:a="http://schemas.openxmlformats.org/drawingml/2006/main" noGrp="1"/>
          </p:cNvSpPr>
          <p:nvPr/>
        </p:nvSpPr>
        <p:spPr>
          <a:xfrm xmlns:a="http://schemas.openxmlformats.org/drawingml/2006/main">
            <a:off x="609600" y="1790700"/>
            <a:ext cx="6334125" cy="7905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Videos combine narration and images, but watching alone provides few opportunities to respond. [1, 2]</a:t>
            </a:r>
          </a:p>
        </p:txBody>
      </p:sp>
      <p:sp>
        <p:nvSpPr>
          <p:cNvPr id="5" name="">
            <a:extLst xmlns:a="http://schemas.openxmlformats.org/drawingml/2006/main">
              <a:ext uri="{FF2B5EF4-FFF2-40B4-BE49-F238E27FC236}">
                <a16:creationId xmlns:a16="http://schemas.microsoft.com/office/drawing/2014/main" id="{DB41846D-F2AD-43CA-8CC0-51867E3242F4}"/>
              </a:ext>
            </a:extLst>
          </p:cNvPr>
          <p:cNvSpPr>
            <a:spLocks xmlns:a="http://schemas.openxmlformats.org/drawingml/2006/main" noGrp="1"/>
          </p:cNvSpPr>
          <p:nvPr/>
        </p:nvSpPr>
        <p:spPr>
          <a:xfrm xmlns:a="http://schemas.openxmlformats.org/drawingml/2006/main">
            <a:off x="609600" y="2752725"/>
            <a:ext cx="633412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The proposed system</a:t>
            </a:r>
          </a:p>
        </p:txBody>
      </p:sp>
      <p:sp>
        <p:nvSpPr>
          <p:cNvPr id="6" name="">
            <a:extLst xmlns:a="http://schemas.openxmlformats.org/drawingml/2006/main">
              <a:ext uri="{FF2B5EF4-FFF2-40B4-BE49-F238E27FC236}">
                <a16:creationId xmlns:a16="http://schemas.microsoft.com/office/drawing/2014/main" id="{6CFB7D95-88FB-438C-A3B5-4EC803009DC5}"/>
              </a:ext>
            </a:extLst>
          </p:cNvPr>
          <p:cNvSpPr>
            <a:spLocks xmlns:a="http://schemas.openxmlformats.org/drawingml/2006/main" noGrp="1"/>
          </p:cNvSpPr>
          <p:nvPr/>
        </p:nvSpPr>
        <p:spPr>
          <a:xfrm xmlns:a="http://schemas.openxmlformats.org/drawingml/2006/main">
            <a:off x="609600" y="3152775"/>
            <a:ext cx="6334125" cy="742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Little Lens will use AI to create questions from video transcripts for children aged 4–8.</a:t>
            </a:r>
          </a:p>
        </p:txBody>
      </p:sp>
      <p:sp>
        <p:nvSpPr>
          <p:cNvPr id="7" name="">
            <a:extLst xmlns:a="http://schemas.openxmlformats.org/drawingml/2006/main">
              <a:ext uri="{FF2B5EF4-FFF2-40B4-BE49-F238E27FC236}">
                <a16:creationId xmlns:a16="http://schemas.microsoft.com/office/drawing/2014/main" id="{5213A098-B0C4-4076-A37E-B79DD182C56B}"/>
              </a:ext>
            </a:extLst>
          </p:cNvPr>
          <p:cNvSpPr>
            <a:spLocks xmlns:a="http://schemas.openxmlformats.org/drawingml/2006/main" noGrp="1"/>
          </p:cNvSpPr>
          <p:nvPr/>
        </p:nvSpPr>
        <p:spPr>
          <a:xfrm xmlns:a="http://schemas.openxmlformats.org/drawingml/2006/main">
            <a:off x="609600" y="4076700"/>
            <a:ext cx="633412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Intended benefit</a:t>
            </a:r>
          </a:p>
        </p:txBody>
      </p:sp>
      <p:sp>
        <p:nvSpPr>
          <p:cNvPr id="8" name="">
            <a:extLst xmlns:a="http://schemas.openxmlformats.org/drawingml/2006/main">
              <a:ext uri="{FF2B5EF4-FFF2-40B4-BE49-F238E27FC236}">
                <a16:creationId xmlns:a16="http://schemas.microsoft.com/office/drawing/2014/main" id="{D53ADDBE-14FC-462A-B4B7-8369B319B07E}"/>
              </a:ext>
            </a:extLst>
          </p:cNvPr>
          <p:cNvSpPr>
            <a:spLocks xmlns:a="http://schemas.openxmlformats.org/drawingml/2006/main" noGrp="1"/>
          </p:cNvSpPr>
          <p:nvPr/>
        </p:nvSpPr>
        <p:spPr>
          <a:xfrm xmlns:a="http://schemas.openxmlformats.org/drawingml/2006/main">
            <a:off x="609600" y="4476750"/>
            <a:ext cx="6334125" cy="838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0">
                <a:solidFill>
                  <a:srgbClr val="2D2830"/>
                </a:solidFill>
                <a:latin typeface="Nimbus Sans"/>
                <a:ea typeface="Nimbus Sans"/>
                <a:cs typeface="Nimbus Sans"/>
              </a:defRPr>
            </a:pPr>
            <a:r>
              <a:rPr sz="2175" b="0">
                <a:solidFill>
                  <a:srgbClr val="2D2830"/>
                </a:solidFill>
                <a:latin typeface="Nimbus Sans"/>
                <a:ea typeface="Nimbus Sans"/>
                <a:cs typeface="Nimbus Sans"/>
              </a:rPr>
              <a:t>Questions, picture-supported answers and feedback aim to encourage active participation.</a:t>
            </a:r>
          </a:p>
        </p:txBody>
      </p:sp>
      <p:sp>
        <p:nvSpPr>
          <p:cNvPr id="9" name="">
            <a:extLst xmlns:a="http://schemas.openxmlformats.org/drawingml/2006/main">
              <a:ext uri="{FF2B5EF4-FFF2-40B4-BE49-F238E27FC236}">
                <a16:creationId xmlns:a16="http://schemas.microsoft.com/office/drawing/2014/main" id="{26B45053-37B5-4633-80C5-8F43C3A355BD}"/>
              </a:ext>
            </a:extLst>
          </p:cNvPr>
          <p:cNvSpPr>
            <a:spLocks xmlns:a="http://schemas.openxmlformats.org/drawingml/2006/main" noGrp="1"/>
          </p:cNvSpPr>
          <p:nvPr/>
        </p:nvSpPr>
        <p:spPr>
          <a:xfrm xmlns:a="http://schemas.openxmlformats.org/drawingml/2006/main">
            <a:off x="7667625" y="1485900"/>
            <a:ext cx="3886200" cy="819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950" b="1">
                <a:solidFill>
                  <a:srgbClr val="432D4C"/>
                </a:solidFill>
                <a:latin typeface="Nimbus Sans"/>
                <a:ea typeface="Nimbus Sans"/>
                <a:cs typeface="Nimbus Sans"/>
              </a:defRPr>
            </a:pPr>
            <a:r>
              <a:rPr sz="1950" b="1">
                <a:solidFill>
                  <a:srgbClr val="432D4C"/>
                </a:solidFill>
                <a:latin typeface="Nimbus Sans"/>
                <a:ea typeface="Nimbus Sans"/>
                <a:cs typeface="Nimbus Sans"/>
              </a:rPr>
              <a:t>Parents and educators prepare</a:t>
            </a:r>
          </a:p>
          <a:p xmlns:a="http://schemas.openxmlformats.org/drawingml/2006/main">
            <a:pPr>
              <a:defRPr sz="1950" b="1">
                <a:solidFill>
                  <a:srgbClr val="432D4C"/>
                </a:solidFill>
                <a:latin typeface="Nimbus Sans"/>
                <a:ea typeface="Nimbus Sans"/>
                <a:cs typeface="Nimbus Sans"/>
              </a:defRPr>
            </a:pPr>
            <a:r>
              <a:rPr sz="1950" b="1">
                <a:solidFill>
                  <a:srgbClr val="432D4C"/>
                </a:solidFill>
                <a:latin typeface="Nimbus Sans"/>
                <a:ea typeface="Nimbus Sans"/>
                <a:cs typeface="Nimbus Sans"/>
              </a:rPr>
              <a:t>the activity and review responses.</a:t>
            </a:r>
          </a:p>
        </p:txBody>
      </p:sp>
      <p:pic>
        <p:nvPicPr>
          <p:cNvPr id="21" name=""/>
          <p:cNvPicPr>
            <a:picLocks xmlns:a="http://schemas.openxmlformats.org/drawingml/2006/main" noChangeAspect="1"/>
          </p:cNvPicPr>
          <p:nvPr/>
        </p:nvPicPr>
        <p:blipFill>
          <a:blip xmlns:r="http://schemas.openxmlformats.org/officeDocument/2006/relationships" xmlns:a="http://schemas.openxmlformats.org/drawingml/2006/main" r:embed="R4299cbc231744587"/>
          <ns0:srcRect xmlns:ns0="http://schemas.openxmlformats.org/drawingml/2006/main" l="60511" t="36408" r="10902" b="14369"/>
          <a:stretch xmlns:a="http://schemas.openxmlformats.org/drawingml/2006/main">
            <a:fillRect l="0" t="0" r="0" b="0"/>
          </a:stretch>
        </p:blipFill>
        <p:spPr>
          <a:xfrm xmlns:a="http://schemas.openxmlformats.org/drawingml/2006/main">
            <a:off x="8084574" y="2543175"/>
            <a:ext cx="2985627" cy="2762250"/>
          </a:xfrm>
          <a:prstGeom xmlns:a="http://schemas.openxmlformats.org/drawingml/2006/main" prst="rect">
            <a:avLst/>
          </a:prstGeom>
        </p:spPr>
      </p:pic>
      <p:sp>
        <p:nvSpPr>
          <p:cNvPr id="11" name="">
            <a:extLst xmlns:a="http://schemas.openxmlformats.org/drawingml/2006/main">
              <a:ext uri="{FF2B5EF4-FFF2-40B4-BE49-F238E27FC236}">
                <a16:creationId xmlns:a16="http://schemas.microsoft.com/office/drawing/2014/main" id="{5CE90515-07C3-4B7D-9413-7E31268AB295}"/>
              </a:ext>
            </a:extLst>
          </p:cNvPr>
          <p:cNvSpPr>
            <a:spLocks xmlns:a="http://schemas.openxmlformats.org/drawingml/2006/main" noGrp="1"/>
          </p:cNvSpPr>
          <p:nvPr/>
        </p:nvSpPr>
        <p:spPr>
          <a:xfrm xmlns:a="http://schemas.openxmlformats.org/drawingml/2006/main">
            <a:off x="609600" y="5772150"/>
            <a:ext cx="10953750"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950" b="0">
                <a:solidFill>
                  <a:srgbClr val="A95634"/>
                </a:solidFill>
                <a:latin typeface="Nimbus Sans"/>
                <a:ea typeface="Nimbus Sans"/>
                <a:cs typeface="Nimbus Sans"/>
              </a:defRPr>
            </a:pPr>
            <a:r>
              <a:rPr sz="1950" b="0">
                <a:solidFill>
                  <a:srgbClr val="A95634"/>
                </a:solidFill>
                <a:latin typeface="Nimbus Sans"/>
                <a:ea typeface="Nimbus Sans"/>
                <a:cs typeface="Nimbus Sans"/>
              </a:rPr>
              <a:t>Motivation: apply AI to an educational need and develop practical Python skills.</a:t>
            </a:r>
          </a:p>
        </p:txBody>
      </p:sp>
    </p:spTree>
    <p:extLst>
      <p:ext uri="{BB962C8B-B14F-4D97-AF65-F5344CB8AC3E}">
        <p14:creationId xmlns:p14="http://schemas.microsoft.com/office/powerpoint/2010/main" val="3121748"/>
      </p:ext>
    </p:extLst>
  </p:cSld>
</p:sld>
</file>

<file path=ppt/slides/slide4.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9" name="">
            <a:extLst xmlns:a="http://schemas.openxmlformats.org/drawingml/2006/main">
              <a:ext uri="{FF2B5EF4-FFF2-40B4-BE49-F238E27FC236}">
                <a16:creationId xmlns:a16="http://schemas.microsoft.com/office/drawing/2014/main" id="{16CDD715-CA64-4718-B461-004684DC451A}"/>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Problem statement</a:t>
            </a:r>
          </a:p>
        </p:txBody>
      </p:sp>
      <p:sp>
        <p:nvSpPr>
          <p:cNvPr id="2" name="">
            <a:extLst xmlns:a="http://schemas.openxmlformats.org/drawingml/2006/main">
              <a:ext uri="{FF2B5EF4-FFF2-40B4-BE49-F238E27FC236}">
                <a16:creationId xmlns:a16="http://schemas.microsoft.com/office/drawing/2014/main" id="{FE363615-3D66-4107-8DF9-C3A21B86C756}"/>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04</a:t>
            </a:r>
          </a:p>
        </p:txBody>
      </p:sp>
      <p:sp>
        <p:nvSpPr>
          <p:cNvPr id="3" name="">
            <a:extLst xmlns:a="http://schemas.openxmlformats.org/drawingml/2006/main">
              <a:ext uri="{FF2B5EF4-FFF2-40B4-BE49-F238E27FC236}">
                <a16:creationId xmlns:a16="http://schemas.microsoft.com/office/drawing/2014/main" id="{E347316B-F592-4CF9-8136-115254669C1E}"/>
              </a:ext>
            </a:extLst>
          </p:cNvPr>
          <p:cNvSpPr>
            <a:spLocks xmlns:a="http://schemas.openxmlformats.org/drawingml/2006/main" noGrp="1"/>
          </p:cNvSpPr>
          <p:nvPr/>
        </p:nvSpPr>
        <p:spPr>
          <a:xfrm xmlns:a="http://schemas.openxmlformats.org/drawingml/2006/main">
            <a:off x="609600" y="1524000"/>
            <a:ext cx="1062037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Passive viewing</a:t>
            </a:r>
          </a:p>
        </p:txBody>
      </p:sp>
      <p:sp>
        <p:nvSpPr>
          <p:cNvPr id="4" name="">
            <a:extLst xmlns:a="http://schemas.openxmlformats.org/drawingml/2006/main">
              <a:ext uri="{FF2B5EF4-FFF2-40B4-BE49-F238E27FC236}">
                <a16:creationId xmlns:a16="http://schemas.microsoft.com/office/drawing/2014/main" id="{183C5C08-74BE-41C0-A1CF-0A4DB2430140}"/>
              </a:ext>
            </a:extLst>
          </p:cNvPr>
          <p:cNvSpPr>
            <a:spLocks xmlns:a="http://schemas.openxmlformats.org/drawingml/2006/main" noGrp="1"/>
          </p:cNvSpPr>
          <p:nvPr/>
        </p:nvSpPr>
        <p:spPr>
          <a:xfrm xmlns:a="http://schemas.openxmlformats.org/drawingml/2006/main">
            <a:off x="609600" y="1924050"/>
            <a:ext cx="10620375" cy="7048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325" b="0">
                <a:solidFill>
                  <a:srgbClr val="2D2830"/>
                </a:solidFill>
                <a:latin typeface="Nimbus Sans"/>
                <a:ea typeface="Nimbus Sans"/>
                <a:cs typeface="Nimbus Sans"/>
              </a:defRPr>
            </a:pPr>
            <a:r>
              <a:rPr sz="2325" b="0">
                <a:solidFill>
                  <a:srgbClr val="2D2830"/>
                </a:solidFill>
                <a:latin typeface="Nimbus Sans"/>
                <a:ea typeface="Nimbus Sans"/>
                <a:cs typeface="Nimbus Sans"/>
              </a:rPr>
              <a:t>A child can finish a video without showing understanding or receiving feedback.</a:t>
            </a:r>
          </a:p>
        </p:txBody>
      </p:sp>
      <p:sp>
        <p:nvSpPr>
          <p:cNvPr id="5" name="">
            <a:extLst xmlns:a="http://schemas.openxmlformats.org/drawingml/2006/main">
              <a:ext uri="{FF2B5EF4-FFF2-40B4-BE49-F238E27FC236}">
                <a16:creationId xmlns:a16="http://schemas.microsoft.com/office/drawing/2014/main" id="{86FDCC66-A672-4CF2-94E4-13664A109B29}"/>
              </a:ext>
            </a:extLst>
          </p:cNvPr>
          <p:cNvSpPr>
            <a:spLocks xmlns:a="http://schemas.openxmlformats.org/drawingml/2006/main" noGrp="1"/>
          </p:cNvSpPr>
          <p:nvPr/>
        </p:nvSpPr>
        <p:spPr>
          <a:xfrm xmlns:a="http://schemas.openxmlformats.org/drawingml/2006/main">
            <a:off x="609600" y="3028950"/>
            <a:ext cx="1062037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Questions require preparation</a:t>
            </a:r>
          </a:p>
        </p:txBody>
      </p:sp>
      <p:sp>
        <p:nvSpPr>
          <p:cNvPr id="6" name="">
            <a:extLst xmlns:a="http://schemas.openxmlformats.org/drawingml/2006/main">
              <a:ext uri="{FF2B5EF4-FFF2-40B4-BE49-F238E27FC236}">
                <a16:creationId xmlns:a16="http://schemas.microsoft.com/office/drawing/2014/main" id="{CDB93A08-9E36-4880-99E7-64EE75A33B91}"/>
              </a:ext>
            </a:extLst>
          </p:cNvPr>
          <p:cNvSpPr>
            <a:spLocks xmlns:a="http://schemas.openxmlformats.org/drawingml/2006/main" noGrp="1"/>
          </p:cNvSpPr>
          <p:nvPr/>
        </p:nvSpPr>
        <p:spPr>
          <a:xfrm xmlns:a="http://schemas.openxmlformats.org/drawingml/2006/main">
            <a:off x="609600" y="3429000"/>
            <a:ext cx="10620375" cy="7048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325" b="0">
                <a:solidFill>
                  <a:srgbClr val="2D2830"/>
                </a:solidFill>
                <a:latin typeface="Nimbus Sans"/>
                <a:ea typeface="Nimbus Sans"/>
                <a:cs typeface="Nimbus Sans"/>
              </a:defRPr>
            </a:pPr>
            <a:r>
              <a:rPr sz="2325" b="0">
                <a:solidFill>
                  <a:srgbClr val="2D2830"/>
                </a:solidFill>
                <a:latin typeface="Nimbus Sans"/>
                <a:ea typeface="Nimbus Sans"/>
                <a:cs typeface="Nimbus Sans"/>
              </a:rPr>
              <a:t>Pre-written quizzes need new content for each video and may not suit younger learners.</a:t>
            </a:r>
          </a:p>
        </p:txBody>
      </p:sp>
      <p:sp>
        <p:nvSpPr>
          <p:cNvPr id="7" name="">
            <a:extLst xmlns:a="http://schemas.openxmlformats.org/drawingml/2006/main">
              <a:ext uri="{FF2B5EF4-FFF2-40B4-BE49-F238E27FC236}">
                <a16:creationId xmlns:a16="http://schemas.microsoft.com/office/drawing/2014/main" id="{9EECF87E-2619-4D11-BC47-4A670CF6BFF3}"/>
              </a:ext>
            </a:extLst>
          </p:cNvPr>
          <p:cNvSpPr>
            <a:spLocks xmlns:a="http://schemas.openxmlformats.org/drawingml/2006/main" noGrp="1"/>
          </p:cNvSpPr>
          <p:nvPr/>
        </p:nvSpPr>
        <p:spPr>
          <a:xfrm xmlns:a="http://schemas.openxmlformats.org/drawingml/2006/main">
            <a:off x="609600" y="4533900"/>
            <a:ext cx="1062037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Project response</a:t>
            </a:r>
          </a:p>
        </p:txBody>
      </p:sp>
      <p:sp>
        <p:nvSpPr>
          <p:cNvPr id="8" name="">
            <a:extLst xmlns:a="http://schemas.openxmlformats.org/drawingml/2006/main">
              <a:ext uri="{FF2B5EF4-FFF2-40B4-BE49-F238E27FC236}">
                <a16:creationId xmlns:a16="http://schemas.microsoft.com/office/drawing/2014/main" id="{CE0056B1-23DE-4631-A85E-C91C09EE43DC}"/>
              </a:ext>
            </a:extLst>
          </p:cNvPr>
          <p:cNvSpPr>
            <a:spLocks xmlns:a="http://schemas.openxmlformats.org/drawingml/2006/main" noGrp="1"/>
          </p:cNvSpPr>
          <p:nvPr/>
        </p:nvSpPr>
        <p:spPr>
          <a:xfrm xmlns:a="http://schemas.openxmlformats.org/drawingml/2006/main">
            <a:off x="609600" y="4933950"/>
            <a:ext cx="10620375" cy="904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325" b="0">
                <a:solidFill>
                  <a:srgbClr val="2D2830"/>
                </a:solidFill>
                <a:latin typeface="Nimbus Sans"/>
                <a:ea typeface="Nimbus Sans"/>
                <a:cs typeface="Nimbus Sans"/>
              </a:defRPr>
            </a:pPr>
            <a:r>
              <a:rPr sz="2325" b="0">
                <a:solidFill>
                  <a:srgbClr val="2D2830"/>
                </a:solidFill>
                <a:latin typeface="Nimbus Sans"/>
                <a:ea typeface="Nimbus Sans"/>
                <a:cs typeface="Nimbus Sans"/>
              </a:rPr>
              <a:t>Generate questions from the uploaded video and present suitable choices during playback.</a:t>
            </a:r>
          </a:p>
        </p:txBody>
      </p:sp>
    </p:spTree>
    <p:extLst>
      <p:ext uri="{BB962C8B-B14F-4D97-AF65-F5344CB8AC3E}">
        <p14:creationId xmlns:p14="http://schemas.microsoft.com/office/powerpoint/2010/main" val="1287811788"/>
      </p:ext>
    </p:extLst>
  </p:cSld>
</p:sld>
</file>

<file path=ppt/slides/slide5.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14" name="">
            <a:extLst xmlns:a="http://schemas.openxmlformats.org/drawingml/2006/main">
              <a:ext uri="{FF2B5EF4-FFF2-40B4-BE49-F238E27FC236}">
                <a16:creationId xmlns:a16="http://schemas.microsoft.com/office/drawing/2014/main" id="{B6AAEB2F-C26D-46C4-933D-00883EED123C}"/>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Project aim and objectives</a:t>
            </a:r>
          </a:p>
        </p:txBody>
      </p:sp>
      <p:sp>
        <p:nvSpPr>
          <p:cNvPr id="2" name="">
            <a:extLst xmlns:a="http://schemas.openxmlformats.org/drawingml/2006/main">
              <a:ext uri="{FF2B5EF4-FFF2-40B4-BE49-F238E27FC236}">
                <a16:creationId xmlns:a16="http://schemas.microsoft.com/office/drawing/2014/main" id="{675ACC3E-1493-4EA2-9DBA-DDC5F4813F33}"/>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05</a:t>
            </a:r>
          </a:p>
        </p:txBody>
      </p:sp>
      <p:sp>
        <p:nvSpPr>
          <p:cNvPr id="3" name="">
            <a:extLst xmlns:a="http://schemas.openxmlformats.org/drawingml/2006/main">
              <a:ext uri="{FF2B5EF4-FFF2-40B4-BE49-F238E27FC236}">
                <a16:creationId xmlns:a16="http://schemas.microsoft.com/office/drawing/2014/main" id="{9C9D19BE-B0A2-4E44-B41F-7F8DCED7B179}"/>
              </a:ext>
            </a:extLst>
          </p:cNvPr>
          <p:cNvSpPr>
            <a:spLocks xmlns:a="http://schemas.openxmlformats.org/drawingml/2006/main" noGrp="1"/>
          </p:cNvSpPr>
          <p:nvPr/>
        </p:nvSpPr>
        <p:spPr>
          <a:xfrm xmlns:a="http://schemas.openxmlformats.org/drawingml/2006/main">
            <a:off x="609600" y="1390650"/>
            <a:ext cx="10572750" cy="4000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950" b="1">
                <a:solidFill>
                  <a:srgbClr val="A95634"/>
                </a:solidFill>
                <a:latin typeface="Nimbus Sans"/>
                <a:ea typeface="Nimbus Sans"/>
                <a:cs typeface="Nimbus Sans"/>
              </a:defRPr>
            </a:pPr>
            <a:r>
              <a:rPr sz="1950" b="1">
                <a:solidFill>
                  <a:srgbClr val="A95634"/>
                </a:solidFill>
                <a:latin typeface="Nimbus Sans"/>
                <a:ea typeface="Nimbus Sans"/>
                <a:cs typeface="Nimbus Sans"/>
              </a:rPr>
              <a:t>Project aim</a:t>
            </a:r>
          </a:p>
        </p:txBody>
      </p:sp>
      <p:sp>
        <p:nvSpPr>
          <p:cNvPr id="4" name="">
            <a:extLst xmlns:a="http://schemas.openxmlformats.org/drawingml/2006/main">
              <a:ext uri="{FF2B5EF4-FFF2-40B4-BE49-F238E27FC236}">
                <a16:creationId xmlns:a16="http://schemas.microsoft.com/office/drawing/2014/main" id="{6BB9D738-6B25-4E8A-8F8A-63F4EB5AAC84}"/>
              </a:ext>
            </a:extLst>
          </p:cNvPr>
          <p:cNvSpPr>
            <a:spLocks xmlns:a="http://schemas.openxmlformats.org/drawingml/2006/main" noGrp="1"/>
          </p:cNvSpPr>
          <p:nvPr/>
        </p:nvSpPr>
        <p:spPr>
          <a:xfrm xmlns:a="http://schemas.openxmlformats.org/drawingml/2006/main">
            <a:off x="609600" y="1838325"/>
            <a:ext cx="10858500" cy="1476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250" b="0">
                <a:solidFill>
                  <a:srgbClr val="2D2830"/>
                </a:solidFill>
                <a:latin typeface="Nimbus Sans"/>
                <a:ea typeface="Nimbus Sans"/>
                <a:cs typeface="Nimbus Sans"/>
              </a:defRPr>
            </a:pPr>
            <a:r>
              <a:rPr sz="2250" b="0">
                <a:solidFill>
                  <a:srgbClr val="2D2830"/>
                </a:solidFill>
                <a:latin typeface="Nimbus Sans"/>
                <a:ea typeface="Nimbus Sans"/>
                <a:cs typeface="Nimbus Sans"/>
              </a:rPr>
              <a:t>Design and develop a Python-based AI system that analyses educational video transcripts and automatically generates age-appropriate multiple-choice questions with picture-supported answers for children aged 4–8.</a:t>
            </a:r>
          </a:p>
        </p:txBody>
      </p:sp>
      <p:sp>
        <p:nvSpPr>
          <p:cNvPr id="5" name="">
            <a:extLst xmlns:a="http://schemas.openxmlformats.org/drawingml/2006/main">
              <a:ext uri="{FF2B5EF4-FFF2-40B4-BE49-F238E27FC236}">
                <a16:creationId xmlns:a16="http://schemas.microsoft.com/office/drawing/2014/main" id="{1B11EE39-FB30-4634-8B39-C82F85D379A6}"/>
              </a:ext>
            </a:extLst>
          </p:cNvPr>
          <p:cNvSpPr>
            <a:spLocks xmlns:a="http://schemas.openxmlformats.org/drawingml/2006/main" noGrp="1"/>
          </p:cNvSpPr>
          <p:nvPr/>
        </p:nvSpPr>
        <p:spPr>
          <a:xfrm xmlns:a="http://schemas.openxmlformats.org/drawingml/2006/main">
            <a:off x="609600" y="3552825"/>
            <a:ext cx="10572750" cy="3905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950" b="1">
                <a:solidFill>
                  <a:srgbClr val="A95634"/>
                </a:solidFill>
                <a:latin typeface="Nimbus Sans"/>
                <a:ea typeface="Nimbus Sans"/>
                <a:cs typeface="Nimbus Sans"/>
              </a:defRPr>
            </a:pPr>
            <a:r>
              <a:rPr sz="1950" b="1">
                <a:solidFill>
                  <a:srgbClr val="A95634"/>
                </a:solidFill>
                <a:latin typeface="Nimbus Sans"/>
                <a:ea typeface="Nimbus Sans"/>
                <a:cs typeface="Nimbus Sans"/>
              </a:rPr>
              <a:t>Objectives</a:t>
            </a:r>
          </a:p>
        </p:txBody>
      </p:sp>
      <p:sp>
        <p:nvSpPr>
          <p:cNvPr id="6" name="">
            <a:extLst xmlns:a="http://schemas.openxmlformats.org/drawingml/2006/main">
              <a:ext uri="{FF2B5EF4-FFF2-40B4-BE49-F238E27FC236}">
                <a16:creationId xmlns:a16="http://schemas.microsoft.com/office/drawing/2014/main" id="{A8BAEB7C-FB34-4838-8318-0D0AFBE4B79F}"/>
              </a:ext>
            </a:extLst>
          </p:cNvPr>
          <p:cNvSpPr>
            <a:spLocks xmlns:a="http://schemas.openxmlformats.org/drawingml/2006/main" noGrp="1"/>
          </p:cNvSpPr>
          <p:nvPr/>
        </p:nvSpPr>
        <p:spPr>
          <a:xfrm xmlns:a="http://schemas.openxmlformats.org/drawingml/2006/main">
            <a:off x="609600" y="4086225"/>
            <a:ext cx="476250" cy="4000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025" b="1">
                <a:solidFill>
                  <a:srgbClr val="A95634"/>
                </a:solidFill>
                <a:latin typeface="Nimbus Sans"/>
                <a:ea typeface="Nimbus Sans"/>
                <a:cs typeface="Nimbus Sans"/>
              </a:defRPr>
            </a:pPr>
            <a:r>
              <a:rPr sz="2025" b="1">
                <a:solidFill>
                  <a:srgbClr val="A95634"/>
                </a:solidFill>
                <a:latin typeface="Nimbus Sans"/>
                <a:ea typeface="Nimbus Sans"/>
                <a:cs typeface="Nimbus Sans"/>
              </a:rPr>
              <a:t>01</a:t>
            </a:r>
          </a:p>
        </p:txBody>
      </p:sp>
      <p:sp>
        <p:nvSpPr>
          <p:cNvPr id="7" name="">
            <a:extLst xmlns:a="http://schemas.openxmlformats.org/drawingml/2006/main">
              <a:ext uri="{FF2B5EF4-FFF2-40B4-BE49-F238E27FC236}">
                <a16:creationId xmlns:a16="http://schemas.microsoft.com/office/drawing/2014/main" id="{B2E09F5D-8B71-4339-8F58-216FD1010355}"/>
              </a:ext>
            </a:extLst>
          </p:cNvPr>
          <p:cNvSpPr>
            <a:spLocks xmlns:a="http://schemas.openxmlformats.org/drawingml/2006/main" noGrp="1"/>
          </p:cNvSpPr>
          <p:nvPr/>
        </p:nvSpPr>
        <p:spPr>
          <a:xfrm xmlns:a="http://schemas.openxmlformats.org/drawingml/2006/main">
            <a:off x="1228725" y="4086225"/>
            <a:ext cx="10287000" cy="4476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Investigate AI and interactive-learning research.</a:t>
            </a:r>
          </a:p>
        </p:txBody>
      </p:sp>
      <p:sp>
        <p:nvSpPr>
          <p:cNvPr id="8" name="">
            <a:extLst xmlns:a="http://schemas.openxmlformats.org/drawingml/2006/main">
              <a:ext uri="{FF2B5EF4-FFF2-40B4-BE49-F238E27FC236}">
                <a16:creationId xmlns:a16="http://schemas.microsoft.com/office/drawing/2014/main" id="{16B3E1FD-28B1-4517-BB16-1E81F4043BDF}"/>
              </a:ext>
            </a:extLst>
          </p:cNvPr>
          <p:cNvSpPr>
            <a:spLocks xmlns:a="http://schemas.openxmlformats.org/drawingml/2006/main" noGrp="1"/>
          </p:cNvSpPr>
          <p:nvPr/>
        </p:nvSpPr>
        <p:spPr>
          <a:xfrm xmlns:a="http://schemas.openxmlformats.org/drawingml/2006/main">
            <a:off x="609600" y="4581525"/>
            <a:ext cx="476250" cy="4000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025" b="1">
                <a:solidFill>
                  <a:srgbClr val="A95634"/>
                </a:solidFill>
                <a:latin typeface="Nimbus Sans"/>
                <a:ea typeface="Nimbus Sans"/>
                <a:cs typeface="Nimbus Sans"/>
              </a:defRPr>
            </a:pPr>
            <a:r>
              <a:rPr sz="2025" b="1">
                <a:solidFill>
                  <a:srgbClr val="A95634"/>
                </a:solidFill>
                <a:latin typeface="Nimbus Sans"/>
                <a:ea typeface="Nimbus Sans"/>
                <a:cs typeface="Nimbus Sans"/>
              </a:rPr>
              <a:t>02</a:t>
            </a:r>
          </a:p>
        </p:txBody>
      </p:sp>
      <p:sp>
        <p:nvSpPr>
          <p:cNvPr id="9" name="">
            <a:extLst xmlns:a="http://schemas.openxmlformats.org/drawingml/2006/main">
              <a:ext uri="{FF2B5EF4-FFF2-40B4-BE49-F238E27FC236}">
                <a16:creationId xmlns:a16="http://schemas.microsoft.com/office/drawing/2014/main" id="{B4BBF7F1-E422-475C-8FB8-83960BA44643}"/>
              </a:ext>
            </a:extLst>
          </p:cNvPr>
          <p:cNvSpPr>
            <a:spLocks xmlns:a="http://schemas.openxmlformats.org/drawingml/2006/main" noGrp="1"/>
          </p:cNvSpPr>
          <p:nvPr/>
        </p:nvSpPr>
        <p:spPr>
          <a:xfrm xmlns:a="http://schemas.openxmlformats.org/drawingml/2006/main">
            <a:off x="1228725" y="4581525"/>
            <a:ext cx="10287000" cy="4476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Develop the web application and interactive video player.</a:t>
            </a:r>
          </a:p>
        </p:txBody>
      </p:sp>
      <p:sp>
        <p:nvSpPr>
          <p:cNvPr id="10" name="">
            <a:extLst xmlns:a="http://schemas.openxmlformats.org/drawingml/2006/main">
              <a:ext uri="{FF2B5EF4-FFF2-40B4-BE49-F238E27FC236}">
                <a16:creationId xmlns:a16="http://schemas.microsoft.com/office/drawing/2014/main" id="{63F5DABA-38D6-4B4D-AC4E-D259983CB465}"/>
              </a:ext>
            </a:extLst>
          </p:cNvPr>
          <p:cNvSpPr>
            <a:spLocks xmlns:a="http://schemas.openxmlformats.org/drawingml/2006/main" noGrp="1"/>
          </p:cNvSpPr>
          <p:nvPr/>
        </p:nvSpPr>
        <p:spPr>
          <a:xfrm xmlns:a="http://schemas.openxmlformats.org/drawingml/2006/main">
            <a:off x="609600" y="5076825"/>
            <a:ext cx="476250" cy="4000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025" b="1">
                <a:solidFill>
                  <a:srgbClr val="A95634"/>
                </a:solidFill>
                <a:latin typeface="Nimbus Sans"/>
                <a:ea typeface="Nimbus Sans"/>
                <a:cs typeface="Nimbus Sans"/>
              </a:defRPr>
            </a:pPr>
            <a:r>
              <a:rPr sz="2025" b="1">
                <a:solidFill>
                  <a:srgbClr val="A95634"/>
                </a:solidFill>
                <a:latin typeface="Nimbus Sans"/>
                <a:ea typeface="Nimbus Sans"/>
                <a:cs typeface="Nimbus Sans"/>
              </a:rPr>
              <a:t>03</a:t>
            </a:r>
          </a:p>
        </p:txBody>
      </p:sp>
      <p:sp>
        <p:nvSpPr>
          <p:cNvPr id="11" name="">
            <a:extLst xmlns:a="http://schemas.openxmlformats.org/drawingml/2006/main">
              <a:ext uri="{FF2B5EF4-FFF2-40B4-BE49-F238E27FC236}">
                <a16:creationId xmlns:a16="http://schemas.microsoft.com/office/drawing/2014/main" id="{E9F5021D-AAE1-48FE-8DAD-E4D8A4634360}"/>
              </a:ext>
            </a:extLst>
          </p:cNvPr>
          <p:cNvSpPr>
            <a:spLocks xmlns:a="http://schemas.openxmlformats.org/drawingml/2006/main" noGrp="1"/>
          </p:cNvSpPr>
          <p:nvPr/>
        </p:nvSpPr>
        <p:spPr>
          <a:xfrm xmlns:a="http://schemas.openxmlformats.org/drawingml/2006/main">
            <a:off x="1228725" y="5076825"/>
            <a:ext cx="10287000" cy="4476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Implement transcription and AI question generation.</a:t>
            </a:r>
          </a:p>
        </p:txBody>
      </p:sp>
      <p:sp>
        <p:nvSpPr>
          <p:cNvPr id="12" name="">
            <a:extLst xmlns:a="http://schemas.openxmlformats.org/drawingml/2006/main">
              <a:ext uri="{FF2B5EF4-FFF2-40B4-BE49-F238E27FC236}">
                <a16:creationId xmlns:a16="http://schemas.microsoft.com/office/drawing/2014/main" id="{8A4F6623-EAA9-4AF7-9066-AB64C1CB02C1}"/>
              </a:ext>
            </a:extLst>
          </p:cNvPr>
          <p:cNvSpPr>
            <a:spLocks xmlns:a="http://schemas.openxmlformats.org/drawingml/2006/main" noGrp="1"/>
          </p:cNvSpPr>
          <p:nvPr/>
        </p:nvSpPr>
        <p:spPr>
          <a:xfrm xmlns:a="http://schemas.openxmlformats.org/drawingml/2006/main">
            <a:off x="609600" y="5572125"/>
            <a:ext cx="476250" cy="4000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025" b="1">
                <a:solidFill>
                  <a:srgbClr val="A95634"/>
                </a:solidFill>
                <a:latin typeface="Nimbus Sans"/>
                <a:ea typeface="Nimbus Sans"/>
                <a:cs typeface="Nimbus Sans"/>
              </a:defRPr>
            </a:pPr>
            <a:r>
              <a:rPr sz="2025" b="1">
                <a:solidFill>
                  <a:srgbClr val="A95634"/>
                </a:solidFill>
                <a:latin typeface="Nimbus Sans"/>
                <a:ea typeface="Nimbus Sans"/>
                <a:cs typeface="Nimbus Sans"/>
              </a:rPr>
              <a:t>04</a:t>
            </a:r>
          </a:p>
        </p:txBody>
      </p:sp>
      <p:sp>
        <p:nvSpPr>
          <p:cNvPr id="13" name="">
            <a:extLst xmlns:a="http://schemas.openxmlformats.org/drawingml/2006/main">
              <a:ext uri="{FF2B5EF4-FFF2-40B4-BE49-F238E27FC236}">
                <a16:creationId xmlns:a16="http://schemas.microsoft.com/office/drawing/2014/main" id="{973296AC-E990-4F63-BF20-307DE7C04E28}"/>
              </a:ext>
            </a:extLst>
          </p:cNvPr>
          <p:cNvSpPr>
            <a:spLocks xmlns:a="http://schemas.openxmlformats.org/drawingml/2006/main" noGrp="1"/>
          </p:cNvSpPr>
          <p:nvPr/>
        </p:nvSpPr>
        <p:spPr>
          <a:xfrm xmlns:a="http://schemas.openxmlformats.org/drawingml/2006/main">
            <a:off x="1228725" y="5572125"/>
            <a:ext cx="10287000" cy="4476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Evaluate functionality and usability through user testing.</a:t>
            </a:r>
          </a:p>
        </p:txBody>
      </p:sp>
    </p:spTree>
    <p:extLst>
      <p:ext uri="{BB962C8B-B14F-4D97-AF65-F5344CB8AC3E}">
        <p14:creationId xmlns:p14="http://schemas.microsoft.com/office/powerpoint/2010/main" val="915672308"/>
      </p:ext>
    </p:extLst>
  </p:cSld>
</p:sld>
</file>

<file path=ppt/slides/slide6.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6" name="">
            <a:extLst xmlns:a="http://schemas.openxmlformats.org/drawingml/2006/main">
              <a:ext uri="{FF2B5EF4-FFF2-40B4-BE49-F238E27FC236}">
                <a16:creationId xmlns:a16="http://schemas.microsoft.com/office/drawing/2014/main" id="{ED15BC8C-E13A-439E-90D7-4FE7DEB565AF}"/>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Literature review</a:t>
            </a:r>
          </a:p>
        </p:txBody>
      </p:sp>
      <p:sp>
        <p:nvSpPr>
          <p:cNvPr id="2" name="">
            <a:extLst xmlns:a="http://schemas.openxmlformats.org/drawingml/2006/main">
              <a:ext uri="{FF2B5EF4-FFF2-40B4-BE49-F238E27FC236}">
                <a16:creationId xmlns:a16="http://schemas.microsoft.com/office/drawing/2014/main" id="{DA9D17B4-CAAB-4825-8564-045EAB939318}"/>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06</a:t>
            </a:r>
          </a:p>
        </p:txBody>
      </p:sp>
      <p:sp>
        <p:nvSpPr>
          <p:cNvPr id="3" name="">
            <a:extLst xmlns:a="http://schemas.openxmlformats.org/drawingml/2006/main">
              <a:ext uri="{FF2B5EF4-FFF2-40B4-BE49-F238E27FC236}">
                <a16:creationId xmlns:a16="http://schemas.microsoft.com/office/drawing/2014/main" id="{0119B8D8-CAB2-40C2-B184-4DAA3FFAA72A}"/>
              </a:ext>
            </a:extLst>
          </p:cNvPr>
          <p:cNvSpPr>
            <a:spLocks xmlns:a="http://schemas.openxmlformats.org/drawingml/2006/main" noGrp="1"/>
          </p:cNvSpPr>
          <p:nvPr/>
        </p:nvSpPr>
        <p:spPr>
          <a:xfrm xmlns:a="http://schemas.openxmlformats.org/drawingml/2006/main">
            <a:off x="609600" y="1276350"/>
            <a:ext cx="10906125" cy="4000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950" b="0">
                <a:solidFill>
                  <a:srgbClr val="635B65"/>
                </a:solidFill>
                <a:latin typeface="Nimbus Sans"/>
                <a:ea typeface="Nimbus Sans"/>
                <a:cs typeface="Nimbus Sans"/>
              </a:defRPr>
            </a:pPr>
            <a:r>
              <a:rPr sz="1950" b="0">
                <a:solidFill>
                  <a:srgbClr val="635B65"/>
                </a:solidFill>
                <a:latin typeface="Nimbus Sans"/>
                <a:ea typeface="Nimbus Sans"/>
                <a:cs typeface="Nimbus Sans"/>
              </a:rPr>
              <a:t>Selected studies from the proposal</a:t>
            </a:r>
          </a:p>
        </p:txBody>
      </p:sp>
      <p:graphicFrame>
        <p:nvGraphicFramePr>
          <p:cNvPr id="9" name=""/>
          <p:cNvGraphicFramePr/>
          <p:nvPr/>
        </p:nvGraphicFramePr>
        <p:xfrm>
          <a:off xmlns:a="http://schemas.openxmlformats.org/drawingml/2006/main" x="609600" y="1905000"/>
          <a:ext xmlns:a="http://schemas.openxmlformats.org/drawingml/2006/main" cx="10972800" cy="3876675"/>
        </p:xfrm>
        <a:graphic xmlns:a="http://schemas.openxmlformats.org/drawingml/2006/main">
          <a:graphicData uri="http://schemas.openxmlformats.org/drawingml/2006/table">
            <a:tbl>
              <a:tblPr/>
              <a:tblGrid>
                <a:gridCol w="1981200"/>
                <a:gridCol w="2152650"/>
                <a:gridCol w="3390900"/>
                <a:gridCol w="3448050"/>
              </a:tblGrid>
              <a:tr h="969169">
                <a:tc>
                  <a:txBody>
                    <a:bodyPr lIns="133350" tIns="114300" rIns="133350" bIns="95250">
                      <a:noAutofit/>
                    </a:bodyPr>
                    <a:lstStyle/>
                    <a:p>
                      <a:r>
                        <a:rPr sz="1875" b="1">
                          <a:solidFill>
                            <a:srgbClr val="FFFFFF"/>
                          </a:solidFill>
                          <a:latin typeface="Nimbus Sans"/>
                          <a:ea typeface="Nimbus Sans"/>
                          <a:cs typeface="Nimbus Sans"/>
                        </a:rPr>
                        <a:t>Study</a:t>
                      </a:r>
                    </a:p>
                  </a:txBody>
                  <a:tcPr marL="91440" marR="91440" marT="45720" marB="45720">
                    <a:solidFill>
                      <a:srgbClr val="432D4C"/>
                    </a:solidFill>
                  </a:tcPr>
                </a:tc>
                <a:tc>
                  <a:txBody>
                    <a:bodyPr lIns="133350" tIns="114300" rIns="133350" bIns="95250">
                      <a:noAutofit/>
                    </a:bodyPr>
                    <a:lstStyle/>
                    <a:p>
                      <a:r>
                        <a:rPr sz="1875" b="1">
                          <a:solidFill>
                            <a:srgbClr val="FFFFFF"/>
                          </a:solidFill>
                          <a:latin typeface="Nimbus Sans"/>
                          <a:ea typeface="Nimbus Sans"/>
                          <a:cs typeface="Nimbus Sans"/>
                        </a:rPr>
                        <a:t>Focus</a:t>
                      </a:r>
                    </a:p>
                  </a:txBody>
                  <a:tcPr marL="91440" marR="91440" marT="45720" marB="45720">
                    <a:solidFill>
                      <a:srgbClr val="432D4C"/>
                    </a:solidFill>
                  </a:tcPr>
                </a:tc>
                <a:tc>
                  <a:txBody>
                    <a:bodyPr lIns="133350" tIns="114300" rIns="133350" bIns="95250">
                      <a:noAutofit/>
                    </a:bodyPr>
                    <a:lstStyle/>
                    <a:p>
                      <a:r>
                        <a:rPr sz="1875" b="1">
                          <a:solidFill>
                            <a:srgbClr val="FFFFFF"/>
                          </a:solidFill>
                          <a:latin typeface="Nimbus Sans"/>
                          <a:ea typeface="Nimbus Sans"/>
                          <a:cs typeface="Nimbus Sans"/>
                        </a:rPr>
                        <a:t>Strength</a:t>
                      </a:r>
                    </a:p>
                  </a:txBody>
                  <a:tcPr marL="91440" marR="91440" marT="45720" marB="45720">
                    <a:solidFill>
                      <a:srgbClr val="432D4C"/>
                    </a:solidFill>
                  </a:tcPr>
                </a:tc>
                <a:tc>
                  <a:txBody>
                    <a:bodyPr lIns="133350" tIns="114300" rIns="133350" bIns="95250">
                      <a:noAutofit/>
                    </a:bodyPr>
                    <a:lstStyle/>
                    <a:p>
                      <a:r>
                        <a:rPr sz="1875" b="1">
                          <a:solidFill>
                            <a:srgbClr val="FFFFFF"/>
                          </a:solidFill>
                          <a:latin typeface="Nimbus Sans"/>
                          <a:ea typeface="Nimbus Sans"/>
                          <a:cs typeface="Nimbus Sans"/>
                        </a:rPr>
                        <a:t>Limitation for Little Lens</a:t>
                      </a:r>
                    </a:p>
                  </a:txBody>
                  <a:tcPr marL="91440" marR="91440" marT="45720" marB="45720">
                    <a:solidFill>
                      <a:srgbClr val="432D4C"/>
                    </a:solidFill>
                  </a:tcPr>
                </a:tc>
              </a:tr>
              <a:tr h="969169">
                <a:tc>
                  <a:txBody>
                    <a:bodyPr lIns="133350" tIns="114300" rIns="133350" bIns="95250">
                      <a:noAutofit/>
                    </a:bodyPr>
                    <a:lstStyle/>
                    <a:p>
                      <a:r>
                        <a:rPr sz="1875" b="1">
                          <a:solidFill>
                            <a:srgbClr val="2D2830"/>
                          </a:solidFill>
                          <a:latin typeface="Nimbus Sans"/>
                          <a:ea typeface="Nimbus Sans"/>
                          <a:cs typeface="Nimbus Sans"/>
                        </a:rPr>
                        <a:t>Mayer</a:t>
                      </a:r>
                    </a:p>
                    <a:p>
                      <a:r>
                        <a:rPr sz="1875" b="1">
                          <a:solidFill>
                            <a:srgbClr val="2D2830"/>
                          </a:solidFill>
                          <a:latin typeface="Nimbus Sans"/>
                          <a:ea typeface="Nimbus Sans"/>
                          <a:cs typeface="Nimbus Sans"/>
                        </a:rPr>
                        <a:t>(2024) [1]</a:t>
                      </a:r>
                    </a:p>
                  </a:txBody>
                  <a:tcPr marL="91440" marR="91440" marT="45720" marB="45720">
                    <a:solidFill>
                      <a:srgbClr val="EEE6EF"/>
                    </a:solidFill>
                  </a:tcPr>
                </a:tc>
                <a:tc>
                  <a:txBody>
                    <a:bodyPr lIns="133350" tIns="114300" rIns="133350" bIns="95250">
                      <a:noAutofit/>
                    </a:bodyPr>
                    <a:lstStyle/>
                    <a:p>
                      <a:r>
                        <a:rPr sz="1875" b="0">
                          <a:solidFill>
                            <a:srgbClr val="2D2830"/>
                          </a:solidFill>
                          <a:latin typeface="Nimbus Sans"/>
                          <a:ea typeface="Nimbus Sans"/>
                          <a:cs typeface="Nimbus Sans"/>
                        </a:rPr>
                        <a:t>Multimedia learning</a:t>
                      </a:r>
                    </a:p>
                  </a:txBody>
                  <a:tcPr marL="91440" marR="91440" marT="45720" marB="45720">
                    <a:solidFill>
                      <a:srgbClr val="EEE6EF"/>
                    </a:solidFill>
                  </a:tcPr>
                </a:tc>
                <a:tc>
                  <a:txBody>
                    <a:bodyPr lIns="133350" tIns="114300" rIns="133350" bIns="95250">
                      <a:noAutofit/>
                    </a:bodyPr>
                    <a:lstStyle/>
                    <a:p>
                      <a:r>
                        <a:rPr sz="1875" b="0">
                          <a:solidFill>
                            <a:srgbClr val="2D2830"/>
                          </a:solidFill>
                          <a:latin typeface="Nimbus Sans"/>
                          <a:ea typeface="Nimbus Sans"/>
                          <a:cs typeface="Nimbus Sans"/>
                        </a:rPr>
                        <a:t>Explains processing limits and supports clear use of words and pictures.</a:t>
                      </a:r>
                    </a:p>
                  </a:txBody>
                  <a:tcPr marL="91440" marR="91440" marT="45720" marB="45720">
                    <a:solidFill>
                      <a:srgbClr val="EEE6EF"/>
                    </a:solidFill>
                  </a:tcPr>
                </a:tc>
                <a:tc>
                  <a:txBody>
                    <a:bodyPr lIns="133350" tIns="114300" rIns="133350" bIns="95250">
                      <a:noAutofit/>
                    </a:bodyPr>
                    <a:lstStyle/>
                    <a:p>
                      <a:r>
                        <a:rPr sz="1875" b="0">
                          <a:solidFill>
                            <a:srgbClr val="2D2830"/>
                          </a:solidFill>
                          <a:latin typeface="Nimbus Sans"/>
                          <a:ea typeface="Nimbus Sans"/>
                          <a:cs typeface="Nimbus Sans"/>
                        </a:rPr>
                        <a:t>A theory review. It does not evaluate this application.</a:t>
                      </a:r>
                    </a:p>
                  </a:txBody>
                  <a:tcPr marL="91440" marR="91440" marT="45720" marB="45720">
                    <a:solidFill>
                      <a:srgbClr val="EEE6EF"/>
                    </a:solidFill>
                  </a:tcPr>
                </a:tc>
              </a:tr>
              <a:tr h="969169">
                <a:tc>
                  <a:txBody>
                    <a:bodyPr lIns="133350" tIns="114300" rIns="133350" bIns="95250">
                      <a:noAutofit/>
                    </a:bodyPr>
                    <a:lstStyle/>
                    <a:p>
                      <a:r>
                        <a:rPr sz="1875" b="1">
                          <a:solidFill>
                            <a:srgbClr val="2D2830"/>
                          </a:solidFill>
                          <a:latin typeface="Nimbus Sans"/>
                          <a:ea typeface="Nimbus Sans"/>
                          <a:cs typeface="Nimbus Sans"/>
                        </a:rPr>
                        <a:t>Kestin &amp; Miller</a:t>
                      </a:r>
                    </a:p>
                    <a:p>
                      <a:r>
                        <a:rPr sz="1875" b="1">
                          <a:solidFill>
                            <a:srgbClr val="2D2830"/>
                          </a:solidFill>
                          <a:latin typeface="Nimbus Sans"/>
                          <a:ea typeface="Nimbus Sans"/>
                          <a:cs typeface="Nimbus Sans"/>
                        </a:rPr>
                        <a:t>(2022) [2]</a:t>
                      </a:r>
                    </a:p>
                  </a:txBody>
                  <a:tcPr marL="91440" marR="91440" marT="45720" marB="45720">
                    <a:solidFill>
                      <a:srgbClr val="FBF8F3"/>
                    </a:solidFill>
                  </a:tcPr>
                </a:tc>
                <a:tc>
                  <a:txBody>
                    <a:bodyPr lIns="133350" tIns="114300" rIns="133350" bIns="95250">
                      <a:noAutofit/>
                    </a:bodyPr>
                    <a:lstStyle/>
                    <a:p>
                      <a:r>
                        <a:rPr sz="1875" b="0">
                          <a:solidFill>
                            <a:srgbClr val="2D2830"/>
                          </a:solidFill>
                          <a:latin typeface="Nimbus Sans"/>
                          <a:ea typeface="Nimbus Sans"/>
                          <a:cs typeface="Nimbus Sans"/>
                        </a:rPr>
                        <a:t>Visuals and questions in videos</a:t>
                      </a:r>
                    </a:p>
                  </a:txBody>
                  <a:tcPr marL="91440" marR="91440" marT="45720" marB="45720">
                    <a:solidFill>
                      <a:srgbClr val="FBF8F3"/>
                    </a:solidFill>
                  </a:tcPr>
                </a:tc>
                <a:tc>
                  <a:txBody>
                    <a:bodyPr lIns="133350" tIns="114300" rIns="133350" bIns="95250">
                      <a:noAutofit/>
                    </a:bodyPr>
                    <a:lstStyle/>
                    <a:p>
                      <a:r>
                        <a:rPr sz="1875" b="0">
                          <a:solidFill>
                            <a:srgbClr val="2D2830"/>
                          </a:solidFill>
                          <a:latin typeface="Nimbus Sans"/>
                          <a:ea typeface="Nimbus Sans"/>
                          <a:cs typeface="Nimbus Sans"/>
                        </a:rPr>
                        <a:t>Experimental evidence supports investigating questions during playback.</a:t>
                      </a:r>
                    </a:p>
                  </a:txBody>
                  <a:tcPr marL="91440" marR="91440" marT="45720" marB="45720">
                    <a:solidFill>
                      <a:srgbClr val="FBF8F3"/>
                    </a:solidFill>
                  </a:tcPr>
                </a:tc>
                <a:tc>
                  <a:txBody>
                    <a:bodyPr lIns="133350" tIns="114300" rIns="133350" bIns="95250">
                      <a:noAutofit/>
                    </a:bodyPr>
                    <a:lstStyle/>
                    <a:p>
                      <a:r>
                        <a:rPr sz="1875" b="0">
                          <a:solidFill>
                            <a:srgbClr val="2D2830"/>
                          </a:solidFill>
                          <a:latin typeface="Nimbus Sans"/>
                          <a:ea typeface="Nimbus Sans"/>
                          <a:cs typeface="Nimbus Sans"/>
                        </a:rPr>
                        <a:t>Physics-video findings do not establish benefits for ages 4–8.</a:t>
                      </a:r>
                    </a:p>
                  </a:txBody>
                  <a:tcPr marL="91440" marR="91440" marT="45720" marB="45720">
                    <a:solidFill>
                      <a:srgbClr val="FBF8F3"/>
                    </a:solidFill>
                  </a:tcPr>
                </a:tc>
              </a:tr>
              <a:tr h="969169">
                <a:tc>
                  <a:txBody>
                    <a:bodyPr lIns="133350" tIns="114300" rIns="133350" bIns="95250">
                      <a:noAutofit/>
                    </a:bodyPr>
                    <a:lstStyle/>
                    <a:p>
                      <a:r>
                        <a:rPr sz="1875" b="1">
                          <a:solidFill>
                            <a:srgbClr val="2D2830"/>
                          </a:solidFill>
                          <a:latin typeface="Nimbus Sans"/>
                          <a:ea typeface="Nimbus Sans"/>
                          <a:cs typeface="Nimbus Sans"/>
                        </a:rPr>
                        <a:t>Al Faraby et al.</a:t>
                      </a:r>
                    </a:p>
                    <a:p>
                      <a:r>
                        <a:rPr sz="1875" b="1">
                          <a:solidFill>
                            <a:srgbClr val="2D2830"/>
                          </a:solidFill>
                          <a:latin typeface="Nimbus Sans"/>
                          <a:ea typeface="Nimbus Sans"/>
                          <a:cs typeface="Nimbus Sans"/>
                        </a:rPr>
                        <a:t>(2024) [3]</a:t>
                      </a:r>
                    </a:p>
                  </a:txBody>
                  <a:tcPr marL="91440" marR="91440" marT="45720" marB="45720">
                    <a:solidFill>
                      <a:srgbClr val="EEE6EF"/>
                    </a:solidFill>
                  </a:tcPr>
                </a:tc>
                <a:tc>
                  <a:txBody>
                    <a:bodyPr lIns="133350" tIns="114300" rIns="133350" bIns="95250">
                      <a:noAutofit/>
                    </a:bodyPr>
                    <a:lstStyle/>
                    <a:p>
                      <a:r>
                        <a:rPr sz="1875" b="0">
                          <a:solidFill>
                            <a:srgbClr val="2D2830"/>
                          </a:solidFill>
                          <a:latin typeface="Nimbus Sans"/>
                          <a:ea typeface="Nimbus Sans"/>
                          <a:cs typeface="Nimbus Sans"/>
                        </a:rPr>
                        <a:t>Automatic educational question generation</a:t>
                      </a:r>
                    </a:p>
                  </a:txBody>
                  <a:tcPr marL="91440" marR="91440" marT="45720" marB="45720">
                    <a:solidFill>
                      <a:srgbClr val="EEE6EF"/>
                    </a:solidFill>
                  </a:tcPr>
                </a:tc>
                <a:tc>
                  <a:txBody>
                    <a:bodyPr lIns="133350" tIns="114300" rIns="133350" bIns="95250">
                      <a:noAutofit/>
                    </a:bodyPr>
                    <a:lstStyle/>
                    <a:p>
                      <a:r>
                        <a:rPr sz="1875" b="0">
                          <a:solidFill>
                            <a:srgbClr val="2D2830"/>
                          </a:solidFill>
                          <a:latin typeface="Nimbus Sans"/>
                          <a:ea typeface="Nimbus Sans"/>
                          <a:cs typeface="Nimbus Sans"/>
                        </a:rPr>
                        <a:t>Reviews methods and highlights question-quality challenges.</a:t>
                      </a:r>
                    </a:p>
                  </a:txBody>
                  <a:tcPr marL="91440" marR="91440" marT="45720" marB="45720">
                    <a:solidFill>
                      <a:srgbClr val="EEE6EF"/>
                    </a:solidFill>
                  </a:tcPr>
                </a:tc>
                <a:tc>
                  <a:txBody>
                    <a:bodyPr lIns="133350" tIns="114300" rIns="133350" bIns="95250">
                      <a:noAutofit/>
                    </a:bodyPr>
                    <a:lstStyle/>
                    <a:p>
                      <a:r>
                        <a:rPr sz="1875" b="0">
                          <a:solidFill>
                            <a:srgbClr val="2D2830"/>
                          </a:solidFill>
                          <a:latin typeface="Nimbus Sans"/>
                          <a:ea typeface="Nimbus Sans"/>
                          <a:cs typeface="Nimbus Sans"/>
                        </a:rPr>
                        <a:t>Does not test this Qwen setup or establish its age suitability.</a:t>
                      </a:r>
                    </a:p>
                  </a:txBody>
                  <a:tcPr marL="91440" marR="91440" marT="45720" marB="45720">
                    <a:solidFill>
                      <a:srgbClr val="EEE6EF"/>
                    </a:solidFill>
                  </a:tcPr>
                </a:tc>
              </a:tr>
            </a:tbl>
          </a:graphicData>
        </a:graphic>
      </p:graphicFrame>
      <p:sp>
        <p:nvSpPr>
          <p:cNvPr id="5" name="">
            <a:extLst xmlns:a="http://schemas.openxmlformats.org/drawingml/2006/main">
              <a:ext uri="{FF2B5EF4-FFF2-40B4-BE49-F238E27FC236}">
                <a16:creationId xmlns:a16="http://schemas.microsoft.com/office/drawing/2014/main" id="{E9B29363-2CE5-4878-8113-E36C06FCC87A}"/>
              </a:ext>
            </a:extLst>
          </p:cNvPr>
          <p:cNvSpPr>
            <a:spLocks xmlns:a="http://schemas.openxmlformats.org/drawingml/2006/main" noGrp="1"/>
          </p:cNvSpPr>
          <p:nvPr/>
        </p:nvSpPr>
        <p:spPr>
          <a:xfrm xmlns:a="http://schemas.openxmlformats.org/drawingml/2006/main">
            <a:off x="609600" y="6019800"/>
            <a:ext cx="10906125" cy="4095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0">
                <a:solidFill>
                  <a:srgbClr val="A95634"/>
                </a:solidFill>
                <a:latin typeface="Nimbus Sans"/>
                <a:ea typeface="Nimbus Sans"/>
                <a:cs typeface="Nimbus Sans"/>
              </a:defRPr>
            </a:pPr>
            <a:r>
              <a:rPr sz="1875" b="0">
                <a:solidFill>
                  <a:srgbClr val="A95634"/>
                </a:solidFill>
                <a:latin typeface="Nimbus Sans"/>
                <a:ea typeface="Nimbus Sans"/>
                <a:cs typeface="Nimbus Sans"/>
              </a:rPr>
              <a:t>These studies inform the design. Little Lens still needs its own evaluation.</a:t>
            </a:r>
          </a:p>
        </p:txBody>
      </p:sp>
    </p:spTree>
    <p:extLst>
      <p:ext uri="{BB962C8B-B14F-4D97-AF65-F5344CB8AC3E}">
        <p14:creationId xmlns:p14="http://schemas.microsoft.com/office/powerpoint/2010/main" val="1604580939"/>
      </p:ext>
    </p:extLst>
  </p:cSld>
</p:sld>
</file>

<file path=ppt/slides/slide7.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8" name="">
            <a:extLst xmlns:a="http://schemas.openxmlformats.org/drawingml/2006/main">
              <a:ext uri="{FF2B5EF4-FFF2-40B4-BE49-F238E27FC236}">
                <a16:creationId xmlns:a16="http://schemas.microsoft.com/office/drawing/2014/main" id="{5588E859-83A8-41D2-BCC5-9FE8515E650D}"/>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Literature review and project response</a:t>
            </a:r>
          </a:p>
        </p:txBody>
      </p:sp>
      <p:sp>
        <p:nvSpPr>
          <p:cNvPr id="2" name="">
            <a:extLst xmlns:a="http://schemas.openxmlformats.org/drawingml/2006/main">
              <a:ext uri="{FF2B5EF4-FFF2-40B4-BE49-F238E27FC236}">
                <a16:creationId xmlns:a16="http://schemas.microsoft.com/office/drawing/2014/main" id="{95FF6089-449A-4236-8948-B203D7B51971}"/>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07</a:t>
            </a:r>
          </a:p>
        </p:txBody>
      </p:sp>
      <p:sp>
        <p:nvSpPr>
          <p:cNvPr id="3" name="">
            <a:extLst xmlns:a="http://schemas.openxmlformats.org/drawingml/2006/main">
              <a:ext uri="{FF2B5EF4-FFF2-40B4-BE49-F238E27FC236}">
                <a16:creationId xmlns:a16="http://schemas.microsoft.com/office/drawing/2014/main" id="{B4452BD7-DC5A-4ECF-A6A5-48C9EBB0C5EB}"/>
              </a:ext>
            </a:extLst>
          </p:cNvPr>
          <p:cNvSpPr>
            <a:spLocks xmlns:a="http://schemas.openxmlformats.org/drawingml/2006/main" noGrp="1"/>
          </p:cNvSpPr>
          <p:nvPr/>
        </p:nvSpPr>
        <p:spPr>
          <a:xfrm xmlns:a="http://schemas.openxmlformats.org/drawingml/2006/main">
            <a:off x="609600" y="1495425"/>
            <a:ext cx="4857750" cy="4476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Limitations identified</a:t>
            </a:r>
          </a:p>
        </p:txBody>
      </p:sp>
      <p:sp>
        <p:nvSpPr>
          <p:cNvPr id="4" name="">
            <a:extLst xmlns:a="http://schemas.openxmlformats.org/drawingml/2006/main">
              <a:ext uri="{FF2B5EF4-FFF2-40B4-BE49-F238E27FC236}">
                <a16:creationId xmlns:a16="http://schemas.microsoft.com/office/drawing/2014/main" id="{FE55CBA3-AD6E-469E-9330-71CE692B7BA8}"/>
              </a:ext>
            </a:extLst>
          </p:cNvPr>
          <p:cNvSpPr>
            <a:spLocks xmlns:a="http://schemas.openxmlformats.org/drawingml/2006/main" noGrp="1"/>
          </p:cNvSpPr>
          <p:nvPr/>
        </p:nvSpPr>
        <p:spPr>
          <a:xfrm xmlns:a="http://schemas.openxmlformats.org/drawingml/2006/main">
            <a:off x="609600" y="2057400"/>
            <a:ext cx="4905375" cy="34004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Evidence from other learning settings does not establish suitability for ages 4–8.</a:t>
            </a:r>
          </a:p>
          <a:p xmlns:a="http://schemas.openxmlformats.org/drawingml/2006/main">
            <a:r>
              <a:t/>
            </a:r>
          </a:p>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Generated questions can repeat ideas or lack support in the selected source.</a:t>
            </a:r>
          </a:p>
          <a:p xmlns:a="http://schemas.openxmlformats.org/drawingml/2006/main">
            <a:r>
              <a:t/>
            </a:r>
          </a:p>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Picture support and age-appropriate wording require evaluation.</a:t>
            </a:r>
          </a:p>
        </p:txBody>
      </p:sp>
      <p:sp>
        <p:nvSpPr>
          <p:cNvPr id="5" name="">
            <a:extLst xmlns:a="http://schemas.openxmlformats.org/drawingml/2006/main">
              <a:ext uri="{FF2B5EF4-FFF2-40B4-BE49-F238E27FC236}">
                <a16:creationId xmlns:a16="http://schemas.microsoft.com/office/drawing/2014/main" id="{BBBE67EA-ECF1-49BA-84F5-F561B8F2B4D0}"/>
              </a:ext>
            </a:extLst>
          </p:cNvPr>
          <p:cNvSpPr>
            <a:spLocks xmlns:a="http://schemas.openxmlformats.org/drawingml/2006/main" noGrp="1"/>
          </p:cNvSpPr>
          <p:nvPr/>
        </p:nvSpPr>
        <p:spPr>
          <a:xfrm xmlns:a="http://schemas.openxmlformats.org/drawingml/2006/main">
            <a:off x="6581775" y="1495425"/>
            <a:ext cx="4857750" cy="4476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75" b="1">
                <a:solidFill>
                  <a:srgbClr val="A95634"/>
                </a:solidFill>
                <a:latin typeface="Nimbus Sans"/>
                <a:ea typeface="Nimbus Sans"/>
                <a:cs typeface="Nimbus Sans"/>
              </a:defRPr>
            </a:pPr>
            <a:r>
              <a:rPr sz="2175" b="1">
                <a:solidFill>
                  <a:srgbClr val="A95634"/>
                </a:solidFill>
                <a:latin typeface="Nimbus Sans"/>
                <a:ea typeface="Nimbus Sans"/>
                <a:cs typeface="Nimbus Sans"/>
              </a:rPr>
              <a:t>Response in Little Lens</a:t>
            </a:r>
          </a:p>
        </p:txBody>
      </p:sp>
      <p:sp>
        <p:nvSpPr>
          <p:cNvPr id="6" name="">
            <a:extLst xmlns:a="http://schemas.openxmlformats.org/drawingml/2006/main">
              <a:ext uri="{FF2B5EF4-FFF2-40B4-BE49-F238E27FC236}">
                <a16:creationId xmlns:a16="http://schemas.microsoft.com/office/drawing/2014/main" id="{72E0E5D1-A0C2-439C-9C9D-53B631DC8006}"/>
              </a:ext>
            </a:extLst>
          </p:cNvPr>
          <p:cNvSpPr>
            <a:spLocks xmlns:a="http://schemas.openxmlformats.org/drawingml/2006/main" noGrp="1"/>
          </p:cNvSpPr>
          <p:nvPr/>
        </p:nvSpPr>
        <p:spPr>
          <a:xfrm xmlns:a="http://schemas.openxmlformats.org/drawingml/2006/main">
            <a:off x="6581775" y="2057400"/>
            <a:ext cx="4905375" cy="34004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Simple choices and picture-supported answers form part of the proposed design.</a:t>
            </a:r>
          </a:p>
          <a:p xmlns:a="http://schemas.openxmlformats.org/drawingml/2006/main">
            <a:r>
              <a:t/>
            </a:r>
          </a:p>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Drafts retain source sentences and pause times for checking.</a:t>
            </a:r>
          </a:p>
          <a:p xmlns:a="http://schemas.openxmlformats.org/drawingml/2006/main">
            <a:r>
              <a:t/>
            </a:r>
          </a:p>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Adult review checks wording, meaning and suitability before use.</a:t>
            </a:r>
          </a:p>
        </p:txBody>
      </p:sp>
      <p:sp>
        <p:nvSpPr>
          <p:cNvPr id="7" name="">
            <a:extLst xmlns:a="http://schemas.openxmlformats.org/drawingml/2006/main">
              <a:ext uri="{FF2B5EF4-FFF2-40B4-BE49-F238E27FC236}">
                <a16:creationId xmlns:a16="http://schemas.microsoft.com/office/drawing/2014/main" id="{3B9949C6-D4F5-450A-9079-18084CEE368D}"/>
              </a:ext>
            </a:extLst>
          </p:cNvPr>
          <p:cNvSpPr>
            <a:spLocks xmlns:a="http://schemas.openxmlformats.org/drawingml/2006/main" noGrp="1"/>
          </p:cNvSpPr>
          <p:nvPr/>
        </p:nvSpPr>
        <p:spPr>
          <a:xfrm xmlns:a="http://schemas.openxmlformats.org/drawingml/2006/main">
            <a:off x="609600" y="5962650"/>
            <a:ext cx="10906125" cy="4095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0">
                <a:solidFill>
                  <a:srgbClr val="635B65"/>
                </a:solidFill>
                <a:latin typeface="Nimbus Sans"/>
                <a:ea typeface="Nimbus Sans"/>
                <a:cs typeface="Nimbus Sans"/>
              </a:defRPr>
            </a:pPr>
            <a:r>
              <a:rPr sz="1875" b="0">
                <a:solidFill>
                  <a:srgbClr val="635B65"/>
                </a:solidFill>
                <a:latin typeface="Nimbus Sans"/>
                <a:ea typeface="Nimbus Sans"/>
                <a:cs typeface="Nimbus Sans"/>
              </a:rPr>
              <a:t>The project investigates this combination. Its learning benefits remain unmeasured.</a:t>
            </a:r>
          </a:p>
        </p:txBody>
      </p:sp>
    </p:spTree>
    <p:extLst>
      <p:ext uri="{BB962C8B-B14F-4D97-AF65-F5344CB8AC3E}">
        <p14:creationId xmlns:p14="http://schemas.microsoft.com/office/powerpoint/2010/main" val="1490236259"/>
      </p:ext>
    </p:extLst>
  </p:cSld>
</p:sld>
</file>

<file path=ppt/slides/slide8.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14" name="">
            <a:extLst xmlns:a="http://schemas.openxmlformats.org/drawingml/2006/main">
              <a:ext uri="{FF2B5EF4-FFF2-40B4-BE49-F238E27FC236}">
                <a16:creationId xmlns:a16="http://schemas.microsoft.com/office/drawing/2014/main" id="{A6A11105-D293-470E-A608-E6F6F86409AA}"/>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Methodology</a:t>
            </a:r>
          </a:p>
        </p:txBody>
      </p:sp>
      <p:sp>
        <p:nvSpPr>
          <p:cNvPr id="2" name="">
            <a:extLst xmlns:a="http://schemas.openxmlformats.org/drawingml/2006/main">
              <a:ext uri="{FF2B5EF4-FFF2-40B4-BE49-F238E27FC236}">
                <a16:creationId xmlns:a16="http://schemas.microsoft.com/office/drawing/2014/main" id="{F27F3F14-4F7B-4D4B-B612-95BEBDC2AC88}"/>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08</a:t>
            </a:r>
          </a:p>
        </p:txBody>
      </p:sp>
      <p:sp>
        <p:nvSpPr>
          <p:cNvPr id="3" name="">
            <a:extLst xmlns:a="http://schemas.openxmlformats.org/drawingml/2006/main">
              <a:ext uri="{FF2B5EF4-FFF2-40B4-BE49-F238E27FC236}">
                <a16:creationId xmlns:a16="http://schemas.microsoft.com/office/drawing/2014/main" id="{AA533591-9D6C-42DD-A5AD-F2FB8F6AC1D0}"/>
              </a:ext>
            </a:extLst>
          </p:cNvPr>
          <p:cNvSpPr>
            <a:spLocks xmlns:a="http://schemas.openxmlformats.org/drawingml/2006/main" noGrp="1"/>
          </p:cNvSpPr>
          <p:nvPr/>
        </p:nvSpPr>
        <p:spPr>
          <a:xfrm xmlns:a="http://schemas.openxmlformats.org/drawingml/2006/main">
            <a:off x="609600" y="1381125"/>
            <a:ext cx="5276850"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Approach</a:t>
            </a:r>
          </a:p>
        </p:txBody>
      </p:sp>
      <p:sp>
        <p:nvSpPr>
          <p:cNvPr id="4" name="">
            <a:extLst xmlns:a="http://schemas.openxmlformats.org/drawingml/2006/main">
              <a:ext uri="{FF2B5EF4-FFF2-40B4-BE49-F238E27FC236}">
                <a16:creationId xmlns:a16="http://schemas.microsoft.com/office/drawing/2014/main" id="{145FBE18-49A5-4BFD-98A9-32FC69B52227}"/>
              </a:ext>
            </a:extLst>
          </p:cNvPr>
          <p:cNvSpPr>
            <a:spLocks xmlns:a="http://schemas.openxmlformats.org/drawingml/2006/main" noGrp="1"/>
          </p:cNvSpPr>
          <p:nvPr/>
        </p:nvSpPr>
        <p:spPr>
          <a:xfrm xmlns:a="http://schemas.openxmlformats.org/drawingml/2006/main">
            <a:off x="609600" y="1781175"/>
            <a:ext cx="5276850" cy="7048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Agile development with incremental features, testing and revision. [4]</a:t>
            </a:r>
          </a:p>
        </p:txBody>
      </p:sp>
      <p:sp>
        <p:nvSpPr>
          <p:cNvPr id="5" name="">
            <a:extLst xmlns:a="http://schemas.openxmlformats.org/drawingml/2006/main">
              <a:ext uri="{FF2B5EF4-FFF2-40B4-BE49-F238E27FC236}">
                <a16:creationId xmlns:a16="http://schemas.microsoft.com/office/drawing/2014/main" id="{EFD0F18D-0597-463A-906A-2B9315A2E056}"/>
              </a:ext>
            </a:extLst>
          </p:cNvPr>
          <p:cNvSpPr>
            <a:spLocks xmlns:a="http://schemas.openxmlformats.org/drawingml/2006/main" noGrp="1"/>
          </p:cNvSpPr>
          <p:nvPr/>
        </p:nvSpPr>
        <p:spPr>
          <a:xfrm xmlns:a="http://schemas.openxmlformats.org/drawingml/2006/main">
            <a:off x="609600" y="2695575"/>
            <a:ext cx="5276850"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Evidence</a:t>
            </a:r>
          </a:p>
        </p:txBody>
      </p:sp>
      <p:sp>
        <p:nvSpPr>
          <p:cNvPr id="6" name="">
            <a:extLst xmlns:a="http://schemas.openxmlformats.org/drawingml/2006/main">
              <a:ext uri="{FF2B5EF4-FFF2-40B4-BE49-F238E27FC236}">
                <a16:creationId xmlns:a16="http://schemas.microsoft.com/office/drawing/2014/main" id="{46928A79-280C-44A2-BA34-B8204B42BFF7}"/>
              </a:ext>
            </a:extLst>
          </p:cNvPr>
          <p:cNvSpPr>
            <a:spLocks xmlns:a="http://schemas.openxmlformats.org/drawingml/2006/main" noGrp="1"/>
          </p:cNvSpPr>
          <p:nvPr/>
        </p:nvSpPr>
        <p:spPr>
          <a:xfrm xmlns:a="http://schemas.openxmlformats.org/drawingml/2006/main">
            <a:off x="609600" y="3095625"/>
            <a:ext cx="52768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Secondary: research papers.</a:t>
            </a:r>
          </a:p>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Primary: functional tests and planned usability feedback.</a:t>
            </a:r>
          </a:p>
        </p:txBody>
      </p:sp>
      <p:sp>
        <p:nvSpPr>
          <p:cNvPr id="7" name="">
            <a:extLst xmlns:a="http://schemas.openxmlformats.org/drawingml/2006/main">
              <a:ext uri="{FF2B5EF4-FFF2-40B4-BE49-F238E27FC236}">
                <a16:creationId xmlns:a16="http://schemas.microsoft.com/office/drawing/2014/main" id="{05119C8F-9DC4-4F0B-8EC8-98048A1BDDFD}"/>
              </a:ext>
            </a:extLst>
          </p:cNvPr>
          <p:cNvSpPr>
            <a:spLocks xmlns:a="http://schemas.openxmlformats.org/drawingml/2006/main" noGrp="1"/>
          </p:cNvSpPr>
          <p:nvPr/>
        </p:nvSpPr>
        <p:spPr>
          <a:xfrm xmlns:a="http://schemas.openxmlformats.org/drawingml/2006/main">
            <a:off x="609600" y="4248150"/>
            <a:ext cx="5276850"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Planned evaluation</a:t>
            </a:r>
          </a:p>
        </p:txBody>
      </p:sp>
      <p:sp>
        <p:nvSpPr>
          <p:cNvPr id="8" name="">
            <a:extLst xmlns:a="http://schemas.openxmlformats.org/drawingml/2006/main">
              <a:ext uri="{FF2B5EF4-FFF2-40B4-BE49-F238E27FC236}">
                <a16:creationId xmlns:a16="http://schemas.microsoft.com/office/drawing/2014/main" id="{CD1A01FB-3EC5-4E99-8217-A5D413A7C5AF}"/>
              </a:ext>
            </a:extLst>
          </p:cNvPr>
          <p:cNvSpPr>
            <a:spLocks xmlns:a="http://schemas.openxmlformats.org/drawingml/2006/main" noGrp="1"/>
          </p:cNvSpPr>
          <p:nvPr/>
        </p:nvSpPr>
        <p:spPr>
          <a:xfrm xmlns:a="http://schemas.openxmlformats.org/drawingml/2006/main">
            <a:off x="609600" y="4648200"/>
            <a:ext cx="5276850" cy="9429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Five adult volunteers, with consent, using a SUS-based questionnaire. [5]</a:t>
            </a:r>
          </a:p>
        </p:txBody>
      </p:sp>
      <p:sp>
        <p:nvSpPr>
          <p:cNvPr id="9" name="">
            <a:extLst xmlns:a="http://schemas.openxmlformats.org/drawingml/2006/main">
              <a:ext uri="{FF2B5EF4-FFF2-40B4-BE49-F238E27FC236}">
                <a16:creationId xmlns:a16="http://schemas.microsoft.com/office/drawing/2014/main" id="{E4139852-B532-4225-B0F7-078C7430A2B5}"/>
              </a:ext>
            </a:extLst>
          </p:cNvPr>
          <p:cNvSpPr>
            <a:spLocks xmlns:a="http://schemas.openxmlformats.org/drawingml/2006/main" noGrp="1"/>
          </p:cNvSpPr>
          <p:nvPr/>
        </p:nvSpPr>
        <p:spPr>
          <a:xfrm xmlns:a="http://schemas.openxmlformats.org/drawingml/2006/main">
            <a:off x="6762750" y="1381125"/>
            <a:ext cx="4762500"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Current tools</a:t>
            </a:r>
          </a:p>
        </p:txBody>
      </p:sp>
      <p:sp>
        <p:nvSpPr>
          <p:cNvPr id="10" name="">
            <a:extLst xmlns:a="http://schemas.openxmlformats.org/drawingml/2006/main">
              <a:ext uri="{FF2B5EF4-FFF2-40B4-BE49-F238E27FC236}">
                <a16:creationId xmlns:a16="http://schemas.microsoft.com/office/drawing/2014/main" id="{E38D8672-68BA-4613-9BCC-A01C9B12A278}"/>
              </a:ext>
            </a:extLst>
          </p:cNvPr>
          <p:cNvSpPr>
            <a:spLocks xmlns:a="http://schemas.openxmlformats.org/drawingml/2006/main" noGrp="1"/>
          </p:cNvSpPr>
          <p:nvPr/>
        </p:nvSpPr>
        <p:spPr>
          <a:xfrm xmlns:a="http://schemas.openxmlformats.org/drawingml/2006/main">
            <a:off x="6762750" y="1781175"/>
            <a:ext cx="4762500" cy="2619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Python and Flask</a:t>
            </a:r>
          </a:p>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HTML, CSS and JavaScript</a:t>
            </a:r>
          </a:p>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SQLite for application records</a:t>
            </a:r>
          </a:p>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Whisper for transcription</a:t>
            </a:r>
          </a:p>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Qwen through Ollama</a:t>
            </a:r>
          </a:p>
        </p:txBody>
      </p:sp>
      <p:sp>
        <p:nvSpPr>
          <p:cNvPr id="11" name="">
            <a:extLst xmlns:a="http://schemas.openxmlformats.org/drawingml/2006/main">
              <a:ext uri="{FF2B5EF4-FFF2-40B4-BE49-F238E27FC236}">
                <a16:creationId xmlns:a16="http://schemas.microsoft.com/office/drawing/2014/main" id="{770071A9-AD86-4601-BAC1-7FCC00E80A6A}"/>
              </a:ext>
            </a:extLst>
          </p:cNvPr>
          <p:cNvSpPr>
            <a:spLocks xmlns:a="http://schemas.openxmlformats.org/drawingml/2006/main" noGrp="1"/>
          </p:cNvSpPr>
          <p:nvPr/>
        </p:nvSpPr>
        <p:spPr>
          <a:xfrm xmlns:a="http://schemas.openxmlformats.org/drawingml/2006/main">
            <a:off x="6762750" y="4629150"/>
            <a:ext cx="4762500"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Local processing</a:t>
            </a:r>
          </a:p>
        </p:txBody>
      </p:sp>
      <p:sp>
        <p:nvSpPr>
          <p:cNvPr id="12" name="">
            <a:extLst xmlns:a="http://schemas.openxmlformats.org/drawingml/2006/main">
              <a:ext uri="{FF2B5EF4-FFF2-40B4-BE49-F238E27FC236}">
                <a16:creationId xmlns:a16="http://schemas.microsoft.com/office/drawing/2014/main" id="{BFF0505C-9541-4B07-A259-F9AF55B84C27}"/>
              </a:ext>
            </a:extLst>
          </p:cNvPr>
          <p:cNvSpPr>
            <a:spLocks xmlns:a="http://schemas.openxmlformats.org/drawingml/2006/main" noGrp="1"/>
          </p:cNvSpPr>
          <p:nvPr/>
        </p:nvSpPr>
        <p:spPr>
          <a:xfrm xmlns:a="http://schemas.openxmlformats.org/drawingml/2006/main">
            <a:off x="6762750" y="5029200"/>
            <a:ext cx="4762500" cy="6858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No paid inference API.</a:t>
            </a:r>
          </a:p>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Generation can take several minutes.</a:t>
            </a:r>
          </a:p>
        </p:txBody>
      </p:sp>
      <p:sp>
        <p:nvSpPr>
          <p:cNvPr id="13" name="">
            <a:extLst xmlns:a="http://schemas.openxmlformats.org/drawingml/2006/main">
              <a:ext uri="{FF2B5EF4-FFF2-40B4-BE49-F238E27FC236}">
                <a16:creationId xmlns:a16="http://schemas.microsoft.com/office/drawing/2014/main" id="{AEDCBCDF-8E33-49EC-891F-722672CFC010}"/>
              </a:ext>
            </a:extLst>
          </p:cNvPr>
          <p:cNvSpPr>
            <a:spLocks xmlns:a="http://schemas.openxmlformats.org/drawingml/2006/main" noGrp="1"/>
          </p:cNvSpPr>
          <p:nvPr/>
        </p:nvSpPr>
        <p:spPr>
          <a:xfrm xmlns:a="http://schemas.openxmlformats.org/drawingml/2006/main">
            <a:off x="609600" y="6048375"/>
            <a:ext cx="10906125"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00" b="0">
                <a:solidFill>
                  <a:srgbClr val="635B65"/>
                </a:solidFill>
                <a:latin typeface="Nimbus Sans"/>
                <a:ea typeface="Nimbus Sans"/>
                <a:cs typeface="Nimbus Sans"/>
              </a:defRPr>
            </a:pPr>
            <a:r>
              <a:rPr sz="1800" b="0">
                <a:solidFill>
                  <a:srgbClr val="635B65"/>
                </a:solidFill>
                <a:latin typeface="Nimbus Sans"/>
                <a:ea typeface="Nimbus Sans"/>
                <a:cs typeface="Nimbus Sans"/>
              </a:rPr>
              <a:t>No participant results yet. The study evaluates usability with adults.</a:t>
            </a:r>
          </a:p>
        </p:txBody>
      </p:sp>
    </p:spTree>
    <p:extLst>
      <p:ext uri="{BB962C8B-B14F-4D97-AF65-F5344CB8AC3E}">
        <p14:creationId xmlns:p14="http://schemas.microsoft.com/office/powerpoint/2010/main" val="1042180466"/>
      </p:ext>
    </p:extLst>
  </p:cSld>
</p:sld>
</file>

<file path=ppt/slides/slide9.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12" name="">
            <a:extLst xmlns:a="http://schemas.openxmlformats.org/drawingml/2006/main">
              <a:ext uri="{FF2B5EF4-FFF2-40B4-BE49-F238E27FC236}">
                <a16:creationId xmlns:a16="http://schemas.microsoft.com/office/drawing/2014/main" id="{171656AA-9789-461A-B041-E04DB37DC35A}"/>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Functionalities and current progress</a:t>
            </a:r>
          </a:p>
        </p:txBody>
      </p:sp>
      <p:sp>
        <p:nvSpPr>
          <p:cNvPr id="2" name="">
            <a:extLst xmlns:a="http://schemas.openxmlformats.org/drawingml/2006/main">
              <a:ext uri="{FF2B5EF4-FFF2-40B4-BE49-F238E27FC236}">
                <a16:creationId xmlns:a16="http://schemas.microsoft.com/office/drawing/2014/main" id="{5DEC7414-87DB-4F6B-9E06-2FAEBC07C36C}"/>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09</a:t>
            </a:r>
          </a:p>
        </p:txBody>
      </p:sp>
      <p:sp>
        <p:nvSpPr>
          <p:cNvPr id="3" name="">
            <a:extLst xmlns:a="http://schemas.openxmlformats.org/drawingml/2006/main">
              <a:ext uri="{FF2B5EF4-FFF2-40B4-BE49-F238E27FC236}">
                <a16:creationId xmlns:a16="http://schemas.microsoft.com/office/drawing/2014/main" id="{32E03F39-EF1D-4252-B271-AADC0267D303}"/>
              </a:ext>
            </a:extLst>
          </p:cNvPr>
          <p:cNvSpPr>
            <a:spLocks xmlns:a="http://schemas.openxmlformats.org/drawingml/2006/main" noGrp="1"/>
          </p:cNvSpPr>
          <p:nvPr/>
        </p:nvSpPr>
        <p:spPr>
          <a:xfrm xmlns:a="http://schemas.openxmlformats.org/drawingml/2006/main">
            <a:off x="609600" y="1371600"/>
            <a:ext cx="536257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Working sample</a:t>
            </a:r>
          </a:p>
        </p:txBody>
      </p:sp>
      <p:sp>
        <p:nvSpPr>
          <p:cNvPr id="4" name="">
            <a:extLst xmlns:a="http://schemas.openxmlformats.org/drawingml/2006/main">
              <a:ext uri="{FF2B5EF4-FFF2-40B4-BE49-F238E27FC236}">
                <a16:creationId xmlns:a16="http://schemas.microsoft.com/office/drawing/2014/main" id="{E7896B35-4B12-4F28-8159-28E35430F022}"/>
              </a:ext>
            </a:extLst>
          </p:cNvPr>
          <p:cNvSpPr>
            <a:spLocks xmlns:a="http://schemas.openxmlformats.org/drawingml/2006/main" noGrp="1"/>
          </p:cNvSpPr>
          <p:nvPr/>
        </p:nvSpPr>
        <p:spPr>
          <a:xfrm xmlns:a="http://schemas.openxmlformats.org/drawingml/2006/main">
            <a:off x="609600" y="1771650"/>
            <a:ext cx="536257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Video pauses, picture choices, feedback and saved scores.</a:t>
            </a:r>
          </a:p>
        </p:txBody>
      </p:sp>
      <p:sp>
        <p:nvSpPr>
          <p:cNvPr id="5" name="">
            <a:extLst xmlns:a="http://schemas.openxmlformats.org/drawingml/2006/main">
              <a:ext uri="{FF2B5EF4-FFF2-40B4-BE49-F238E27FC236}">
                <a16:creationId xmlns:a16="http://schemas.microsoft.com/office/drawing/2014/main" id="{532C62E9-6210-43F6-83A8-EB29DE0ADA55}"/>
              </a:ext>
            </a:extLst>
          </p:cNvPr>
          <p:cNvSpPr>
            <a:spLocks xmlns:a="http://schemas.openxmlformats.org/drawingml/2006/main" noGrp="1"/>
          </p:cNvSpPr>
          <p:nvPr/>
        </p:nvSpPr>
        <p:spPr>
          <a:xfrm xmlns:a="http://schemas.openxmlformats.org/drawingml/2006/main">
            <a:off x="609600" y="2686050"/>
            <a:ext cx="536257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Added to the app</a:t>
            </a:r>
          </a:p>
        </p:txBody>
      </p:sp>
      <p:sp>
        <p:nvSpPr>
          <p:cNvPr id="6" name="">
            <a:extLst xmlns:a="http://schemas.openxmlformats.org/drawingml/2006/main">
              <a:ext uri="{FF2B5EF4-FFF2-40B4-BE49-F238E27FC236}">
                <a16:creationId xmlns:a16="http://schemas.microsoft.com/office/drawing/2014/main" id="{AE6E25E9-5AAF-46BE-B31B-1DF9E191D00D}"/>
              </a:ext>
            </a:extLst>
          </p:cNvPr>
          <p:cNvSpPr>
            <a:spLocks xmlns:a="http://schemas.openxmlformats.org/drawingml/2006/main" noGrp="1"/>
          </p:cNvSpPr>
          <p:nvPr/>
        </p:nvSpPr>
        <p:spPr>
          <a:xfrm xmlns:a="http://schemas.openxmlformats.org/drawingml/2006/main">
            <a:off x="609600" y="3086100"/>
            <a:ext cx="5362575" cy="9429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Upload and preview, Generate questions, processing status and a review interface.</a:t>
            </a:r>
          </a:p>
        </p:txBody>
      </p:sp>
      <p:sp>
        <p:nvSpPr>
          <p:cNvPr id="7" name="">
            <a:extLst xmlns:a="http://schemas.openxmlformats.org/drawingml/2006/main">
              <a:ext uri="{FF2B5EF4-FFF2-40B4-BE49-F238E27FC236}">
                <a16:creationId xmlns:a16="http://schemas.microsoft.com/office/drawing/2014/main" id="{06968264-24FE-452D-A456-D6017D6AD2DA}"/>
              </a:ext>
            </a:extLst>
          </p:cNvPr>
          <p:cNvSpPr>
            <a:spLocks xmlns:a="http://schemas.openxmlformats.org/drawingml/2006/main" noGrp="1"/>
          </p:cNvSpPr>
          <p:nvPr/>
        </p:nvSpPr>
        <p:spPr>
          <a:xfrm xmlns:a="http://schemas.openxmlformats.org/drawingml/2006/main">
            <a:off x="609600" y="4286250"/>
            <a:ext cx="536257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Current limitation</a:t>
            </a:r>
          </a:p>
        </p:txBody>
      </p:sp>
      <p:sp>
        <p:nvSpPr>
          <p:cNvPr id="8" name="">
            <a:extLst xmlns:a="http://schemas.openxmlformats.org/drawingml/2006/main">
              <a:ext uri="{FF2B5EF4-FFF2-40B4-BE49-F238E27FC236}">
                <a16:creationId xmlns:a16="http://schemas.microsoft.com/office/drawing/2014/main" id="{B62D6C1B-BACC-4037-A6B8-668C2B8E41F1}"/>
              </a:ext>
            </a:extLst>
          </p:cNvPr>
          <p:cNvSpPr>
            <a:spLocks xmlns:a="http://schemas.openxmlformats.org/drawingml/2006/main" noGrp="1"/>
          </p:cNvSpPr>
          <p:nvPr/>
        </p:nvSpPr>
        <p:spPr>
          <a:xfrm xmlns:a="http://schemas.openxmlformats.org/drawingml/2006/main">
            <a:off x="609600" y="4686300"/>
            <a:ext cx="5362575" cy="990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100" b="0">
                <a:solidFill>
                  <a:srgbClr val="2D2830"/>
                </a:solidFill>
                <a:latin typeface="Nimbus Sans"/>
                <a:ea typeface="Nimbus Sans"/>
                <a:cs typeface="Nimbus Sans"/>
              </a:defRPr>
            </a:pPr>
            <a:r>
              <a:rPr sz="2100" b="0">
                <a:solidFill>
                  <a:srgbClr val="2D2830"/>
                </a:solidFill>
                <a:latin typeface="Nimbus Sans"/>
                <a:ea typeface="Nimbus Sans"/>
                <a:cs typeface="Nimbus Sans"/>
              </a:rPr>
              <a:t>The live run stops at source-phrase validation. Reliable completion remains to be tested.</a:t>
            </a:r>
          </a:p>
        </p:txBody>
      </p:sp>
      <p:pic>
        <p:nvPicPr>
          <p:cNvPr id="20" name=""/>
          <p:cNvPicPr>
            <a:picLocks xmlns:a="http://schemas.openxmlformats.org/drawingml/2006/main" noChangeAspect="1"/>
          </p:cNvPicPr>
          <p:nvPr/>
        </p:nvPicPr>
        <p:blipFill>
          <a:blip xmlns:r="http://schemas.openxmlformats.org/officeDocument/2006/relationships" xmlns:a="http://schemas.openxmlformats.org/drawingml/2006/main" r:embed="R26ebeb9b78e54b0c"/>
          <ns0:srcRect xmlns:ns0="http://schemas.openxmlformats.org/drawingml/2006/main" l="10438" t="50146" r="11534" b="23564"/>
          <a:stretch xmlns:a="http://schemas.openxmlformats.org/drawingml/2006/main">
            <a:fillRect l="0" t="0" r="0" b="0"/>
          </a:stretch>
        </p:blipFill>
        <p:spPr>
          <a:xfrm xmlns:a="http://schemas.openxmlformats.org/drawingml/2006/main">
            <a:off x="6638925" y="2047827"/>
            <a:ext cx="4905375" cy="885921"/>
          </a:xfrm>
          <a:prstGeom xmlns:a="http://schemas.openxmlformats.org/drawingml/2006/main" prst="rect">
            <a:avLst/>
          </a:prstGeom>
        </p:spPr>
      </p:pic>
      <p:pic>
        <p:nvPicPr>
          <p:cNvPr id="21" name=""/>
          <p:cNvPicPr>
            <a:picLocks xmlns:a="http://schemas.openxmlformats.org/drawingml/2006/main" noChangeAspect="1"/>
          </p:cNvPicPr>
          <p:nvPr/>
        </p:nvPicPr>
        <p:blipFill>
          <a:blip xmlns:r="http://schemas.openxmlformats.org/officeDocument/2006/relationships" xmlns:a="http://schemas.openxmlformats.org/drawingml/2006/main" r:embed="R435e30d5c74f477b"/>
          <ns0:srcRect xmlns:ns0="http://schemas.openxmlformats.org/drawingml/2006/main" l="11737" t="46537" r="27752" b="37171"/>
          <a:stretch xmlns:a="http://schemas.openxmlformats.org/drawingml/2006/main">
            <a:fillRect l="0" t="0" r="0" b="0"/>
          </a:stretch>
        </p:blipFill>
        <p:spPr>
          <a:xfrm xmlns:a="http://schemas.openxmlformats.org/drawingml/2006/main">
            <a:off x="6638925" y="4428448"/>
            <a:ext cx="4905375" cy="706205"/>
          </a:xfrm>
          <a:prstGeom xmlns:a="http://schemas.openxmlformats.org/drawingml/2006/main" prst="rect">
            <a:avLst/>
          </a:prstGeom>
        </p:spPr>
      </p:pic>
      <p:sp>
        <p:nvSpPr>
          <p:cNvPr id="11" name="">
            <a:extLst xmlns:a="http://schemas.openxmlformats.org/drawingml/2006/main">
              <a:ext uri="{FF2B5EF4-FFF2-40B4-BE49-F238E27FC236}">
                <a16:creationId xmlns:a16="http://schemas.microsoft.com/office/drawing/2014/main" id="{AE648D86-2666-482F-A0B7-717F9F5ACAFE}"/>
              </a:ext>
            </a:extLst>
          </p:cNvPr>
          <p:cNvSpPr>
            <a:spLocks xmlns:a="http://schemas.openxmlformats.org/drawingml/2006/main" noGrp="1"/>
          </p:cNvSpPr>
          <p:nvPr/>
        </p:nvSpPr>
        <p:spPr>
          <a:xfrm xmlns:a="http://schemas.openxmlformats.org/drawingml/2006/main">
            <a:off x="609600" y="6048375"/>
            <a:ext cx="10906125" cy="3524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950" b="1">
                <a:solidFill>
                  <a:srgbClr val="A95634"/>
                </a:solidFill>
                <a:latin typeface="Nimbus Sans"/>
                <a:ea typeface="Nimbus Sans"/>
                <a:cs typeface="Nimbus Sans"/>
              </a:defRPr>
            </a:pPr>
            <a:r>
              <a:rPr sz="1950" b="1">
                <a:solidFill>
                  <a:srgbClr val="A95634"/>
                </a:solidFill>
                <a:latin typeface="Nimbus Sans"/>
                <a:ea typeface="Nimbus Sans"/>
                <a:cs typeface="Nimbus Sans"/>
              </a:rPr>
              <a:t>Demonstration: the working fruit activity</a:t>
            </a:r>
          </a:p>
        </p:txBody>
      </p:sp>
    </p:spTree>
    <p:extLst>
      <p:ext uri="{BB962C8B-B14F-4D97-AF65-F5344CB8AC3E}">
        <p14:creationId xmlns:p14="http://schemas.microsoft.com/office/powerpoint/2010/main" val="456681723"/>
      </p:ext>
    </p:extLst>
  </p:cSld>
</p:sld>
</file>

<file path=ppt/slides/slide10.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22" name="">
            <a:extLst xmlns:a="http://schemas.openxmlformats.org/drawingml/2006/main">
              <a:ext uri="{FF2B5EF4-FFF2-40B4-BE49-F238E27FC236}">
                <a16:creationId xmlns:a16="http://schemas.microsoft.com/office/drawing/2014/main" id="{D9B8EB93-D42B-47B2-97ED-BB1E7689E34E}"/>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Design overview</a:t>
            </a:r>
          </a:p>
        </p:txBody>
      </p:sp>
      <p:sp>
        <p:nvSpPr>
          <p:cNvPr id="2" name="">
            <a:extLst xmlns:a="http://schemas.openxmlformats.org/drawingml/2006/main">
              <a:ext uri="{FF2B5EF4-FFF2-40B4-BE49-F238E27FC236}">
                <a16:creationId xmlns:a16="http://schemas.microsoft.com/office/drawing/2014/main" id="{F1A6E7D3-0AF3-4E01-981B-912C737D7B2D}"/>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10</a:t>
            </a:r>
          </a:p>
        </p:txBody>
      </p:sp>
      <p:sp>
        <p:nvSpPr>
          <p:cNvPr id="3" name="">
            <a:extLst xmlns:a="http://schemas.openxmlformats.org/drawingml/2006/main">
              <a:ext uri="{FF2B5EF4-FFF2-40B4-BE49-F238E27FC236}">
                <a16:creationId xmlns:a16="http://schemas.microsoft.com/office/drawing/2014/main" id="{596F8A50-199E-412E-ADA0-584EE03AE6BE}"/>
              </a:ext>
            </a:extLst>
          </p:cNvPr>
          <p:cNvSpPr>
            <a:spLocks xmlns:a="http://schemas.openxmlformats.org/drawingml/2006/main" noGrp="1"/>
          </p:cNvSpPr>
          <p:nvPr/>
        </p:nvSpPr>
        <p:spPr>
          <a:xfrm xmlns:a="http://schemas.openxmlformats.org/drawingml/2006/main">
            <a:off x="609600" y="1266825"/>
            <a:ext cx="6924675"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950" b="1">
                <a:solidFill>
                  <a:srgbClr val="A95634"/>
                </a:solidFill>
                <a:latin typeface="Nimbus Sans"/>
                <a:ea typeface="Nimbus Sans"/>
                <a:cs typeface="Nimbus Sans"/>
              </a:defRPr>
            </a:pPr>
            <a:r>
              <a:rPr sz="1950" b="1">
                <a:solidFill>
                  <a:srgbClr val="A95634"/>
                </a:solidFill>
                <a:latin typeface="Nimbus Sans"/>
                <a:ea typeface="Nimbus Sans"/>
                <a:cs typeface="Nimbus Sans"/>
              </a:rPr>
              <a:t>Proposed architecture (Figure 1)</a:t>
            </a:r>
          </a:p>
        </p:txBody>
      </p:sp>
      <p:sp>
        <p:nvSpPr>
          <p:cNvPr id="4" name="">
            <a:extLst xmlns:a="http://schemas.openxmlformats.org/drawingml/2006/main">
              <a:ext uri="{FF2B5EF4-FFF2-40B4-BE49-F238E27FC236}">
                <a16:creationId xmlns:a16="http://schemas.microsoft.com/office/drawing/2014/main" id="{34ED6F35-2167-4530-87C2-348C24E5C0BC}"/>
              </a:ext>
            </a:extLst>
          </p:cNvPr>
          <p:cNvSpPr>
            <a:spLocks xmlns:a="http://schemas.openxmlformats.org/drawingml/2006/main" noGrp="1"/>
          </p:cNvSpPr>
          <p:nvPr/>
        </p:nvSpPr>
        <p:spPr>
          <a:xfrm xmlns:a="http://schemas.openxmlformats.org/drawingml/2006/main">
            <a:off x="2952750" y="1838325"/>
            <a:ext cx="2552700" cy="485775"/>
          </a:xfrm>
          <a:prstGeom xmlns:a="http://schemas.openxmlformats.org/drawingml/2006/main" prst="roundRect">
            <a:avLst>
              <a:gd name="adj" fmla="val 15686"/>
            </a:avLst>
          </a:prstGeom>
          <a:solidFill xmlns:a="http://schemas.openxmlformats.org/drawingml/2006/main">
            <a:srgbClr val="EEE6EF"/>
          </a:solidFill>
          <a:ln xmlns:a="http://schemas.openxmlformats.org/drawingml/2006/main" w="15240">
            <a:solidFill>
              <a:srgbClr val="432D4C"/>
            </a:solidFill>
          </a:ln>
        </p:spPr>
        <p:txBody>
          <a:bodyPr xmlns:a="http://schemas.openxmlformats.org/drawingml/2006/main" lIns="85725" tIns="57150" rIns="85725" bIns="57150" anchor="ctr">
            <a:noAutofit/>
          </a:bodyPr>
          <a:lstStyle xmlns:a="http://schemas.openxmlformats.org/drawingml/2006/main"/>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Parent / Educator</a:t>
            </a:r>
          </a:p>
        </p:txBody>
      </p:sp>
      <p:sp>
        <p:nvSpPr>
          <p:cNvPr id="5" name="">
            <a:extLst xmlns:a="http://schemas.openxmlformats.org/drawingml/2006/main">
              <a:ext uri="{FF2B5EF4-FFF2-40B4-BE49-F238E27FC236}">
                <a16:creationId xmlns:a16="http://schemas.microsoft.com/office/drawing/2014/main" id="{282EDBAE-74BB-4520-953B-DE75967520F5}"/>
              </a:ext>
            </a:extLst>
          </p:cNvPr>
          <p:cNvSpPr>
            <a:spLocks xmlns:a="http://schemas.openxmlformats.org/drawingml/2006/main" noGrp="1"/>
          </p:cNvSpPr>
          <p:nvPr/>
        </p:nvSpPr>
        <p:spPr>
          <a:xfrm xmlns:a="http://schemas.openxmlformats.org/drawingml/2006/main">
            <a:off x="2952750" y="2533650"/>
            <a:ext cx="2552700" cy="485775"/>
          </a:xfrm>
          <a:prstGeom xmlns:a="http://schemas.openxmlformats.org/drawingml/2006/main" prst="roundRect">
            <a:avLst>
              <a:gd name="adj" fmla="val 15686"/>
            </a:avLst>
          </a:prstGeom>
          <a:solidFill xmlns:a="http://schemas.openxmlformats.org/drawingml/2006/main">
            <a:srgbClr val="EEE6EF"/>
          </a:solidFill>
          <a:ln xmlns:a="http://schemas.openxmlformats.org/drawingml/2006/main" w="15240">
            <a:solidFill>
              <a:srgbClr val="432D4C"/>
            </a:solidFill>
          </a:ln>
        </p:spPr>
        <p:txBody>
          <a:bodyPr xmlns:a="http://schemas.openxmlformats.org/drawingml/2006/main" lIns="85725" tIns="57150" rIns="85725" bIns="57150" anchor="ctr">
            <a:noAutofit/>
          </a:bodyPr>
          <a:lstStyle xmlns:a="http://schemas.openxmlformats.org/drawingml/2006/main"/>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Upload Video</a:t>
            </a:r>
          </a:p>
        </p:txBody>
      </p:sp>
      <p:sp>
        <p:nvSpPr>
          <p:cNvPr id="6" name="">
            <a:extLst xmlns:a="http://schemas.openxmlformats.org/drawingml/2006/main">
              <a:ext uri="{FF2B5EF4-FFF2-40B4-BE49-F238E27FC236}">
                <a16:creationId xmlns:a16="http://schemas.microsoft.com/office/drawing/2014/main" id="{D04B5127-F28A-4DB6-B477-2823BCCEAC3F}"/>
              </a:ext>
            </a:extLst>
          </p:cNvPr>
          <p:cNvSpPr>
            <a:spLocks xmlns:a="http://schemas.openxmlformats.org/drawingml/2006/main" noGrp="1"/>
          </p:cNvSpPr>
          <p:nvPr/>
        </p:nvSpPr>
        <p:spPr>
          <a:xfrm xmlns:a="http://schemas.openxmlformats.org/drawingml/2006/main">
            <a:off x="2952750" y="3228975"/>
            <a:ext cx="2552700" cy="590550"/>
          </a:xfrm>
          <a:prstGeom xmlns:a="http://schemas.openxmlformats.org/drawingml/2006/main" prst="roundRect">
            <a:avLst>
              <a:gd name="adj" fmla="val 12903"/>
            </a:avLst>
          </a:prstGeom>
          <a:solidFill xmlns:a="http://schemas.openxmlformats.org/drawingml/2006/main">
            <a:srgbClr val="EEE6EF"/>
          </a:solidFill>
          <a:ln xmlns:a="http://schemas.openxmlformats.org/drawingml/2006/main" w="15240">
            <a:solidFill>
              <a:srgbClr val="432D4C"/>
            </a:solidFill>
          </a:ln>
        </p:spPr>
        <p:txBody>
          <a:bodyPr xmlns:a="http://schemas.openxmlformats.org/drawingml/2006/main" lIns="85725" tIns="57150" rIns="85725" bIns="57150" anchor="ctr">
            <a:noAutofit/>
          </a:bodyPr>
          <a:lstStyle xmlns:a="http://schemas.openxmlformats.org/drawingml/2006/main"/>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Python Flask</a:t>
            </a:r>
          </a:p>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Application</a:t>
            </a:r>
          </a:p>
        </p:txBody>
      </p:sp>
      <p:sp>
        <p:nvSpPr>
          <p:cNvPr id="7" name="">
            <a:extLst xmlns:a="http://schemas.openxmlformats.org/drawingml/2006/main">
              <a:ext uri="{FF2B5EF4-FFF2-40B4-BE49-F238E27FC236}">
                <a16:creationId xmlns:a16="http://schemas.microsoft.com/office/drawing/2014/main" id="{3BD6CBB9-A09D-45FB-B420-C84200CA1744}"/>
              </a:ext>
            </a:extLst>
          </p:cNvPr>
          <p:cNvSpPr>
            <a:spLocks xmlns:a="http://schemas.openxmlformats.org/drawingml/2006/main" noGrp="1"/>
          </p:cNvSpPr>
          <p:nvPr/>
        </p:nvSpPr>
        <p:spPr>
          <a:xfrm xmlns:a="http://schemas.openxmlformats.org/drawingml/2006/main">
            <a:off x="2952750" y="4029075"/>
            <a:ext cx="2552700" cy="590550"/>
          </a:xfrm>
          <a:prstGeom xmlns:a="http://schemas.openxmlformats.org/drawingml/2006/main" prst="roundRect">
            <a:avLst>
              <a:gd name="adj" fmla="val 12903"/>
            </a:avLst>
          </a:prstGeom>
          <a:solidFill xmlns:a="http://schemas.openxmlformats.org/drawingml/2006/main">
            <a:srgbClr val="EEE6EF"/>
          </a:solidFill>
          <a:ln xmlns:a="http://schemas.openxmlformats.org/drawingml/2006/main" w="15240">
            <a:solidFill>
              <a:srgbClr val="432D4C"/>
            </a:solidFill>
          </a:ln>
        </p:spPr>
        <p:txBody>
          <a:bodyPr xmlns:a="http://schemas.openxmlformats.org/drawingml/2006/main" lIns="85725" tIns="57150" rIns="85725" bIns="57150" anchor="ctr">
            <a:noAutofit/>
          </a:bodyPr>
          <a:lstStyle xmlns:a="http://schemas.openxmlformats.org/drawingml/2006/main"/>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Whisper</a:t>
            </a:r>
          </a:p>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Generate Transcript</a:t>
            </a:r>
          </a:p>
        </p:txBody>
      </p:sp>
      <p:sp>
        <p:nvSpPr>
          <p:cNvPr id="8" name="">
            <a:extLst xmlns:a="http://schemas.openxmlformats.org/drawingml/2006/main">
              <a:ext uri="{FF2B5EF4-FFF2-40B4-BE49-F238E27FC236}">
                <a16:creationId xmlns:a16="http://schemas.microsoft.com/office/drawing/2014/main" id="{CBAFD4C3-05DB-4AC6-AE05-66A22457ED84}"/>
              </a:ext>
            </a:extLst>
          </p:cNvPr>
          <p:cNvSpPr>
            <a:spLocks xmlns:a="http://schemas.openxmlformats.org/drawingml/2006/main" noGrp="1"/>
          </p:cNvSpPr>
          <p:nvPr/>
        </p:nvSpPr>
        <p:spPr>
          <a:xfrm xmlns:a="http://schemas.openxmlformats.org/drawingml/2006/main">
            <a:off x="2952750" y="4829175"/>
            <a:ext cx="2552700" cy="590550"/>
          </a:xfrm>
          <a:prstGeom xmlns:a="http://schemas.openxmlformats.org/drawingml/2006/main" prst="roundRect">
            <a:avLst>
              <a:gd name="adj" fmla="val 12903"/>
            </a:avLst>
          </a:prstGeom>
          <a:solidFill xmlns:a="http://schemas.openxmlformats.org/drawingml/2006/main">
            <a:srgbClr val="EEE6EF"/>
          </a:solidFill>
          <a:ln xmlns:a="http://schemas.openxmlformats.org/drawingml/2006/main" w="15240">
            <a:solidFill>
              <a:srgbClr val="432D4C"/>
            </a:solidFill>
          </a:ln>
        </p:spPr>
        <p:txBody>
          <a:bodyPr xmlns:a="http://schemas.openxmlformats.org/drawingml/2006/main" lIns="85725" tIns="57150" rIns="85725" bIns="57150" anchor="ctr">
            <a:noAutofit/>
          </a:bodyPr>
          <a:lstStyle xmlns:a="http://schemas.openxmlformats.org/drawingml/2006/main"/>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AI Analysis</a:t>
            </a:r>
          </a:p>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Generate Questions</a:t>
            </a:r>
          </a:p>
        </p:txBody>
      </p:sp>
      <p:sp>
        <p:nvSpPr>
          <p:cNvPr id="9" name="">
            <a:extLst xmlns:a="http://schemas.openxmlformats.org/drawingml/2006/main">
              <a:ext uri="{FF2B5EF4-FFF2-40B4-BE49-F238E27FC236}">
                <a16:creationId xmlns:a16="http://schemas.microsoft.com/office/drawing/2014/main" id="{B9CE4025-E222-44CA-8D4D-7A8D26C90389}"/>
              </a:ext>
            </a:extLst>
          </p:cNvPr>
          <p:cNvSpPr>
            <a:spLocks xmlns:a="http://schemas.openxmlformats.org/drawingml/2006/main" noGrp="1"/>
          </p:cNvSpPr>
          <p:nvPr/>
        </p:nvSpPr>
        <p:spPr>
          <a:xfrm xmlns:a="http://schemas.openxmlformats.org/drawingml/2006/main">
            <a:off x="2952750" y="5629275"/>
            <a:ext cx="2552700" cy="590550"/>
          </a:xfrm>
          <a:prstGeom xmlns:a="http://schemas.openxmlformats.org/drawingml/2006/main" prst="roundRect">
            <a:avLst>
              <a:gd name="adj" fmla="val 12903"/>
            </a:avLst>
          </a:prstGeom>
          <a:solidFill xmlns:a="http://schemas.openxmlformats.org/drawingml/2006/main">
            <a:srgbClr val="EEE6EF"/>
          </a:solidFill>
          <a:ln xmlns:a="http://schemas.openxmlformats.org/drawingml/2006/main" w="15240">
            <a:solidFill>
              <a:srgbClr val="432D4C"/>
            </a:solidFill>
          </a:ln>
        </p:spPr>
        <p:txBody>
          <a:bodyPr xmlns:a="http://schemas.openxmlformats.org/drawingml/2006/main" lIns="85725" tIns="57150" rIns="85725" bIns="57150" anchor="ctr">
            <a:noAutofit/>
          </a:bodyPr>
          <a:lstStyle xmlns:a="http://schemas.openxmlformats.org/drawingml/2006/main"/>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Interactive Video</a:t>
            </a:r>
          </a:p>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Player</a:t>
            </a:r>
          </a:p>
        </p:txBody>
      </p:sp>
      <p:sp>
        <p:nvSpPr>
          <p:cNvPr id="10" name="">
            <a:extLst xmlns:a="http://schemas.openxmlformats.org/drawingml/2006/main">
              <a:ext uri="{FF2B5EF4-FFF2-40B4-BE49-F238E27FC236}">
                <a16:creationId xmlns:a16="http://schemas.microsoft.com/office/drawing/2014/main" id="{7217A3DD-8FC1-4D86-A424-F4A4EB355714}"/>
              </a:ext>
            </a:extLst>
          </p:cNvPr>
          <p:cNvSpPr>
            <a:spLocks xmlns:a="http://schemas.openxmlformats.org/drawingml/2006/main" noGrp="1"/>
          </p:cNvSpPr>
          <p:nvPr/>
        </p:nvSpPr>
        <p:spPr>
          <a:xfrm xmlns:a="http://schemas.openxmlformats.org/drawingml/2006/main">
            <a:off x="5924550" y="3228975"/>
            <a:ext cx="1762125" cy="590550"/>
          </a:xfrm>
          <a:prstGeom xmlns:a="http://schemas.openxmlformats.org/drawingml/2006/main" prst="roundRect">
            <a:avLst>
              <a:gd name="adj" fmla="val 12903"/>
            </a:avLst>
          </a:prstGeom>
          <a:solidFill xmlns:a="http://schemas.openxmlformats.org/drawingml/2006/main">
            <a:srgbClr val="EEE6EF"/>
          </a:solidFill>
          <a:ln xmlns:a="http://schemas.openxmlformats.org/drawingml/2006/main" w="15240">
            <a:solidFill>
              <a:srgbClr val="432D4C"/>
            </a:solidFill>
          </a:ln>
        </p:spPr>
        <p:txBody>
          <a:bodyPr xmlns:a="http://schemas.openxmlformats.org/drawingml/2006/main" lIns="85725" tIns="57150" rIns="85725" bIns="57150" anchor="ctr">
            <a:noAutofit/>
          </a:bodyPr>
          <a:lstStyle xmlns:a="http://schemas.openxmlformats.org/drawingml/2006/main"/>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FFmpeg /</a:t>
            </a:r>
          </a:p>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MoviePy</a:t>
            </a:r>
          </a:p>
        </p:txBody>
      </p:sp>
      <p:sp>
        <p:nvSpPr>
          <p:cNvPr id="11" name="">
            <a:extLst xmlns:a="http://schemas.openxmlformats.org/drawingml/2006/main">
              <a:ext uri="{FF2B5EF4-FFF2-40B4-BE49-F238E27FC236}">
                <a16:creationId xmlns:a16="http://schemas.microsoft.com/office/drawing/2014/main" id="{F8FB9018-583F-4AA6-BCE2-8AD9474397B1}"/>
              </a:ext>
            </a:extLst>
          </p:cNvPr>
          <p:cNvSpPr>
            <a:spLocks xmlns:a="http://schemas.openxmlformats.org/drawingml/2006/main" noGrp="1"/>
          </p:cNvSpPr>
          <p:nvPr/>
        </p:nvSpPr>
        <p:spPr>
          <a:xfrm xmlns:a="http://schemas.openxmlformats.org/drawingml/2006/main">
            <a:off x="609600" y="4829175"/>
            <a:ext cx="1762125" cy="590550"/>
          </a:xfrm>
          <a:prstGeom xmlns:a="http://schemas.openxmlformats.org/drawingml/2006/main" prst="roundRect">
            <a:avLst>
              <a:gd name="adj" fmla="val 12903"/>
            </a:avLst>
          </a:prstGeom>
          <a:solidFill xmlns:a="http://schemas.openxmlformats.org/drawingml/2006/main">
            <a:srgbClr val="EEE6EF"/>
          </a:solidFill>
          <a:ln xmlns:a="http://schemas.openxmlformats.org/drawingml/2006/main" w="15240">
            <a:solidFill>
              <a:srgbClr val="432D4C"/>
            </a:solidFill>
          </a:ln>
        </p:spPr>
        <p:txBody>
          <a:bodyPr xmlns:a="http://schemas.openxmlformats.org/drawingml/2006/main" lIns="85725" tIns="57150" rIns="85725" bIns="57150" anchor="ctr">
            <a:noAutofit/>
          </a:bodyPr>
          <a:lstStyle xmlns:a="http://schemas.openxmlformats.org/drawingml/2006/main"/>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SQLite</a:t>
            </a:r>
          </a:p>
          <a:p xmlns:a="http://schemas.openxmlformats.org/drawingml/2006/main">
            <a:pPr algn="ctr">
              <a:defRPr sz="1725" b="1">
                <a:solidFill>
                  <a:srgbClr val="432D4C"/>
                </a:solidFill>
                <a:latin typeface="Nimbus Sans"/>
                <a:ea typeface="Nimbus Sans"/>
                <a:cs typeface="Nimbus Sans"/>
              </a:defRPr>
            </a:pPr>
            <a:r>
              <a:rPr sz="1725" b="1">
                <a:solidFill>
                  <a:srgbClr val="432D4C"/>
                </a:solidFill>
                <a:latin typeface="Nimbus Sans"/>
                <a:ea typeface="Nimbus Sans"/>
                <a:cs typeface="Nimbus Sans"/>
              </a:rPr>
              <a:t>Database</a:t>
            </a:r>
          </a:p>
        </p:txBody>
      </p:sp>
      <p:cxnSp>
        <p:nvCxnSpPr>
          <p:cNvPr id="33" name=""/>
          <p:cNvCxnSpPr>
            <a:stCxn xmlns:a="http://schemas.openxmlformats.org/drawingml/2006/main" id="4" idx="2"/>
            <a:endCxn xmlns:a="http://schemas.openxmlformats.org/drawingml/2006/main" id="5" idx="0"/>
          </p:cNvCxnSpPr>
          <p:nvPr/>
        </p:nvCxnSpPr>
        <p:spPr>
          <a:xfrm xmlns:a="http://schemas.openxmlformats.org/drawingml/2006/main">
            <a:off x="4229100" y="2324100"/>
            <a:ext cx="0" cy="209550"/>
          </a:xfrm>
          <a:prstGeom xmlns:a="http://schemas.openxmlformats.org/drawingml/2006/main" prst="straightConnector1">
            <a:avLst/>
          </a:prstGeom>
          <a:ln xmlns:a="http://schemas.openxmlformats.org/drawingml/2006/main" w="17145">
            <a:solidFill>
              <a:srgbClr val="432D4C"/>
            </a:solidFill>
          </a:ln>
        </p:spPr>
      </p:cxnSp>
      <p:cxnSp>
        <p:nvCxnSpPr>
          <p:cNvPr id="34" name=""/>
          <p:cNvCxnSpPr>
            <a:stCxn xmlns:a="http://schemas.openxmlformats.org/drawingml/2006/main" id="5" idx="2"/>
            <a:endCxn xmlns:a="http://schemas.openxmlformats.org/drawingml/2006/main" id="6" idx="0"/>
          </p:cNvCxnSpPr>
          <p:nvPr/>
        </p:nvCxnSpPr>
        <p:spPr>
          <a:xfrm xmlns:a="http://schemas.openxmlformats.org/drawingml/2006/main">
            <a:off x="4229100" y="3019425"/>
            <a:ext cx="0" cy="209550"/>
          </a:xfrm>
          <a:prstGeom xmlns:a="http://schemas.openxmlformats.org/drawingml/2006/main" prst="straightConnector1">
            <a:avLst/>
          </a:prstGeom>
          <a:ln xmlns:a="http://schemas.openxmlformats.org/drawingml/2006/main" w="17145">
            <a:solidFill>
              <a:srgbClr val="432D4C"/>
            </a:solidFill>
          </a:ln>
        </p:spPr>
      </p:cxnSp>
      <p:cxnSp>
        <p:nvCxnSpPr>
          <p:cNvPr id="35" name=""/>
          <p:cNvCxnSpPr>
            <a:stCxn xmlns:a="http://schemas.openxmlformats.org/drawingml/2006/main" id="6" idx="2"/>
            <a:endCxn xmlns:a="http://schemas.openxmlformats.org/drawingml/2006/main" id="7" idx="0"/>
          </p:cNvCxnSpPr>
          <p:nvPr/>
        </p:nvCxnSpPr>
        <p:spPr>
          <a:xfrm xmlns:a="http://schemas.openxmlformats.org/drawingml/2006/main">
            <a:off x="4229100" y="3819525"/>
            <a:ext cx="0" cy="209550"/>
          </a:xfrm>
          <a:prstGeom xmlns:a="http://schemas.openxmlformats.org/drawingml/2006/main" prst="straightConnector1">
            <a:avLst/>
          </a:prstGeom>
          <a:ln xmlns:a="http://schemas.openxmlformats.org/drawingml/2006/main" w="17145">
            <a:solidFill>
              <a:srgbClr val="432D4C"/>
            </a:solidFill>
          </a:ln>
        </p:spPr>
      </p:cxnSp>
      <p:cxnSp>
        <p:nvCxnSpPr>
          <p:cNvPr id="36" name=""/>
          <p:cNvCxnSpPr>
            <a:stCxn xmlns:a="http://schemas.openxmlformats.org/drawingml/2006/main" id="7" idx="2"/>
            <a:endCxn xmlns:a="http://schemas.openxmlformats.org/drawingml/2006/main" id="8" idx="0"/>
          </p:cNvCxnSpPr>
          <p:nvPr/>
        </p:nvCxnSpPr>
        <p:spPr>
          <a:xfrm xmlns:a="http://schemas.openxmlformats.org/drawingml/2006/main">
            <a:off x="4229100" y="4619625"/>
            <a:ext cx="0" cy="209550"/>
          </a:xfrm>
          <a:prstGeom xmlns:a="http://schemas.openxmlformats.org/drawingml/2006/main" prst="straightConnector1">
            <a:avLst/>
          </a:prstGeom>
          <a:ln xmlns:a="http://schemas.openxmlformats.org/drawingml/2006/main" w="17145">
            <a:solidFill>
              <a:srgbClr val="432D4C"/>
            </a:solidFill>
          </a:ln>
        </p:spPr>
      </p:cxnSp>
      <p:cxnSp>
        <p:nvCxnSpPr>
          <p:cNvPr id="37" name=""/>
          <p:cNvCxnSpPr>
            <a:stCxn xmlns:a="http://schemas.openxmlformats.org/drawingml/2006/main" id="8" idx="2"/>
            <a:endCxn xmlns:a="http://schemas.openxmlformats.org/drawingml/2006/main" id="9" idx="0"/>
          </p:cNvCxnSpPr>
          <p:nvPr/>
        </p:nvCxnSpPr>
        <p:spPr>
          <a:xfrm xmlns:a="http://schemas.openxmlformats.org/drawingml/2006/main">
            <a:off x="4229100" y="5419725"/>
            <a:ext cx="0" cy="209550"/>
          </a:xfrm>
          <a:prstGeom xmlns:a="http://schemas.openxmlformats.org/drawingml/2006/main" prst="straightConnector1">
            <a:avLst/>
          </a:prstGeom>
          <a:ln xmlns:a="http://schemas.openxmlformats.org/drawingml/2006/main" w="17145">
            <a:solidFill>
              <a:srgbClr val="432D4C"/>
            </a:solidFill>
          </a:ln>
        </p:spPr>
      </p:cxnSp>
      <p:cxnSp>
        <p:nvCxnSpPr>
          <p:cNvPr id="38" name=""/>
          <p:cNvCxnSpPr>
            <a:stCxn xmlns:a="http://schemas.openxmlformats.org/drawingml/2006/main" id="6" idx="3"/>
            <a:endCxn xmlns:a="http://schemas.openxmlformats.org/drawingml/2006/main" id="10" idx="1"/>
          </p:cNvCxnSpPr>
          <p:nvPr/>
        </p:nvCxnSpPr>
        <p:spPr>
          <a:xfrm xmlns:a="http://schemas.openxmlformats.org/drawingml/2006/main">
            <a:off x="5505450" y="3524250"/>
            <a:ext cx="419100" cy="0"/>
          </a:xfrm>
          <a:prstGeom xmlns:a="http://schemas.openxmlformats.org/drawingml/2006/main" prst="straightConnector1">
            <a:avLst/>
          </a:prstGeom>
          <a:ln xmlns:a="http://schemas.openxmlformats.org/drawingml/2006/main" w="17145">
            <a:solidFill>
              <a:srgbClr val="432D4C"/>
            </a:solidFill>
          </a:ln>
        </p:spPr>
      </p:cxnSp>
      <p:cxnSp>
        <p:nvCxnSpPr>
          <p:cNvPr id="39" name=""/>
          <p:cNvCxnSpPr>
            <a:stCxn xmlns:a="http://schemas.openxmlformats.org/drawingml/2006/main" id="11" idx="3"/>
            <a:endCxn xmlns:a="http://schemas.openxmlformats.org/drawingml/2006/main" id="8" idx="1"/>
          </p:cNvCxnSpPr>
          <p:nvPr/>
        </p:nvCxnSpPr>
        <p:spPr>
          <a:xfrm xmlns:a="http://schemas.openxmlformats.org/drawingml/2006/main">
            <a:off x="2371725" y="5124450"/>
            <a:ext cx="581025" cy="0"/>
          </a:xfrm>
          <a:prstGeom xmlns:a="http://schemas.openxmlformats.org/drawingml/2006/main" prst="straightConnector1">
            <a:avLst/>
          </a:prstGeom>
          <a:ln xmlns:a="http://schemas.openxmlformats.org/drawingml/2006/main" w="17145">
            <a:solidFill>
              <a:srgbClr val="432D4C"/>
            </a:solidFill>
          </a:ln>
        </p:spPr>
      </p:cxnSp>
      <p:sp>
        <p:nvSpPr>
          <p:cNvPr id="19" name="">
            <a:extLst xmlns:a="http://schemas.openxmlformats.org/drawingml/2006/main">
              <a:ext uri="{FF2B5EF4-FFF2-40B4-BE49-F238E27FC236}">
                <a16:creationId xmlns:a16="http://schemas.microsoft.com/office/drawing/2014/main" id="{9593E12F-7C87-4296-A48F-1E81DDF79C77}"/>
              </a:ext>
            </a:extLst>
          </p:cNvPr>
          <p:cNvSpPr>
            <a:spLocks xmlns:a="http://schemas.openxmlformats.org/drawingml/2006/main" noGrp="1"/>
          </p:cNvSpPr>
          <p:nvPr/>
        </p:nvSpPr>
        <p:spPr>
          <a:xfrm xmlns:a="http://schemas.openxmlformats.org/drawingml/2006/main">
            <a:off x="8124825" y="1266825"/>
            <a:ext cx="3476625"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950" b="1">
                <a:solidFill>
                  <a:srgbClr val="A95634"/>
                </a:solidFill>
                <a:latin typeface="Nimbus Sans"/>
                <a:ea typeface="Nimbus Sans"/>
                <a:cs typeface="Nimbus Sans"/>
              </a:defRPr>
            </a:pPr>
            <a:r>
              <a:rPr sz="1950" b="1">
                <a:solidFill>
                  <a:srgbClr val="A95634"/>
                </a:solidFill>
                <a:latin typeface="Nimbus Sans"/>
                <a:ea typeface="Nimbus Sans"/>
                <a:cs typeface="Nimbus Sans"/>
              </a:rPr>
              <a:t>Application interface</a:t>
            </a:r>
          </a:p>
        </p:txBody>
      </p:sp>
      <p:pic>
        <p:nvPicPr>
          <p:cNvPr id="41" name=""/>
          <p:cNvPicPr>
            <a:picLocks xmlns:a="http://schemas.openxmlformats.org/drawingml/2006/main" noChangeAspect="1"/>
          </p:cNvPicPr>
          <p:nvPr/>
        </p:nvPicPr>
        <p:blipFill>
          <a:blip xmlns:r="http://schemas.openxmlformats.org/officeDocument/2006/relationships" xmlns:a="http://schemas.openxmlformats.org/drawingml/2006/main" r:embed="R8251472906284e05"/>
          <ns0:srcRect xmlns:ns0="http://schemas.openxmlformats.org/drawingml/2006/main" l="61398" t="29320" r="11894" b="17476"/>
          <a:stretch xmlns:a="http://schemas.openxmlformats.org/drawingml/2006/main">
            <a:fillRect l="0" t="0" r="0" b="0"/>
          </a:stretch>
        </p:blipFill>
        <p:spPr>
          <a:xfrm xmlns:a="http://schemas.openxmlformats.org/drawingml/2006/main">
            <a:off x="8280388" y="1847850"/>
            <a:ext cx="3070248" cy="3286125"/>
          </a:xfrm>
          <a:prstGeom xmlns:a="http://schemas.openxmlformats.org/drawingml/2006/main" prst="rect">
            <a:avLst/>
          </a:prstGeom>
        </p:spPr>
      </p:pic>
      <p:sp>
        <p:nvSpPr>
          <p:cNvPr id="21" name="">
            <a:extLst xmlns:a="http://schemas.openxmlformats.org/drawingml/2006/main">
              <a:ext uri="{FF2B5EF4-FFF2-40B4-BE49-F238E27FC236}">
                <a16:creationId xmlns:a16="http://schemas.microsoft.com/office/drawing/2014/main" id="{B79CD57B-434E-4920-AA00-F50446260186}"/>
              </a:ext>
            </a:extLst>
          </p:cNvPr>
          <p:cNvSpPr>
            <a:spLocks xmlns:a="http://schemas.openxmlformats.org/drawingml/2006/main" noGrp="1"/>
          </p:cNvSpPr>
          <p:nvPr/>
        </p:nvSpPr>
        <p:spPr>
          <a:xfrm xmlns:a="http://schemas.openxmlformats.org/drawingml/2006/main">
            <a:off x="8124825" y="5381625"/>
            <a:ext cx="3467100" cy="9144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00" b="0">
                <a:solidFill>
                  <a:srgbClr val="635B65"/>
                </a:solidFill>
                <a:latin typeface="Nimbus Sans"/>
                <a:ea typeface="Nimbus Sans"/>
                <a:cs typeface="Nimbus Sans"/>
              </a:defRPr>
            </a:pPr>
            <a:r>
              <a:rPr sz="1800" b="0">
                <a:solidFill>
                  <a:srgbClr val="635B65"/>
                </a:solidFill>
                <a:latin typeface="Nimbus Sans"/>
                <a:ea typeface="Nimbus Sans"/>
                <a:cs typeface="Nimbus Sans"/>
              </a:rPr>
              <a:t>Implementation adds validation</a:t>
            </a:r>
          </a:p>
          <a:p xmlns:a="http://schemas.openxmlformats.org/drawingml/2006/main">
            <a:pPr>
              <a:defRPr sz="1800" b="0">
                <a:solidFill>
                  <a:srgbClr val="635B65"/>
                </a:solidFill>
                <a:latin typeface="Nimbus Sans"/>
                <a:ea typeface="Nimbus Sans"/>
                <a:cs typeface="Nimbus Sans"/>
              </a:defRPr>
            </a:pPr>
            <a:r>
              <a:rPr sz="1800" b="0">
                <a:solidFill>
                  <a:srgbClr val="635B65"/>
                </a:solidFill>
                <a:latin typeface="Nimbus Sans"/>
                <a:ea typeface="Nimbus Sans"/>
                <a:cs typeface="Nimbus Sans"/>
              </a:rPr>
              <a:t>and adult review before play.</a:t>
            </a:r>
          </a:p>
        </p:txBody>
      </p:sp>
    </p:spTree>
    <p:extLst>
      <p:ext uri="{BB962C8B-B14F-4D97-AF65-F5344CB8AC3E}">
        <p14:creationId xmlns:p14="http://schemas.microsoft.com/office/powerpoint/2010/main" val="21706568"/>
      </p:ext>
    </p:extLst>
  </p:cSld>
</p:sld>
</file>

<file path=ppt/slides/slide11.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7" name="">
            <a:extLst xmlns:a="http://schemas.openxmlformats.org/drawingml/2006/main">
              <a:ext uri="{FF2B5EF4-FFF2-40B4-BE49-F238E27FC236}">
                <a16:creationId xmlns:a16="http://schemas.microsoft.com/office/drawing/2014/main" id="{359CBCBE-6189-4D93-983F-CD522D2C1451}"/>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Project timeline</a:t>
            </a:r>
          </a:p>
        </p:txBody>
      </p:sp>
      <p:sp>
        <p:nvSpPr>
          <p:cNvPr id="2" name="">
            <a:extLst xmlns:a="http://schemas.openxmlformats.org/drawingml/2006/main">
              <a:ext uri="{FF2B5EF4-FFF2-40B4-BE49-F238E27FC236}">
                <a16:creationId xmlns:a16="http://schemas.microsoft.com/office/drawing/2014/main" id="{C5EC3A7D-8C18-488F-BF39-E5E12D8F4243}"/>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11</a:t>
            </a:r>
          </a:p>
        </p:txBody>
      </p:sp>
      <p:sp>
        <p:nvSpPr>
          <p:cNvPr id="3" name="">
            <a:extLst xmlns:a="http://schemas.openxmlformats.org/drawingml/2006/main">
              <a:ext uri="{FF2B5EF4-FFF2-40B4-BE49-F238E27FC236}">
                <a16:creationId xmlns:a16="http://schemas.microsoft.com/office/drawing/2014/main" id="{95003E98-48D7-4A15-8084-CE6E1EA2AB67}"/>
              </a:ext>
            </a:extLst>
          </p:cNvPr>
          <p:cNvSpPr>
            <a:spLocks xmlns:a="http://schemas.openxmlformats.org/drawingml/2006/main" noGrp="1"/>
          </p:cNvSpPr>
          <p:nvPr/>
        </p:nvSpPr>
        <p:spPr>
          <a:xfrm xmlns:a="http://schemas.openxmlformats.org/drawingml/2006/main">
            <a:off x="609600" y="1323975"/>
            <a:ext cx="10953750" cy="4000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025" b="0">
                <a:solidFill>
                  <a:srgbClr val="635B65"/>
                </a:solidFill>
                <a:latin typeface="Nimbus Sans"/>
                <a:ea typeface="Nimbus Sans"/>
                <a:cs typeface="Nimbus Sans"/>
              </a:defRPr>
            </a:pPr>
            <a:r>
              <a:rPr sz="2025" b="0">
                <a:solidFill>
                  <a:srgbClr val="635B65"/>
                </a:solidFill>
                <a:latin typeface="Nimbus Sans"/>
                <a:ea typeface="Nimbus Sans"/>
                <a:cs typeface="Nimbus Sans"/>
              </a:rPr>
              <a:t>Original proposal plan over 12 weeks</a:t>
            </a:r>
          </a:p>
        </p:txBody>
      </p:sp>
      <p:graphicFrame>
        <p:nvGraphicFramePr>
          <p:cNvPr id="10" name=""/>
          <p:cNvGraphicFramePr/>
          <p:nvPr/>
        </p:nvGraphicFramePr>
        <p:xfrm>
          <a:off xmlns:a="http://schemas.openxmlformats.org/drawingml/2006/main" x="609600" y="1952625"/>
          <a:ext xmlns:a="http://schemas.openxmlformats.org/drawingml/2006/main" cx="10972800" cy="3486150"/>
        </p:xfrm>
        <a:graphic xmlns:a="http://schemas.openxmlformats.org/drawingml/2006/main">
          <a:graphicData uri="http://schemas.openxmlformats.org/drawingml/2006/table">
            <a:tbl>
              <a:tblPr/>
              <a:tblGrid>
                <a:gridCol w="3086100"/>
                <a:gridCol w="657225"/>
                <a:gridCol w="657225"/>
                <a:gridCol w="657225"/>
                <a:gridCol w="657225"/>
                <a:gridCol w="657225"/>
                <a:gridCol w="657225"/>
                <a:gridCol w="657225"/>
                <a:gridCol w="657225"/>
                <a:gridCol w="657225"/>
                <a:gridCol w="657225"/>
                <a:gridCol w="657225"/>
                <a:gridCol w="657225"/>
              </a:tblGrid>
              <a:tr h="387350">
                <a:tc>
                  <a:txBody>
                    <a:bodyPr lIns="133350" tIns="114300" rIns="133350" bIns="95250">
                      <a:noAutofit/>
                    </a:bodyPr>
                    <a:lstStyle/>
                    <a:p>
                      <a:r>
                        <a:rPr sz="1650" b="1">
                          <a:solidFill>
                            <a:srgbClr val="FFFFFF"/>
                          </a:solidFill>
                          <a:latin typeface="Nimbus Sans"/>
                          <a:ea typeface="Nimbus Sans"/>
                          <a:cs typeface="Nimbus Sans"/>
                        </a:rPr>
                        <a:t>Task</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1</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2</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3</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4</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5</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6</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7</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8</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9</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10</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11</a:t>
                      </a:r>
                    </a:p>
                  </a:txBody>
                  <a:tcPr marL="91440" marR="91440" marT="45720" marB="45720">
                    <a:solidFill>
                      <a:srgbClr val="432D4C"/>
                    </a:solidFill>
                  </a:tcPr>
                </a:tc>
                <a:tc>
                  <a:txBody>
                    <a:bodyPr lIns="133350" tIns="114300" rIns="133350" bIns="95250">
                      <a:noAutofit/>
                    </a:bodyPr>
                    <a:lstStyle/>
                    <a:p>
                      <a:r>
                        <a:rPr sz="1650" b="1">
                          <a:solidFill>
                            <a:srgbClr val="FFFFFF"/>
                          </a:solidFill>
                          <a:latin typeface="Nimbus Sans"/>
                          <a:ea typeface="Nimbus Sans"/>
                          <a:cs typeface="Nimbus Sans"/>
                        </a:rPr>
                        <a:t>12</a:t>
                      </a:r>
                    </a:p>
                  </a:txBody>
                  <a:tcPr marL="91440" marR="91440" marT="45720" marB="45720">
                    <a:solidFill>
                      <a:srgbClr val="432D4C"/>
                    </a:solidFill>
                  </a:tcPr>
                </a:tc>
              </a:tr>
              <a:tr h="387350">
                <a:tc>
                  <a:txBody>
                    <a:bodyPr lIns="133350" tIns="114300" rIns="133350" bIns="95250">
                      <a:noAutofit/>
                    </a:bodyPr>
                    <a:lstStyle/>
                    <a:p>
                      <a:r>
                        <a:rPr sz="1650" b="1">
                          <a:solidFill>
                            <a:srgbClr val="2D2830"/>
                          </a:solidFill>
                          <a:latin typeface="Nimbus Sans"/>
                          <a:ea typeface="Nimbus Sans"/>
                          <a:cs typeface="Nimbus Sans"/>
                        </a:rPr>
                        <a:t>Literature review</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r>
              <a:tr h="387350">
                <a:tc>
                  <a:txBody>
                    <a:bodyPr lIns="133350" tIns="114300" rIns="133350" bIns="95250">
                      <a:noAutofit/>
                    </a:bodyPr>
                    <a:lstStyle/>
                    <a:p>
                      <a:r>
                        <a:rPr sz="1650" b="1">
                          <a:solidFill>
                            <a:srgbClr val="2D2830"/>
                          </a:solidFill>
                          <a:latin typeface="Nimbus Sans"/>
                          <a:ea typeface="Nimbus Sans"/>
                          <a:cs typeface="Nimbus Sans"/>
                        </a:rPr>
                        <a:t>Requirements analysis</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r>
              <a:tr h="387350">
                <a:tc>
                  <a:txBody>
                    <a:bodyPr lIns="133350" tIns="114300" rIns="133350" bIns="95250">
                      <a:noAutofit/>
                    </a:bodyPr>
                    <a:lstStyle/>
                    <a:p>
                      <a:r>
                        <a:rPr sz="1650" b="1">
                          <a:solidFill>
                            <a:srgbClr val="2D2830"/>
                          </a:solidFill>
                          <a:latin typeface="Nimbus Sans"/>
                          <a:ea typeface="Nimbus Sans"/>
                          <a:cs typeface="Nimbus Sans"/>
                        </a:rPr>
                        <a:t>System design</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r>
              <a:tr h="387350">
                <a:tc>
                  <a:txBody>
                    <a:bodyPr lIns="133350" tIns="114300" rIns="133350" bIns="95250">
                      <a:noAutofit/>
                    </a:bodyPr>
                    <a:lstStyle/>
                    <a:p>
                      <a:r>
                        <a:rPr sz="1650" b="1">
                          <a:solidFill>
                            <a:srgbClr val="2D2830"/>
                          </a:solidFill>
                          <a:latin typeface="Nimbus Sans"/>
                          <a:ea typeface="Nimbus Sans"/>
                          <a:cs typeface="Nimbus Sans"/>
                        </a:rPr>
                        <a:t>System development</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r>
              <a:tr h="387350">
                <a:tc>
                  <a:txBody>
                    <a:bodyPr lIns="133350" tIns="114300" rIns="133350" bIns="95250">
                      <a:noAutofit/>
                    </a:bodyPr>
                    <a:lstStyle/>
                    <a:p>
                      <a:r>
                        <a:rPr sz="1650" b="1">
                          <a:solidFill>
                            <a:srgbClr val="2D2830"/>
                          </a:solidFill>
                          <a:latin typeface="Nimbus Sans"/>
                          <a:ea typeface="Nimbus Sans"/>
                          <a:cs typeface="Nimbus Sans"/>
                        </a:rPr>
                        <a:t>Testing and debugging</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r>
              <a:tr h="387350">
                <a:tc>
                  <a:txBody>
                    <a:bodyPr lIns="133350" tIns="114300" rIns="133350" bIns="95250">
                      <a:noAutofit/>
                    </a:bodyPr>
                    <a:lstStyle/>
                    <a:p>
                      <a:r>
                        <a:rPr sz="1650" b="1">
                          <a:solidFill>
                            <a:srgbClr val="2D2830"/>
                          </a:solidFill>
                          <a:latin typeface="Nimbus Sans"/>
                          <a:ea typeface="Nimbus Sans"/>
                          <a:cs typeface="Nimbus Sans"/>
                        </a:rPr>
                        <a:t>System evaluation</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r>
              <a:tr h="387350">
                <a:tc>
                  <a:txBody>
                    <a:bodyPr lIns="133350" tIns="114300" rIns="133350" bIns="95250">
                      <a:noAutofit/>
                    </a:bodyPr>
                    <a:lstStyle/>
                    <a:p>
                      <a:r>
                        <a:rPr sz="1650" b="1">
                          <a:solidFill>
                            <a:srgbClr val="2D2830"/>
                          </a:solidFill>
                          <a:latin typeface="Nimbus Sans"/>
                          <a:ea typeface="Nimbus Sans"/>
                          <a:cs typeface="Nimbus Sans"/>
                        </a:rPr>
                        <a:t>Documentation</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EEE6EF"/>
                    </a:solidFill>
                  </a:tcPr>
                </a:tc>
              </a:tr>
              <a:tr h="387350">
                <a:tc>
                  <a:txBody>
                    <a:bodyPr lIns="133350" tIns="114300" rIns="133350" bIns="95250">
                      <a:noAutofit/>
                    </a:bodyPr>
                    <a:lstStyle/>
                    <a:p>
                      <a:r>
                        <a:rPr sz="1650" b="1">
                          <a:solidFill>
                            <a:srgbClr val="2D2830"/>
                          </a:solidFill>
                          <a:latin typeface="Nimbus Sans"/>
                          <a:ea typeface="Nimbus Sans"/>
                          <a:cs typeface="Nimbus Sans"/>
                        </a:rPr>
                        <a:t>Final submission</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FBF8F3"/>
                    </a:solidFill>
                  </a:tcPr>
                </a:tc>
                <a:tc>
                  <a:txBody>
                    <a:bodyPr lIns="133350" tIns="114300" rIns="133350" bIns="95250">
                      <a:noAutofit/>
                    </a:bodyPr>
                    <a:lstStyle/>
                    <a:p>
                      <a:r>
                        <a:rPr sz="1650" b="0">
                          <a:solidFill>
                            <a:srgbClr val="2D2830"/>
                          </a:solidFill>
                          <a:latin typeface="Nimbus Sans"/>
                          <a:ea typeface="Nimbus Sans"/>
                          <a:cs typeface="Nimbus Sans"/>
                        </a:rPr>
                        <a:t/>
                      </a:r>
                    </a:p>
                  </a:txBody>
                  <a:tcPr marL="91440" marR="91440" marT="45720" marB="45720">
                    <a:solidFill>
                      <a:srgbClr val="432D4C"/>
                    </a:solidFill>
                  </a:tcPr>
                </a:tc>
              </a:tr>
            </a:tbl>
          </a:graphicData>
        </a:graphic>
      </p:graphicFrame>
      <p:sp>
        <p:nvSpPr>
          <p:cNvPr id="5" name="">
            <a:extLst xmlns:a="http://schemas.openxmlformats.org/drawingml/2006/main">
              <a:ext uri="{FF2B5EF4-FFF2-40B4-BE49-F238E27FC236}">
                <a16:creationId xmlns:a16="http://schemas.microsoft.com/office/drawing/2014/main" id="{2BAEAE42-70AA-404C-88B7-850EE058D870}"/>
              </a:ext>
            </a:extLst>
          </p:cNvPr>
          <p:cNvSpPr>
            <a:spLocks xmlns:a="http://schemas.openxmlformats.org/drawingml/2006/main" noGrp="1"/>
          </p:cNvSpPr>
          <p:nvPr/>
        </p:nvSpPr>
        <p:spPr>
          <a:xfrm xmlns:a="http://schemas.openxmlformats.org/drawingml/2006/main">
            <a:off x="609600" y="5724525"/>
            <a:ext cx="2238375" cy="4000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Next milestones</a:t>
            </a:r>
          </a:p>
        </p:txBody>
      </p:sp>
      <p:sp>
        <p:nvSpPr>
          <p:cNvPr id="6" name="">
            <a:extLst xmlns:a="http://schemas.openxmlformats.org/drawingml/2006/main">
              <a:ext uri="{FF2B5EF4-FFF2-40B4-BE49-F238E27FC236}">
                <a16:creationId xmlns:a16="http://schemas.microsoft.com/office/drawing/2014/main" id="{02FB4788-1C39-4DBC-9714-6FB12D8CC113}"/>
              </a:ext>
            </a:extLst>
          </p:cNvPr>
          <p:cNvSpPr>
            <a:spLocks xmlns:a="http://schemas.openxmlformats.org/drawingml/2006/main" noGrp="1"/>
          </p:cNvSpPr>
          <p:nvPr/>
        </p:nvSpPr>
        <p:spPr>
          <a:xfrm xmlns:a="http://schemas.openxmlformats.org/drawingml/2006/main">
            <a:off x="3105150" y="5724525"/>
            <a:ext cx="8334375"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950" b="0">
                <a:solidFill>
                  <a:srgbClr val="2D2830"/>
                </a:solidFill>
                <a:latin typeface="Nimbus Sans"/>
                <a:ea typeface="Nimbus Sans"/>
                <a:cs typeface="Nimbus Sans"/>
              </a:defRPr>
            </a:pPr>
            <a:r>
              <a:rPr sz="1950" b="0">
                <a:solidFill>
                  <a:srgbClr val="2D2830"/>
                </a:solidFill>
                <a:latin typeface="Nimbus Sans"/>
                <a:ea typeface="Nimbus Sans"/>
                <a:cs typeface="Nimbus Sans"/>
              </a:rPr>
              <a:t>Fix generation, verify the full activity, evaluate usability and complete the report.</a:t>
            </a:r>
          </a:p>
        </p:txBody>
      </p:sp>
    </p:spTree>
    <p:extLst>
      <p:ext uri="{BB962C8B-B14F-4D97-AF65-F5344CB8AC3E}">
        <p14:creationId xmlns:p14="http://schemas.microsoft.com/office/powerpoint/2010/main" val="420541190"/>
      </p:ext>
    </p:extLst>
  </p:cSld>
</p:sld>
</file>

<file path=ppt/slides/slide12.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9" name="">
            <a:extLst xmlns:a="http://schemas.openxmlformats.org/drawingml/2006/main">
              <a:ext uri="{FF2B5EF4-FFF2-40B4-BE49-F238E27FC236}">
                <a16:creationId xmlns:a16="http://schemas.microsoft.com/office/drawing/2014/main" id="{6F657A88-7432-4A3A-8F18-E560D9CF049A}"/>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Conclusion</a:t>
            </a:r>
          </a:p>
        </p:txBody>
      </p:sp>
      <p:sp>
        <p:nvSpPr>
          <p:cNvPr id="2" name="">
            <a:extLst xmlns:a="http://schemas.openxmlformats.org/drawingml/2006/main">
              <a:ext uri="{FF2B5EF4-FFF2-40B4-BE49-F238E27FC236}">
                <a16:creationId xmlns:a16="http://schemas.microsoft.com/office/drawing/2014/main" id="{24012630-1698-437F-B309-6B74DBF9FAAC}"/>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12</a:t>
            </a:r>
          </a:p>
        </p:txBody>
      </p:sp>
      <p:sp>
        <p:nvSpPr>
          <p:cNvPr id="3" name="">
            <a:extLst xmlns:a="http://schemas.openxmlformats.org/drawingml/2006/main">
              <a:ext uri="{FF2B5EF4-FFF2-40B4-BE49-F238E27FC236}">
                <a16:creationId xmlns:a16="http://schemas.microsoft.com/office/drawing/2014/main" id="{D9759DA5-D034-41E8-9E28-D2E9075DFF82}"/>
              </a:ext>
            </a:extLst>
          </p:cNvPr>
          <p:cNvSpPr>
            <a:spLocks xmlns:a="http://schemas.openxmlformats.org/drawingml/2006/main" noGrp="1"/>
          </p:cNvSpPr>
          <p:nvPr/>
        </p:nvSpPr>
        <p:spPr>
          <a:xfrm xmlns:a="http://schemas.openxmlformats.org/drawingml/2006/main">
            <a:off x="609600" y="1476375"/>
            <a:ext cx="1062037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Purpose</a:t>
            </a:r>
          </a:p>
        </p:txBody>
      </p:sp>
      <p:sp>
        <p:nvSpPr>
          <p:cNvPr id="4" name="">
            <a:extLst xmlns:a="http://schemas.openxmlformats.org/drawingml/2006/main">
              <a:ext uri="{FF2B5EF4-FFF2-40B4-BE49-F238E27FC236}">
                <a16:creationId xmlns:a16="http://schemas.microsoft.com/office/drawing/2014/main" id="{5E151062-906C-4AC7-A862-B1D673A9D1D2}"/>
              </a:ext>
            </a:extLst>
          </p:cNvPr>
          <p:cNvSpPr>
            <a:spLocks xmlns:a="http://schemas.openxmlformats.org/drawingml/2006/main" noGrp="1"/>
          </p:cNvSpPr>
          <p:nvPr/>
        </p:nvSpPr>
        <p:spPr>
          <a:xfrm xmlns:a="http://schemas.openxmlformats.org/drawingml/2006/main">
            <a:off x="609600" y="1876425"/>
            <a:ext cx="10620375" cy="6858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325" b="0">
                <a:solidFill>
                  <a:srgbClr val="2D2830"/>
                </a:solidFill>
                <a:latin typeface="Nimbus Sans"/>
                <a:ea typeface="Nimbus Sans"/>
                <a:cs typeface="Nimbus Sans"/>
              </a:defRPr>
            </a:pPr>
            <a:r>
              <a:rPr sz="2325" b="0">
                <a:solidFill>
                  <a:srgbClr val="2D2830"/>
                </a:solidFill>
                <a:latin typeface="Nimbus Sans"/>
                <a:ea typeface="Nimbus Sans"/>
                <a:cs typeface="Nimbus Sans"/>
              </a:rPr>
              <a:t>Use AI-generated questions to encourage participation during educational videos.</a:t>
            </a:r>
          </a:p>
        </p:txBody>
      </p:sp>
      <p:sp>
        <p:nvSpPr>
          <p:cNvPr id="5" name="">
            <a:extLst xmlns:a="http://schemas.openxmlformats.org/drawingml/2006/main">
              <a:ext uri="{FF2B5EF4-FFF2-40B4-BE49-F238E27FC236}">
                <a16:creationId xmlns:a16="http://schemas.microsoft.com/office/drawing/2014/main" id="{749DC601-4F6F-494D-B8B8-42376380B77B}"/>
              </a:ext>
            </a:extLst>
          </p:cNvPr>
          <p:cNvSpPr>
            <a:spLocks xmlns:a="http://schemas.openxmlformats.org/drawingml/2006/main" noGrp="1"/>
          </p:cNvSpPr>
          <p:nvPr/>
        </p:nvSpPr>
        <p:spPr>
          <a:xfrm xmlns:a="http://schemas.openxmlformats.org/drawingml/2006/main">
            <a:off x="609600" y="2990850"/>
            <a:ext cx="1062037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Progress</a:t>
            </a:r>
          </a:p>
        </p:txBody>
      </p:sp>
      <p:sp>
        <p:nvSpPr>
          <p:cNvPr id="6" name="">
            <a:extLst xmlns:a="http://schemas.openxmlformats.org/drawingml/2006/main">
              <a:ext uri="{FF2B5EF4-FFF2-40B4-BE49-F238E27FC236}">
                <a16:creationId xmlns:a16="http://schemas.microsoft.com/office/drawing/2014/main" id="{4D5483F6-7BB3-4F21-986B-D7C5EF5B1663}"/>
              </a:ext>
            </a:extLst>
          </p:cNvPr>
          <p:cNvSpPr>
            <a:spLocks xmlns:a="http://schemas.openxmlformats.org/drawingml/2006/main" noGrp="1"/>
          </p:cNvSpPr>
          <p:nvPr/>
        </p:nvSpPr>
        <p:spPr>
          <a:xfrm xmlns:a="http://schemas.openxmlformats.org/drawingml/2006/main">
            <a:off x="609600" y="3390900"/>
            <a:ext cx="10620375" cy="904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325" b="0">
                <a:solidFill>
                  <a:srgbClr val="2D2830"/>
                </a:solidFill>
                <a:latin typeface="Nimbus Sans"/>
                <a:ea typeface="Nimbus Sans"/>
                <a:cs typeface="Nimbus Sans"/>
              </a:defRPr>
            </a:pPr>
            <a:r>
              <a:rPr sz="2325" b="0">
                <a:solidFill>
                  <a:srgbClr val="2D2830"/>
                </a:solidFill>
                <a:latin typeface="Nimbus Sans"/>
                <a:ea typeface="Nimbus Sans"/>
                <a:cs typeface="Nimbus Sans"/>
              </a:rPr>
              <a:t>Working sample interaction, local transcripts and drafts, and generation controls in the app.</a:t>
            </a:r>
          </a:p>
        </p:txBody>
      </p:sp>
      <p:sp>
        <p:nvSpPr>
          <p:cNvPr id="7" name="">
            <a:extLst xmlns:a="http://schemas.openxmlformats.org/drawingml/2006/main">
              <a:ext uri="{FF2B5EF4-FFF2-40B4-BE49-F238E27FC236}">
                <a16:creationId xmlns:a16="http://schemas.microsoft.com/office/drawing/2014/main" id="{9306154C-134A-47D1-B021-3D97AF96B448}"/>
              </a:ext>
            </a:extLst>
          </p:cNvPr>
          <p:cNvSpPr>
            <a:spLocks xmlns:a="http://schemas.openxmlformats.org/drawingml/2006/main" noGrp="1"/>
          </p:cNvSpPr>
          <p:nvPr/>
        </p:nvSpPr>
        <p:spPr>
          <a:xfrm xmlns:a="http://schemas.openxmlformats.org/drawingml/2006/main">
            <a:off x="609600" y="4705350"/>
            <a:ext cx="10620375"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875" b="1">
                <a:solidFill>
                  <a:srgbClr val="A95634"/>
                </a:solidFill>
                <a:latin typeface="Nimbus Sans"/>
                <a:ea typeface="Nimbus Sans"/>
                <a:cs typeface="Nimbus Sans"/>
              </a:defRPr>
            </a:pPr>
            <a:r>
              <a:rPr sz="1875" b="1">
                <a:solidFill>
                  <a:srgbClr val="A95634"/>
                </a:solidFill>
                <a:latin typeface="Nimbus Sans"/>
                <a:ea typeface="Nimbus Sans"/>
                <a:cs typeface="Nimbus Sans"/>
              </a:rPr>
              <a:t>Next stage</a:t>
            </a:r>
          </a:p>
        </p:txBody>
      </p:sp>
      <p:sp>
        <p:nvSpPr>
          <p:cNvPr id="8" name="">
            <a:extLst xmlns:a="http://schemas.openxmlformats.org/drawingml/2006/main">
              <a:ext uri="{FF2B5EF4-FFF2-40B4-BE49-F238E27FC236}">
                <a16:creationId xmlns:a16="http://schemas.microsoft.com/office/drawing/2014/main" id="{B041277E-FA64-4C57-994E-16EB15EC6682}"/>
              </a:ext>
            </a:extLst>
          </p:cNvPr>
          <p:cNvSpPr>
            <a:spLocks xmlns:a="http://schemas.openxmlformats.org/drawingml/2006/main" noGrp="1"/>
          </p:cNvSpPr>
          <p:nvPr/>
        </p:nvSpPr>
        <p:spPr>
          <a:xfrm xmlns:a="http://schemas.openxmlformats.org/drawingml/2006/main">
            <a:off x="609600" y="5105400"/>
            <a:ext cx="10620375" cy="9715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325" b="0">
                <a:solidFill>
                  <a:srgbClr val="2D2830"/>
                </a:solidFill>
                <a:latin typeface="Nimbus Sans"/>
                <a:ea typeface="Nimbus Sans"/>
                <a:cs typeface="Nimbus Sans"/>
              </a:defRPr>
            </a:pPr>
            <a:r>
              <a:rPr sz="2325" b="0">
                <a:solidFill>
                  <a:srgbClr val="2D2830"/>
                </a:solidFill>
                <a:latin typeface="Nimbus Sans"/>
                <a:ea typeface="Nimbus Sans"/>
                <a:cs typeface="Nimbus Sans"/>
              </a:rPr>
              <a:t>Resolve generation validation, verify the complete workflow, develop picture support and evaluate usability.</a:t>
            </a:r>
          </a:p>
        </p:txBody>
      </p:sp>
    </p:spTree>
    <p:extLst>
      <p:ext uri="{BB962C8B-B14F-4D97-AF65-F5344CB8AC3E}">
        <p14:creationId xmlns:p14="http://schemas.microsoft.com/office/powerpoint/2010/main" val="1096452785"/>
      </p:ext>
    </p:extLst>
  </p:cSld>
</p:sld>
</file>

<file path=ppt/slides/slide13.xml><?xml version="1.0" encoding="utf-8"?>
<p:sld xmlns:p="http://schemas.openxmlformats.org/presentationml/2006/main">
  <p:cSld>
    <p:bg>
      <p:bgPr>
        <a:solidFill xmlns:a="http://schemas.openxmlformats.org/drawingml/2006/main">
          <a:srgbClr val="FBF8F3"/>
        </a:solidFill>
      </p:bgPr>
    </p:bg>
    <p:spTree>
      <p:nvGrpSpPr>
        <p:cNvPr id="1" name=""/>
        <p:cNvGrpSpPr/>
        <p:nvPr/>
      </p:nvGrpSpPr>
      <p:grpSpPr>
        <a:xfrm xmlns:a="http://schemas.openxmlformats.org/drawingml/2006/main"/>
      </p:grpSpPr>
      <p:sp>
        <p:nvSpPr>
          <p:cNvPr id="8" name="">
            <a:extLst xmlns:a="http://schemas.openxmlformats.org/drawingml/2006/main">
              <a:ext uri="{FF2B5EF4-FFF2-40B4-BE49-F238E27FC236}">
                <a16:creationId xmlns:a16="http://schemas.microsoft.com/office/drawing/2014/main" id="{C75CE687-583A-4F03-8FC8-88D422C9F603}"/>
              </a:ext>
            </a:extLst>
          </p:cNvPr>
          <p:cNvSpPr>
            <a:spLocks xmlns:a="http://schemas.openxmlformats.org/drawingml/2006/main" noGrp="1"/>
          </p:cNvSpPr>
          <p:nvPr/>
        </p:nvSpPr>
        <p:spPr>
          <a:xfrm xmlns:a="http://schemas.openxmlformats.org/drawingml/2006/main">
            <a:off x="609600" y="438150"/>
            <a:ext cx="1057275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3375" b="1">
                <a:solidFill>
                  <a:srgbClr val="432D4C"/>
                </a:solidFill>
                <a:latin typeface="Nimbus Sans"/>
                <a:ea typeface="Nimbus Sans"/>
                <a:cs typeface="Nimbus Sans"/>
              </a:defRPr>
            </a:pPr>
            <a:r>
              <a:rPr sz="3375" b="1">
                <a:solidFill>
                  <a:srgbClr val="432D4C"/>
                </a:solidFill>
                <a:latin typeface="Nimbus Sans"/>
                <a:ea typeface="Nimbus Sans"/>
                <a:cs typeface="Nimbus Sans"/>
              </a:rPr>
              <a:t>References</a:t>
            </a:r>
          </a:p>
        </p:txBody>
      </p:sp>
      <p:sp>
        <p:nvSpPr>
          <p:cNvPr id="2" name="">
            <a:extLst xmlns:a="http://schemas.openxmlformats.org/drawingml/2006/main">
              <a:ext uri="{FF2B5EF4-FFF2-40B4-BE49-F238E27FC236}">
                <a16:creationId xmlns:a16="http://schemas.microsoft.com/office/drawing/2014/main" id="{7B1FA2D8-6013-47DB-9254-F04F6687EB4B}"/>
              </a:ext>
            </a:extLst>
          </p:cNvPr>
          <p:cNvSpPr>
            <a:spLocks xmlns:a="http://schemas.openxmlformats.org/drawingml/2006/main" noGrp="1"/>
          </p:cNvSpPr>
          <p:nvPr/>
        </p:nvSpPr>
        <p:spPr>
          <a:xfrm xmlns:a="http://schemas.openxmlformats.org/drawingml/2006/main">
            <a:off x="11334750" y="6381750"/>
            <a:ext cx="457200" cy="257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275" b="0">
                <a:solidFill>
                  <a:srgbClr val="635B65"/>
                </a:solidFill>
                <a:latin typeface="Nimbus Sans"/>
                <a:ea typeface="Nimbus Sans"/>
                <a:cs typeface="Nimbus Sans"/>
              </a:defRPr>
            </a:pPr>
            <a:r>
              <a:rPr sz="1275" b="0">
                <a:solidFill>
                  <a:srgbClr val="635B65"/>
                </a:solidFill>
                <a:latin typeface="Nimbus Sans"/>
                <a:ea typeface="Nimbus Sans"/>
                <a:cs typeface="Nimbus Sans"/>
              </a:rPr>
              <a:t>13</a:t>
            </a:r>
          </a:p>
        </p:txBody>
      </p:sp>
      <p:sp>
        <p:nvSpPr>
          <p:cNvPr id="3" name="">
            <a:extLst xmlns:a="http://schemas.openxmlformats.org/drawingml/2006/main">
              <a:ext uri="{FF2B5EF4-FFF2-40B4-BE49-F238E27FC236}">
                <a16:creationId xmlns:a16="http://schemas.microsoft.com/office/drawing/2014/main" id="{B23883DD-09DF-4409-A7A1-63668CB31383}"/>
              </a:ext>
            </a:extLst>
          </p:cNvPr>
          <p:cNvSpPr>
            <a:spLocks xmlns:a="http://schemas.openxmlformats.org/drawingml/2006/main" noGrp="1"/>
          </p:cNvSpPr>
          <p:nvPr/>
        </p:nvSpPr>
        <p:spPr>
          <a:xfrm xmlns:a="http://schemas.openxmlformats.org/drawingml/2006/main">
            <a:off x="609600" y="1323975"/>
            <a:ext cx="10953750" cy="9144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725" b="0">
                <a:solidFill>
                  <a:srgbClr val="2D2830"/>
                </a:solidFill>
                <a:latin typeface="Nimbus Sans"/>
                <a:ea typeface="Nimbus Sans"/>
                <a:cs typeface="Nimbus Sans"/>
              </a:defRPr>
            </a:pPr>
            <a:r>
              <a:rPr sz="1725" b="0">
                <a:solidFill>
                  <a:srgbClr val="2D2830"/>
                </a:solidFill>
                <a:latin typeface="Nimbus Sans"/>
                <a:ea typeface="Nimbus Sans"/>
                <a:cs typeface="Nimbus Sans"/>
              </a:rPr>
              <a:t>[1] R. E. Mayer, ‘The Past, Present, and Future of the Cognitive Theory of Multimedia Learning,’ Educational Psychology Review, vol. 36, art. 8, 2024. doi: 10.1007/s10648-023-09842-1.</a:t>
            </a:r>
          </a:p>
        </p:txBody>
      </p:sp>
      <p:sp>
        <p:nvSpPr>
          <p:cNvPr id="4" name="">
            <a:extLst xmlns:a="http://schemas.openxmlformats.org/drawingml/2006/main">
              <a:ext uri="{FF2B5EF4-FFF2-40B4-BE49-F238E27FC236}">
                <a16:creationId xmlns:a16="http://schemas.microsoft.com/office/drawing/2014/main" id="{8143B6A2-3164-4525-A8FD-D319C01D2539}"/>
              </a:ext>
            </a:extLst>
          </p:cNvPr>
          <p:cNvSpPr>
            <a:spLocks xmlns:a="http://schemas.openxmlformats.org/drawingml/2006/main" noGrp="1"/>
          </p:cNvSpPr>
          <p:nvPr/>
        </p:nvSpPr>
        <p:spPr>
          <a:xfrm xmlns:a="http://schemas.openxmlformats.org/drawingml/2006/main">
            <a:off x="609600" y="2305050"/>
            <a:ext cx="10953750" cy="9144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725" b="0">
                <a:solidFill>
                  <a:srgbClr val="2D2830"/>
                </a:solidFill>
                <a:latin typeface="Nimbus Sans"/>
                <a:ea typeface="Nimbus Sans"/>
                <a:cs typeface="Nimbus Sans"/>
              </a:defRPr>
            </a:pPr>
            <a:r>
              <a:rPr sz="1725" b="0">
                <a:solidFill>
                  <a:srgbClr val="2D2830"/>
                </a:solidFill>
                <a:latin typeface="Nimbus Sans"/>
                <a:ea typeface="Nimbus Sans"/>
                <a:cs typeface="Nimbus Sans"/>
              </a:rPr>
              <a:t>[2] G. Kestin and K. Miller, ‘Harnessing active engagement in educational videos: Enhanced visuals and embedded questions,’ Physical Review Physics Education Research, vol. 18, 010148, 2022. doi: 10.1103/PhysRevPhysEducRes.18.010148.</a:t>
            </a:r>
          </a:p>
        </p:txBody>
      </p:sp>
      <p:sp>
        <p:nvSpPr>
          <p:cNvPr id="5" name="">
            <a:extLst xmlns:a="http://schemas.openxmlformats.org/drawingml/2006/main">
              <a:ext uri="{FF2B5EF4-FFF2-40B4-BE49-F238E27FC236}">
                <a16:creationId xmlns:a16="http://schemas.microsoft.com/office/drawing/2014/main" id="{A412B384-31C5-4170-8998-7FC39C46943B}"/>
              </a:ext>
            </a:extLst>
          </p:cNvPr>
          <p:cNvSpPr>
            <a:spLocks xmlns:a="http://schemas.openxmlformats.org/drawingml/2006/main" noGrp="1"/>
          </p:cNvSpPr>
          <p:nvPr/>
        </p:nvSpPr>
        <p:spPr>
          <a:xfrm xmlns:a="http://schemas.openxmlformats.org/drawingml/2006/main">
            <a:off x="609600" y="3286125"/>
            <a:ext cx="10953750" cy="9144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725" b="0">
                <a:solidFill>
                  <a:srgbClr val="2D2830"/>
                </a:solidFill>
                <a:latin typeface="Nimbus Sans"/>
                <a:ea typeface="Nimbus Sans"/>
                <a:cs typeface="Nimbus Sans"/>
              </a:defRPr>
            </a:pPr>
            <a:r>
              <a:rPr sz="1725" b="0">
                <a:solidFill>
                  <a:srgbClr val="2D2830"/>
                </a:solidFill>
                <a:latin typeface="Nimbus Sans"/>
                <a:ea typeface="Nimbus Sans"/>
                <a:cs typeface="Nimbus Sans"/>
              </a:rPr>
              <a:t>[3] S. Al Faraby, Adiwijaya and A. Romadhony, ‘Review on Neural Question Generation for Education Purposes,’ International Journal of Artificial Intelligence in Education, vol. 34, pp. 1008–1045, 2024. doi: 10.1007/s40593-023-00374-x.</a:t>
            </a:r>
          </a:p>
        </p:txBody>
      </p:sp>
      <p:sp>
        <p:nvSpPr>
          <p:cNvPr id="6" name="">
            <a:extLst xmlns:a="http://schemas.openxmlformats.org/drawingml/2006/main">
              <a:ext uri="{FF2B5EF4-FFF2-40B4-BE49-F238E27FC236}">
                <a16:creationId xmlns:a16="http://schemas.microsoft.com/office/drawing/2014/main" id="{61F5D6F0-36FB-470D-96E8-A26DF9BEAD2F}"/>
              </a:ext>
            </a:extLst>
          </p:cNvPr>
          <p:cNvSpPr>
            <a:spLocks xmlns:a="http://schemas.openxmlformats.org/drawingml/2006/main" noGrp="1"/>
          </p:cNvSpPr>
          <p:nvPr/>
        </p:nvSpPr>
        <p:spPr>
          <a:xfrm xmlns:a="http://schemas.openxmlformats.org/drawingml/2006/main">
            <a:off x="609600" y="4267200"/>
            <a:ext cx="10953750" cy="6477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725" b="0">
                <a:solidFill>
                  <a:srgbClr val="2D2830"/>
                </a:solidFill>
                <a:latin typeface="Nimbus Sans"/>
                <a:ea typeface="Nimbus Sans"/>
                <a:cs typeface="Nimbus Sans"/>
              </a:defRPr>
            </a:pPr>
            <a:r>
              <a:rPr sz="1725" b="0">
                <a:solidFill>
                  <a:srgbClr val="2D2830"/>
                </a:solidFill>
                <a:latin typeface="Nimbus Sans"/>
                <a:ea typeface="Nimbus Sans"/>
                <a:cs typeface="Nimbus Sans"/>
              </a:rPr>
              <a:t>[4] K. Beck et al., Manifesto for Agile Software Development, 2001. https://agilemanifesto.org/.</a:t>
            </a:r>
          </a:p>
        </p:txBody>
      </p:sp>
      <p:sp>
        <p:nvSpPr>
          <p:cNvPr id="7" name="">
            <a:extLst xmlns:a="http://schemas.openxmlformats.org/drawingml/2006/main">
              <a:ext uri="{FF2B5EF4-FFF2-40B4-BE49-F238E27FC236}">
                <a16:creationId xmlns:a16="http://schemas.microsoft.com/office/drawing/2014/main" id="{2530F71D-02EA-49F4-A866-58C73310B94D}"/>
              </a:ext>
            </a:extLst>
          </p:cNvPr>
          <p:cNvSpPr>
            <a:spLocks xmlns:a="http://schemas.openxmlformats.org/drawingml/2006/main" noGrp="1"/>
          </p:cNvSpPr>
          <p:nvPr/>
        </p:nvSpPr>
        <p:spPr>
          <a:xfrm xmlns:a="http://schemas.openxmlformats.org/drawingml/2006/main">
            <a:off x="609600" y="5248275"/>
            <a:ext cx="10953750" cy="9144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725" b="0">
                <a:solidFill>
                  <a:srgbClr val="2D2830"/>
                </a:solidFill>
                <a:latin typeface="Nimbus Sans"/>
                <a:ea typeface="Nimbus Sans"/>
                <a:cs typeface="Nimbus Sans"/>
              </a:defRPr>
            </a:pPr>
            <a:r>
              <a:rPr sz="1725" b="0">
                <a:solidFill>
                  <a:srgbClr val="2D2830"/>
                </a:solidFill>
                <a:latin typeface="Nimbus Sans"/>
                <a:ea typeface="Nimbus Sans"/>
                <a:cs typeface="Nimbus Sans"/>
              </a:rPr>
              <a:t>[5] J. Brooke, ‘SUS: A Quick and Dirty Usability Scale,’ in Usability Evaluation in Industry, Taylor &amp; Francis, 1996, pp. 189–194.</a:t>
            </a:r>
          </a:p>
        </p:txBody>
      </p:sp>
    </p:spTree>
    <p:extLst>
      <p:ext uri="{BB962C8B-B14F-4D97-AF65-F5344CB8AC3E}">
        <p14:creationId xmlns:p14="http://schemas.microsoft.com/office/powerpoint/2010/main" val="693872609"/>
      </p:ext>
    </p:extLst>
  </p:cSld>
</p:sld>
</file>

<file path=ppt/slides/slide14.xml><?xml version="1.0" encoding="utf-8"?>
<p:sld xmlns:p="http://schemas.openxmlformats.org/presentationml/2006/main">
  <p:cSld>
    <p:bg>
      <p:bgPr>
        <a:solidFill xmlns:a="http://schemas.openxmlformats.org/drawingml/2006/main">
          <a:srgbClr val="432D4C"/>
        </a:solidFill>
      </p:bgPr>
    </p:bg>
    <p:spTree>
      <p:nvGrpSpPr>
        <p:cNvPr id="1" name=""/>
        <p:cNvGrpSpPr/>
        <p:nvPr/>
      </p:nvGrpSpPr>
      <p:grpSpPr>
        <a:xfrm xmlns:a="http://schemas.openxmlformats.org/drawingml/2006/main"/>
      </p:grpSpPr>
      <p:sp>
        <p:nvSpPr>
          <p:cNvPr id="4" name="">
            <a:extLst xmlns:a="http://schemas.openxmlformats.org/drawingml/2006/main">
              <a:ext uri="{FF2B5EF4-FFF2-40B4-BE49-F238E27FC236}">
                <a16:creationId xmlns:a16="http://schemas.microsoft.com/office/drawing/2014/main" id="{635CCC81-31EE-46BD-BC0D-10F6D05D0817}"/>
              </a:ext>
            </a:extLst>
          </p:cNvPr>
          <p:cNvSpPr>
            <a:spLocks xmlns:a="http://schemas.openxmlformats.org/drawingml/2006/main" noGrp="1"/>
          </p:cNvSpPr>
          <p:nvPr/>
        </p:nvSpPr>
        <p:spPr>
          <a:xfrm xmlns:a="http://schemas.openxmlformats.org/drawingml/2006/main">
            <a:off x="609600" y="2400300"/>
            <a:ext cx="10620375" cy="11144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6450" b="1">
                <a:solidFill>
                  <a:srgbClr val="FBF8F3"/>
                </a:solidFill>
                <a:latin typeface="Nimbus Sans"/>
                <a:ea typeface="Nimbus Sans"/>
                <a:cs typeface="Nimbus Sans"/>
              </a:defRPr>
            </a:pPr>
            <a:r>
              <a:rPr sz="6450" b="1">
                <a:solidFill>
                  <a:srgbClr val="FBF8F3"/>
                </a:solidFill>
                <a:latin typeface="Nimbus Sans"/>
                <a:ea typeface="Nimbus Sans"/>
                <a:cs typeface="Nimbus Sans"/>
              </a:rPr>
              <a:t>Thank you</a:t>
            </a:r>
          </a:p>
        </p:txBody>
      </p:sp>
      <p:sp>
        <p:nvSpPr>
          <p:cNvPr id="2" name="">
            <a:extLst xmlns:a="http://schemas.openxmlformats.org/drawingml/2006/main">
              <a:ext uri="{FF2B5EF4-FFF2-40B4-BE49-F238E27FC236}">
                <a16:creationId xmlns:a16="http://schemas.microsoft.com/office/drawing/2014/main" id="{8B694C9F-A210-498B-B0AE-283ACF824F73}"/>
              </a:ext>
            </a:extLst>
          </p:cNvPr>
          <p:cNvSpPr>
            <a:spLocks xmlns:a="http://schemas.openxmlformats.org/drawingml/2006/main" noGrp="1"/>
          </p:cNvSpPr>
          <p:nvPr/>
        </p:nvSpPr>
        <p:spPr>
          <a:xfrm xmlns:a="http://schemas.openxmlformats.org/drawingml/2006/main">
            <a:off x="657225" y="3867150"/>
            <a:ext cx="10620375" cy="6381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2625" b="0">
                <a:solidFill>
                  <a:srgbClr val="F3DACC"/>
                </a:solidFill>
                <a:latin typeface="Nimbus Sans"/>
                <a:ea typeface="Nimbus Sans"/>
                <a:cs typeface="Nimbus Sans"/>
              </a:defRPr>
            </a:pPr>
            <a:r>
              <a:rPr sz="2625" b="0">
                <a:solidFill>
                  <a:srgbClr val="F3DACC"/>
                </a:solidFill>
                <a:latin typeface="Nimbus Sans"/>
                <a:ea typeface="Nimbus Sans"/>
                <a:cs typeface="Nimbus Sans"/>
              </a:rPr>
              <a:t>Questions</a:t>
            </a:r>
          </a:p>
        </p:txBody>
      </p:sp>
      <p:sp>
        <p:nvSpPr>
          <p:cNvPr id="3" name="">
            <a:extLst xmlns:a="http://schemas.openxmlformats.org/drawingml/2006/main">
              <a:ext uri="{FF2B5EF4-FFF2-40B4-BE49-F238E27FC236}">
                <a16:creationId xmlns:a16="http://schemas.microsoft.com/office/drawing/2014/main" id="{79B06992-BE2C-4AA6-8133-A603ACA233D3}"/>
              </a:ext>
            </a:extLst>
          </p:cNvPr>
          <p:cNvSpPr>
            <a:spLocks xmlns:a="http://schemas.openxmlformats.org/drawingml/2006/main" noGrp="1"/>
          </p:cNvSpPr>
          <p:nvPr/>
        </p:nvSpPr>
        <p:spPr>
          <a:xfrm xmlns:a="http://schemas.openxmlformats.org/drawingml/2006/main">
            <a:off x="657225" y="5857875"/>
            <a:ext cx="10620375"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noAutofit/>
          </a:bodyPr>
          <a:lstStyle xmlns:a="http://schemas.openxmlformats.org/drawingml/2006/main"/>
          <a:p xmlns:a="http://schemas.openxmlformats.org/drawingml/2006/main">
            <a:pPr>
              <a:defRPr sz="1950" b="0">
                <a:solidFill>
                  <a:srgbClr val="FBF8F3"/>
                </a:solidFill>
                <a:latin typeface="Nimbus Sans"/>
                <a:ea typeface="Nimbus Sans"/>
                <a:cs typeface="Nimbus Sans"/>
              </a:defRPr>
            </a:pPr>
            <a:r>
              <a:rPr sz="1950" b="0">
                <a:solidFill>
                  <a:srgbClr val="FBF8F3"/>
                </a:solidFill>
                <a:latin typeface="Nimbus Sans"/>
                <a:ea typeface="Nimbus Sans"/>
                <a:cs typeface="Nimbus Sans"/>
              </a:rPr>
              <a:t>Little Lens</a:t>
            </a:r>
          </a:p>
        </p:txBody>
      </p:sp>
    </p:spTree>
    <p:extLst>
      <p:ext uri="{BB962C8B-B14F-4D97-AF65-F5344CB8AC3E}">
        <p14:creationId xmlns:p14="http://schemas.microsoft.com/office/powerpoint/2010/main" val="1042869163"/>
      </p:ext>
    </p:extLst>
  </p:cSld>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docProps/app.xml><?xml version="1.0" encoding="utf-8"?>
<ap:Properties xmlns:ap="http://schemas.openxmlformats.org/officeDocument/2006/extended-properties">
  <ap:Application>Walnut Exporter</ap:Application>
  <ap:PresentationFormat>Converted Presentation</ap:PresentationFormat>
  <ap:Slides>0</ap:Slides>
  <ap:Notes>0</ap:Notes>
  <ap:HiddenSlides>0</ap:HiddenSlides>
  <ap:SharedDoc>false</ap:SharedDoc>
  <ap:DocSecurity>0</ap:DocSecurity>
</ap:Properties>
</file>

<file path=docProps/core.xml><?xml version="1.0" encoding="utf-8"?>
<coreProperties xmlns:dc="http://purl.org/dc/elements/1.1/" xmlns:dcterms="http://purl.org/dc/terms/" xmlns:xsi="http://www.w3.org/2001/XMLSchema-instance" xmlns="http://schemas.openxmlformats.org/package/2006/metadata/core-properties">
  <dc:creator>Walnut Exporter</dc:creator>
  <lastModifiedBy>Walnut Exporter</lastModifiedBy>
  <dc:title>Presentation</dc:title>
  <dcterms:created xsi:type="dcterms:W3CDTF">2026-09-21T14:38:04.7490000Z</dcterms:created>
  <dcterms:modified xsi:type="dcterms:W3CDTF">2026-09-21T14:38:04.7490000Z</dcterms:modified>
</coreProperties>
</file>