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2"/>
  </p:notesMasterIdLst>
  <p:sldIdLst>
    <p:sldId id="256" r:id="rId2"/>
    <p:sldId id="392" r:id="rId3"/>
    <p:sldId id="417" r:id="rId4"/>
    <p:sldId id="418" r:id="rId5"/>
    <p:sldId id="305" r:id="rId6"/>
    <p:sldId id="419" r:id="rId7"/>
    <p:sldId id="420" r:id="rId8"/>
    <p:sldId id="421" r:id="rId9"/>
    <p:sldId id="422" r:id="rId10"/>
    <p:sldId id="348" r:id="rId11"/>
    <p:sldId id="423" r:id="rId12"/>
    <p:sldId id="424" r:id="rId13"/>
    <p:sldId id="361" r:id="rId14"/>
    <p:sldId id="273" r:id="rId15"/>
    <p:sldId id="277" r:id="rId16"/>
    <p:sldId id="425" r:id="rId17"/>
    <p:sldId id="276" r:id="rId18"/>
    <p:sldId id="374" r:id="rId19"/>
    <p:sldId id="267" r:id="rId20"/>
    <p:sldId id="269" r:id="rId21"/>
    <p:sldId id="268" r:id="rId22"/>
    <p:sldId id="427" r:id="rId23"/>
    <p:sldId id="272" r:id="rId24"/>
    <p:sldId id="426" r:id="rId25"/>
    <p:sldId id="258" r:id="rId26"/>
    <p:sldId id="259" r:id="rId27"/>
    <p:sldId id="260" r:id="rId28"/>
    <p:sldId id="413" r:id="rId29"/>
    <p:sldId id="414" r:id="rId30"/>
    <p:sldId id="365" r:id="rId31"/>
    <p:sldId id="369" r:id="rId32"/>
    <p:sldId id="265" r:id="rId33"/>
    <p:sldId id="266" r:id="rId34"/>
    <p:sldId id="428" r:id="rId35"/>
    <p:sldId id="416" r:id="rId36"/>
    <p:sldId id="429" r:id="rId37"/>
    <p:sldId id="270" r:id="rId38"/>
    <p:sldId id="271" r:id="rId39"/>
    <p:sldId id="294" r:id="rId40"/>
    <p:sldId id="430" r:id="rId41"/>
    <p:sldId id="431" r:id="rId42"/>
    <p:sldId id="432" r:id="rId43"/>
    <p:sldId id="433" r:id="rId44"/>
    <p:sldId id="434" r:id="rId45"/>
    <p:sldId id="279" r:id="rId46"/>
    <p:sldId id="280" r:id="rId47"/>
    <p:sldId id="281" r:id="rId48"/>
    <p:sldId id="435" r:id="rId49"/>
    <p:sldId id="370" r:id="rId50"/>
    <p:sldId id="284" r:id="rId51"/>
    <p:sldId id="436" r:id="rId52"/>
    <p:sldId id="437" r:id="rId53"/>
    <p:sldId id="285" r:id="rId54"/>
    <p:sldId id="310" r:id="rId55"/>
    <p:sldId id="287" r:id="rId56"/>
    <p:sldId id="297" r:id="rId57"/>
    <p:sldId id="299" r:id="rId58"/>
    <p:sldId id="300" r:id="rId59"/>
    <p:sldId id="301" r:id="rId60"/>
    <p:sldId id="302" r:id="rId61"/>
    <p:sldId id="303" r:id="rId62"/>
    <p:sldId id="304" r:id="rId63"/>
    <p:sldId id="298" r:id="rId64"/>
    <p:sldId id="307" r:id="rId65"/>
    <p:sldId id="306" r:id="rId66"/>
    <p:sldId id="313" r:id="rId67"/>
    <p:sldId id="286" r:id="rId68"/>
    <p:sldId id="308" r:id="rId69"/>
    <p:sldId id="438" r:id="rId70"/>
    <p:sldId id="317" r:id="rId7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45" autoAdjust="0"/>
    <p:restoredTop sz="94660"/>
  </p:normalViewPr>
  <p:slideViewPr>
    <p:cSldViewPr snapToGrid="0">
      <p:cViewPr varScale="1">
        <p:scale>
          <a:sx n="108" d="100"/>
          <a:sy n="108" d="100"/>
        </p:scale>
        <p:origin x="9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386B1B5B-2300-41D4-8A30-859693350DF0}"/>
    <pc:docChg chg="delSld">
      <pc:chgData name="Catherine Morgan" userId="35048f38-7f06-4d34-924e-c19b9e3dcaf3" providerId="ADAL" clId="{386B1B5B-2300-41D4-8A30-859693350DF0}" dt="2023-09-12T15:22:16.862" v="16" actId="47"/>
      <pc:docMkLst>
        <pc:docMk/>
      </pc:docMkLst>
      <pc:sldChg chg="del">
        <pc:chgData name="Catherine Morgan" userId="35048f38-7f06-4d34-924e-c19b9e3dcaf3" providerId="ADAL" clId="{386B1B5B-2300-41D4-8A30-859693350DF0}" dt="2023-09-12T15:22:14.723" v="14" actId="47"/>
        <pc:sldMkLst>
          <pc:docMk/>
          <pc:sldMk cId="1068401790" sldId="274"/>
        </pc:sldMkLst>
      </pc:sldChg>
      <pc:sldChg chg="del">
        <pc:chgData name="Catherine Morgan" userId="35048f38-7f06-4d34-924e-c19b9e3dcaf3" providerId="ADAL" clId="{386B1B5B-2300-41D4-8A30-859693350DF0}" dt="2023-09-12T15:22:07.138" v="4" actId="47"/>
        <pc:sldMkLst>
          <pc:docMk/>
          <pc:sldMk cId="4208096829" sldId="275"/>
        </pc:sldMkLst>
      </pc:sldChg>
      <pc:sldChg chg="del">
        <pc:chgData name="Catherine Morgan" userId="35048f38-7f06-4d34-924e-c19b9e3dcaf3" providerId="ADAL" clId="{386B1B5B-2300-41D4-8A30-859693350DF0}" dt="2023-09-12T15:22:09.151" v="7" actId="47"/>
        <pc:sldMkLst>
          <pc:docMk/>
          <pc:sldMk cId="2322571476" sldId="278"/>
        </pc:sldMkLst>
      </pc:sldChg>
      <pc:sldChg chg="del">
        <pc:chgData name="Catherine Morgan" userId="35048f38-7f06-4d34-924e-c19b9e3dcaf3" providerId="ADAL" clId="{386B1B5B-2300-41D4-8A30-859693350DF0}" dt="2023-09-12T15:22:11.388" v="10" actId="47"/>
        <pc:sldMkLst>
          <pc:docMk/>
          <pc:sldMk cId="650821230" sldId="283"/>
        </pc:sldMkLst>
      </pc:sldChg>
      <pc:sldChg chg="del">
        <pc:chgData name="Catherine Morgan" userId="35048f38-7f06-4d34-924e-c19b9e3dcaf3" providerId="ADAL" clId="{386B1B5B-2300-41D4-8A30-859693350DF0}" dt="2023-09-12T15:22:04.419" v="0" actId="47"/>
        <pc:sldMkLst>
          <pc:docMk/>
          <pc:sldMk cId="4108357424" sldId="393"/>
        </pc:sldMkLst>
      </pc:sldChg>
      <pc:sldChg chg="del">
        <pc:chgData name="Catherine Morgan" userId="35048f38-7f06-4d34-924e-c19b9e3dcaf3" providerId="ADAL" clId="{386B1B5B-2300-41D4-8A30-859693350DF0}" dt="2023-09-12T15:22:05.595" v="1" actId="47"/>
        <pc:sldMkLst>
          <pc:docMk/>
          <pc:sldMk cId="203032714" sldId="394"/>
        </pc:sldMkLst>
      </pc:sldChg>
      <pc:sldChg chg="del">
        <pc:chgData name="Catherine Morgan" userId="35048f38-7f06-4d34-924e-c19b9e3dcaf3" providerId="ADAL" clId="{386B1B5B-2300-41D4-8A30-859693350DF0}" dt="2023-09-12T15:22:06.212" v="2" actId="47"/>
        <pc:sldMkLst>
          <pc:docMk/>
          <pc:sldMk cId="1393548111" sldId="395"/>
        </pc:sldMkLst>
      </pc:sldChg>
      <pc:sldChg chg="del">
        <pc:chgData name="Catherine Morgan" userId="35048f38-7f06-4d34-924e-c19b9e3dcaf3" providerId="ADAL" clId="{386B1B5B-2300-41D4-8A30-859693350DF0}" dt="2023-09-12T15:22:06.669" v="3" actId="47"/>
        <pc:sldMkLst>
          <pc:docMk/>
          <pc:sldMk cId="2495750143" sldId="396"/>
        </pc:sldMkLst>
      </pc:sldChg>
      <pc:sldChg chg="del">
        <pc:chgData name="Catherine Morgan" userId="35048f38-7f06-4d34-924e-c19b9e3dcaf3" providerId="ADAL" clId="{386B1B5B-2300-41D4-8A30-859693350DF0}" dt="2023-09-12T15:22:08.161" v="5" actId="47"/>
        <pc:sldMkLst>
          <pc:docMk/>
          <pc:sldMk cId="1055135914" sldId="397"/>
        </pc:sldMkLst>
      </pc:sldChg>
      <pc:sldChg chg="del">
        <pc:chgData name="Catherine Morgan" userId="35048f38-7f06-4d34-924e-c19b9e3dcaf3" providerId="ADAL" clId="{386B1B5B-2300-41D4-8A30-859693350DF0}" dt="2023-09-12T15:22:08.671" v="6" actId="47"/>
        <pc:sldMkLst>
          <pc:docMk/>
          <pc:sldMk cId="2797332453" sldId="398"/>
        </pc:sldMkLst>
      </pc:sldChg>
      <pc:sldChg chg="del">
        <pc:chgData name="Catherine Morgan" userId="35048f38-7f06-4d34-924e-c19b9e3dcaf3" providerId="ADAL" clId="{386B1B5B-2300-41D4-8A30-859693350DF0}" dt="2023-09-12T15:22:09.549" v="8" actId="47"/>
        <pc:sldMkLst>
          <pc:docMk/>
          <pc:sldMk cId="1086523362" sldId="399"/>
        </pc:sldMkLst>
      </pc:sldChg>
      <pc:sldChg chg="del">
        <pc:chgData name="Catherine Morgan" userId="35048f38-7f06-4d34-924e-c19b9e3dcaf3" providerId="ADAL" clId="{386B1B5B-2300-41D4-8A30-859693350DF0}" dt="2023-09-12T15:22:10.900" v="9" actId="47"/>
        <pc:sldMkLst>
          <pc:docMk/>
          <pc:sldMk cId="2548873838" sldId="400"/>
        </pc:sldMkLst>
      </pc:sldChg>
      <pc:sldChg chg="del">
        <pc:chgData name="Catherine Morgan" userId="35048f38-7f06-4d34-924e-c19b9e3dcaf3" providerId="ADAL" clId="{386B1B5B-2300-41D4-8A30-859693350DF0}" dt="2023-09-12T15:22:11.822" v="11" actId="47"/>
        <pc:sldMkLst>
          <pc:docMk/>
          <pc:sldMk cId="2934408057" sldId="402"/>
        </pc:sldMkLst>
      </pc:sldChg>
      <pc:sldChg chg="del">
        <pc:chgData name="Catherine Morgan" userId="35048f38-7f06-4d34-924e-c19b9e3dcaf3" providerId="ADAL" clId="{386B1B5B-2300-41D4-8A30-859693350DF0}" dt="2023-09-12T15:22:14.250" v="13" actId="47"/>
        <pc:sldMkLst>
          <pc:docMk/>
          <pc:sldMk cId="2917794566" sldId="403"/>
        </pc:sldMkLst>
      </pc:sldChg>
      <pc:sldChg chg="del">
        <pc:chgData name="Catherine Morgan" userId="35048f38-7f06-4d34-924e-c19b9e3dcaf3" providerId="ADAL" clId="{386B1B5B-2300-41D4-8A30-859693350DF0}" dt="2023-09-12T15:22:13.472" v="12" actId="47"/>
        <pc:sldMkLst>
          <pc:docMk/>
          <pc:sldMk cId="352108380" sldId="404"/>
        </pc:sldMkLst>
      </pc:sldChg>
      <pc:sldChg chg="del">
        <pc:chgData name="Catherine Morgan" userId="35048f38-7f06-4d34-924e-c19b9e3dcaf3" providerId="ADAL" clId="{386B1B5B-2300-41D4-8A30-859693350DF0}" dt="2023-09-12T15:22:15.941" v="15" actId="47"/>
        <pc:sldMkLst>
          <pc:docMk/>
          <pc:sldMk cId="571050079" sldId="409"/>
        </pc:sldMkLst>
      </pc:sldChg>
      <pc:sldChg chg="del">
        <pc:chgData name="Catherine Morgan" userId="35048f38-7f06-4d34-924e-c19b9e3dcaf3" providerId="ADAL" clId="{386B1B5B-2300-41D4-8A30-859693350DF0}" dt="2023-09-12T15:22:16.862" v="16" actId="47"/>
        <pc:sldMkLst>
          <pc:docMk/>
          <pc:sldMk cId="752798191" sldId="415"/>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image" Target="../media/image17.png"/></Relationships>
</file>

<file path=ppt/diagrams/_rels/data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20.jpeg"/><Relationship Id="rId1" Type="http://schemas.openxmlformats.org/officeDocument/2006/relationships/image" Target="../media/image1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image" Target="../media/image17.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20.jpeg"/><Relationship Id="rId1"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70DEFE-AC9C-429F-B7F1-BEF1647BCA88}"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D337E6E8-10EF-4C15-B7C6-79CE7779EA27}">
      <dgm:prSet/>
      <dgm:spPr/>
      <dgm:t>
        <a:bodyPr/>
        <a:lstStyle/>
        <a:p>
          <a:pPr>
            <a:lnSpc>
              <a:spcPct val="100000"/>
            </a:lnSpc>
          </a:pPr>
          <a:r>
            <a:rPr lang="en-GB" dirty="0"/>
            <a:t>Go to the Moodle file entitled ‘Lecture Materials’.</a:t>
          </a:r>
          <a:endParaRPr lang="en-US" dirty="0"/>
        </a:p>
      </dgm:t>
    </dgm:pt>
    <dgm:pt modelId="{811A8E5B-44CD-4FC8-8558-AF5D04347DB3}" type="parTrans" cxnId="{274904B5-656F-4DB2-BADF-6781684868A7}">
      <dgm:prSet/>
      <dgm:spPr/>
      <dgm:t>
        <a:bodyPr/>
        <a:lstStyle/>
        <a:p>
          <a:endParaRPr lang="en-US"/>
        </a:p>
      </dgm:t>
    </dgm:pt>
    <dgm:pt modelId="{87E14935-9AEE-4674-AE29-798A884BF46F}" type="sibTrans" cxnId="{274904B5-656F-4DB2-BADF-6781684868A7}">
      <dgm:prSet/>
      <dgm:spPr/>
      <dgm:t>
        <a:bodyPr/>
        <a:lstStyle/>
        <a:p>
          <a:endParaRPr lang="en-US"/>
        </a:p>
      </dgm:t>
    </dgm:pt>
    <dgm:pt modelId="{5EE4C708-2DB3-4DE0-B5E6-7CFA91AF3CEB}">
      <dgm:prSet/>
      <dgm:spPr/>
      <dgm:t>
        <a:bodyPr/>
        <a:lstStyle/>
        <a:p>
          <a:pPr>
            <a:lnSpc>
              <a:spcPct val="100000"/>
            </a:lnSpc>
          </a:pPr>
          <a:r>
            <a:rPr lang="en-GB"/>
            <a:t>Find KS3 ‘Schemes of Work’</a:t>
          </a:r>
          <a:endParaRPr lang="en-US"/>
        </a:p>
      </dgm:t>
    </dgm:pt>
    <dgm:pt modelId="{E1DC1F5E-3E49-4D49-A03D-57165DFD37C1}" type="parTrans" cxnId="{B4F96BB8-C53C-4066-89DA-A1CEDF9B4DA3}">
      <dgm:prSet/>
      <dgm:spPr/>
      <dgm:t>
        <a:bodyPr/>
        <a:lstStyle/>
        <a:p>
          <a:endParaRPr lang="en-US"/>
        </a:p>
      </dgm:t>
    </dgm:pt>
    <dgm:pt modelId="{7FB7F4C5-6FF7-4086-AB10-C6F2E0C5BED9}" type="sibTrans" cxnId="{B4F96BB8-C53C-4066-89DA-A1CEDF9B4DA3}">
      <dgm:prSet/>
      <dgm:spPr/>
      <dgm:t>
        <a:bodyPr/>
        <a:lstStyle/>
        <a:p>
          <a:endParaRPr lang="en-US"/>
        </a:p>
      </dgm:t>
    </dgm:pt>
    <dgm:pt modelId="{9D875179-A16D-44E0-9113-DA86ABC4F141}">
      <dgm:prSet/>
      <dgm:spPr/>
      <dgm:t>
        <a:bodyPr/>
        <a:lstStyle/>
        <a:p>
          <a:pPr>
            <a:lnSpc>
              <a:spcPct val="100000"/>
            </a:lnSpc>
          </a:pPr>
          <a:r>
            <a:rPr lang="en-GB" dirty="0"/>
            <a:t>Choose 3 different schemes of work for the same age group (i.e. 3 for Year 7 OR Year 8 OR Year 9).</a:t>
          </a:r>
          <a:endParaRPr lang="en-US" dirty="0"/>
        </a:p>
      </dgm:t>
    </dgm:pt>
    <dgm:pt modelId="{F672C085-73FD-40ED-AD53-8801C8414781}" type="parTrans" cxnId="{CD4E2BDD-3899-422C-A971-2730D8D444B4}">
      <dgm:prSet/>
      <dgm:spPr/>
      <dgm:t>
        <a:bodyPr/>
        <a:lstStyle/>
        <a:p>
          <a:endParaRPr lang="en-US"/>
        </a:p>
      </dgm:t>
    </dgm:pt>
    <dgm:pt modelId="{97212F85-55F8-4FE6-A374-5BC23D95E8CC}" type="sibTrans" cxnId="{CD4E2BDD-3899-422C-A971-2730D8D444B4}">
      <dgm:prSet/>
      <dgm:spPr/>
      <dgm:t>
        <a:bodyPr/>
        <a:lstStyle/>
        <a:p>
          <a:endParaRPr lang="en-US"/>
        </a:p>
      </dgm:t>
    </dgm:pt>
    <dgm:pt modelId="{B42F53E1-FB79-489D-B93F-053380D16876}">
      <dgm:prSet/>
      <dgm:spPr/>
      <dgm:t>
        <a:bodyPr/>
        <a:lstStyle/>
        <a:p>
          <a:pPr>
            <a:lnSpc>
              <a:spcPct val="100000"/>
            </a:lnSpc>
          </a:pPr>
          <a:r>
            <a:rPr lang="en-GB" dirty="0"/>
            <a:t>Make a list of the topics covered in each of the three schemes of work that you have chosen.</a:t>
          </a:r>
          <a:endParaRPr lang="en-US" dirty="0"/>
        </a:p>
      </dgm:t>
    </dgm:pt>
    <dgm:pt modelId="{9504C6FC-B266-46CC-BE0B-59F3DC0F3AE9}" type="parTrans" cxnId="{BC9884A9-4496-4932-B521-59252BCE9F9A}">
      <dgm:prSet/>
      <dgm:spPr/>
      <dgm:t>
        <a:bodyPr/>
        <a:lstStyle/>
        <a:p>
          <a:endParaRPr lang="en-US"/>
        </a:p>
      </dgm:t>
    </dgm:pt>
    <dgm:pt modelId="{42348590-928F-47FE-81A4-DC29921E8D7F}" type="sibTrans" cxnId="{BC9884A9-4496-4932-B521-59252BCE9F9A}">
      <dgm:prSet/>
      <dgm:spPr/>
      <dgm:t>
        <a:bodyPr/>
        <a:lstStyle/>
        <a:p>
          <a:endParaRPr lang="en-US"/>
        </a:p>
      </dgm:t>
    </dgm:pt>
    <dgm:pt modelId="{57A17E03-86BC-4032-B52E-A38B59E16767}" type="pres">
      <dgm:prSet presAssocID="{D170DEFE-AC9C-429F-B7F1-BEF1647BCA88}" presName="root" presStyleCnt="0">
        <dgm:presLayoutVars>
          <dgm:dir/>
          <dgm:resizeHandles val="exact"/>
        </dgm:presLayoutVars>
      </dgm:prSet>
      <dgm:spPr/>
    </dgm:pt>
    <dgm:pt modelId="{DBB0680F-B04A-441E-9946-53AA548397C2}" type="pres">
      <dgm:prSet presAssocID="{D337E6E8-10EF-4C15-B7C6-79CE7779EA27}" presName="compNode" presStyleCnt="0"/>
      <dgm:spPr/>
    </dgm:pt>
    <dgm:pt modelId="{024EF31C-0CE9-41AA-90B6-D1323ABAFBCB}" type="pres">
      <dgm:prSet presAssocID="{D337E6E8-10EF-4C15-B7C6-79CE7779EA27}" presName="bgRect" presStyleLbl="bgShp" presStyleIdx="0" presStyleCnt="4"/>
      <dgm:spPr/>
    </dgm:pt>
    <dgm:pt modelId="{0AE4398B-90BE-4744-8CE0-16A081992510}" type="pres">
      <dgm:prSet presAssocID="{D337E6E8-10EF-4C15-B7C6-79CE7779EA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Folder"/>
        </a:ext>
      </dgm:extLst>
    </dgm:pt>
    <dgm:pt modelId="{3E737EFB-AAAD-49EF-8C05-4E3E263A629E}" type="pres">
      <dgm:prSet presAssocID="{D337E6E8-10EF-4C15-B7C6-79CE7779EA27}" presName="spaceRect" presStyleCnt="0"/>
      <dgm:spPr/>
    </dgm:pt>
    <dgm:pt modelId="{ED56745A-9727-4912-9F2D-1105081CFFC9}" type="pres">
      <dgm:prSet presAssocID="{D337E6E8-10EF-4C15-B7C6-79CE7779EA27}" presName="parTx" presStyleLbl="revTx" presStyleIdx="0" presStyleCnt="4">
        <dgm:presLayoutVars>
          <dgm:chMax val="0"/>
          <dgm:chPref val="0"/>
        </dgm:presLayoutVars>
      </dgm:prSet>
      <dgm:spPr/>
    </dgm:pt>
    <dgm:pt modelId="{1CB3354F-A7C2-4B29-AFD0-A8A635EC3DFA}" type="pres">
      <dgm:prSet presAssocID="{87E14935-9AEE-4674-AE29-798A884BF46F}" presName="sibTrans" presStyleCnt="0"/>
      <dgm:spPr/>
    </dgm:pt>
    <dgm:pt modelId="{B7BD8785-8D64-450A-AA83-D5DB21162140}" type="pres">
      <dgm:prSet presAssocID="{5EE4C708-2DB3-4DE0-B5E6-7CFA91AF3CEB}" presName="compNode" presStyleCnt="0"/>
      <dgm:spPr/>
    </dgm:pt>
    <dgm:pt modelId="{02C1FB94-7CAC-4E75-8885-4E375060B044}" type="pres">
      <dgm:prSet presAssocID="{5EE4C708-2DB3-4DE0-B5E6-7CFA91AF3CEB}" presName="bgRect" presStyleLbl="bgShp" presStyleIdx="1" presStyleCnt="4"/>
      <dgm:spPr/>
    </dgm:pt>
    <dgm:pt modelId="{91952899-9AA6-483C-A5FC-6994CC799CB2}" type="pres">
      <dgm:prSet presAssocID="{5EE4C708-2DB3-4DE0-B5E6-7CFA91AF3CE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AD13B0F4-647F-47D0-8067-538518D08A10}" type="pres">
      <dgm:prSet presAssocID="{5EE4C708-2DB3-4DE0-B5E6-7CFA91AF3CEB}" presName="spaceRect" presStyleCnt="0"/>
      <dgm:spPr/>
    </dgm:pt>
    <dgm:pt modelId="{656C1395-841C-4F14-9A18-50B37F8777D2}" type="pres">
      <dgm:prSet presAssocID="{5EE4C708-2DB3-4DE0-B5E6-7CFA91AF3CEB}" presName="parTx" presStyleLbl="revTx" presStyleIdx="1" presStyleCnt="4">
        <dgm:presLayoutVars>
          <dgm:chMax val="0"/>
          <dgm:chPref val="0"/>
        </dgm:presLayoutVars>
      </dgm:prSet>
      <dgm:spPr/>
    </dgm:pt>
    <dgm:pt modelId="{476DE0ED-DD2A-4EAB-8A50-1D57CE9F85B0}" type="pres">
      <dgm:prSet presAssocID="{7FB7F4C5-6FF7-4086-AB10-C6F2E0C5BED9}" presName="sibTrans" presStyleCnt="0"/>
      <dgm:spPr/>
    </dgm:pt>
    <dgm:pt modelId="{07851CF1-C694-4D11-9356-B5278E153AFD}" type="pres">
      <dgm:prSet presAssocID="{9D875179-A16D-44E0-9113-DA86ABC4F141}" presName="compNode" presStyleCnt="0"/>
      <dgm:spPr/>
    </dgm:pt>
    <dgm:pt modelId="{CBCEB5E9-2AE4-433F-816B-8CE14051205D}" type="pres">
      <dgm:prSet presAssocID="{9D875179-A16D-44E0-9113-DA86ABC4F141}" presName="bgRect" presStyleLbl="bgShp" presStyleIdx="2" presStyleCnt="4"/>
      <dgm:spPr/>
    </dgm:pt>
    <dgm:pt modelId="{E1DDB196-B57F-4708-BC83-622460215D8D}" type="pres">
      <dgm:prSet presAssocID="{9D875179-A16D-44E0-9113-DA86ABC4F14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EAC3ED82-C971-4E87-84AC-A144296DF816}" type="pres">
      <dgm:prSet presAssocID="{9D875179-A16D-44E0-9113-DA86ABC4F141}" presName="spaceRect" presStyleCnt="0"/>
      <dgm:spPr/>
    </dgm:pt>
    <dgm:pt modelId="{BB247F3A-96CD-47F7-B70E-813FE0B36201}" type="pres">
      <dgm:prSet presAssocID="{9D875179-A16D-44E0-9113-DA86ABC4F141}" presName="parTx" presStyleLbl="revTx" presStyleIdx="2" presStyleCnt="4">
        <dgm:presLayoutVars>
          <dgm:chMax val="0"/>
          <dgm:chPref val="0"/>
        </dgm:presLayoutVars>
      </dgm:prSet>
      <dgm:spPr/>
    </dgm:pt>
    <dgm:pt modelId="{80F4C96C-CB59-4F82-B1A3-1C0A9D3D01A4}" type="pres">
      <dgm:prSet presAssocID="{97212F85-55F8-4FE6-A374-5BC23D95E8CC}" presName="sibTrans" presStyleCnt="0"/>
      <dgm:spPr/>
    </dgm:pt>
    <dgm:pt modelId="{627E1D98-CD99-466A-B9FC-D456B06A7220}" type="pres">
      <dgm:prSet presAssocID="{B42F53E1-FB79-489D-B93F-053380D16876}" presName="compNode" presStyleCnt="0"/>
      <dgm:spPr/>
    </dgm:pt>
    <dgm:pt modelId="{DB87FDC4-BF30-4140-A29C-477F9F16184B}" type="pres">
      <dgm:prSet presAssocID="{B42F53E1-FB79-489D-B93F-053380D16876}" presName="bgRect" presStyleLbl="bgShp" presStyleIdx="3" presStyleCnt="4"/>
      <dgm:spPr/>
    </dgm:pt>
    <dgm:pt modelId="{65E5C656-010B-4EAD-A57E-6A97CD2FF07A}" type="pres">
      <dgm:prSet presAssocID="{B42F53E1-FB79-489D-B93F-053380D1687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575EA8D4-6771-4FC5-BCEF-CACA91BF5D48}" type="pres">
      <dgm:prSet presAssocID="{B42F53E1-FB79-489D-B93F-053380D16876}" presName="spaceRect" presStyleCnt="0"/>
      <dgm:spPr/>
    </dgm:pt>
    <dgm:pt modelId="{FA748204-78CB-4996-9AF3-1ED18DB7BD64}" type="pres">
      <dgm:prSet presAssocID="{B42F53E1-FB79-489D-B93F-053380D16876}" presName="parTx" presStyleLbl="revTx" presStyleIdx="3" presStyleCnt="4">
        <dgm:presLayoutVars>
          <dgm:chMax val="0"/>
          <dgm:chPref val="0"/>
        </dgm:presLayoutVars>
      </dgm:prSet>
      <dgm:spPr/>
    </dgm:pt>
  </dgm:ptLst>
  <dgm:cxnLst>
    <dgm:cxn modelId="{CBF3FD62-E204-4388-B388-A074F40B4F68}" type="presOf" srcId="{D170DEFE-AC9C-429F-B7F1-BEF1647BCA88}" destId="{57A17E03-86BC-4032-B52E-A38B59E16767}" srcOrd="0" destOrd="0" presId="urn:microsoft.com/office/officeart/2018/2/layout/IconVerticalSolidList"/>
    <dgm:cxn modelId="{B6450B66-B5B1-4883-8419-7FDC1361B193}" type="presOf" srcId="{D337E6E8-10EF-4C15-B7C6-79CE7779EA27}" destId="{ED56745A-9727-4912-9F2D-1105081CFFC9}" srcOrd="0" destOrd="0" presId="urn:microsoft.com/office/officeart/2018/2/layout/IconVerticalSolidList"/>
    <dgm:cxn modelId="{1CA99467-2AF7-46BA-AC33-C98E35E47706}" type="presOf" srcId="{5EE4C708-2DB3-4DE0-B5E6-7CFA91AF3CEB}" destId="{656C1395-841C-4F14-9A18-50B37F8777D2}" srcOrd="0" destOrd="0" presId="urn:microsoft.com/office/officeart/2018/2/layout/IconVerticalSolidList"/>
    <dgm:cxn modelId="{92AB3C70-482D-4E46-A473-9944348D28DD}" type="presOf" srcId="{9D875179-A16D-44E0-9113-DA86ABC4F141}" destId="{BB247F3A-96CD-47F7-B70E-813FE0B36201}" srcOrd="0" destOrd="0" presId="urn:microsoft.com/office/officeart/2018/2/layout/IconVerticalSolidList"/>
    <dgm:cxn modelId="{CAD1CE7A-E92D-4B02-97C2-DB5F670DA300}" type="presOf" srcId="{B42F53E1-FB79-489D-B93F-053380D16876}" destId="{FA748204-78CB-4996-9AF3-1ED18DB7BD64}" srcOrd="0" destOrd="0" presId="urn:microsoft.com/office/officeart/2018/2/layout/IconVerticalSolidList"/>
    <dgm:cxn modelId="{BC9884A9-4496-4932-B521-59252BCE9F9A}" srcId="{D170DEFE-AC9C-429F-B7F1-BEF1647BCA88}" destId="{B42F53E1-FB79-489D-B93F-053380D16876}" srcOrd="3" destOrd="0" parTransId="{9504C6FC-B266-46CC-BE0B-59F3DC0F3AE9}" sibTransId="{42348590-928F-47FE-81A4-DC29921E8D7F}"/>
    <dgm:cxn modelId="{274904B5-656F-4DB2-BADF-6781684868A7}" srcId="{D170DEFE-AC9C-429F-B7F1-BEF1647BCA88}" destId="{D337E6E8-10EF-4C15-B7C6-79CE7779EA27}" srcOrd="0" destOrd="0" parTransId="{811A8E5B-44CD-4FC8-8558-AF5D04347DB3}" sibTransId="{87E14935-9AEE-4674-AE29-798A884BF46F}"/>
    <dgm:cxn modelId="{B4F96BB8-C53C-4066-89DA-A1CEDF9B4DA3}" srcId="{D170DEFE-AC9C-429F-B7F1-BEF1647BCA88}" destId="{5EE4C708-2DB3-4DE0-B5E6-7CFA91AF3CEB}" srcOrd="1" destOrd="0" parTransId="{E1DC1F5E-3E49-4D49-A03D-57165DFD37C1}" sibTransId="{7FB7F4C5-6FF7-4086-AB10-C6F2E0C5BED9}"/>
    <dgm:cxn modelId="{CD4E2BDD-3899-422C-A971-2730D8D444B4}" srcId="{D170DEFE-AC9C-429F-B7F1-BEF1647BCA88}" destId="{9D875179-A16D-44E0-9113-DA86ABC4F141}" srcOrd="2" destOrd="0" parTransId="{F672C085-73FD-40ED-AD53-8801C8414781}" sibTransId="{97212F85-55F8-4FE6-A374-5BC23D95E8CC}"/>
    <dgm:cxn modelId="{6E79B52D-DC47-4F30-A61B-250DBDE9F801}" type="presParOf" srcId="{57A17E03-86BC-4032-B52E-A38B59E16767}" destId="{DBB0680F-B04A-441E-9946-53AA548397C2}" srcOrd="0" destOrd="0" presId="urn:microsoft.com/office/officeart/2018/2/layout/IconVerticalSolidList"/>
    <dgm:cxn modelId="{B39AC419-AC37-463B-98E0-DB205BFEF3D8}" type="presParOf" srcId="{DBB0680F-B04A-441E-9946-53AA548397C2}" destId="{024EF31C-0CE9-41AA-90B6-D1323ABAFBCB}" srcOrd="0" destOrd="0" presId="urn:microsoft.com/office/officeart/2018/2/layout/IconVerticalSolidList"/>
    <dgm:cxn modelId="{701B88BE-09FB-4C5A-8385-DCC02FA7A269}" type="presParOf" srcId="{DBB0680F-B04A-441E-9946-53AA548397C2}" destId="{0AE4398B-90BE-4744-8CE0-16A081992510}" srcOrd="1" destOrd="0" presId="urn:microsoft.com/office/officeart/2018/2/layout/IconVerticalSolidList"/>
    <dgm:cxn modelId="{D47B2E4C-E05E-4D77-BBBA-A8725AA5DBF7}" type="presParOf" srcId="{DBB0680F-B04A-441E-9946-53AA548397C2}" destId="{3E737EFB-AAAD-49EF-8C05-4E3E263A629E}" srcOrd="2" destOrd="0" presId="urn:microsoft.com/office/officeart/2018/2/layout/IconVerticalSolidList"/>
    <dgm:cxn modelId="{6888FF03-C5D6-440D-953D-38BDC8C1C4B0}" type="presParOf" srcId="{DBB0680F-B04A-441E-9946-53AA548397C2}" destId="{ED56745A-9727-4912-9F2D-1105081CFFC9}" srcOrd="3" destOrd="0" presId="urn:microsoft.com/office/officeart/2018/2/layout/IconVerticalSolidList"/>
    <dgm:cxn modelId="{913F96E0-F7B1-4241-B8C7-C4AED9907C5A}" type="presParOf" srcId="{57A17E03-86BC-4032-B52E-A38B59E16767}" destId="{1CB3354F-A7C2-4B29-AFD0-A8A635EC3DFA}" srcOrd="1" destOrd="0" presId="urn:microsoft.com/office/officeart/2018/2/layout/IconVerticalSolidList"/>
    <dgm:cxn modelId="{C367E42A-37FF-4661-8995-0BA69BDDCF49}" type="presParOf" srcId="{57A17E03-86BC-4032-B52E-A38B59E16767}" destId="{B7BD8785-8D64-450A-AA83-D5DB21162140}" srcOrd="2" destOrd="0" presId="urn:microsoft.com/office/officeart/2018/2/layout/IconVerticalSolidList"/>
    <dgm:cxn modelId="{1F7A98B6-0BD5-4C3F-87E9-F6F205E25709}" type="presParOf" srcId="{B7BD8785-8D64-450A-AA83-D5DB21162140}" destId="{02C1FB94-7CAC-4E75-8885-4E375060B044}" srcOrd="0" destOrd="0" presId="urn:microsoft.com/office/officeart/2018/2/layout/IconVerticalSolidList"/>
    <dgm:cxn modelId="{0AF09DDD-A07F-4BA4-9A85-87097197F1FD}" type="presParOf" srcId="{B7BD8785-8D64-450A-AA83-D5DB21162140}" destId="{91952899-9AA6-483C-A5FC-6994CC799CB2}" srcOrd="1" destOrd="0" presId="urn:microsoft.com/office/officeart/2018/2/layout/IconVerticalSolidList"/>
    <dgm:cxn modelId="{E9296B24-3216-4236-86F1-E347E3BF9B50}" type="presParOf" srcId="{B7BD8785-8D64-450A-AA83-D5DB21162140}" destId="{AD13B0F4-647F-47D0-8067-538518D08A10}" srcOrd="2" destOrd="0" presId="urn:microsoft.com/office/officeart/2018/2/layout/IconVerticalSolidList"/>
    <dgm:cxn modelId="{906213FD-CC3E-44F9-888C-2EE2C3BEE888}" type="presParOf" srcId="{B7BD8785-8D64-450A-AA83-D5DB21162140}" destId="{656C1395-841C-4F14-9A18-50B37F8777D2}" srcOrd="3" destOrd="0" presId="urn:microsoft.com/office/officeart/2018/2/layout/IconVerticalSolidList"/>
    <dgm:cxn modelId="{FD2404FC-9F44-4649-B699-97E913867679}" type="presParOf" srcId="{57A17E03-86BC-4032-B52E-A38B59E16767}" destId="{476DE0ED-DD2A-4EAB-8A50-1D57CE9F85B0}" srcOrd="3" destOrd="0" presId="urn:microsoft.com/office/officeart/2018/2/layout/IconVerticalSolidList"/>
    <dgm:cxn modelId="{7E14B88C-58C6-4BD0-9546-C6D02CC04E03}" type="presParOf" srcId="{57A17E03-86BC-4032-B52E-A38B59E16767}" destId="{07851CF1-C694-4D11-9356-B5278E153AFD}" srcOrd="4" destOrd="0" presId="urn:microsoft.com/office/officeart/2018/2/layout/IconVerticalSolidList"/>
    <dgm:cxn modelId="{724329F6-E122-425E-8300-12189A1FD7B8}" type="presParOf" srcId="{07851CF1-C694-4D11-9356-B5278E153AFD}" destId="{CBCEB5E9-2AE4-433F-816B-8CE14051205D}" srcOrd="0" destOrd="0" presId="urn:microsoft.com/office/officeart/2018/2/layout/IconVerticalSolidList"/>
    <dgm:cxn modelId="{4CCD93B2-4FD4-436D-B371-BFA2303A2795}" type="presParOf" srcId="{07851CF1-C694-4D11-9356-B5278E153AFD}" destId="{E1DDB196-B57F-4708-BC83-622460215D8D}" srcOrd="1" destOrd="0" presId="urn:microsoft.com/office/officeart/2018/2/layout/IconVerticalSolidList"/>
    <dgm:cxn modelId="{287B9B5B-8FB8-4D64-9AD2-B4E28B4762AA}" type="presParOf" srcId="{07851CF1-C694-4D11-9356-B5278E153AFD}" destId="{EAC3ED82-C971-4E87-84AC-A144296DF816}" srcOrd="2" destOrd="0" presId="urn:microsoft.com/office/officeart/2018/2/layout/IconVerticalSolidList"/>
    <dgm:cxn modelId="{7F3B84C2-9FA2-4539-A516-2D5730D64B57}" type="presParOf" srcId="{07851CF1-C694-4D11-9356-B5278E153AFD}" destId="{BB247F3A-96CD-47F7-B70E-813FE0B36201}" srcOrd="3" destOrd="0" presId="urn:microsoft.com/office/officeart/2018/2/layout/IconVerticalSolidList"/>
    <dgm:cxn modelId="{E3722222-91E0-4C33-BDAC-383934851094}" type="presParOf" srcId="{57A17E03-86BC-4032-B52E-A38B59E16767}" destId="{80F4C96C-CB59-4F82-B1A3-1C0A9D3D01A4}" srcOrd="5" destOrd="0" presId="urn:microsoft.com/office/officeart/2018/2/layout/IconVerticalSolidList"/>
    <dgm:cxn modelId="{F68168E5-900B-48B9-9454-9246371ED03C}" type="presParOf" srcId="{57A17E03-86BC-4032-B52E-A38B59E16767}" destId="{627E1D98-CD99-466A-B9FC-D456B06A7220}" srcOrd="6" destOrd="0" presId="urn:microsoft.com/office/officeart/2018/2/layout/IconVerticalSolidList"/>
    <dgm:cxn modelId="{65D86052-40F6-45B4-BC62-D1C96DC25750}" type="presParOf" srcId="{627E1D98-CD99-466A-B9FC-D456B06A7220}" destId="{DB87FDC4-BF30-4140-A29C-477F9F16184B}" srcOrd="0" destOrd="0" presId="urn:microsoft.com/office/officeart/2018/2/layout/IconVerticalSolidList"/>
    <dgm:cxn modelId="{7BB2E163-E1C9-460D-9928-F60F27517370}" type="presParOf" srcId="{627E1D98-CD99-466A-B9FC-D456B06A7220}" destId="{65E5C656-010B-4EAD-A57E-6A97CD2FF07A}" srcOrd="1" destOrd="0" presId="urn:microsoft.com/office/officeart/2018/2/layout/IconVerticalSolidList"/>
    <dgm:cxn modelId="{6E5760A3-88D3-410F-A841-CD84CA1693D6}" type="presParOf" srcId="{627E1D98-CD99-466A-B9FC-D456B06A7220}" destId="{575EA8D4-6771-4FC5-BCEF-CACA91BF5D48}" srcOrd="2" destOrd="0" presId="urn:microsoft.com/office/officeart/2018/2/layout/IconVerticalSolidList"/>
    <dgm:cxn modelId="{E10B50AC-44BF-45B6-9631-7F5F900C0138}" type="presParOf" srcId="{627E1D98-CD99-466A-B9FC-D456B06A7220}" destId="{FA748204-78CB-4996-9AF3-1ED18DB7BD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2C2ACA-4F0B-4DF1-9D51-89F63F524F8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573ABE2-7EEF-44DC-9A30-5F52CD11417A}">
      <dgm:prSet/>
      <dgm:spPr/>
      <dgm:t>
        <a:bodyPr/>
        <a:lstStyle/>
        <a:p>
          <a:r>
            <a:rPr lang="en-GB" dirty="0"/>
            <a:t>* Compare them to your own ‘topics’ list.</a:t>
          </a:r>
          <a:endParaRPr lang="en-US" dirty="0"/>
        </a:p>
      </dgm:t>
    </dgm:pt>
    <dgm:pt modelId="{733275A3-D037-4EF5-B5E6-B90FFA6C828D}" type="parTrans" cxnId="{6ED9BA1A-C663-4BBE-895C-A587E750517C}">
      <dgm:prSet/>
      <dgm:spPr/>
      <dgm:t>
        <a:bodyPr/>
        <a:lstStyle/>
        <a:p>
          <a:endParaRPr lang="en-US"/>
        </a:p>
      </dgm:t>
    </dgm:pt>
    <dgm:pt modelId="{BB1161C8-D01B-4E55-B573-6039C1CF9B9A}" type="sibTrans" cxnId="{6ED9BA1A-C663-4BBE-895C-A587E750517C}">
      <dgm:prSet/>
      <dgm:spPr/>
      <dgm:t>
        <a:bodyPr/>
        <a:lstStyle/>
        <a:p>
          <a:endParaRPr lang="en-US"/>
        </a:p>
      </dgm:t>
    </dgm:pt>
    <dgm:pt modelId="{CE0AE9D8-7C64-411C-9B1B-1EA4A1B91825}">
      <dgm:prSet/>
      <dgm:spPr/>
      <dgm:t>
        <a:bodyPr/>
        <a:lstStyle/>
        <a:p>
          <a:r>
            <a:rPr lang="en-GB"/>
            <a:t>Similarities? / Differences?</a:t>
          </a:r>
          <a:endParaRPr lang="en-US"/>
        </a:p>
      </dgm:t>
    </dgm:pt>
    <dgm:pt modelId="{F79C448B-1CC0-433D-8A2A-8DF4FD9BC06A}" type="parTrans" cxnId="{8E77B129-DBCA-4078-9433-3A10F8A9EFF7}">
      <dgm:prSet/>
      <dgm:spPr/>
      <dgm:t>
        <a:bodyPr/>
        <a:lstStyle/>
        <a:p>
          <a:endParaRPr lang="en-US"/>
        </a:p>
      </dgm:t>
    </dgm:pt>
    <dgm:pt modelId="{FDBFBD43-499E-4A62-AF8F-2438828773B1}" type="sibTrans" cxnId="{8E77B129-DBCA-4078-9433-3A10F8A9EFF7}">
      <dgm:prSet/>
      <dgm:spPr/>
      <dgm:t>
        <a:bodyPr/>
        <a:lstStyle/>
        <a:p>
          <a:endParaRPr lang="en-US"/>
        </a:p>
      </dgm:t>
    </dgm:pt>
    <dgm:pt modelId="{03A2998C-F1BF-49D8-A904-936486823F3E}" type="pres">
      <dgm:prSet presAssocID="{6A2C2ACA-4F0B-4DF1-9D51-89F63F524F87}" presName="outerComposite" presStyleCnt="0">
        <dgm:presLayoutVars>
          <dgm:chMax val="5"/>
          <dgm:dir/>
          <dgm:resizeHandles val="exact"/>
        </dgm:presLayoutVars>
      </dgm:prSet>
      <dgm:spPr/>
    </dgm:pt>
    <dgm:pt modelId="{94033DE9-6DB0-4006-8B64-0DF301278970}" type="pres">
      <dgm:prSet presAssocID="{6A2C2ACA-4F0B-4DF1-9D51-89F63F524F87}" presName="dummyMaxCanvas" presStyleCnt="0">
        <dgm:presLayoutVars/>
      </dgm:prSet>
      <dgm:spPr/>
    </dgm:pt>
    <dgm:pt modelId="{907BEC6A-21BF-497A-8192-BF45BC75156C}" type="pres">
      <dgm:prSet presAssocID="{6A2C2ACA-4F0B-4DF1-9D51-89F63F524F87}" presName="TwoNodes_1" presStyleLbl="node1" presStyleIdx="0" presStyleCnt="2">
        <dgm:presLayoutVars>
          <dgm:bulletEnabled val="1"/>
        </dgm:presLayoutVars>
      </dgm:prSet>
      <dgm:spPr/>
    </dgm:pt>
    <dgm:pt modelId="{83E7436F-DD10-4DE1-8B35-EA46EA844557}" type="pres">
      <dgm:prSet presAssocID="{6A2C2ACA-4F0B-4DF1-9D51-89F63F524F87}" presName="TwoNodes_2" presStyleLbl="node1" presStyleIdx="1" presStyleCnt="2">
        <dgm:presLayoutVars>
          <dgm:bulletEnabled val="1"/>
        </dgm:presLayoutVars>
      </dgm:prSet>
      <dgm:spPr/>
    </dgm:pt>
    <dgm:pt modelId="{27BEDC7E-6533-4512-9839-B054292B7308}" type="pres">
      <dgm:prSet presAssocID="{6A2C2ACA-4F0B-4DF1-9D51-89F63F524F87}" presName="TwoConn_1-2" presStyleLbl="fgAccFollowNode1" presStyleIdx="0" presStyleCnt="1">
        <dgm:presLayoutVars>
          <dgm:bulletEnabled val="1"/>
        </dgm:presLayoutVars>
      </dgm:prSet>
      <dgm:spPr/>
    </dgm:pt>
    <dgm:pt modelId="{D497C97C-AD93-4122-AB5C-528F6A615EAA}" type="pres">
      <dgm:prSet presAssocID="{6A2C2ACA-4F0B-4DF1-9D51-89F63F524F87}" presName="TwoNodes_1_text" presStyleLbl="node1" presStyleIdx="1" presStyleCnt="2">
        <dgm:presLayoutVars>
          <dgm:bulletEnabled val="1"/>
        </dgm:presLayoutVars>
      </dgm:prSet>
      <dgm:spPr/>
    </dgm:pt>
    <dgm:pt modelId="{BACBBD10-05DF-4374-9080-F11816295A47}" type="pres">
      <dgm:prSet presAssocID="{6A2C2ACA-4F0B-4DF1-9D51-89F63F524F87}" presName="TwoNodes_2_text" presStyleLbl="node1" presStyleIdx="1" presStyleCnt="2">
        <dgm:presLayoutVars>
          <dgm:bulletEnabled val="1"/>
        </dgm:presLayoutVars>
      </dgm:prSet>
      <dgm:spPr/>
    </dgm:pt>
  </dgm:ptLst>
  <dgm:cxnLst>
    <dgm:cxn modelId="{6ED9BA1A-C663-4BBE-895C-A587E750517C}" srcId="{6A2C2ACA-4F0B-4DF1-9D51-89F63F524F87}" destId="{3573ABE2-7EEF-44DC-9A30-5F52CD11417A}" srcOrd="0" destOrd="0" parTransId="{733275A3-D037-4EF5-B5E6-B90FFA6C828D}" sibTransId="{BB1161C8-D01B-4E55-B573-6039C1CF9B9A}"/>
    <dgm:cxn modelId="{8E77B129-DBCA-4078-9433-3A10F8A9EFF7}" srcId="{6A2C2ACA-4F0B-4DF1-9D51-89F63F524F87}" destId="{CE0AE9D8-7C64-411C-9B1B-1EA4A1B91825}" srcOrd="1" destOrd="0" parTransId="{F79C448B-1CC0-433D-8A2A-8DF4FD9BC06A}" sibTransId="{FDBFBD43-499E-4A62-AF8F-2438828773B1}"/>
    <dgm:cxn modelId="{BA287374-28E9-45B6-B770-12B2486603FB}" type="presOf" srcId="{3573ABE2-7EEF-44DC-9A30-5F52CD11417A}" destId="{907BEC6A-21BF-497A-8192-BF45BC75156C}" srcOrd="0" destOrd="0" presId="urn:microsoft.com/office/officeart/2005/8/layout/vProcess5"/>
    <dgm:cxn modelId="{8DEA7E7A-D419-4C87-BF24-21B5A1F60629}" type="presOf" srcId="{6A2C2ACA-4F0B-4DF1-9D51-89F63F524F87}" destId="{03A2998C-F1BF-49D8-A904-936486823F3E}" srcOrd="0" destOrd="0" presId="urn:microsoft.com/office/officeart/2005/8/layout/vProcess5"/>
    <dgm:cxn modelId="{D3BAB6CE-94A0-4B78-9E12-075214AE8BA4}" type="presOf" srcId="{CE0AE9D8-7C64-411C-9B1B-1EA4A1B91825}" destId="{83E7436F-DD10-4DE1-8B35-EA46EA844557}" srcOrd="0" destOrd="0" presId="urn:microsoft.com/office/officeart/2005/8/layout/vProcess5"/>
    <dgm:cxn modelId="{1C4312D9-271E-4606-8F95-374A1DD7FA6F}" type="presOf" srcId="{3573ABE2-7EEF-44DC-9A30-5F52CD11417A}" destId="{D497C97C-AD93-4122-AB5C-528F6A615EAA}" srcOrd="1" destOrd="0" presId="urn:microsoft.com/office/officeart/2005/8/layout/vProcess5"/>
    <dgm:cxn modelId="{7376F9F0-14D1-4346-8A3D-9D9DF5869D38}" type="presOf" srcId="{CE0AE9D8-7C64-411C-9B1B-1EA4A1B91825}" destId="{BACBBD10-05DF-4374-9080-F11816295A47}" srcOrd="1" destOrd="0" presId="urn:microsoft.com/office/officeart/2005/8/layout/vProcess5"/>
    <dgm:cxn modelId="{A9C56DFD-BDA7-4AD8-8596-112C723EF296}" type="presOf" srcId="{BB1161C8-D01B-4E55-B573-6039C1CF9B9A}" destId="{27BEDC7E-6533-4512-9839-B054292B7308}" srcOrd="0" destOrd="0" presId="urn:microsoft.com/office/officeart/2005/8/layout/vProcess5"/>
    <dgm:cxn modelId="{32F928F1-E41C-48F1-9B47-E8D0A4D175BB}" type="presParOf" srcId="{03A2998C-F1BF-49D8-A904-936486823F3E}" destId="{94033DE9-6DB0-4006-8B64-0DF301278970}" srcOrd="0" destOrd="0" presId="urn:microsoft.com/office/officeart/2005/8/layout/vProcess5"/>
    <dgm:cxn modelId="{3AE1DC58-37C9-4E75-99BA-8CD0B7C412DC}" type="presParOf" srcId="{03A2998C-F1BF-49D8-A904-936486823F3E}" destId="{907BEC6A-21BF-497A-8192-BF45BC75156C}" srcOrd="1" destOrd="0" presId="urn:microsoft.com/office/officeart/2005/8/layout/vProcess5"/>
    <dgm:cxn modelId="{3B752106-28DF-4041-8ED5-79E95A0E0F35}" type="presParOf" srcId="{03A2998C-F1BF-49D8-A904-936486823F3E}" destId="{83E7436F-DD10-4DE1-8B35-EA46EA844557}" srcOrd="2" destOrd="0" presId="urn:microsoft.com/office/officeart/2005/8/layout/vProcess5"/>
    <dgm:cxn modelId="{9A3013B7-2D9C-4C06-9471-15BF703D6D4A}" type="presParOf" srcId="{03A2998C-F1BF-49D8-A904-936486823F3E}" destId="{27BEDC7E-6533-4512-9839-B054292B7308}" srcOrd="3" destOrd="0" presId="urn:microsoft.com/office/officeart/2005/8/layout/vProcess5"/>
    <dgm:cxn modelId="{658AD85E-65B2-4EAA-BBA5-A237F74E7E74}" type="presParOf" srcId="{03A2998C-F1BF-49D8-A904-936486823F3E}" destId="{D497C97C-AD93-4122-AB5C-528F6A615EAA}" srcOrd="4" destOrd="0" presId="urn:microsoft.com/office/officeart/2005/8/layout/vProcess5"/>
    <dgm:cxn modelId="{66136ACC-17D3-4424-A9CD-91D82269EDDF}" type="presParOf" srcId="{03A2998C-F1BF-49D8-A904-936486823F3E}" destId="{BACBBD10-05DF-4374-9080-F11816295A47}"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67BD5B-C220-46FF-A657-7A6A93EAA59E}" type="doc">
      <dgm:prSet loTypeId="urn:microsoft.com/office/officeart/2005/8/layout/pList2" loCatId="list" qsTypeId="urn:microsoft.com/office/officeart/2005/8/quickstyle/simple3" qsCatId="simple" csTypeId="urn:microsoft.com/office/officeart/2005/8/colors/colorful4" csCatId="colorful" phldr="1"/>
      <dgm:spPr/>
      <dgm:t>
        <a:bodyPr/>
        <a:lstStyle/>
        <a:p>
          <a:endParaRPr lang="en-US"/>
        </a:p>
      </dgm:t>
    </dgm:pt>
    <dgm:pt modelId="{C92D87A7-39FF-468B-AF96-40ED7B6077B7}">
      <dgm:prSet phldrT="[Text]" custT="1"/>
      <dgm:spPr/>
      <dgm:t>
        <a:bodyPr/>
        <a:lstStyle/>
        <a:p>
          <a:endParaRPr lang="en-US" sz="2000" dirty="0"/>
        </a:p>
      </dgm:t>
    </dgm:pt>
    <dgm:pt modelId="{B4021948-7EBB-4607-8964-317F42A79BA5}" type="parTrans" cxnId="{6C356023-4BEB-4E27-981F-DA1CA9FAFBEC}">
      <dgm:prSet/>
      <dgm:spPr/>
      <dgm:t>
        <a:bodyPr/>
        <a:lstStyle/>
        <a:p>
          <a:endParaRPr lang="en-US"/>
        </a:p>
      </dgm:t>
    </dgm:pt>
    <dgm:pt modelId="{C5B98532-DFFF-4EE6-B224-FD7E6A13B77E}" type="sibTrans" cxnId="{6C356023-4BEB-4E27-981F-DA1CA9FAFBEC}">
      <dgm:prSet/>
      <dgm:spPr/>
      <dgm:t>
        <a:bodyPr/>
        <a:lstStyle/>
        <a:p>
          <a:endParaRPr lang="en-US"/>
        </a:p>
      </dgm:t>
    </dgm:pt>
    <dgm:pt modelId="{A9E07EA9-D4C8-48AB-9749-2E32CE84B47B}">
      <dgm:prSet phldrT="[Text]" custT="1"/>
      <dgm:spPr/>
      <dgm:t>
        <a:bodyPr/>
        <a:lstStyle/>
        <a:p>
          <a:endParaRPr lang="en-US" sz="2000" dirty="0"/>
        </a:p>
      </dgm:t>
    </dgm:pt>
    <dgm:pt modelId="{5EFC76A5-DFC6-4B3D-9E79-CF7F950A2563}" type="parTrans" cxnId="{68393B9A-0088-4E14-97BC-7AE48AD6C515}">
      <dgm:prSet/>
      <dgm:spPr/>
      <dgm:t>
        <a:bodyPr/>
        <a:lstStyle/>
        <a:p>
          <a:endParaRPr lang="en-US"/>
        </a:p>
      </dgm:t>
    </dgm:pt>
    <dgm:pt modelId="{9CFF7E4E-5265-49F7-9DDC-C88D80A52333}" type="sibTrans" cxnId="{68393B9A-0088-4E14-97BC-7AE48AD6C515}">
      <dgm:prSet/>
      <dgm:spPr/>
      <dgm:t>
        <a:bodyPr/>
        <a:lstStyle/>
        <a:p>
          <a:endParaRPr lang="en-US"/>
        </a:p>
      </dgm:t>
    </dgm:pt>
    <dgm:pt modelId="{712E02CD-A627-418C-A2D6-1985A5C08F65}">
      <dgm:prSet phldrT="[Text]" custT="1"/>
      <dgm:spPr/>
      <dgm:t>
        <a:bodyPr/>
        <a:lstStyle/>
        <a:p>
          <a:endParaRPr lang="en-US" sz="2000" dirty="0"/>
        </a:p>
      </dgm:t>
    </dgm:pt>
    <dgm:pt modelId="{F4BB9EE2-515F-47C3-8870-3BD31F14B647}" type="parTrans" cxnId="{1982A48E-B855-4A4C-9210-53B78EAD0199}">
      <dgm:prSet/>
      <dgm:spPr/>
      <dgm:t>
        <a:bodyPr/>
        <a:lstStyle/>
        <a:p>
          <a:endParaRPr lang="en-US"/>
        </a:p>
      </dgm:t>
    </dgm:pt>
    <dgm:pt modelId="{E6EC54D4-4872-4110-91C1-20DF157C2D69}" type="sibTrans" cxnId="{1982A48E-B855-4A4C-9210-53B78EAD0199}">
      <dgm:prSet/>
      <dgm:spPr/>
      <dgm:t>
        <a:bodyPr/>
        <a:lstStyle/>
        <a:p>
          <a:endParaRPr lang="en-US"/>
        </a:p>
      </dgm:t>
    </dgm:pt>
    <dgm:pt modelId="{E264FEC2-6D09-4028-9D9B-8E11D2D5F981}" type="pres">
      <dgm:prSet presAssocID="{3C67BD5B-C220-46FF-A657-7A6A93EAA59E}" presName="Name0" presStyleCnt="0">
        <dgm:presLayoutVars>
          <dgm:dir/>
          <dgm:resizeHandles val="exact"/>
        </dgm:presLayoutVars>
      </dgm:prSet>
      <dgm:spPr/>
    </dgm:pt>
    <dgm:pt modelId="{3AF74B10-BEAD-4318-ACCC-5545B29B220F}" type="pres">
      <dgm:prSet presAssocID="{3C67BD5B-C220-46FF-A657-7A6A93EAA59E}" presName="bkgdShp" presStyleLbl="alignAccFollowNode1" presStyleIdx="0" presStyleCnt="1" custLinFactNeighborX="2"/>
      <dgm:spPr/>
    </dgm:pt>
    <dgm:pt modelId="{98839EDC-3E5C-4B36-8EB1-37D67CEF39D2}" type="pres">
      <dgm:prSet presAssocID="{3C67BD5B-C220-46FF-A657-7A6A93EAA59E}" presName="linComp" presStyleCnt="0"/>
      <dgm:spPr/>
    </dgm:pt>
    <dgm:pt modelId="{D51A82BE-1EC2-4F55-87E9-AA9F6FCAF225}" type="pres">
      <dgm:prSet presAssocID="{C92D87A7-39FF-468B-AF96-40ED7B6077B7}" presName="compNode" presStyleCnt="0"/>
      <dgm:spPr/>
    </dgm:pt>
    <dgm:pt modelId="{649251BA-D69C-4926-BECB-F3602A632B69}" type="pres">
      <dgm:prSet presAssocID="{C92D87A7-39FF-468B-AF96-40ED7B6077B7}" presName="node" presStyleLbl="node1" presStyleIdx="0" presStyleCnt="3">
        <dgm:presLayoutVars>
          <dgm:bulletEnabled val="1"/>
        </dgm:presLayoutVars>
      </dgm:prSet>
      <dgm:spPr/>
    </dgm:pt>
    <dgm:pt modelId="{1D25F932-3F44-42BF-8A28-D36FA978736D}" type="pres">
      <dgm:prSet presAssocID="{C92D87A7-39FF-468B-AF96-40ED7B6077B7}" presName="invisiNode" presStyleLbl="node1" presStyleIdx="0" presStyleCnt="3"/>
      <dgm:spPr/>
    </dgm:pt>
    <dgm:pt modelId="{F2F7EA38-0B11-4BA7-93D0-641C9CC2E014}" type="pres">
      <dgm:prSet presAssocID="{C92D87A7-39FF-468B-AF96-40ED7B6077B7}" presName="imagNode" presStyleLbl="fgImgPlace1" presStyleIdx="0" presStyleCnt="3" custScaleX="105054" custScaleY="83966" custLinFactNeighborX="678" custLinFactNeighborY="8038"/>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dgm:spPr>
    </dgm:pt>
    <dgm:pt modelId="{4CF087A0-F2FF-4D6C-B8F9-4C5C9095BB7D}" type="pres">
      <dgm:prSet presAssocID="{C5B98532-DFFF-4EE6-B224-FD7E6A13B77E}" presName="sibTrans" presStyleLbl="sibTrans2D1" presStyleIdx="0" presStyleCnt="0"/>
      <dgm:spPr/>
    </dgm:pt>
    <dgm:pt modelId="{EFFA15C1-F496-4B0D-858C-5E193BF1E85C}" type="pres">
      <dgm:prSet presAssocID="{A9E07EA9-D4C8-48AB-9749-2E32CE84B47B}" presName="compNode" presStyleCnt="0"/>
      <dgm:spPr/>
    </dgm:pt>
    <dgm:pt modelId="{F7CA6925-C0BB-4D34-8857-6A90B33370D4}" type="pres">
      <dgm:prSet presAssocID="{A9E07EA9-D4C8-48AB-9749-2E32CE84B47B}" presName="node" presStyleLbl="node1" presStyleIdx="1" presStyleCnt="3">
        <dgm:presLayoutVars>
          <dgm:bulletEnabled val="1"/>
        </dgm:presLayoutVars>
      </dgm:prSet>
      <dgm:spPr/>
    </dgm:pt>
    <dgm:pt modelId="{D8E5F6BF-C7C4-42C3-A3A6-F9C4F53B30AD}" type="pres">
      <dgm:prSet presAssocID="{A9E07EA9-D4C8-48AB-9749-2E32CE84B47B}" presName="invisiNode" presStyleLbl="node1" presStyleIdx="1" presStyleCnt="3"/>
      <dgm:spPr/>
    </dgm:pt>
    <dgm:pt modelId="{488F4680-8F40-4D24-A2BD-A1DC40CC0A32}" type="pres">
      <dgm:prSet presAssocID="{A9E07EA9-D4C8-48AB-9749-2E32CE84B47B}" presName="imagNode" presStyleLbl="fgImgPlace1" presStyleIdx="1" presStyleCnt="3" custScaleY="82901" custLinFactNeighborX="165" custLinFactNeighborY="6992"/>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dgm:spPr>
    </dgm:pt>
    <dgm:pt modelId="{BE229E1C-1593-414B-A85D-69DAC8522FD1}" type="pres">
      <dgm:prSet presAssocID="{9CFF7E4E-5265-49F7-9DDC-C88D80A52333}" presName="sibTrans" presStyleLbl="sibTrans2D1" presStyleIdx="0" presStyleCnt="0"/>
      <dgm:spPr/>
    </dgm:pt>
    <dgm:pt modelId="{8AB106CC-D4A5-4F34-8D55-9743E1955509}" type="pres">
      <dgm:prSet presAssocID="{712E02CD-A627-418C-A2D6-1985A5C08F65}" presName="compNode" presStyleCnt="0"/>
      <dgm:spPr/>
    </dgm:pt>
    <dgm:pt modelId="{E439F31F-B1E5-41AD-A3D3-B340E9791368}" type="pres">
      <dgm:prSet presAssocID="{712E02CD-A627-418C-A2D6-1985A5C08F65}" presName="node" presStyleLbl="node1" presStyleIdx="2" presStyleCnt="3">
        <dgm:presLayoutVars>
          <dgm:bulletEnabled val="1"/>
        </dgm:presLayoutVars>
      </dgm:prSet>
      <dgm:spPr/>
    </dgm:pt>
    <dgm:pt modelId="{5905B9B9-603C-4757-9880-20EB7F267B10}" type="pres">
      <dgm:prSet presAssocID="{712E02CD-A627-418C-A2D6-1985A5C08F65}" presName="invisiNode" presStyleLbl="node1" presStyleIdx="2" presStyleCnt="3"/>
      <dgm:spPr/>
    </dgm:pt>
    <dgm:pt modelId="{BC9D2F52-02CE-4DA3-A0B0-2EC76CDBBB6A}" type="pres">
      <dgm:prSet presAssocID="{712E02CD-A627-418C-A2D6-1985A5C08F65}" presName="imagNode" presStyleLbl="fgImgPlace1" presStyleIdx="2" presStyleCnt="3" custScaleY="86335" custLinFactNeighborX="-642" custLinFactNeighborY="7616"/>
      <dgm:spPr>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dgm:spPr>
    </dgm:pt>
  </dgm:ptLst>
  <dgm:cxnLst>
    <dgm:cxn modelId="{EF021220-DF04-4715-8AC4-23F8AC99A6CC}" type="presOf" srcId="{9CFF7E4E-5265-49F7-9DDC-C88D80A52333}" destId="{BE229E1C-1593-414B-A85D-69DAC8522FD1}" srcOrd="0" destOrd="0" presId="urn:microsoft.com/office/officeart/2005/8/layout/pList2"/>
    <dgm:cxn modelId="{6C356023-4BEB-4E27-981F-DA1CA9FAFBEC}" srcId="{3C67BD5B-C220-46FF-A657-7A6A93EAA59E}" destId="{C92D87A7-39FF-468B-AF96-40ED7B6077B7}" srcOrd="0" destOrd="0" parTransId="{B4021948-7EBB-4607-8964-317F42A79BA5}" sibTransId="{C5B98532-DFFF-4EE6-B224-FD7E6A13B77E}"/>
    <dgm:cxn modelId="{4C46B35B-CEB7-4460-A0F3-8C3F85374F20}" type="presOf" srcId="{C5B98532-DFFF-4EE6-B224-FD7E6A13B77E}" destId="{4CF087A0-F2FF-4D6C-B8F9-4C5C9095BB7D}" srcOrd="0" destOrd="0" presId="urn:microsoft.com/office/officeart/2005/8/layout/pList2"/>
    <dgm:cxn modelId="{7E433D69-1F25-4FEF-B7E0-97B557FBABE6}" type="presOf" srcId="{3C67BD5B-C220-46FF-A657-7A6A93EAA59E}" destId="{E264FEC2-6D09-4028-9D9B-8E11D2D5F981}" srcOrd="0" destOrd="0" presId="urn:microsoft.com/office/officeart/2005/8/layout/pList2"/>
    <dgm:cxn modelId="{61EF0F57-1840-49A3-9C66-3B970B982C3B}" type="presOf" srcId="{712E02CD-A627-418C-A2D6-1985A5C08F65}" destId="{E439F31F-B1E5-41AD-A3D3-B340E9791368}" srcOrd="0" destOrd="0" presId="urn:microsoft.com/office/officeart/2005/8/layout/pList2"/>
    <dgm:cxn modelId="{6499CD88-3C40-44DE-AEC1-5004874D289C}" type="presOf" srcId="{C92D87A7-39FF-468B-AF96-40ED7B6077B7}" destId="{649251BA-D69C-4926-BECB-F3602A632B69}" srcOrd="0" destOrd="0" presId="urn:microsoft.com/office/officeart/2005/8/layout/pList2"/>
    <dgm:cxn modelId="{1982A48E-B855-4A4C-9210-53B78EAD0199}" srcId="{3C67BD5B-C220-46FF-A657-7A6A93EAA59E}" destId="{712E02CD-A627-418C-A2D6-1985A5C08F65}" srcOrd="2" destOrd="0" parTransId="{F4BB9EE2-515F-47C3-8870-3BD31F14B647}" sibTransId="{E6EC54D4-4872-4110-91C1-20DF157C2D69}"/>
    <dgm:cxn modelId="{68393B9A-0088-4E14-97BC-7AE48AD6C515}" srcId="{3C67BD5B-C220-46FF-A657-7A6A93EAA59E}" destId="{A9E07EA9-D4C8-48AB-9749-2E32CE84B47B}" srcOrd="1" destOrd="0" parTransId="{5EFC76A5-DFC6-4B3D-9E79-CF7F950A2563}" sibTransId="{9CFF7E4E-5265-49F7-9DDC-C88D80A52333}"/>
    <dgm:cxn modelId="{CB2F75CE-B0B8-44E8-B204-1727082DAD3C}" type="presOf" srcId="{A9E07EA9-D4C8-48AB-9749-2E32CE84B47B}" destId="{F7CA6925-C0BB-4D34-8857-6A90B33370D4}" srcOrd="0" destOrd="0" presId="urn:microsoft.com/office/officeart/2005/8/layout/pList2"/>
    <dgm:cxn modelId="{517597D3-AFDD-41C4-8063-A53EA57D0D74}" type="presParOf" srcId="{E264FEC2-6D09-4028-9D9B-8E11D2D5F981}" destId="{3AF74B10-BEAD-4318-ACCC-5545B29B220F}" srcOrd="0" destOrd="0" presId="urn:microsoft.com/office/officeart/2005/8/layout/pList2"/>
    <dgm:cxn modelId="{79BE2BF0-1858-4ABC-B66D-E38C84DA9E33}" type="presParOf" srcId="{E264FEC2-6D09-4028-9D9B-8E11D2D5F981}" destId="{98839EDC-3E5C-4B36-8EB1-37D67CEF39D2}" srcOrd="1" destOrd="0" presId="urn:microsoft.com/office/officeart/2005/8/layout/pList2"/>
    <dgm:cxn modelId="{31E894E6-935E-4019-9E36-2EE4CA3AE067}" type="presParOf" srcId="{98839EDC-3E5C-4B36-8EB1-37D67CEF39D2}" destId="{D51A82BE-1EC2-4F55-87E9-AA9F6FCAF225}" srcOrd="0" destOrd="0" presId="urn:microsoft.com/office/officeart/2005/8/layout/pList2"/>
    <dgm:cxn modelId="{455EFBF4-3507-4F99-B3E6-702031EC9B32}" type="presParOf" srcId="{D51A82BE-1EC2-4F55-87E9-AA9F6FCAF225}" destId="{649251BA-D69C-4926-BECB-F3602A632B69}" srcOrd="0" destOrd="0" presId="urn:microsoft.com/office/officeart/2005/8/layout/pList2"/>
    <dgm:cxn modelId="{F9FD9824-6556-4855-89BC-09F1BBCB0173}" type="presParOf" srcId="{D51A82BE-1EC2-4F55-87E9-AA9F6FCAF225}" destId="{1D25F932-3F44-42BF-8A28-D36FA978736D}" srcOrd="1" destOrd="0" presId="urn:microsoft.com/office/officeart/2005/8/layout/pList2"/>
    <dgm:cxn modelId="{2E085B58-7BBA-4F3E-AF8D-A3A82AB36C2F}" type="presParOf" srcId="{D51A82BE-1EC2-4F55-87E9-AA9F6FCAF225}" destId="{F2F7EA38-0B11-4BA7-93D0-641C9CC2E014}" srcOrd="2" destOrd="0" presId="urn:microsoft.com/office/officeart/2005/8/layout/pList2"/>
    <dgm:cxn modelId="{E2BBBFA5-7C3D-4A0D-9198-0DC0FAF31877}" type="presParOf" srcId="{98839EDC-3E5C-4B36-8EB1-37D67CEF39D2}" destId="{4CF087A0-F2FF-4D6C-B8F9-4C5C9095BB7D}" srcOrd="1" destOrd="0" presId="urn:microsoft.com/office/officeart/2005/8/layout/pList2"/>
    <dgm:cxn modelId="{FC3F6375-47B1-440B-B352-1A940160DB66}" type="presParOf" srcId="{98839EDC-3E5C-4B36-8EB1-37D67CEF39D2}" destId="{EFFA15C1-F496-4B0D-858C-5E193BF1E85C}" srcOrd="2" destOrd="0" presId="urn:microsoft.com/office/officeart/2005/8/layout/pList2"/>
    <dgm:cxn modelId="{2C51509E-D23A-4A62-A573-93DA868B0879}" type="presParOf" srcId="{EFFA15C1-F496-4B0D-858C-5E193BF1E85C}" destId="{F7CA6925-C0BB-4D34-8857-6A90B33370D4}" srcOrd="0" destOrd="0" presId="urn:microsoft.com/office/officeart/2005/8/layout/pList2"/>
    <dgm:cxn modelId="{E1D6E821-F3D0-4661-BE73-0FDAF2DD602A}" type="presParOf" srcId="{EFFA15C1-F496-4B0D-858C-5E193BF1E85C}" destId="{D8E5F6BF-C7C4-42C3-A3A6-F9C4F53B30AD}" srcOrd="1" destOrd="0" presId="urn:microsoft.com/office/officeart/2005/8/layout/pList2"/>
    <dgm:cxn modelId="{03AF95DD-E50E-4BFD-97F6-0305BA4F5F3B}" type="presParOf" srcId="{EFFA15C1-F496-4B0D-858C-5E193BF1E85C}" destId="{488F4680-8F40-4D24-A2BD-A1DC40CC0A32}" srcOrd="2" destOrd="0" presId="urn:microsoft.com/office/officeart/2005/8/layout/pList2"/>
    <dgm:cxn modelId="{CF1857A0-25FC-4745-B20C-03A9AB1D3D8F}" type="presParOf" srcId="{98839EDC-3E5C-4B36-8EB1-37D67CEF39D2}" destId="{BE229E1C-1593-414B-A85D-69DAC8522FD1}" srcOrd="3" destOrd="0" presId="urn:microsoft.com/office/officeart/2005/8/layout/pList2"/>
    <dgm:cxn modelId="{0C4831D3-2DC4-4806-9FA6-1C1D8D1E072C}" type="presParOf" srcId="{98839EDC-3E5C-4B36-8EB1-37D67CEF39D2}" destId="{8AB106CC-D4A5-4F34-8D55-9743E1955509}" srcOrd="4" destOrd="0" presId="urn:microsoft.com/office/officeart/2005/8/layout/pList2"/>
    <dgm:cxn modelId="{E6BCEB32-1F95-4435-AAEF-ABB8C0595B23}" type="presParOf" srcId="{8AB106CC-D4A5-4F34-8D55-9743E1955509}" destId="{E439F31F-B1E5-41AD-A3D3-B340E9791368}" srcOrd="0" destOrd="0" presId="urn:microsoft.com/office/officeart/2005/8/layout/pList2"/>
    <dgm:cxn modelId="{6F76923C-1C69-4B97-9935-B2053A22B2D2}" type="presParOf" srcId="{8AB106CC-D4A5-4F34-8D55-9743E1955509}" destId="{5905B9B9-603C-4757-9880-20EB7F267B10}" srcOrd="1" destOrd="0" presId="urn:microsoft.com/office/officeart/2005/8/layout/pList2"/>
    <dgm:cxn modelId="{010E97AE-1CA7-499C-A9DD-AA8271CD757E}" type="presParOf" srcId="{8AB106CC-D4A5-4F34-8D55-9743E1955509}" destId="{BC9D2F52-02CE-4DA3-A0B0-2EC76CDBBB6A}"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67BD5B-C220-46FF-A657-7A6A93EAA59E}" type="doc">
      <dgm:prSet loTypeId="urn:microsoft.com/office/officeart/2005/8/layout/pList2" loCatId="list" qsTypeId="urn:microsoft.com/office/officeart/2005/8/quickstyle/simple3" qsCatId="simple" csTypeId="urn:microsoft.com/office/officeart/2005/8/colors/colorful4" csCatId="colorful" phldr="1"/>
      <dgm:spPr/>
      <dgm:t>
        <a:bodyPr/>
        <a:lstStyle/>
        <a:p>
          <a:endParaRPr lang="en-US"/>
        </a:p>
      </dgm:t>
    </dgm:pt>
    <dgm:pt modelId="{C92D87A7-39FF-468B-AF96-40ED7B6077B7}">
      <dgm:prSet phldrT="[Text]" custT="1"/>
      <dgm:spPr/>
      <dgm:t>
        <a:bodyPr/>
        <a:lstStyle/>
        <a:p>
          <a:r>
            <a:rPr lang="en-US" sz="2000" dirty="0"/>
            <a:t>what a round is</a:t>
          </a:r>
        </a:p>
        <a:p>
          <a:r>
            <a:rPr lang="en-US" sz="2000" dirty="0"/>
            <a:t>what 4/4 time is</a:t>
          </a:r>
        </a:p>
        <a:p>
          <a:r>
            <a:rPr lang="en-US" sz="2000" dirty="0"/>
            <a:t>what counterpoint is</a:t>
          </a:r>
        </a:p>
        <a:p>
          <a:r>
            <a:rPr lang="en-US" sz="2000" dirty="0"/>
            <a:t>the tuning of the strings on a guitar</a:t>
          </a:r>
        </a:p>
      </dgm:t>
    </dgm:pt>
    <dgm:pt modelId="{B4021948-7EBB-4607-8964-317F42A79BA5}" type="parTrans" cxnId="{6C356023-4BEB-4E27-981F-DA1CA9FAFBEC}">
      <dgm:prSet/>
      <dgm:spPr/>
      <dgm:t>
        <a:bodyPr/>
        <a:lstStyle/>
        <a:p>
          <a:endParaRPr lang="en-US"/>
        </a:p>
      </dgm:t>
    </dgm:pt>
    <dgm:pt modelId="{C5B98532-DFFF-4EE6-B224-FD7E6A13B77E}" type="sibTrans" cxnId="{6C356023-4BEB-4E27-981F-DA1CA9FAFBEC}">
      <dgm:prSet/>
      <dgm:spPr/>
      <dgm:t>
        <a:bodyPr/>
        <a:lstStyle/>
        <a:p>
          <a:endParaRPr lang="en-US"/>
        </a:p>
      </dgm:t>
    </dgm:pt>
    <dgm:pt modelId="{A9E07EA9-D4C8-48AB-9749-2E32CE84B47B}">
      <dgm:prSet phldrT="[Text]" custT="1"/>
      <dgm:spPr/>
      <dgm:t>
        <a:bodyPr/>
        <a:lstStyle/>
        <a:p>
          <a:r>
            <a:rPr lang="en-US" sz="2000" dirty="0"/>
            <a:t>to play a chromatic scale</a:t>
          </a:r>
        </a:p>
        <a:p>
          <a:r>
            <a:rPr lang="en-US" sz="2000" dirty="0"/>
            <a:t>to breathe in the correct places</a:t>
          </a:r>
        </a:p>
        <a:p>
          <a:r>
            <a:rPr lang="en-US" sz="2000" dirty="0"/>
            <a:t>to sing in an ensemble</a:t>
          </a:r>
        </a:p>
        <a:p>
          <a:r>
            <a:rPr lang="en-US" sz="2000" dirty="0"/>
            <a:t>to conduct in 4/4 time</a:t>
          </a:r>
        </a:p>
      </dgm:t>
    </dgm:pt>
    <dgm:pt modelId="{5EFC76A5-DFC6-4B3D-9E79-CF7F950A2563}" type="parTrans" cxnId="{68393B9A-0088-4E14-97BC-7AE48AD6C515}">
      <dgm:prSet/>
      <dgm:spPr/>
      <dgm:t>
        <a:bodyPr/>
        <a:lstStyle/>
        <a:p>
          <a:endParaRPr lang="en-US"/>
        </a:p>
      </dgm:t>
    </dgm:pt>
    <dgm:pt modelId="{9CFF7E4E-5265-49F7-9DDC-C88D80A52333}" type="sibTrans" cxnId="{68393B9A-0088-4E14-97BC-7AE48AD6C515}">
      <dgm:prSet/>
      <dgm:spPr/>
      <dgm:t>
        <a:bodyPr/>
        <a:lstStyle/>
        <a:p>
          <a:endParaRPr lang="en-US"/>
        </a:p>
      </dgm:t>
    </dgm:pt>
    <dgm:pt modelId="{712E02CD-A627-418C-A2D6-1985A5C08F65}">
      <dgm:prSet phldrT="[Text]" custT="1"/>
      <dgm:spPr/>
      <dgm:t>
        <a:bodyPr/>
        <a:lstStyle/>
        <a:p>
          <a:r>
            <a:rPr lang="en-US" sz="2000" dirty="0"/>
            <a:t>the expressive character of the music</a:t>
          </a:r>
        </a:p>
        <a:p>
          <a:r>
            <a:rPr lang="en-US" sz="2000" dirty="0"/>
            <a:t>the potential of the music (what would happen if we sang it slower/detached…)</a:t>
          </a:r>
        </a:p>
      </dgm:t>
    </dgm:pt>
    <dgm:pt modelId="{F4BB9EE2-515F-47C3-8870-3BD31F14B647}" type="parTrans" cxnId="{1982A48E-B855-4A4C-9210-53B78EAD0199}">
      <dgm:prSet/>
      <dgm:spPr/>
      <dgm:t>
        <a:bodyPr/>
        <a:lstStyle/>
        <a:p>
          <a:endParaRPr lang="en-US"/>
        </a:p>
      </dgm:t>
    </dgm:pt>
    <dgm:pt modelId="{E6EC54D4-4872-4110-91C1-20DF157C2D69}" type="sibTrans" cxnId="{1982A48E-B855-4A4C-9210-53B78EAD0199}">
      <dgm:prSet/>
      <dgm:spPr/>
      <dgm:t>
        <a:bodyPr/>
        <a:lstStyle/>
        <a:p>
          <a:endParaRPr lang="en-US"/>
        </a:p>
      </dgm:t>
    </dgm:pt>
    <dgm:pt modelId="{E264FEC2-6D09-4028-9D9B-8E11D2D5F981}" type="pres">
      <dgm:prSet presAssocID="{3C67BD5B-C220-46FF-A657-7A6A93EAA59E}" presName="Name0" presStyleCnt="0">
        <dgm:presLayoutVars>
          <dgm:dir/>
          <dgm:resizeHandles val="exact"/>
        </dgm:presLayoutVars>
      </dgm:prSet>
      <dgm:spPr/>
    </dgm:pt>
    <dgm:pt modelId="{3AF74B10-BEAD-4318-ACCC-5545B29B220F}" type="pres">
      <dgm:prSet presAssocID="{3C67BD5B-C220-46FF-A657-7A6A93EAA59E}" presName="bkgdShp" presStyleLbl="alignAccFollowNode1" presStyleIdx="0" presStyleCnt="1"/>
      <dgm:spPr/>
    </dgm:pt>
    <dgm:pt modelId="{98839EDC-3E5C-4B36-8EB1-37D67CEF39D2}" type="pres">
      <dgm:prSet presAssocID="{3C67BD5B-C220-46FF-A657-7A6A93EAA59E}" presName="linComp" presStyleCnt="0"/>
      <dgm:spPr/>
    </dgm:pt>
    <dgm:pt modelId="{D51A82BE-1EC2-4F55-87E9-AA9F6FCAF225}" type="pres">
      <dgm:prSet presAssocID="{C92D87A7-39FF-468B-AF96-40ED7B6077B7}" presName="compNode" presStyleCnt="0"/>
      <dgm:spPr/>
    </dgm:pt>
    <dgm:pt modelId="{649251BA-D69C-4926-BECB-F3602A632B69}" type="pres">
      <dgm:prSet presAssocID="{C92D87A7-39FF-468B-AF96-40ED7B6077B7}" presName="node" presStyleLbl="node1" presStyleIdx="0" presStyleCnt="3">
        <dgm:presLayoutVars>
          <dgm:bulletEnabled val="1"/>
        </dgm:presLayoutVars>
      </dgm:prSet>
      <dgm:spPr/>
    </dgm:pt>
    <dgm:pt modelId="{1D25F932-3F44-42BF-8A28-D36FA978736D}" type="pres">
      <dgm:prSet presAssocID="{C92D87A7-39FF-468B-AF96-40ED7B6077B7}" presName="invisiNode" presStyleLbl="node1" presStyleIdx="0" presStyleCnt="3"/>
      <dgm:spPr/>
    </dgm:pt>
    <dgm:pt modelId="{F2F7EA38-0B11-4BA7-93D0-641C9CC2E014}" type="pres">
      <dgm:prSet presAssocID="{C92D87A7-39FF-468B-AF96-40ED7B6077B7}" presName="imagNode" presStyleLbl="fgImgPlace1" presStyleIdx="0" presStyleCnt="3" custScaleY="88431" custLinFactNeighborX="462" custLinFactNeighborY="9100"/>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dgm:spPr>
    </dgm:pt>
    <dgm:pt modelId="{4CF087A0-F2FF-4D6C-B8F9-4C5C9095BB7D}" type="pres">
      <dgm:prSet presAssocID="{C5B98532-DFFF-4EE6-B224-FD7E6A13B77E}" presName="sibTrans" presStyleLbl="sibTrans2D1" presStyleIdx="0" presStyleCnt="0"/>
      <dgm:spPr/>
    </dgm:pt>
    <dgm:pt modelId="{EFFA15C1-F496-4B0D-858C-5E193BF1E85C}" type="pres">
      <dgm:prSet presAssocID="{A9E07EA9-D4C8-48AB-9749-2E32CE84B47B}" presName="compNode" presStyleCnt="0"/>
      <dgm:spPr/>
    </dgm:pt>
    <dgm:pt modelId="{F7CA6925-C0BB-4D34-8857-6A90B33370D4}" type="pres">
      <dgm:prSet presAssocID="{A9E07EA9-D4C8-48AB-9749-2E32CE84B47B}" presName="node" presStyleLbl="node1" presStyleIdx="1" presStyleCnt="3">
        <dgm:presLayoutVars>
          <dgm:bulletEnabled val="1"/>
        </dgm:presLayoutVars>
      </dgm:prSet>
      <dgm:spPr/>
    </dgm:pt>
    <dgm:pt modelId="{D8E5F6BF-C7C4-42C3-A3A6-F9C4F53B30AD}" type="pres">
      <dgm:prSet presAssocID="{A9E07EA9-D4C8-48AB-9749-2E32CE84B47B}" presName="invisiNode" presStyleLbl="node1" presStyleIdx="1" presStyleCnt="3"/>
      <dgm:spPr/>
    </dgm:pt>
    <dgm:pt modelId="{488F4680-8F40-4D24-A2BD-A1DC40CC0A32}" type="pres">
      <dgm:prSet presAssocID="{A9E07EA9-D4C8-48AB-9749-2E32CE84B47B}" presName="imagNode" presStyleLbl="fgImgPlace1" presStyleIdx="1" presStyleCnt="3" custScaleY="85800" custLinFactNeighborX="3" custLinFactNeighborY="7784"/>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dgm:spPr>
    </dgm:pt>
    <dgm:pt modelId="{BE229E1C-1593-414B-A85D-69DAC8522FD1}" type="pres">
      <dgm:prSet presAssocID="{9CFF7E4E-5265-49F7-9DDC-C88D80A52333}" presName="sibTrans" presStyleLbl="sibTrans2D1" presStyleIdx="0" presStyleCnt="0"/>
      <dgm:spPr/>
    </dgm:pt>
    <dgm:pt modelId="{8AB106CC-D4A5-4F34-8D55-9743E1955509}" type="pres">
      <dgm:prSet presAssocID="{712E02CD-A627-418C-A2D6-1985A5C08F65}" presName="compNode" presStyleCnt="0"/>
      <dgm:spPr/>
    </dgm:pt>
    <dgm:pt modelId="{E439F31F-B1E5-41AD-A3D3-B340E9791368}" type="pres">
      <dgm:prSet presAssocID="{712E02CD-A627-418C-A2D6-1985A5C08F65}" presName="node" presStyleLbl="node1" presStyleIdx="2" presStyleCnt="3">
        <dgm:presLayoutVars>
          <dgm:bulletEnabled val="1"/>
        </dgm:presLayoutVars>
      </dgm:prSet>
      <dgm:spPr/>
    </dgm:pt>
    <dgm:pt modelId="{5905B9B9-603C-4757-9880-20EB7F267B10}" type="pres">
      <dgm:prSet presAssocID="{712E02CD-A627-418C-A2D6-1985A5C08F65}" presName="invisiNode" presStyleLbl="node1" presStyleIdx="2" presStyleCnt="3"/>
      <dgm:spPr/>
    </dgm:pt>
    <dgm:pt modelId="{BC9D2F52-02CE-4DA3-A0B0-2EC76CDBBB6A}" type="pres">
      <dgm:prSet presAssocID="{712E02CD-A627-418C-A2D6-1985A5C08F65}" presName="imagNode" presStyleLbl="fgImgPlace1" presStyleIdx="2" presStyleCnt="3" custScaleY="83283" custLinFactNeighborY="10719"/>
      <dgm:spPr>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dgm:spPr>
    </dgm:pt>
  </dgm:ptLst>
  <dgm:cxnLst>
    <dgm:cxn modelId="{EF021220-DF04-4715-8AC4-23F8AC99A6CC}" type="presOf" srcId="{9CFF7E4E-5265-49F7-9DDC-C88D80A52333}" destId="{BE229E1C-1593-414B-A85D-69DAC8522FD1}" srcOrd="0" destOrd="0" presId="urn:microsoft.com/office/officeart/2005/8/layout/pList2"/>
    <dgm:cxn modelId="{6C356023-4BEB-4E27-981F-DA1CA9FAFBEC}" srcId="{3C67BD5B-C220-46FF-A657-7A6A93EAA59E}" destId="{C92D87A7-39FF-468B-AF96-40ED7B6077B7}" srcOrd="0" destOrd="0" parTransId="{B4021948-7EBB-4607-8964-317F42A79BA5}" sibTransId="{C5B98532-DFFF-4EE6-B224-FD7E6A13B77E}"/>
    <dgm:cxn modelId="{4C46B35B-CEB7-4460-A0F3-8C3F85374F20}" type="presOf" srcId="{C5B98532-DFFF-4EE6-B224-FD7E6A13B77E}" destId="{4CF087A0-F2FF-4D6C-B8F9-4C5C9095BB7D}" srcOrd="0" destOrd="0" presId="urn:microsoft.com/office/officeart/2005/8/layout/pList2"/>
    <dgm:cxn modelId="{7E433D69-1F25-4FEF-B7E0-97B557FBABE6}" type="presOf" srcId="{3C67BD5B-C220-46FF-A657-7A6A93EAA59E}" destId="{E264FEC2-6D09-4028-9D9B-8E11D2D5F981}" srcOrd="0" destOrd="0" presId="urn:microsoft.com/office/officeart/2005/8/layout/pList2"/>
    <dgm:cxn modelId="{61EF0F57-1840-49A3-9C66-3B970B982C3B}" type="presOf" srcId="{712E02CD-A627-418C-A2D6-1985A5C08F65}" destId="{E439F31F-B1E5-41AD-A3D3-B340E9791368}" srcOrd="0" destOrd="0" presId="urn:microsoft.com/office/officeart/2005/8/layout/pList2"/>
    <dgm:cxn modelId="{6499CD88-3C40-44DE-AEC1-5004874D289C}" type="presOf" srcId="{C92D87A7-39FF-468B-AF96-40ED7B6077B7}" destId="{649251BA-D69C-4926-BECB-F3602A632B69}" srcOrd="0" destOrd="0" presId="urn:microsoft.com/office/officeart/2005/8/layout/pList2"/>
    <dgm:cxn modelId="{1982A48E-B855-4A4C-9210-53B78EAD0199}" srcId="{3C67BD5B-C220-46FF-A657-7A6A93EAA59E}" destId="{712E02CD-A627-418C-A2D6-1985A5C08F65}" srcOrd="2" destOrd="0" parTransId="{F4BB9EE2-515F-47C3-8870-3BD31F14B647}" sibTransId="{E6EC54D4-4872-4110-91C1-20DF157C2D69}"/>
    <dgm:cxn modelId="{68393B9A-0088-4E14-97BC-7AE48AD6C515}" srcId="{3C67BD5B-C220-46FF-A657-7A6A93EAA59E}" destId="{A9E07EA9-D4C8-48AB-9749-2E32CE84B47B}" srcOrd="1" destOrd="0" parTransId="{5EFC76A5-DFC6-4B3D-9E79-CF7F950A2563}" sibTransId="{9CFF7E4E-5265-49F7-9DDC-C88D80A52333}"/>
    <dgm:cxn modelId="{CB2F75CE-B0B8-44E8-B204-1727082DAD3C}" type="presOf" srcId="{A9E07EA9-D4C8-48AB-9749-2E32CE84B47B}" destId="{F7CA6925-C0BB-4D34-8857-6A90B33370D4}" srcOrd="0" destOrd="0" presId="urn:microsoft.com/office/officeart/2005/8/layout/pList2"/>
    <dgm:cxn modelId="{517597D3-AFDD-41C4-8063-A53EA57D0D74}" type="presParOf" srcId="{E264FEC2-6D09-4028-9D9B-8E11D2D5F981}" destId="{3AF74B10-BEAD-4318-ACCC-5545B29B220F}" srcOrd="0" destOrd="0" presId="urn:microsoft.com/office/officeart/2005/8/layout/pList2"/>
    <dgm:cxn modelId="{79BE2BF0-1858-4ABC-B66D-E38C84DA9E33}" type="presParOf" srcId="{E264FEC2-6D09-4028-9D9B-8E11D2D5F981}" destId="{98839EDC-3E5C-4B36-8EB1-37D67CEF39D2}" srcOrd="1" destOrd="0" presId="urn:microsoft.com/office/officeart/2005/8/layout/pList2"/>
    <dgm:cxn modelId="{31E894E6-935E-4019-9E36-2EE4CA3AE067}" type="presParOf" srcId="{98839EDC-3E5C-4B36-8EB1-37D67CEF39D2}" destId="{D51A82BE-1EC2-4F55-87E9-AA9F6FCAF225}" srcOrd="0" destOrd="0" presId="urn:microsoft.com/office/officeart/2005/8/layout/pList2"/>
    <dgm:cxn modelId="{455EFBF4-3507-4F99-B3E6-702031EC9B32}" type="presParOf" srcId="{D51A82BE-1EC2-4F55-87E9-AA9F6FCAF225}" destId="{649251BA-D69C-4926-BECB-F3602A632B69}" srcOrd="0" destOrd="0" presId="urn:microsoft.com/office/officeart/2005/8/layout/pList2"/>
    <dgm:cxn modelId="{F9FD9824-6556-4855-89BC-09F1BBCB0173}" type="presParOf" srcId="{D51A82BE-1EC2-4F55-87E9-AA9F6FCAF225}" destId="{1D25F932-3F44-42BF-8A28-D36FA978736D}" srcOrd="1" destOrd="0" presId="urn:microsoft.com/office/officeart/2005/8/layout/pList2"/>
    <dgm:cxn modelId="{2E085B58-7BBA-4F3E-AF8D-A3A82AB36C2F}" type="presParOf" srcId="{D51A82BE-1EC2-4F55-87E9-AA9F6FCAF225}" destId="{F2F7EA38-0B11-4BA7-93D0-641C9CC2E014}" srcOrd="2" destOrd="0" presId="urn:microsoft.com/office/officeart/2005/8/layout/pList2"/>
    <dgm:cxn modelId="{E2BBBFA5-7C3D-4A0D-9198-0DC0FAF31877}" type="presParOf" srcId="{98839EDC-3E5C-4B36-8EB1-37D67CEF39D2}" destId="{4CF087A0-F2FF-4D6C-B8F9-4C5C9095BB7D}" srcOrd="1" destOrd="0" presId="urn:microsoft.com/office/officeart/2005/8/layout/pList2"/>
    <dgm:cxn modelId="{FC3F6375-47B1-440B-B352-1A940160DB66}" type="presParOf" srcId="{98839EDC-3E5C-4B36-8EB1-37D67CEF39D2}" destId="{EFFA15C1-F496-4B0D-858C-5E193BF1E85C}" srcOrd="2" destOrd="0" presId="urn:microsoft.com/office/officeart/2005/8/layout/pList2"/>
    <dgm:cxn modelId="{2C51509E-D23A-4A62-A573-93DA868B0879}" type="presParOf" srcId="{EFFA15C1-F496-4B0D-858C-5E193BF1E85C}" destId="{F7CA6925-C0BB-4D34-8857-6A90B33370D4}" srcOrd="0" destOrd="0" presId="urn:microsoft.com/office/officeart/2005/8/layout/pList2"/>
    <dgm:cxn modelId="{E1D6E821-F3D0-4661-BE73-0FDAF2DD602A}" type="presParOf" srcId="{EFFA15C1-F496-4B0D-858C-5E193BF1E85C}" destId="{D8E5F6BF-C7C4-42C3-A3A6-F9C4F53B30AD}" srcOrd="1" destOrd="0" presId="urn:microsoft.com/office/officeart/2005/8/layout/pList2"/>
    <dgm:cxn modelId="{03AF95DD-E50E-4BFD-97F6-0305BA4F5F3B}" type="presParOf" srcId="{EFFA15C1-F496-4B0D-858C-5E193BF1E85C}" destId="{488F4680-8F40-4D24-A2BD-A1DC40CC0A32}" srcOrd="2" destOrd="0" presId="urn:microsoft.com/office/officeart/2005/8/layout/pList2"/>
    <dgm:cxn modelId="{CF1857A0-25FC-4745-B20C-03A9AB1D3D8F}" type="presParOf" srcId="{98839EDC-3E5C-4B36-8EB1-37D67CEF39D2}" destId="{BE229E1C-1593-414B-A85D-69DAC8522FD1}" srcOrd="3" destOrd="0" presId="urn:microsoft.com/office/officeart/2005/8/layout/pList2"/>
    <dgm:cxn modelId="{0C4831D3-2DC4-4806-9FA6-1C1D8D1E072C}" type="presParOf" srcId="{98839EDC-3E5C-4B36-8EB1-37D67CEF39D2}" destId="{8AB106CC-D4A5-4F34-8D55-9743E1955509}" srcOrd="4" destOrd="0" presId="urn:microsoft.com/office/officeart/2005/8/layout/pList2"/>
    <dgm:cxn modelId="{E6BCEB32-1F95-4435-AAEF-ABB8C0595B23}" type="presParOf" srcId="{8AB106CC-D4A5-4F34-8D55-9743E1955509}" destId="{E439F31F-B1E5-41AD-A3D3-B340E9791368}" srcOrd="0" destOrd="0" presId="urn:microsoft.com/office/officeart/2005/8/layout/pList2"/>
    <dgm:cxn modelId="{6F76923C-1C69-4B97-9935-B2053A22B2D2}" type="presParOf" srcId="{8AB106CC-D4A5-4F34-8D55-9743E1955509}" destId="{5905B9B9-603C-4757-9880-20EB7F267B10}" srcOrd="1" destOrd="0" presId="urn:microsoft.com/office/officeart/2005/8/layout/pList2"/>
    <dgm:cxn modelId="{010E97AE-1CA7-499C-A9DD-AA8271CD757E}" type="presParOf" srcId="{8AB106CC-D4A5-4F34-8D55-9743E1955509}" destId="{BC9D2F52-02CE-4DA3-A0B0-2EC76CDBBB6A}" srcOrd="2" destOrd="0" presId="urn:microsoft.com/office/officeart/2005/8/layout/p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5284DF-1688-4CED-B1AA-7DBB049D95E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B8865D9-EF8D-44B5-A2D7-7285984A63E1}">
      <dgm:prSet/>
      <dgm:spPr/>
      <dgm:t>
        <a:bodyPr/>
        <a:lstStyle/>
        <a:p>
          <a:r>
            <a:rPr lang="en-GB"/>
            <a:t>It allows us to monitor progress against tangible data.</a:t>
          </a:r>
          <a:endParaRPr lang="en-US"/>
        </a:p>
      </dgm:t>
    </dgm:pt>
    <dgm:pt modelId="{136EA662-CC18-465F-8439-AC2D2EB7C2F9}" type="parTrans" cxnId="{C24FBA84-B2DC-4E72-8BDB-66E10712DCBC}">
      <dgm:prSet/>
      <dgm:spPr/>
      <dgm:t>
        <a:bodyPr/>
        <a:lstStyle/>
        <a:p>
          <a:endParaRPr lang="en-US"/>
        </a:p>
      </dgm:t>
    </dgm:pt>
    <dgm:pt modelId="{F04BD03D-C83E-44FD-A0BD-7A6535C7BEAD}" type="sibTrans" cxnId="{C24FBA84-B2DC-4E72-8BDB-66E10712DCBC}">
      <dgm:prSet/>
      <dgm:spPr/>
      <dgm:t>
        <a:bodyPr/>
        <a:lstStyle/>
        <a:p>
          <a:endParaRPr lang="en-US"/>
        </a:p>
      </dgm:t>
    </dgm:pt>
    <dgm:pt modelId="{9DC5C7FC-EF03-46B0-887F-CF1E9D84444F}">
      <dgm:prSet/>
      <dgm:spPr/>
      <dgm:t>
        <a:bodyPr/>
        <a:lstStyle/>
        <a:p>
          <a:r>
            <a:rPr lang="en-GB"/>
            <a:t>Formal assessment needed to track progress throughout the course or key stage.</a:t>
          </a:r>
          <a:endParaRPr lang="en-US"/>
        </a:p>
      </dgm:t>
    </dgm:pt>
    <dgm:pt modelId="{83B1023E-A8AE-4F50-B958-E14AE6E785D3}" type="parTrans" cxnId="{CC1377F7-35C0-4DDB-955A-82EAC4A88871}">
      <dgm:prSet/>
      <dgm:spPr/>
      <dgm:t>
        <a:bodyPr/>
        <a:lstStyle/>
        <a:p>
          <a:endParaRPr lang="en-US"/>
        </a:p>
      </dgm:t>
    </dgm:pt>
    <dgm:pt modelId="{F75BBA21-DCE9-4336-A52A-9E675FF235A5}" type="sibTrans" cxnId="{CC1377F7-35C0-4DDB-955A-82EAC4A88871}">
      <dgm:prSet/>
      <dgm:spPr/>
      <dgm:t>
        <a:bodyPr/>
        <a:lstStyle/>
        <a:p>
          <a:endParaRPr lang="en-US"/>
        </a:p>
      </dgm:t>
    </dgm:pt>
    <dgm:pt modelId="{4DBCB830-21F3-4460-8E33-962B45AFDB2D}">
      <dgm:prSet/>
      <dgm:spPr/>
      <dgm:t>
        <a:bodyPr/>
        <a:lstStyle/>
        <a:p>
          <a:r>
            <a:rPr lang="en-GB"/>
            <a:t>Informal assessment needed to check pupils know what to do and how to progress.</a:t>
          </a:r>
          <a:endParaRPr lang="en-US"/>
        </a:p>
      </dgm:t>
    </dgm:pt>
    <dgm:pt modelId="{78ECE4D5-6566-45C1-B25A-4A7C99E02016}" type="parTrans" cxnId="{52018670-5384-4A70-8075-395F4896B637}">
      <dgm:prSet/>
      <dgm:spPr/>
      <dgm:t>
        <a:bodyPr/>
        <a:lstStyle/>
        <a:p>
          <a:endParaRPr lang="en-US"/>
        </a:p>
      </dgm:t>
    </dgm:pt>
    <dgm:pt modelId="{20DA84BB-7557-4985-89C7-0D982C357DEE}" type="sibTrans" cxnId="{52018670-5384-4A70-8075-395F4896B637}">
      <dgm:prSet/>
      <dgm:spPr/>
      <dgm:t>
        <a:bodyPr/>
        <a:lstStyle/>
        <a:p>
          <a:endParaRPr lang="en-US"/>
        </a:p>
      </dgm:t>
    </dgm:pt>
    <dgm:pt modelId="{E7B02909-B4DE-4CED-A637-592A3013D8AC}">
      <dgm:prSet/>
      <dgm:spPr/>
      <dgm:t>
        <a:bodyPr/>
        <a:lstStyle/>
        <a:p>
          <a:r>
            <a:rPr lang="en-GB"/>
            <a:t>Control!  I am accountable for results and need to manage the learning.</a:t>
          </a:r>
          <a:endParaRPr lang="en-US"/>
        </a:p>
      </dgm:t>
    </dgm:pt>
    <dgm:pt modelId="{ACAB758A-C394-4D54-93E7-5A7F23631D71}" type="parTrans" cxnId="{923D5A66-D4EF-45DF-A146-490488129D8F}">
      <dgm:prSet/>
      <dgm:spPr/>
      <dgm:t>
        <a:bodyPr/>
        <a:lstStyle/>
        <a:p>
          <a:endParaRPr lang="en-US"/>
        </a:p>
      </dgm:t>
    </dgm:pt>
    <dgm:pt modelId="{D33CB7FC-762B-4797-AF0D-AEA716619AE6}" type="sibTrans" cxnId="{923D5A66-D4EF-45DF-A146-490488129D8F}">
      <dgm:prSet/>
      <dgm:spPr/>
      <dgm:t>
        <a:bodyPr/>
        <a:lstStyle/>
        <a:p>
          <a:endParaRPr lang="en-US"/>
        </a:p>
      </dgm:t>
    </dgm:pt>
    <dgm:pt modelId="{939017D4-9C71-4A76-BB3D-22B364F3D835}">
      <dgm:prSet/>
      <dgm:spPr/>
      <dgm:t>
        <a:bodyPr/>
        <a:lstStyle/>
        <a:p>
          <a:r>
            <a:rPr lang="en-GB"/>
            <a:t>Realistic targets can be set so learners know where they are and how to progress.</a:t>
          </a:r>
          <a:endParaRPr lang="en-US"/>
        </a:p>
      </dgm:t>
    </dgm:pt>
    <dgm:pt modelId="{3551A707-F416-4212-B595-161838736789}" type="parTrans" cxnId="{E60A6CF1-72D1-455B-BDE2-EED722432DD8}">
      <dgm:prSet/>
      <dgm:spPr/>
      <dgm:t>
        <a:bodyPr/>
        <a:lstStyle/>
        <a:p>
          <a:endParaRPr lang="en-US"/>
        </a:p>
      </dgm:t>
    </dgm:pt>
    <dgm:pt modelId="{221B033F-4C5A-4C88-A011-787011EF2271}" type="sibTrans" cxnId="{E60A6CF1-72D1-455B-BDE2-EED722432DD8}">
      <dgm:prSet/>
      <dgm:spPr/>
      <dgm:t>
        <a:bodyPr/>
        <a:lstStyle/>
        <a:p>
          <a:endParaRPr lang="en-US"/>
        </a:p>
      </dgm:t>
    </dgm:pt>
    <dgm:pt modelId="{F945B3EA-5007-436A-9F1C-344700F6FAB9}" type="pres">
      <dgm:prSet presAssocID="{8B5284DF-1688-4CED-B1AA-7DBB049D95E4}" presName="diagram" presStyleCnt="0">
        <dgm:presLayoutVars>
          <dgm:dir/>
          <dgm:resizeHandles val="exact"/>
        </dgm:presLayoutVars>
      </dgm:prSet>
      <dgm:spPr/>
    </dgm:pt>
    <dgm:pt modelId="{8CCB4CB1-ACC5-44A0-A2FE-B8EF9308E193}" type="pres">
      <dgm:prSet presAssocID="{4B8865D9-EF8D-44B5-A2D7-7285984A63E1}" presName="node" presStyleLbl="node1" presStyleIdx="0" presStyleCnt="5">
        <dgm:presLayoutVars>
          <dgm:bulletEnabled val="1"/>
        </dgm:presLayoutVars>
      </dgm:prSet>
      <dgm:spPr/>
    </dgm:pt>
    <dgm:pt modelId="{98532012-34B2-4E3C-90B8-1BCC60AABC24}" type="pres">
      <dgm:prSet presAssocID="{F04BD03D-C83E-44FD-A0BD-7A6535C7BEAD}" presName="sibTrans" presStyleCnt="0"/>
      <dgm:spPr/>
    </dgm:pt>
    <dgm:pt modelId="{7A5E3228-84A4-4E2A-94CB-FE367863D827}" type="pres">
      <dgm:prSet presAssocID="{9DC5C7FC-EF03-46B0-887F-CF1E9D84444F}" presName="node" presStyleLbl="node1" presStyleIdx="1" presStyleCnt="5">
        <dgm:presLayoutVars>
          <dgm:bulletEnabled val="1"/>
        </dgm:presLayoutVars>
      </dgm:prSet>
      <dgm:spPr/>
    </dgm:pt>
    <dgm:pt modelId="{0EA37A4C-B478-4409-800D-F4621BF120F3}" type="pres">
      <dgm:prSet presAssocID="{F75BBA21-DCE9-4336-A52A-9E675FF235A5}" presName="sibTrans" presStyleCnt="0"/>
      <dgm:spPr/>
    </dgm:pt>
    <dgm:pt modelId="{E949D54D-88B3-4C52-BFD9-04DAE01E6AA3}" type="pres">
      <dgm:prSet presAssocID="{4DBCB830-21F3-4460-8E33-962B45AFDB2D}" presName="node" presStyleLbl="node1" presStyleIdx="2" presStyleCnt="5">
        <dgm:presLayoutVars>
          <dgm:bulletEnabled val="1"/>
        </dgm:presLayoutVars>
      </dgm:prSet>
      <dgm:spPr/>
    </dgm:pt>
    <dgm:pt modelId="{67A2AFC5-08A1-4256-8104-0267C0603644}" type="pres">
      <dgm:prSet presAssocID="{20DA84BB-7557-4985-89C7-0D982C357DEE}" presName="sibTrans" presStyleCnt="0"/>
      <dgm:spPr/>
    </dgm:pt>
    <dgm:pt modelId="{E8740DD0-5029-4A34-B871-8303941B646D}" type="pres">
      <dgm:prSet presAssocID="{E7B02909-B4DE-4CED-A637-592A3013D8AC}" presName="node" presStyleLbl="node1" presStyleIdx="3" presStyleCnt="5">
        <dgm:presLayoutVars>
          <dgm:bulletEnabled val="1"/>
        </dgm:presLayoutVars>
      </dgm:prSet>
      <dgm:spPr/>
    </dgm:pt>
    <dgm:pt modelId="{865C9C92-167A-499F-A4A9-E7A54C711FDA}" type="pres">
      <dgm:prSet presAssocID="{D33CB7FC-762B-4797-AF0D-AEA716619AE6}" presName="sibTrans" presStyleCnt="0"/>
      <dgm:spPr/>
    </dgm:pt>
    <dgm:pt modelId="{1802C10A-ACC4-4200-B9DD-3CECE1FF0033}" type="pres">
      <dgm:prSet presAssocID="{939017D4-9C71-4A76-BB3D-22B364F3D835}" presName="node" presStyleLbl="node1" presStyleIdx="4" presStyleCnt="5">
        <dgm:presLayoutVars>
          <dgm:bulletEnabled val="1"/>
        </dgm:presLayoutVars>
      </dgm:prSet>
      <dgm:spPr/>
    </dgm:pt>
  </dgm:ptLst>
  <dgm:cxnLst>
    <dgm:cxn modelId="{A2EBD40C-926B-471C-BF88-BFB61F1BB2B5}" type="presOf" srcId="{4B8865D9-EF8D-44B5-A2D7-7285984A63E1}" destId="{8CCB4CB1-ACC5-44A0-A2FE-B8EF9308E193}" srcOrd="0" destOrd="0" presId="urn:microsoft.com/office/officeart/2005/8/layout/default"/>
    <dgm:cxn modelId="{09BB0760-4592-4A10-8F0C-51520BC364D5}" type="presOf" srcId="{4DBCB830-21F3-4460-8E33-962B45AFDB2D}" destId="{E949D54D-88B3-4C52-BFD9-04DAE01E6AA3}" srcOrd="0" destOrd="0" presId="urn:microsoft.com/office/officeart/2005/8/layout/default"/>
    <dgm:cxn modelId="{5B812765-3D70-4115-AF35-EDC6FB2BF63B}" type="presOf" srcId="{E7B02909-B4DE-4CED-A637-592A3013D8AC}" destId="{E8740DD0-5029-4A34-B871-8303941B646D}" srcOrd="0" destOrd="0" presId="urn:microsoft.com/office/officeart/2005/8/layout/default"/>
    <dgm:cxn modelId="{923D5A66-D4EF-45DF-A146-490488129D8F}" srcId="{8B5284DF-1688-4CED-B1AA-7DBB049D95E4}" destId="{E7B02909-B4DE-4CED-A637-592A3013D8AC}" srcOrd="3" destOrd="0" parTransId="{ACAB758A-C394-4D54-93E7-5A7F23631D71}" sibTransId="{D33CB7FC-762B-4797-AF0D-AEA716619AE6}"/>
    <dgm:cxn modelId="{52018670-5384-4A70-8075-395F4896B637}" srcId="{8B5284DF-1688-4CED-B1AA-7DBB049D95E4}" destId="{4DBCB830-21F3-4460-8E33-962B45AFDB2D}" srcOrd="2" destOrd="0" parTransId="{78ECE4D5-6566-45C1-B25A-4A7C99E02016}" sibTransId="{20DA84BB-7557-4985-89C7-0D982C357DEE}"/>
    <dgm:cxn modelId="{024B4F7E-54EF-4A8C-B4C9-6BDD4DD58ABA}" type="presOf" srcId="{9DC5C7FC-EF03-46B0-887F-CF1E9D84444F}" destId="{7A5E3228-84A4-4E2A-94CB-FE367863D827}" srcOrd="0" destOrd="0" presId="urn:microsoft.com/office/officeart/2005/8/layout/default"/>
    <dgm:cxn modelId="{C24FBA84-B2DC-4E72-8BDB-66E10712DCBC}" srcId="{8B5284DF-1688-4CED-B1AA-7DBB049D95E4}" destId="{4B8865D9-EF8D-44B5-A2D7-7285984A63E1}" srcOrd="0" destOrd="0" parTransId="{136EA662-CC18-465F-8439-AC2D2EB7C2F9}" sibTransId="{F04BD03D-C83E-44FD-A0BD-7A6535C7BEAD}"/>
    <dgm:cxn modelId="{A155FE93-9F5D-4C26-BB93-1A8F459F5468}" type="presOf" srcId="{8B5284DF-1688-4CED-B1AA-7DBB049D95E4}" destId="{F945B3EA-5007-436A-9F1C-344700F6FAB9}" srcOrd="0" destOrd="0" presId="urn:microsoft.com/office/officeart/2005/8/layout/default"/>
    <dgm:cxn modelId="{86D305A4-FDD6-40FE-8A18-3323941BEEF9}" type="presOf" srcId="{939017D4-9C71-4A76-BB3D-22B364F3D835}" destId="{1802C10A-ACC4-4200-B9DD-3CECE1FF0033}" srcOrd="0" destOrd="0" presId="urn:microsoft.com/office/officeart/2005/8/layout/default"/>
    <dgm:cxn modelId="{E60A6CF1-72D1-455B-BDE2-EED722432DD8}" srcId="{8B5284DF-1688-4CED-B1AA-7DBB049D95E4}" destId="{939017D4-9C71-4A76-BB3D-22B364F3D835}" srcOrd="4" destOrd="0" parTransId="{3551A707-F416-4212-B595-161838736789}" sibTransId="{221B033F-4C5A-4C88-A011-787011EF2271}"/>
    <dgm:cxn modelId="{CC1377F7-35C0-4DDB-955A-82EAC4A88871}" srcId="{8B5284DF-1688-4CED-B1AA-7DBB049D95E4}" destId="{9DC5C7FC-EF03-46B0-887F-CF1E9D84444F}" srcOrd="1" destOrd="0" parTransId="{83B1023E-A8AE-4F50-B958-E14AE6E785D3}" sibTransId="{F75BBA21-DCE9-4336-A52A-9E675FF235A5}"/>
    <dgm:cxn modelId="{0CCF43A3-C880-4399-B56B-2B302876DC6F}" type="presParOf" srcId="{F945B3EA-5007-436A-9F1C-344700F6FAB9}" destId="{8CCB4CB1-ACC5-44A0-A2FE-B8EF9308E193}" srcOrd="0" destOrd="0" presId="urn:microsoft.com/office/officeart/2005/8/layout/default"/>
    <dgm:cxn modelId="{CD95409A-F1FD-475F-B0AB-9959CD497D78}" type="presParOf" srcId="{F945B3EA-5007-436A-9F1C-344700F6FAB9}" destId="{98532012-34B2-4E3C-90B8-1BCC60AABC24}" srcOrd="1" destOrd="0" presId="urn:microsoft.com/office/officeart/2005/8/layout/default"/>
    <dgm:cxn modelId="{72D6BF68-4B25-4268-8D56-7B133082A4C1}" type="presParOf" srcId="{F945B3EA-5007-436A-9F1C-344700F6FAB9}" destId="{7A5E3228-84A4-4E2A-94CB-FE367863D827}" srcOrd="2" destOrd="0" presId="urn:microsoft.com/office/officeart/2005/8/layout/default"/>
    <dgm:cxn modelId="{B532F4F9-2591-4C3B-83B6-271D37F8CDE8}" type="presParOf" srcId="{F945B3EA-5007-436A-9F1C-344700F6FAB9}" destId="{0EA37A4C-B478-4409-800D-F4621BF120F3}" srcOrd="3" destOrd="0" presId="urn:microsoft.com/office/officeart/2005/8/layout/default"/>
    <dgm:cxn modelId="{3371801B-2CA9-45E5-B6BE-2166F4D1C315}" type="presParOf" srcId="{F945B3EA-5007-436A-9F1C-344700F6FAB9}" destId="{E949D54D-88B3-4C52-BFD9-04DAE01E6AA3}" srcOrd="4" destOrd="0" presId="urn:microsoft.com/office/officeart/2005/8/layout/default"/>
    <dgm:cxn modelId="{3E245A17-49E8-4CA1-BDFB-E7266F25F598}" type="presParOf" srcId="{F945B3EA-5007-436A-9F1C-344700F6FAB9}" destId="{67A2AFC5-08A1-4256-8104-0267C0603644}" srcOrd="5" destOrd="0" presId="urn:microsoft.com/office/officeart/2005/8/layout/default"/>
    <dgm:cxn modelId="{EC709049-60B9-4C40-9552-83FE652EC2F0}" type="presParOf" srcId="{F945B3EA-5007-436A-9F1C-344700F6FAB9}" destId="{E8740DD0-5029-4A34-B871-8303941B646D}" srcOrd="6" destOrd="0" presId="urn:microsoft.com/office/officeart/2005/8/layout/default"/>
    <dgm:cxn modelId="{3B469C99-1F55-4FAF-BD35-4AA0ACFEDCFB}" type="presParOf" srcId="{F945B3EA-5007-436A-9F1C-344700F6FAB9}" destId="{865C9C92-167A-499F-A4A9-E7A54C711FDA}" srcOrd="7" destOrd="0" presId="urn:microsoft.com/office/officeart/2005/8/layout/default"/>
    <dgm:cxn modelId="{D233EE0C-39E5-4630-BA15-474A2077B3FB}" type="presParOf" srcId="{F945B3EA-5007-436A-9F1C-344700F6FAB9}" destId="{1802C10A-ACC4-4200-B9DD-3CECE1FF003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5B1325-4092-48E2-916B-10D9FDDA04B7}" type="doc">
      <dgm:prSet loTypeId="urn:microsoft.com/office/officeart/2005/8/layout/cycle6" loCatId="cycle" qsTypeId="urn:microsoft.com/office/officeart/2005/8/quickstyle/simple2" qsCatId="simple" csTypeId="urn:microsoft.com/office/officeart/2005/8/colors/colorful5" csCatId="colorful" phldr="1"/>
      <dgm:spPr/>
      <dgm:t>
        <a:bodyPr/>
        <a:lstStyle/>
        <a:p>
          <a:endParaRPr lang="en-US"/>
        </a:p>
      </dgm:t>
    </dgm:pt>
    <dgm:pt modelId="{161623BB-009A-43AE-B004-A516A5E71355}">
      <dgm:prSet/>
      <dgm:spPr>
        <a:solidFill>
          <a:schemeClr val="accent3"/>
        </a:solidFill>
      </dgm:spPr>
      <dgm:t>
        <a:bodyPr/>
        <a:lstStyle/>
        <a:p>
          <a:r>
            <a:rPr lang="en-GB"/>
            <a:t>Summative </a:t>
          </a:r>
          <a:endParaRPr lang="en-US"/>
        </a:p>
      </dgm:t>
    </dgm:pt>
    <dgm:pt modelId="{19D58E2E-2251-407F-8E61-0D47EE1B77CA}" type="parTrans" cxnId="{3F1471E7-6113-4C50-A8A0-06B56104F0AF}">
      <dgm:prSet/>
      <dgm:spPr/>
      <dgm:t>
        <a:bodyPr/>
        <a:lstStyle/>
        <a:p>
          <a:endParaRPr lang="en-US"/>
        </a:p>
      </dgm:t>
    </dgm:pt>
    <dgm:pt modelId="{86172CB4-6095-409C-B262-B390BE29C483}" type="sibTrans" cxnId="{3F1471E7-6113-4C50-A8A0-06B56104F0AF}">
      <dgm:prSet/>
      <dgm:spPr/>
      <dgm:t>
        <a:bodyPr/>
        <a:lstStyle/>
        <a:p>
          <a:endParaRPr lang="en-US"/>
        </a:p>
      </dgm:t>
    </dgm:pt>
    <dgm:pt modelId="{A75A981A-F346-4172-95AE-9FEF3FA6E4E0}">
      <dgm:prSet/>
      <dgm:spPr/>
      <dgm:t>
        <a:bodyPr/>
        <a:lstStyle/>
        <a:p>
          <a:r>
            <a:rPr lang="en-GB" dirty="0"/>
            <a:t>Formative</a:t>
          </a:r>
          <a:endParaRPr lang="en-US" dirty="0"/>
        </a:p>
      </dgm:t>
    </dgm:pt>
    <dgm:pt modelId="{63044418-568C-4252-AAD0-B2897CA079C1}" type="parTrans" cxnId="{F922D86E-B30A-4FB9-B5B3-F4055187D848}">
      <dgm:prSet/>
      <dgm:spPr/>
      <dgm:t>
        <a:bodyPr/>
        <a:lstStyle/>
        <a:p>
          <a:endParaRPr lang="en-US"/>
        </a:p>
      </dgm:t>
    </dgm:pt>
    <dgm:pt modelId="{31F8EB91-0A7F-4224-A830-35606582208D}" type="sibTrans" cxnId="{F922D86E-B30A-4FB9-B5B3-F4055187D848}">
      <dgm:prSet/>
      <dgm:spPr/>
      <dgm:t>
        <a:bodyPr/>
        <a:lstStyle/>
        <a:p>
          <a:endParaRPr lang="en-US"/>
        </a:p>
      </dgm:t>
    </dgm:pt>
    <dgm:pt modelId="{1546CF04-EC91-4ABE-B124-0655F087B7CA}" type="pres">
      <dgm:prSet presAssocID="{715B1325-4092-48E2-916B-10D9FDDA04B7}" presName="cycle" presStyleCnt="0">
        <dgm:presLayoutVars>
          <dgm:dir/>
          <dgm:resizeHandles val="exact"/>
        </dgm:presLayoutVars>
      </dgm:prSet>
      <dgm:spPr/>
    </dgm:pt>
    <dgm:pt modelId="{BEE9AC41-8D9E-4AB6-8BCC-A864F25B1410}" type="pres">
      <dgm:prSet presAssocID="{161623BB-009A-43AE-B004-A516A5E71355}" presName="node" presStyleLbl="node1" presStyleIdx="0" presStyleCnt="2">
        <dgm:presLayoutVars>
          <dgm:bulletEnabled val="1"/>
        </dgm:presLayoutVars>
      </dgm:prSet>
      <dgm:spPr/>
    </dgm:pt>
    <dgm:pt modelId="{6ADAF01A-9290-489F-AB7C-4643648AF0EB}" type="pres">
      <dgm:prSet presAssocID="{161623BB-009A-43AE-B004-A516A5E71355}" presName="spNode" presStyleCnt="0"/>
      <dgm:spPr/>
    </dgm:pt>
    <dgm:pt modelId="{528BEE36-CCEE-4929-A6E9-36210E8930BB}" type="pres">
      <dgm:prSet presAssocID="{86172CB4-6095-409C-B262-B390BE29C483}" presName="sibTrans" presStyleLbl="sibTrans1D1" presStyleIdx="0" presStyleCnt="2"/>
      <dgm:spPr/>
    </dgm:pt>
    <dgm:pt modelId="{659DBBDB-4DA5-4579-854C-C1313CCA47DD}" type="pres">
      <dgm:prSet presAssocID="{A75A981A-F346-4172-95AE-9FEF3FA6E4E0}" presName="node" presStyleLbl="node1" presStyleIdx="1" presStyleCnt="2">
        <dgm:presLayoutVars>
          <dgm:bulletEnabled val="1"/>
        </dgm:presLayoutVars>
      </dgm:prSet>
      <dgm:spPr/>
    </dgm:pt>
    <dgm:pt modelId="{755422FB-AC7D-4F6B-8FC3-476E609C6AB1}" type="pres">
      <dgm:prSet presAssocID="{A75A981A-F346-4172-95AE-9FEF3FA6E4E0}" presName="spNode" presStyleCnt="0"/>
      <dgm:spPr/>
    </dgm:pt>
    <dgm:pt modelId="{91612A81-ED0A-4728-A516-5049F3BC0357}" type="pres">
      <dgm:prSet presAssocID="{31F8EB91-0A7F-4224-A830-35606582208D}" presName="sibTrans" presStyleLbl="sibTrans1D1" presStyleIdx="1" presStyleCnt="2"/>
      <dgm:spPr/>
    </dgm:pt>
  </dgm:ptLst>
  <dgm:cxnLst>
    <dgm:cxn modelId="{5584613B-8AFB-4F56-9E61-3855ABEBD96D}" type="presOf" srcId="{715B1325-4092-48E2-916B-10D9FDDA04B7}" destId="{1546CF04-EC91-4ABE-B124-0655F087B7CA}" srcOrd="0" destOrd="0" presId="urn:microsoft.com/office/officeart/2005/8/layout/cycle6"/>
    <dgm:cxn modelId="{F922D86E-B30A-4FB9-B5B3-F4055187D848}" srcId="{715B1325-4092-48E2-916B-10D9FDDA04B7}" destId="{A75A981A-F346-4172-95AE-9FEF3FA6E4E0}" srcOrd="1" destOrd="0" parTransId="{63044418-568C-4252-AAD0-B2897CA079C1}" sibTransId="{31F8EB91-0A7F-4224-A830-35606582208D}"/>
    <dgm:cxn modelId="{DCF68375-9F92-43F9-A6F5-07C1FA77EF3A}" type="presOf" srcId="{A75A981A-F346-4172-95AE-9FEF3FA6E4E0}" destId="{659DBBDB-4DA5-4579-854C-C1313CCA47DD}" srcOrd="0" destOrd="0" presId="urn:microsoft.com/office/officeart/2005/8/layout/cycle6"/>
    <dgm:cxn modelId="{231CA259-DC8F-4ADD-B8BA-F9DD7F8A1CBA}" type="presOf" srcId="{31F8EB91-0A7F-4224-A830-35606582208D}" destId="{91612A81-ED0A-4728-A516-5049F3BC0357}" srcOrd="0" destOrd="0" presId="urn:microsoft.com/office/officeart/2005/8/layout/cycle6"/>
    <dgm:cxn modelId="{F552BA7A-2CA8-4B3E-954E-977C9F8476CF}" type="presOf" srcId="{86172CB4-6095-409C-B262-B390BE29C483}" destId="{528BEE36-CCEE-4929-A6E9-36210E8930BB}" srcOrd="0" destOrd="0" presId="urn:microsoft.com/office/officeart/2005/8/layout/cycle6"/>
    <dgm:cxn modelId="{9170CEA4-30A8-464D-A7D9-7ED9C1AF2126}" type="presOf" srcId="{161623BB-009A-43AE-B004-A516A5E71355}" destId="{BEE9AC41-8D9E-4AB6-8BCC-A864F25B1410}" srcOrd="0" destOrd="0" presId="urn:microsoft.com/office/officeart/2005/8/layout/cycle6"/>
    <dgm:cxn modelId="{3F1471E7-6113-4C50-A8A0-06B56104F0AF}" srcId="{715B1325-4092-48E2-916B-10D9FDDA04B7}" destId="{161623BB-009A-43AE-B004-A516A5E71355}" srcOrd="0" destOrd="0" parTransId="{19D58E2E-2251-407F-8E61-0D47EE1B77CA}" sibTransId="{86172CB4-6095-409C-B262-B390BE29C483}"/>
    <dgm:cxn modelId="{8A2DB6B9-2EC4-461A-B1B0-EAF709E7702D}" type="presParOf" srcId="{1546CF04-EC91-4ABE-B124-0655F087B7CA}" destId="{BEE9AC41-8D9E-4AB6-8BCC-A864F25B1410}" srcOrd="0" destOrd="0" presId="urn:microsoft.com/office/officeart/2005/8/layout/cycle6"/>
    <dgm:cxn modelId="{C09ACFD0-BC59-4030-8A5F-959158F1107D}" type="presParOf" srcId="{1546CF04-EC91-4ABE-B124-0655F087B7CA}" destId="{6ADAF01A-9290-489F-AB7C-4643648AF0EB}" srcOrd="1" destOrd="0" presId="urn:microsoft.com/office/officeart/2005/8/layout/cycle6"/>
    <dgm:cxn modelId="{65E9C7F2-68FF-4BD5-896D-038C5CA69A8F}" type="presParOf" srcId="{1546CF04-EC91-4ABE-B124-0655F087B7CA}" destId="{528BEE36-CCEE-4929-A6E9-36210E8930BB}" srcOrd="2" destOrd="0" presId="urn:microsoft.com/office/officeart/2005/8/layout/cycle6"/>
    <dgm:cxn modelId="{66B27BB1-FA1F-47F5-ACD3-9C54BCBBA3D3}" type="presParOf" srcId="{1546CF04-EC91-4ABE-B124-0655F087B7CA}" destId="{659DBBDB-4DA5-4579-854C-C1313CCA47DD}" srcOrd="3" destOrd="0" presId="urn:microsoft.com/office/officeart/2005/8/layout/cycle6"/>
    <dgm:cxn modelId="{EF68091B-838F-403D-817E-EFF56E2D08F1}" type="presParOf" srcId="{1546CF04-EC91-4ABE-B124-0655F087B7CA}" destId="{755422FB-AC7D-4F6B-8FC3-476E609C6AB1}" srcOrd="4" destOrd="0" presId="urn:microsoft.com/office/officeart/2005/8/layout/cycle6"/>
    <dgm:cxn modelId="{5F0C9275-20DB-4712-ADE6-8A1B7D9AA837}" type="presParOf" srcId="{1546CF04-EC91-4ABE-B124-0655F087B7CA}" destId="{91612A81-ED0A-4728-A516-5049F3BC0357}"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703F86-A328-4A13-AF51-C840165D690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D6F7BF9-DADD-4592-9476-F87782D0CDCE}">
      <dgm:prSet/>
      <dgm:spPr/>
      <dgm:t>
        <a:bodyPr/>
        <a:lstStyle/>
        <a:p>
          <a:r>
            <a:rPr lang="en-GB"/>
            <a:t>Sharing criteria with learners</a:t>
          </a:r>
          <a:endParaRPr lang="en-US"/>
        </a:p>
      </dgm:t>
    </dgm:pt>
    <dgm:pt modelId="{E6825054-EAE6-4661-AF6E-70D7030DAFF2}" type="parTrans" cxnId="{0915CFD1-69C5-4956-807E-A428F91E5BA9}">
      <dgm:prSet/>
      <dgm:spPr/>
      <dgm:t>
        <a:bodyPr/>
        <a:lstStyle/>
        <a:p>
          <a:endParaRPr lang="en-US"/>
        </a:p>
      </dgm:t>
    </dgm:pt>
    <dgm:pt modelId="{ADE58A06-77C7-4356-8BF4-7874ED91F876}" type="sibTrans" cxnId="{0915CFD1-69C5-4956-807E-A428F91E5BA9}">
      <dgm:prSet/>
      <dgm:spPr/>
      <dgm:t>
        <a:bodyPr/>
        <a:lstStyle/>
        <a:p>
          <a:endParaRPr lang="en-US"/>
        </a:p>
      </dgm:t>
    </dgm:pt>
    <dgm:pt modelId="{002575C3-086E-4D79-A94B-732C24F9EAFC}">
      <dgm:prSet/>
      <dgm:spPr/>
      <dgm:t>
        <a:bodyPr/>
        <a:lstStyle/>
        <a:p>
          <a:r>
            <a:rPr lang="en-GB"/>
            <a:t>Use and quality of feedback</a:t>
          </a:r>
          <a:endParaRPr lang="en-US"/>
        </a:p>
      </dgm:t>
    </dgm:pt>
    <dgm:pt modelId="{FBA48FD4-529C-448E-8953-B3826C717E93}" type="parTrans" cxnId="{7A3AB399-6660-4F58-B9BD-2751CC71078B}">
      <dgm:prSet/>
      <dgm:spPr/>
      <dgm:t>
        <a:bodyPr/>
        <a:lstStyle/>
        <a:p>
          <a:endParaRPr lang="en-US"/>
        </a:p>
      </dgm:t>
    </dgm:pt>
    <dgm:pt modelId="{7DDF9B0E-15C8-466E-B651-E57A0A1D3EDA}" type="sibTrans" cxnId="{7A3AB399-6660-4F58-B9BD-2751CC71078B}">
      <dgm:prSet/>
      <dgm:spPr/>
      <dgm:t>
        <a:bodyPr/>
        <a:lstStyle/>
        <a:p>
          <a:endParaRPr lang="en-US"/>
        </a:p>
      </dgm:t>
    </dgm:pt>
    <dgm:pt modelId="{AA644205-9F9C-4B90-9487-6B5920677388}">
      <dgm:prSet/>
      <dgm:spPr/>
      <dgm:t>
        <a:bodyPr/>
        <a:lstStyle/>
        <a:p>
          <a:r>
            <a:rPr lang="en-GB" dirty="0"/>
            <a:t>Quality of questions / quality of talk</a:t>
          </a:r>
          <a:endParaRPr lang="en-US" dirty="0"/>
        </a:p>
      </dgm:t>
    </dgm:pt>
    <dgm:pt modelId="{3AA4FA37-D7C9-48C9-9EBA-F058D1596AB5}" type="parTrans" cxnId="{E2737FF4-7C11-457C-B3A6-5DCC182F5F5A}">
      <dgm:prSet/>
      <dgm:spPr/>
      <dgm:t>
        <a:bodyPr/>
        <a:lstStyle/>
        <a:p>
          <a:endParaRPr lang="en-US"/>
        </a:p>
      </dgm:t>
    </dgm:pt>
    <dgm:pt modelId="{B1898507-CC4C-4BB1-9234-C863286695D0}" type="sibTrans" cxnId="{E2737FF4-7C11-457C-B3A6-5DCC182F5F5A}">
      <dgm:prSet/>
      <dgm:spPr/>
      <dgm:t>
        <a:bodyPr/>
        <a:lstStyle/>
        <a:p>
          <a:endParaRPr lang="en-US"/>
        </a:p>
      </dgm:t>
    </dgm:pt>
    <dgm:pt modelId="{43B26BA0-9C93-4E8F-A706-1DA70967D0E3}">
      <dgm:prSet/>
      <dgm:spPr/>
      <dgm:t>
        <a:bodyPr/>
        <a:lstStyle/>
        <a:p>
          <a:r>
            <a:rPr lang="en-GB"/>
            <a:t>Peer- and self-assessment</a:t>
          </a:r>
          <a:endParaRPr lang="en-US"/>
        </a:p>
      </dgm:t>
    </dgm:pt>
    <dgm:pt modelId="{D1C6A153-C001-4E6C-93F2-AF6E766E6F6D}" type="parTrans" cxnId="{E2291389-E883-4EE3-A0BD-083F5D37CD43}">
      <dgm:prSet/>
      <dgm:spPr/>
      <dgm:t>
        <a:bodyPr/>
        <a:lstStyle/>
        <a:p>
          <a:endParaRPr lang="en-US"/>
        </a:p>
      </dgm:t>
    </dgm:pt>
    <dgm:pt modelId="{2D23D77F-0B90-46A1-84FE-9858D3AAD055}" type="sibTrans" cxnId="{E2291389-E883-4EE3-A0BD-083F5D37CD43}">
      <dgm:prSet/>
      <dgm:spPr/>
      <dgm:t>
        <a:bodyPr/>
        <a:lstStyle/>
        <a:p>
          <a:endParaRPr lang="en-US"/>
        </a:p>
      </dgm:t>
    </dgm:pt>
    <dgm:pt modelId="{E5F94435-6519-433B-98F4-EECD4B4FAA06}" type="pres">
      <dgm:prSet presAssocID="{45703F86-A328-4A13-AF51-C840165D6908}" presName="diagram" presStyleCnt="0">
        <dgm:presLayoutVars>
          <dgm:dir/>
          <dgm:resizeHandles val="exact"/>
        </dgm:presLayoutVars>
      </dgm:prSet>
      <dgm:spPr/>
    </dgm:pt>
    <dgm:pt modelId="{DA1A1EE9-1429-4EB3-9242-9E936871D549}" type="pres">
      <dgm:prSet presAssocID="{AD6F7BF9-DADD-4592-9476-F87782D0CDCE}" presName="node" presStyleLbl="node1" presStyleIdx="0" presStyleCnt="4">
        <dgm:presLayoutVars>
          <dgm:bulletEnabled val="1"/>
        </dgm:presLayoutVars>
      </dgm:prSet>
      <dgm:spPr/>
    </dgm:pt>
    <dgm:pt modelId="{CB5A1FF0-1E2E-4267-8B82-F272CAF0BC2F}" type="pres">
      <dgm:prSet presAssocID="{ADE58A06-77C7-4356-8BF4-7874ED91F876}" presName="sibTrans" presStyleCnt="0"/>
      <dgm:spPr/>
    </dgm:pt>
    <dgm:pt modelId="{321737B1-F2BF-4ED2-AC3A-CF783A89B883}" type="pres">
      <dgm:prSet presAssocID="{002575C3-086E-4D79-A94B-732C24F9EAFC}" presName="node" presStyleLbl="node1" presStyleIdx="1" presStyleCnt="4">
        <dgm:presLayoutVars>
          <dgm:bulletEnabled val="1"/>
        </dgm:presLayoutVars>
      </dgm:prSet>
      <dgm:spPr/>
    </dgm:pt>
    <dgm:pt modelId="{4B975BDF-082C-4A61-B09F-B8858EE3FB47}" type="pres">
      <dgm:prSet presAssocID="{7DDF9B0E-15C8-466E-B651-E57A0A1D3EDA}" presName="sibTrans" presStyleCnt="0"/>
      <dgm:spPr/>
    </dgm:pt>
    <dgm:pt modelId="{ED48A454-3759-42E0-8B7D-E19719DBAEFD}" type="pres">
      <dgm:prSet presAssocID="{AA644205-9F9C-4B90-9487-6B5920677388}" presName="node" presStyleLbl="node1" presStyleIdx="2" presStyleCnt="4">
        <dgm:presLayoutVars>
          <dgm:bulletEnabled val="1"/>
        </dgm:presLayoutVars>
      </dgm:prSet>
      <dgm:spPr/>
    </dgm:pt>
    <dgm:pt modelId="{C99286E4-A0C0-4BBA-A323-93691BE6B584}" type="pres">
      <dgm:prSet presAssocID="{B1898507-CC4C-4BB1-9234-C863286695D0}" presName="sibTrans" presStyleCnt="0"/>
      <dgm:spPr/>
    </dgm:pt>
    <dgm:pt modelId="{6A398ABD-120C-4E4A-B811-0CF96D1BC404}" type="pres">
      <dgm:prSet presAssocID="{43B26BA0-9C93-4E8F-A706-1DA70967D0E3}" presName="node" presStyleLbl="node1" presStyleIdx="3" presStyleCnt="4">
        <dgm:presLayoutVars>
          <dgm:bulletEnabled val="1"/>
        </dgm:presLayoutVars>
      </dgm:prSet>
      <dgm:spPr/>
    </dgm:pt>
  </dgm:ptLst>
  <dgm:cxnLst>
    <dgm:cxn modelId="{F1F7722D-631A-4226-8AEE-855C24BFA3F5}" type="presOf" srcId="{AD6F7BF9-DADD-4592-9476-F87782D0CDCE}" destId="{DA1A1EE9-1429-4EB3-9242-9E936871D549}" srcOrd="0" destOrd="0" presId="urn:microsoft.com/office/officeart/2005/8/layout/default"/>
    <dgm:cxn modelId="{202B6650-52F2-46E6-BBA1-0398AF18A808}" type="presOf" srcId="{002575C3-086E-4D79-A94B-732C24F9EAFC}" destId="{321737B1-F2BF-4ED2-AC3A-CF783A89B883}" srcOrd="0" destOrd="0" presId="urn:microsoft.com/office/officeart/2005/8/layout/default"/>
    <dgm:cxn modelId="{E2291389-E883-4EE3-A0BD-083F5D37CD43}" srcId="{45703F86-A328-4A13-AF51-C840165D6908}" destId="{43B26BA0-9C93-4E8F-A706-1DA70967D0E3}" srcOrd="3" destOrd="0" parTransId="{D1C6A153-C001-4E6C-93F2-AF6E766E6F6D}" sibTransId="{2D23D77F-0B90-46A1-84FE-9858D3AAD055}"/>
    <dgm:cxn modelId="{7A3AB399-6660-4F58-B9BD-2751CC71078B}" srcId="{45703F86-A328-4A13-AF51-C840165D6908}" destId="{002575C3-086E-4D79-A94B-732C24F9EAFC}" srcOrd="1" destOrd="0" parTransId="{FBA48FD4-529C-448E-8953-B3826C717E93}" sibTransId="{7DDF9B0E-15C8-466E-B651-E57A0A1D3EDA}"/>
    <dgm:cxn modelId="{C72EC5A1-4C4F-4B97-8CBD-CBB735940831}" type="presOf" srcId="{45703F86-A328-4A13-AF51-C840165D6908}" destId="{E5F94435-6519-433B-98F4-EECD4B4FAA06}" srcOrd="0" destOrd="0" presId="urn:microsoft.com/office/officeart/2005/8/layout/default"/>
    <dgm:cxn modelId="{0915CFD1-69C5-4956-807E-A428F91E5BA9}" srcId="{45703F86-A328-4A13-AF51-C840165D6908}" destId="{AD6F7BF9-DADD-4592-9476-F87782D0CDCE}" srcOrd="0" destOrd="0" parTransId="{E6825054-EAE6-4661-AF6E-70D7030DAFF2}" sibTransId="{ADE58A06-77C7-4356-8BF4-7874ED91F876}"/>
    <dgm:cxn modelId="{E9C782D5-B156-483E-8268-D3E1498DB91F}" type="presOf" srcId="{AA644205-9F9C-4B90-9487-6B5920677388}" destId="{ED48A454-3759-42E0-8B7D-E19719DBAEFD}" srcOrd="0" destOrd="0" presId="urn:microsoft.com/office/officeart/2005/8/layout/default"/>
    <dgm:cxn modelId="{245D0BEB-CB98-4B4A-AF3F-C15669ECDBC3}" type="presOf" srcId="{43B26BA0-9C93-4E8F-A706-1DA70967D0E3}" destId="{6A398ABD-120C-4E4A-B811-0CF96D1BC404}" srcOrd="0" destOrd="0" presId="urn:microsoft.com/office/officeart/2005/8/layout/default"/>
    <dgm:cxn modelId="{E2737FF4-7C11-457C-B3A6-5DCC182F5F5A}" srcId="{45703F86-A328-4A13-AF51-C840165D6908}" destId="{AA644205-9F9C-4B90-9487-6B5920677388}" srcOrd="2" destOrd="0" parTransId="{3AA4FA37-D7C9-48C9-9EBA-F058D1596AB5}" sibTransId="{B1898507-CC4C-4BB1-9234-C863286695D0}"/>
    <dgm:cxn modelId="{271FEC5B-37F6-41BC-9FDC-5409F53EF070}" type="presParOf" srcId="{E5F94435-6519-433B-98F4-EECD4B4FAA06}" destId="{DA1A1EE9-1429-4EB3-9242-9E936871D549}" srcOrd="0" destOrd="0" presId="urn:microsoft.com/office/officeart/2005/8/layout/default"/>
    <dgm:cxn modelId="{315EEED3-DF72-45BD-9A63-F4D198BBA432}" type="presParOf" srcId="{E5F94435-6519-433B-98F4-EECD4B4FAA06}" destId="{CB5A1FF0-1E2E-4267-8B82-F272CAF0BC2F}" srcOrd="1" destOrd="0" presId="urn:microsoft.com/office/officeart/2005/8/layout/default"/>
    <dgm:cxn modelId="{373E685A-FBEA-4EF9-81AF-B23BEACB9A4B}" type="presParOf" srcId="{E5F94435-6519-433B-98F4-EECD4B4FAA06}" destId="{321737B1-F2BF-4ED2-AC3A-CF783A89B883}" srcOrd="2" destOrd="0" presId="urn:microsoft.com/office/officeart/2005/8/layout/default"/>
    <dgm:cxn modelId="{741EFE1F-167E-40B5-9890-CAE716D23C2D}" type="presParOf" srcId="{E5F94435-6519-433B-98F4-EECD4B4FAA06}" destId="{4B975BDF-082C-4A61-B09F-B8858EE3FB47}" srcOrd="3" destOrd="0" presId="urn:microsoft.com/office/officeart/2005/8/layout/default"/>
    <dgm:cxn modelId="{DB1B01C7-7A35-4892-884D-11CDAE60AF7C}" type="presParOf" srcId="{E5F94435-6519-433B-98F4-EECD4B4FAA06}" destId="{ED48A454-3759-42E0-8B7D-E19719DBAEFD}" srcOrd="4" destOrd="0" presId="urn:microsoft.com/office/officeart/2005/8/layout/default"/>
    <dgm:cxn modelId="{982E116C-693A-46F5-AF37-B8A9410F1BC9}" type="presParOf" srcId="{E5F94435-6519-433B-98F4-EECD4B4FAA06}" destId="{C99286E4-A0C0-4BBA-A323-93691BE6B584}" srcOrd="5" destOrd="0" presId="urn:microsoft.com/office/officeart/2005/8/layout/default"/>
    <dgm:cxn modelId="{DA21BB8B-1E9D-4D34-845E-F05E323B214C}" type="presParOf" srcId="{E5F94435-6519-433B-98F4-EECD4B4FAA06}" destId="{6A398ABD-120C-4E4A-B811-0CF96D1BC404}"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130B1B-CCFC-4EC2-AD54-6EC3E1E78643}"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70157B4F-223F-4E45-BB96-FC07A9DAA2A2}">
      <dgm:prSet custT="1"/>
      <dgm:spPr/>
      <dgm:t>
        <a:bodyPr/>
        <a:lstStyle/>
        <a:p>
          <a:r>
            <a:rPr lang="en-GB" sz="4000" dirty="0" err="1"/>
            <a:t>AfL</a:t>
          </a:r>
          <a:r>
            <a:rPr lang="en-GB" sz="4000" dirty="0"/>
            <a:t> helps pupils to:</a:t>
          </a:r>
          <a:endParaRPr lang="en-US" sz="4000" dirty="0"/>
        </a:p>
      </dgm:t>
    </dgm:pt>
    <dgm:pt modelId="{9CC10941-9248-4134-9921-1207E2100897}" type="parTrans" cxnId="{4F994E6B-154F-4089-A25A-F928098162BC}">
      <dgm:prSet/>
      <dgm:spPr/>
      <dgm:t>
        <a:bodyPr/>
        <a:lstStyle/>
        <a:p>
          <a:endParaRPr lang="en-US"/>
        </a:p>
      </dgm:t>
    </dgm:pt>
    <dgm:pt modelId="{E3188AC0-B7B6-4386-9868-ACBA124391E5}" type="sibTrans" cxnId="{4F994E6B-154F-4089-A25A-F928098162BC}">
      <dgm:prSet/>
      <dgm:spPr/>
      <dgm:t>
        <a:bodyPr/>
        <a:lstStyle/>
        <a:p>
          <a:endParaRPr lang="en-US"/>
        </a:p>
      </dgm:t>
    </dgm:pt>
    <dgm:pt modelId="{BB2B6AA1-2E2A-4634-A08F-DBCE4C62D812}">
      <dgm:prSet/>
      <dgm:spPr/>
      <dgm:t>
        <a:bodyPr/>
        <a:lstStyle/>
        <a:p>
          <a:r>
            <a:rPr lang="en-GB"/>
            <a:t>Understand the reason and focus for learning</a:t>
          </a:r>
          <a:endParaRPr lang="en-US"/>
        </a:p>
      </dgm:t>
    </dgm:pt>
    <dgm:pt modelId="{205014B4-0517-4379-99ED-EC7FD75E1C4C}" type="parTrans" cxnId="{F0162326-36E5-4BA4-93A6-24BE3C7B6E17}">
      <dgm:prSet/>
      <dgm:spPr/>
      <dgm:t>
        <a:bodyPr/>
        <a:lstStyle/>
        <a:p>
          <a:endParaRPr lang="en-US"/>
        </a:p>
      </dgm:t>
    </dgm:pt>
    <dgm:pt modelId="{30FB4034-6614-4961-BDE8-91EFF3B8F81D}" type="sibTrans" cxnId="{F0162326-36E5-4BA4-93A6-24BE3C7B6E17}">
      <dgm:prSet/>
      <dgm:spPr/>
      <dgm:t>
        <a:bodyPr/>
        <a:lstStyle/>
        <a:p>
          <a:endParaRPr lang="en-US"/>
        </a:p>
      </dgm:t>
    </dgm:pt>
    <dgm:pt modelId="{64FE08F7-97B0-483C-B027-C1668C640725}">
      <dgm:prSet/>
      <dgm:spPr/>
      <dgm:t>
        <a:bodyPr/>
        <a:lstStyle/>
        <a:p>
          <a:r>
            <a:rPr lang="en-GB"/>
            <a:t>Recognise success in learning</a:t>
          </a:r>
          <a:endParaRPr lang="en-US"/>
        </a:p>
      </dgm:t>
    </dgm:pt>
    <dgm:pt modelId="{6D7C2D3E-6961-4543-B808-011D1BD3EA72}" type="parTrans" cxnId="{EC300608-B5F3-4A01-AFE8-DF35568BF098}">
      <dgm:prSet/>
      <dgm:spPr/>
      <dgm:t>
        <a:bodyPr/>
        <a:lstStyle/>
        <a:p>
          <a:endParaRPr lang="en-US"/>
        </a:p>
      </dgm:t>
    </dgm:pt>
    <dgm:pt modelId="{44C01F2C-7E39-4135-BFC3-729BB384AC94}" type="sibTrans" cxnId="{EC300608-B5F3-4A01-AFE8-DF35568BF098}">
      <dgm:prSet/>
      <dgm:spPr/>
      <dgm:t>
        <a:bodyPr/>
        <a:lstStyle/>
        <a:p>
          <a:endParaRPr lang="en-US"/>
        </a:p>
      </dgm:t>
    </dgm:pt>
    <dgm:pt modelId="{97694975-D8CC-4684-B89E-DC071124B1BA}">
      <dgm:prSet/>
      <dgm:spPr/>
      <dgm:t>
        <a:bodyPr/>
        <a:lstStyle/>
        <a:p>
          <a:r>
            <a:rPr lang="en-GB"/>
            <a:t>Identify and work towards a goal</a:t>
          </a:r>
          <a:endParaRPr lang="en-US"/>
        </a:p>
      </dgm:t>
    </dgm:pt>
    <dgm:pt modelId="{FB9D2182-09F2-4E9F-90A0-895A3CD8B8F8}" type="parTrans" cxnId="{482B7E49-4DF0-4D38-880D-82D3DE65BECA}">
      <dgm:prSet/>
      <dgm:spPr/>
      <dgm:t>
        <a:bodyPr/>
        <a:lstStyle/>
        <a:p>
          <a:endParaRPr lang="en-US"/>
        </a:p>
      </dgm:t>
    </dgm:pt>
    <dgm:pt modelId="{781F046D-878F-4D92-98B4-9A156BD5B6DA}" type="sibTrans" cxnId="{482B7E49-4DF0-4D38-880D-82D3DE65BECA}">
      <dgm:prSet/>
      <dgm:spPr/>
      <dgm:t>
        <a:bodyPr/>
        <a:lstStyle/>
        <a:p>
          <a:endParaRPr lang="en-US"/>
        </a:p>
      </dgm:t>
    </dgm:pt>
    <dgm:pt modelId="{E15DF43E-C8E7-4EE6-9873-F63C6838BE82}">
      <dgm:prSet/>
      <dgm:spPr/>
      <dgm:t>
        <a:bodyPr/>
        <a:lstStyle/>
        <a:p>
          <a:r>
            <a:rPr lang="en-GB"/>
            <a:t>Understand how to make improvements and achieve their goals </a:t>
          </a:r>
          <a:endParaRPr lang="en-US"/>
        </a:p>
      </dgm:t>
    </dgm:pt>
    <dgm:pt modelId="{99B5875C-E883-4FDC-9287-366887418C81}" type="parTrans" cxnId="{8B01C329-0D95-48A0-9E3D-3D7998990381}">
      <dgm:prSet/>
      <dgm:spPr/>
      <dgm:t>
        <a:bodyPr/>
        <a:lstStyle/>
        <a:p>
          <a:endParaRPr lang="en-US"/>
        </a:p>
      </dgm:t>
    </dgm:pt>
    <dgm:pt modelId="{DD337A5F-B0B2-4855-8BE9-EDF8B49AB925}" type="sibTrans" cxnId="{8B01C329-0D95-48A0-9E3D-3D7998990381}">
      <dgm:prSet/>
      <dgm:spPr/>
      <dgm:t>
        <a:bodyPr/>
        <a:lstStyle/>
        <a:p>
          <a:endParaRPr lang="en-US"/>
        </a:p>
      </dgm:t>
    </dgm:pt>
    <dgm:pt modelId="{CE62079B-D3FE-453B-9B11-B73F89912AB4}" type="pres">
      <dgm:prSet presAssocID="{E0130B1B-CCFC-4EC2-AD54-6EC3E1E78643}" presName="vert0" presStyleCnt="0">
        <dgm:presLayoutVars>
          <dgm:dir/>
          <dgm:animOne val="branch"/>
          <dgm:animLvl val="lvl"/>
        </dgm:presLayoutVars>
      </dgm:prSet>
      <dgm:spPr/>
    </dgm:pt>
    <dgm:pt modelId="{45CB9363-14CD-4B26-BB94-1F74ECDF8549}" type="pres">
      <dgm:prSet presAssocID="{70157B4F-223F-4E45-BB96-FC07A9DAA2A2}" presName="thickLine" presStyleLbl="alignNode1" presStyleIdx="0" presStyleCnt="1"/>
      <dgm:spPr/>
    </dgm:pt>
    <dgm:pt modelId="{E50AC32D-680B-4829-B01F-307FE5EA8083}" type="pres">
      <dgm:prSet presAssocID="{70157B4F-223F-4E45-BB96-FC07A9DAA2A2}" presName="horz1" presStyleCnt="0"/>
      <dgm:spPr/>
    </dgm:pt>
    <dgm:pt modelId="{81CB3D90-457A-4C17-B576-DA7C4E9EC643}" type="pres">
      <dgm:prSet presAssocID="{70157B4F-223F-4E45-BB96-FC07A9DAA2A2}" presName="tx1" presStyleLbl="revTx" presStyleIdx="0" presStyleCnt="5"/>
      <dgm:spPr/>
    </dgm:pt>
    <dgm:pt modelId="{C677B67C-1788-4F8D-955B-E83EBD4B08EE}" type="pres">
      <dgm:prSet presAssocID="{70157B4F-223F-4E45-BB96-FC07A9DAA2A2}" presName="vert1" presStyleCnt="0"/>
      <dgm:spPr/>
    </dgm:pt>
    <dgm:pt modelId="{28A3AB8D-370B-4752-B26E-FC77696B4FD3}" type="pres">
      <dgm:prSet presAssocID="{BB2B6AA1-2E2A-4634-A08F-DBCE4C62D812}" presName="vertSpace2a" presStyleCnt="0"/>
      <dgm:spPr/>
    </dgm:pt>
    <dgm:pt modelId="{DFEE8A5D-2D0B-4F5F-A4FA-380EFA2E7149}" type="pres">
      <dgm:prSet presAssocID="{BB2B6AA1-2E2A-4634-A08F-DBCE4C62D812}" presName="horz2" presStyleCnt="0"/>
      <dgm:spPr/>
    </dgm:pt>
    <dgm:pt modelId="{69777D4F-5782-4E3E-AD1E-0FE873D7C9C7}" type="pres">
      <dgm:prSet presAssocID="{BB2B6AA1-2E2A-4634-A08F-DBCE4C62D812}" presName="horzSpace2" presStyleCnt="0"/>
      <dgm:spPr/>
    </dgm:pt>
    <dgm:pt modelId="{2388BB3C-BFA8-4492-8E57-D6BE5A732DAA}" type="pres">
      <dgm:prSet presAssocID="{BB2B6AA1-2E2A-4634-A08F-DBCE4C62D812}" presName="tx2" presStyleLbl="revTx" presStyleIdx="1" presStyleCnt="5"/>
      <dgm:spPr/>
    </dgm:pt>
    <dgm:pt modelId="{71098B23-2737-4AD0-8DBE-1D86DBC47CDC}" type="pres">
      <dgm:prSet presAssocID="{BB2B6AA1-2E2A-4634-A08F-DBCE4C62D812}" presName="vert2" presStyleCnt="0"/>
      <dgm:spPr/>
    </dgm:pt>
    <dgm:pt modelId="{13DBC17B-7D1B-4575-ADF0-907A9CE3F234}" type="pres">
      <dgm:prSet presAssocID="{BB2B6AA1-2E2A-4634-A08F-DBCE4C62D812}" presName="thinLine2b" presStyleLbl="callout" presStyleIdx="0" presStyleCnt="4"/>
      <dgm:spPr/>
    </dgm:pt>
    <dgm:pt modelId="{BF5E5E1F-D2F9-440B-8BC5-AF168DA5237A}" type="pres">
      <dgm:prSet presAssocID="{BB2B6AA1-2E2A-4634-A08F-DBCE4C62D812}" presName="vertSpace2b" presStyleCnt="0"/>
      <dgm:spPr/>
    </dgm:pt>
    <dgm:pt modelId="{3D06FF21-A196-44A4-8274-8FE69887F74B}" type="pres">
      <dgm:prSet presAssocID="{64FE08F7-97B0-483C-B027-C1668C640725}" presName="horz2" presStyleCnt="0"/>
      <dgm:spPr/>
    </dgm:pt>
    <dgm:pt modelId="{8A9FCEE6-CEE7-4477-B791-140D989C860C}" type="pres">
      <dgm:prSet presAssocID="{64FE08F7-97B0-483C-B027-C1668C640725}" presName="horzSpace2" presStyleCnt="0"/>
      <dgm:spPr/>
    </dgm:pt>
    <dgm:pt modelId="{00A062B7-C9E5-415C-9AD8-796EBAF7ADE4}" type="pres">
      <dgm:prSet presAssocID="{64FE08F7-97B0-483C-B027-C1668C640725}" presName="tx2" presStyleLbl="revTx" presStyleIdx="2" presStyleCnt="5"/>
      <dgm:spPr/>
    </dgm:pt>
    <dgm:pt modelId="{6DBFD32C-BA2F-487D-BC11-1D936FC66F05}" type="pres">
      <dgm:prSet presAssocID="{64FE08F7-97B0-483C-B027-C1668C640725}" presName="vert2" presStyleCnt="0"/>
      <dgm:spPr/>
    </dgm:pt>
    <dgm:pt modelId="{D22BAE34-607B-43AE-B33C-73056E65AB18}" type="pres">
      <dgm:prSet presAssocID="{64FE08F7-97B0-483C-B027-C1668C640725}" presName="thinLine2b" presStyleLbl="callout" presStyleIdx="1" presStyleCnt="4"/>
      <dgm:spPr/>
    </dgm:pt>
    <dgm:pt modelId="{4782F405-A554-4287-9402-F1D011C85D85}" type="pres">
      <dgm:prSet presAssocID="{64FE08F7-97B0-483C-B027-C1668C640725}" presName="vertSpace2b" presStyleCnt="0"/>
      <dgm:spPr/>
    </dgm:pt>
    <dgm:pt modelId="{FE361C4E-AD3F-43B2-87E3-7B7020B2264B}" type="pres">
      <dgm:prSet presAssocID="{97694975-D8CC-4684-B89E-DC071124B1BA}" presName="horz2" presStyleCnt="0"/>
      <dgm:spPr/>
    </dgm:pt>
    <dgm:pt modelId="{5EA19AA8-4964-4742-B66E-11B72923F705}" type="pres">
      <dgm:prSet presAssocID="{97694975-D8CC-4684-B89E-DC071124B1BA}" presName="horzSpace2" presStyleCnt="0"/>
      <dgm:spPr/>
    </dgm:pt>
    <dgm:pt modelId="{FB1F96E9-1797-4005-BB1B-8F384B505580}" type="pres">
      <dgm:prSet presAssocID="{97694975-D8CC-4684-B89E-DC071124B1BA}" presName="tx2" presStyleLbl="revTx" presStyleIdx="3" presStyleCnt="5"/>
      <dgm:spPr/>
    </dgm:pt>
    <dgm:pt modelId="{A434FBF3-1A29-422A-BC3A-40D161D02BAC}" type="pres">
      <dgm:prSet presAssocID="{97694975-D8CC-4684-B89E-DC071124B1BA}" presName="vert2" presStyleCnt="0"/>
      <dgm:spPr/>
    </dgm:pt>
    <dgm:pt modelId="{7F1322A8-090C-4B1B-B2AD-6B6C0684593B}" type="pres">
      <dgm:prSet presAssocID="{97694975-D8CC-4684-B89E-DC071124B1BA}" presName="thinLine2b" presStyleLbl="callout" presStyleIdx="2" presStyleCnt="4"/>
      <dgm:spPr/>
    </dgm:pt>
    <dgm:pt modelId="{53736A7F-F31A-4988-AA17-8464FECB9A39}" type="pres">
      <dgm:prSet presAssocID="{97694975-D8CC-4684-B89E-DC071124B1BA}" presName="vertSpace2b" presStyleCnt="0"/>
      <dgm:spPr/>
    </dgm:pt>
    <dgm:pt modelId="{25629A4C-6CE0-4AD1-BA01-60696BC9A2F6}" type="pres">
      <dgm:prSet presAssocID="{E15DF43E-C8E7-4EE6-9873-F63C6838BE82}" presName="horz2" presStyleCnt="0"/>
      <dgm:spPr/>
    </dgm:pt>
    <dgm:pt modelId="{DB5F92D2-EED9-4C9B-B778-1940CDCD1AA9}" type="pres">
      <dgm:prSet presAssocID="{E15DF43E-C8E7-4EE6-9873-F63C6838BE82}" presName="horzSpace2" presStyleCnt="0"/>
      <dgm:spPr/>
    </dgm:pt>
    <dgm:pt modelId="{EAB6562E-6596-4C8C-9388-E04498DC3FDF}" type="pres">
      <dgm:prSet presAssocID="{E15DF43E-C8E7-4EE6-9873-F63C6838BE82}" presName="tx2" presStyleLbl="revTx" presStyleIdx="4" presStyleCnt="5"/>
      <dgm:spPr/>
    </dgm:pt>
    <dgm:pt modelId="{E83F7A1A-858A-490D-97B7-278712F9C852}" type="pres">
      <dgm:prSet presAssocID="{E15DF43E-C8E7-4EE6-9873-F63C6838BE82}" presName="vert2" presStyleCnt="0"/>
      <dgm:spPr/>
    </dgm:pt>
    <dgm:pt modelId="{F22C6175-68DF-4F01-A9F7-DAF3CE6E7430}" type="pres">
      <dgm:prSet presAssocID="{E15DF43E-C8E7-4EE6-9873-F63C6838BE82}" presName="thinLine2b" presStyleLbl="callout" presStyleIdx="3" presStyleCnt="4"/>
      <dgm:spPr/>
    </dgm:pt>
    <dgm:pt modelId="{9FFEA997-06F5-4F9D-967B-3618B0564E86}" type="pres">
      <dgm:prSet presAssocID="{E15DF43E-C8E7-4EE6-9873-F63C6838BE82}" presName="vertSpace2b" presStyleCnt="0"/>
      <dgm:spPr/>
    </dgm:pt>
  </dgm:ptLst>
  <dgm:cxnLst>
    <dgm:cxn modelId="{EC300608-B5F3-4A01-AFE8-DF35568BF098}" srcId="{70157B4F-223F-4E45-BB96-FC07A9DAA2A2}" destId="{64FE08F7-97B0-483C-B027-C1668C640725}" srcOrd="1" destOrd="0" parTransId="{6D7C2D3E-6961-4543-B808-011D1BD3EA72}" sibTransId="{44C01F2C-7E39-4135-BFC3-729BB384AC94}"/>
    <dgm:cxn modelId="{51A15C1C-E908-4FE3-96AA-8AD81A683135}" type="presOf" srcId="{70157B4F-223F-4E45-BB96-FC07A9DAA2A2}" destId="{81CB3D90-457A-4C17-B576-DA7C4E9EC643}" srcOrd="0" destOrd="0" presId="urn:microsoft.com/office/officeart/2008/layout/LinedList"/>
    <dgm:cxn modelId="{F0162326-36E5-4BA4-93A6-24BE3C7B6E17}" srcId="{70157B4F-223F-4E45-BB96-FC07A9DAA2A2}" destId="{BB2B6AA1-2E2A-4634-A08F-DBCE4C62D812}" srcOrd="0" destOrd="0" parTransId="{205014B4-0517-4379-99ED-EC7FD75E1C4C}" sibTransId="{30FB4034-6614-4961-BDE8-91EFF3B8F81D}"/>
    <dgm:cxn modelId="{8B01C329-0D95-48A0-9E3D-3D7998990381}" srcId="{70157B4F-223F-4E45-BB96-FC07A9DAA2A2}" destId="{E15DF43E-C8E7-4EE6-9873-F63C6838BE82}" srcOrd="3" destOrd="0" parTransId="{99B5875C-E883-4FDC-9287-366887418C81}" sibTransId="{DD337A5F-B0B2-4855-8BE9-EDF8B49AB925}"/>
    <dgm:cxn modelId="{FAF03266-14E2-4719-9821-3CFBF1598930}" type="presOf" srcId="{97694975-D8CC-4684-B89E-DC071124B1BA}" destId="{FB1F96E9-1797-4005-BB1B-8F384B505580}" srcOrd="0" destOrd="0" presId="urn:microsoft.com/office/officeart/2008/layout/LinedList"/>
    <dgm:cxn modelId="{F0A1A446-0B69-4E10-865E-D7343B072264}" type="presOf" srcId="{64FE08F7-97B0-483C-B027-C1668C640725}" destId="{00A062B7-C9E5-415C-9AD8-796EBAF7ADE4}" srcOrd="0" destOrd="0" presId="urn:microsoft.com/office/officeart/2008/layout/LinedList"/>
    <dgm:cxn modelId="{482B7E49-4DF0-4D38-880D-82D3DE65BECA}" srcId="{70157B4F-223F-4E45-BB96-FC07A9DAA2A2}" destId="{97694975-D8CC-4684-B89E-DC071124B1BA}" srcOrd="2" destOrd="0" parTransId="{FB9D2182-09F2-4E9F-90A0-895A3CD8B8F8}" sibTransId="{781F046D-878F-4D92-98B4-9A156BD5B6DA}"/>
    <dgm:cxn modelId="{4F994E6B-154F-4089-A25A-F928098162BC}" srcId="{E0130B1B-CCFC-4EC2-AD54-6EC3E1E78643}" destId="{70157B4F-223F-4E45-BB96-FC07A9DAA2A2}" srcOrd="0" destOrd="0" parTransId="{9CC10941-9248-4134-9921-1207E2100897}" sibTransId="{E3188AC0-B7B6-4386-9868-ACBA124391E5}"/>
    <dgm:cxn modelId="{B53DA586-7FE9-4219-8718-5A0EBE7384E5}" type="presOf" srcId="{E0130B1B-CCFC-4EC2-AD54-6EC3E1E78643}" destId="{CE62079B-D3FE-453B-9B11-B73F89912AB4}" srcOrd="0" destOrd="0" presId="urn:microsoft.com/office/officeart/2008/layout/LinedList"/>
    <dgm:cxn modelId="{61DB82AE-2599-4582-BD6E-58FB7F83A362}" type="presOf" srcId="{BB2B6AA1-2E2A-4634-A08F-DBCE4C62D812}" destId="{2388BB3C-BFA8-4492-8E57-D6BE5A732DAA}" srcOrd="0" destOrd="0" presId="urn:microsoft.com/office/officeart/2008/layout/LinedList"/>
    <dgm:cxn modelId="{DA6A71DF-3771-45A5-B883-046EE5B626A8}" type="presOf" srcId="{E15DF43E-C8E7-4EE6-9873-F63C6838BE82}" destId="{EAB6562E-6596-4C8C-9388-E04498DC3FDF}" srcOrd="0" destOrd="0" presId="urn:microsoft.com/office/officeart/2008/layout/LinedList"/>
    <dgm:cxn modelId="{00C36A77-E528-4A25-B6B4-5F4A1EE78BDE}" type="presParOf" srcId="{CE62079B-D3FE-453B-9B11-B73F89912AB4}" destId="{45CB9363-14CD-4B26-BB94-1F74ECDF8549}" srcOrd="0" destOrd="0" presId="urn:microsoft.com/office/officeart/2008/layout/LinedList"/>
    <dgm:cxn modelId="{E4B6D04E-72E9-40C6-B548-DD24857F6F01}" type="presParOf" srcId="{CE62079B-D3FE-453B-9B11-B73F89912AB4}" destId="{E50AC32D-680B-4829-B01F-307FE5EA8083}" srcOrd="1" destOrd="0" presId="urn:microsoft.com/office/officeart/2008/layout/LinedList"/>
    <dgm:cxn modelId="{F1BC8993-868A-4B1D-98A1-4D69FA1029B9}" type="presParOf" srcId="{E50AC32D-680B-4829-B01F-307FE5EA8083}" destId="{81CB3D90-457A-4C17-B576-DA7C4E9EC643}" srcOrd="0" destOrd="0" presId="urn:microsoft.com/office/officeart/2008/layout/LinedList"/>
    <dgm:cxn modelId="{351896A1-39E4-4693-A5FE-278744308156}" type="presParOf" srcId="{E50AC32D-680B-4829-B01F-307FE5EA8083}" destId="{C677B67C-1788-4F8D-955B-E83EBD4B08EE}" srcOrd="1" destOrd="0" presId="urn:microsoft.com/office/officeart/2008/layout/LinedList"/>
    <dgm:cxn modelId="{036163BA-BE57-4BD2-95E2-EAB8C0A0BF1B}" type="presParOf" srcId="{C677B67C-1788-4F8D-955B-E83EBD4B08EE}" destId="{28A3AB8D-370B-4752-B26E-FC77696B4FD3}" srcOrd="0" destOrd="0" presId="urn:microsoft.com/office/officeart/2008/layout/LinedList"/>
    <dgm:cxn modelId="{92DBB10B-6BC5-4312-9550-1E25F5DE5FE6}" type="presParOf" srcId="{C677B67C-1788-4F8D-955B-E83EBD4B08EE}" destId="{DFEE8A5D-2D0B-4F5F-A4FA-380EFA2E7149}" srcOrd="1" destOrd="0" presId="urn:microsoft.com/office/officeart/2008/layout/LinedList"/>
    <dgm:cxn modelId="{3C9119EC-D533-4E22-A27C-AA057351BC26}" type="presParOf" srcId="{DFEE8A5D-2D0B-4F5F-A4FA-380EFA2E7149}" destId="{69777D4F-5782-4E3E-AD1E-0FE873D7C9C7}" srcOrd="0" destOrd="0" presId="urn:microsoft.com/office/officeart/2008/layout/LinedList"/>
    <dgm:cxn modelId="{69CE19EB-FA61-4E85-BA39-553658770E1F}" type="presParOf" srcId="{DFEE8A5D-2D0B-4F5F-A4FA-380EFA2E7149}" destId="{2388BB3C-BFA8-4492-8E57-D6BE5A732DAA}" srcOrd="1" destOrd="0" presId="urn:microsoft.com/office/officeart/2008/layout/LinedList"/>
    <dgm:cxn modelId="{996B368F-3867-432D-905D-36D572AE891A}" type="presParOf" srcId="{DFEE8A5D-2D0B-4F5F-A4FA-380EFA2E7149}" destId="{71098B23-2737-4AD0-8DBE-1D86DBC47CDC}" srcOrd="2" destOrd="0" presId="urn:microsoft.com/office/officeart/2008/layout/LinedList"/>
    <dgm:cxn modelId="{C03EAD9D-10E0-4A74-BB56-3DE2A9F178EC}" type="presParOf" srcId="{C677B67C-1788-4F8D-955B-E83EBD4B08EE}" destId="{13DBC17B-7D1B-4575-ADF0-907A9CE3F234}" srcOrd="2" destOrd="0" presId="urn:microsoft.com/office/officeart/2008/layout/LinedList"/>
    <dgm:cxn modelId="{410A9175-4186-4206-B8A3-B6D4FBEEE2F7}" type="presParOf" srcId="{C677B67C-1788-4F8D-955B-E83EBD4B08EE}" destId="{BF5E5E1F-D2F9-440B-8BC5-AF168DA5237A}" srcOrd="3" destOrd="0" presId="urn:microsoft.com/office/officeart/2008/layout/LinedList"/>
    <dgm:cxn modelId="{17884AD4-A682-47B9-84BE-D06536E66CD6}" type="presParOf" srcId="{C677B67C-1788-4F8D-955B-E83EBD4B08EE}" destId="{3D06FF21-A196-44A4-8274-8FE69887F74B}" srcOrd="4" destOrd="0" presId="urn:microsoft.com/office/officeart/2008/layout/LinedList"/>
    <dgm:cxn modelId="{AA2F051A-DCF7-46F9-B683-7A5BA4E92181}" type="presParOf" srcId="{3D06FF21-A196-44A4-8274-8FE69887F74B}" destId="{8A9FCEE6-CEE7-4477-B791-140D989C860C}" srcOrd="0" destOrd="0" presId="urn:microsoft.com/office/officeart/2008/layout/LinedList"/>
    <dgm:cxn modelId="{1C7A658B-A1F8-4FF5-A125-DBDBD7EF35F4}" type="presParOf" srcId="{3D06FF21-A196-44A4-8274-8FE69887F74B}" destId="{00A062B7-C9E5-415C-9AD8-796EBAF7ADE4}" srcOrd="1" destOrd="0" presId="urn:microsoft.com/office/officeart/2008/layout/LinedList"/>
    <dgm:cxn modelId="{13E187C1-D16A-41D8-8B02-B4049B49CB61}" type="presParOf" srcId="{3D06FF21-A196-44A4-8274-8FE69887F74B}" destId="{6DBFD32C-BA2F-487D-BC11-1D936FC66F05}" srcOrd="2" destOrd="0" presId="urn:microsoft.com/office/officeart/2008/layout/LinedList"/>
    <dgm:cxn modelId="{996B53AD-6293-4B49-A9F3-75463D52DDDF}" type="presParOf" srcId="{C677B67C-1788-4F8D-955B-E83EBD4B08EE}" destId="{D22BAE34-607B-43AE-B33C-73056E65AB18}" srcOrd="5" destOrd="0" presId="urn:microsoft.com/office/officeart/2008/layout/LinedList"/>
    <dgm:cxn modelId="{16BBD66B-E5AB-4AF3-A297-F3DC2D5CFF42}" type="presParOf" srcId="{C677B67C-1788-4F8D-955B-E83EBD4B08EE}" destId="{4782F405-A554-4287-9402-F1D011C85D85}" srcOrd="6" destOrd="0" presId="urn:microsoft.com/office/officeart/2008/layout/LinedList"/>
    <dgm:cxn modelId="{8E1276A4-A4BE-4C9A-9982-226977FD211B}" type="presParOf" srcId="{C677B67C-1788-4F8D-955B-E83EBD4B08EE}" destId="{FE361C4E-AD3F-43B2-87E3-7B7020B2264B}" srcOrd="7" destOrd="0" presId="urn:microsoft.com/office/officeart/2008/layout/LinedList"/>
    <dgm:cxn modelId="{1BDFF85D-93F5-4F3C-BE60-14CEDC1ABC5B}" type="presParOf" srcId="{FE361C4E-AD3F-43B2-87E3-7B7020B2264B}" destId="{5EA19AA8-4964-4742-B66E-11B72923F705}" srcOrd="0" destOrd="0" presId="urn:microsoft.com/office/officeart/2008/layout/LinedList"/>
    <dgm:cxn modelId="{339D16BD-D3B4-4B2E-9534-38D3948926EA}" type="presParOf" srcId="{FE361C4E-AD3F-43B2-87E3-7B7020B2264B}" destId="{FB1F96E9-1797-4005-BB1B-8F384B505580}" srcOrd="1" destOrd="0" presId="urn:microsoft.com/office/officeart/2008/layout/LinedList"/>
    <dgm:cxn modelId="{C6231972-F940-475F-A525-9A7869BA6102}" type="presParOf" srcId="{FE361C4E-AD3F-43B2-87E3-7B7020B2264B}" destId="{A434FBF3-1A29-422A-BC3A-40D161D02BAC}" srcOrd="2" destOrd="0" presId="urn:microsoft.com/office/officeart/2008/layout/LinedList"/>
    <dgm:cxn modelId="{57E3B650-C5FB-402E-A4ED-A49540209759}" type="presParOf" srcId="{C677B67C-1788-4F8D-955B-E83EBD4B08EE}" destId="{7F1322A8-090C-4B1B-B2AD-6B6C0684593B}" srcOrd="8" destOrd="0" presId="urn:microsoft.com/office/officeart/2008/layout/LinedList"/>
    <dgm:cxn modelId="{E4287473-3C21-4A77-B3E6-6CDA8C829025}" type="presParOf" srcId="{C677B67C-1788-4F8D-955B-E83EBD4B08EE}" destId="{53736A7F-F31A-4988-AA17-8464FECB9A39}" srcOrd="9" destOrd="0" presId="urn:microsoft.com/office/officeart/2008/layout/LinedList"/>
    <dgm:cxn modelId="{2F6F1A53-A029-45F9-9AEE-D0BE65ECFE24}" type="presParOf" srcId="{C677B67C-1788-4F8D-955B-E83EBD4B08EE}" destId="{25629A4C-6CE0-4AD1-BA01-60696BC9A2F6}" srcOrd="10" destOrd="0" presId="urn:microsoft.com/office/officeart/2008/layout/LinedList"/>
    <dgm:cxn modelId="{B5834BE9-9A45-4C23-9675-7EC7D99AEEE8}" type="presParOf" srcId="{25629A4C-6CE0-4AD1-BA01-60696BC9A2F6}" destId="{DB5F92D2-EED9-4C9B-B778-1940CDCD1AA9}" srcOrd="0" destOrd="0" presId="urn:microsoft.com/office/officeart/2008/layout/LinedList"/>
    <dgm:cxn modelId="{EE94CF5F-01B2-42F0-B14F-A6562FEB7D75}" type="presParOf" srcId="{25629A4C-6CE0-4AD1-BA01-60696BC9A2F6}" destId="{EAB6562E-6596-4C8C-9388-E04498DC3FDF}" srcOrd="1" destOrd="0" presId="urn:microsoft.com/office/officeart/2008/layout/LinedList"/>
    <dgm:cxn modelId="{B4DFC16E-4ED3-4347-8C4B-BC23D5D16481}" type="presParOf" srcId="{25629A4C-6CE0-4AD1-BA01-60696BC9A2F6}" destId="{E83F7A1A-858A-490D-97B7-278712F9C852}" srcOrd="2" destOrd="0" presId="urn:microsoft.com/office/officeart/2008/layout/LinedList"/>
    <dgm:cxn modelId="{3E31A101-6AF0-4E64-BA01-6A0199AAF116}" type="presParOf" srcId="{C677B67C-1788-4F8D-955B-E83EBD4B08EE}" destId="{F22C6175-68DF-4F01-A9F7-DAF3CE6E7430}" srcOrd="11" destOrd="0" presId="urn:microsoft.com/office/officeart/2008/layout/LinedList"/>
    <dgm:cxn modelId="{892AA3D4-8C7B-4436-AE41-246CE07D2D7A}" type="presParOf" srcId="{C677B67C-1788-4F8D-955B-E83EBD4B08EE}" destId="{9FFEA997-06F5-4F9D-967B-3618B0564E86}"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EF31C-0CE9-41AA-90B6-D1323ABAFBCB}">
      <dsp:nvSpPr>
        <dsp:cNvPr id="0" name=""/>
        <dsp:cNvSpPr/>
      </dsp:nvSpPr>
      <dsp:spPr>
        <a:xfrm>
          <a:off x="0" y="1669"/>
          <a:ext cx="9720262" cy="8461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E4398B-90BE-4744-8CE0-16A081992510}">
      <dsp:nvSpPr>
        <dsp:cNvPr id="0" name=""/>
        <dsp:cNvSpPr/>
      </dsp:nvSpPr>
      <dsp:spPr>
        <a:xfrm>
          <a:off x="255971" y="192061"/>
          <a:ext cx="465402" cy="465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56745A-9727-4912-9F2D-1105081CFFC9}">
      <dsp:nvSpPr>
        <dsp:cNvPr id="0" name=""/>
        <dsp:cNvSpPr/>
      </dsp:nvSpPr>
      <dsp:spPr>
        <a:xfrm>
          <a:off x="977345" y="1669"/>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100000"/>
            </a:lnSpc>
            <a:spcBef>
              <a:spcPct val="0"/>
            </a:spcBef>
            <a:spcAft>
              <a:spcPct val="35000"/>
            </a:spcAft>
            <a:buNone/>
          </a:pPr>
          <a:r>
            <a:rPr lang="en-GB" sz="2200" kern="1200" dirty="0"/>
            <a:t>Go to the Moodle file entitled ‘Lecture Materials’.</a:t>
          </a:r>
          <a:endParaRPr lang="en-US" sz="2200" kern="1200" dirty="0"/>
        </a:p>
      </dsp:txBody>
      <dsp:txXfrm>
        <a:off x="977345" y="1669"/>
        <a:ext cx="8742916" cy="846186"/>
      </dsp:txXfrm>
    </dsp:sp>
    <dsp:sp modelId="{02C1FB94-7CAC-4E75-8885-4E375060B044}">
      <dsp:nvSpPr>
        <dsp:cNvPr id="0" name=""/>
        <dsp:cNvSpPr/>
      </dsp:nvSpPr>
      <dsp:spPr>
        <a:xfrm>
          <a:off x="0" y="1059402"/>
          <a:ext cx="9720262" cy="846186"/>
        </a:xfrm>
        <a:prstGeom prst="roundRect">
          <a:avLst>
            <a:gd name="adj" fmla="val 10000"/>
          </a:avLst>
        </a:prstGeom>
        <a:solidFill>
          <a:schemeClr val="accent2">
            <a:hueOff val="-441124"/>
            <a:satOff val="497"/>
            <a:lumOff val="1177"/>
            <a:alphaOff val="0"/>
          </a:schemeClr>
        </a:solidFill>
        <a:ln>
          <a:noFill/>
        </a:ln>
        <a:effectLst/>
      </dsp:spPr>
      <dsp:style>
        <a:lnRef idx="0">
          <a:scrgbClr r="0" g="0" b="0"/>
        </a:lnRef>
        <a:fillRef idx="1">
          <a:scrgbClr r="0" g="0" b="0"/>
        </a:fillRef>
        <a:effectRef idx="0">
          <a:scrgbClr r="0" g="0" b="0"/>
        </a:effectRef>
        <a:fontRef idx="minor"/>
      </dsp:style>
    </dsp:sp>
    <dsp:sp modelId="{91952899-9AA6-483C-A5FC-6994CC799CB2}">
      <dsp:nvSpPr>
        <dsp:cNvPr id="0" name=""/>
        <dsp:cNvSpPr/>
      </dsp:nvSpPr>
      <dsp:spPr>
        <a:xfrm>
          <a:off x="255971" y="1249794"/>
          <a:ext cx="465402" cy="465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6C1395-841C-4F14-9A18-50B37F8777D2}">
      <dsp:nvSpPr>
        <dsp:cNvPr id="0" name=""/>
        <dsp:cNvSpPr/>
      </dsp:nvSpPr>
      <dsp:spPr>
        <a:xfrm>
          <a:off x="977345" y="1059402"/>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100000"/>
            </a:lnSpc>
            <a:spcBef>
              <a:spcPct val="0"/>
            </a:spcBef>
            <a:spcAft>
              <a:spcPct val="35000"/>
            </a:spcAft>
            <a:buNone/>
          </a:pPr>
          <a:r>
            <a:rPr lang="en-GB" sz="2200" kern="1200"/>
            <a:t>Find KS3 ‘Schemes of Work’</a:t>
          </a:r>
          <a:endParaRPr lang="en-US" sz="2200" kern="1200"/>
        </a:p>
      </dsp:txBody>
      <dsp:txXfrm>
        <a:off x="977345" y="1059402"/>
        <a:ext cx="8742916" cy="846186"/>
      </dsp:txXfrm>
    </dsp:sp>
    <dsp:sp modelId="{CBCEB5E9-2AE4-433F-816B-8CE14051205D}">
      <dsp:nvSpPr>
        <dsp:cNvPr id="0" name=""/>
        <dsp:cNvSpPr/>
      </dsp:nvSpPr>
      <dsp:spPr>
        <a:xfrm>
          <a:off x="0" y="2117135"/>
          <a:ext cx="9720262" cy="846186"/>
        </a:xfrm>
        <a:prstGeom prst="roundRect">
          <a:avLst>
            <a:gd name="adj" fmla="val 10000"/>
          </a:avLst>
        </a:prstGeom>
        <a:solidFill>
          <a:schemeClr val="accent2">
            <a:hueOff val="-882249"/>
            <a:satOff val="995"/>
            <a:lumOff val="2353"/>
            <a:alphaOff val="0"/>
          </a:schemeClr>
        </a:solidFill>
        <a:ln>
          <a:noFill/>
        </a:ln>
        <a:effectLst/>
      </dsp:spPr>
      <dsp:style>
        <a:lnRef idx="0">
          <a:scrgbClr r="0" g="0" b="0"/>
        </a:lnRef>
        <a:fillRef idx="1">
          <a:scrgbClr r="0" g="0" b="0"/>
        </a:fillRef>
        <a:effectRef idx="0">
          <a:scrgbClr r="0" g="0" b="0"/>
        </a:effectRef>
        <a:fontRef idx="minor"/>
      </dsp:style>
    </dsp:sp>
    <dsp:sp modelId="{E1DDB196-B57F-4708-BC83-622460215D8D}">
      <dsp:nvSpPr>
        <dsp:cNvPr id="0" name=""/>
        <dsp:cNvSpPr/>
      </dsp:nvSpPr>
      <dsp:spPr>
        <a:xfrm>
          <a:off x="255971" y="2307527"/>
          <a:ext cx="465402" cy="465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247F3A-96CD-47F7-B70E-813FE0B36201}">
      <dsp:nvSpPr>
        <dsp:cNvPr id="0" name=""/>
        <dsp:cNvSpPr/>
      </dsp:nvSpPr>
      <dsp:spPr>
        <a:xfrm>
          <a:off x="977345" y="2117135"/>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100000"/>
            </a:lnSpc>
            <a:spcBef>
              <a:spcPct val="0"/>
            </a:spcBef>
            <a:spcAft>
              <a:spcPct val="35000"/>
            </a:spcAft>
            <a:buNone/>
          </a:pPr>
          <a:r>
            <a:rPr lang="en-GB" sz="2200" kern="1200" dirty="0"/>
            <a:t>Choose 3 different schemes of work for the same age group (i.e. 3 for Year 7 OR Year 8 OR Year 9).</a:t>
          </a:r>
          <a:endParaRPr lang="en-US" sz="2200" kern="1200" dirty="0"/>
        </a:p>
      </dsp:txBody>
      <dsp:txXfrm>
        <a:off x="977345" y="2117135"/>
        <a:ext cx="8742916" cy="846186"/>
      </dsp:txXfrm>
    </dsp:sp>
    <dsp:sp modelId="{DB87FDC4-BF30-4140-A29C-477F9F16184B}">
      <dsp:nvSpPr>
        <dsp:cNvPr id="0" name=""/>
        <dsp:cNvSpPr/>
      </dsp:nvSpPr>
      <dsp:spPr>
        <a:xfrm>
          <a:off x="0" y="3174868"/>
          <a:ext cx="9720262" cy="846186"/>
        </a:xfrm>
        <a:prstGeom prst="roundRect">
          <a:avLst>
            <a:gd name="adj" fmla="val 10000"/>
          </a:avLst>
        </a:prstGeom>
        <a:solidFill>
          <a:schemeClr val="accent2">
            <a:hueOff val="-1323373"/>
            <a:satOff val="1492"/>
            <a:lumOff val="3530"/>
            <a:alphaOff val="0"/>
          </a:schemeClr>
        </a:solidFill>
        <a:ln>
          <a:noFill/>
        </a:ln>
        <a:effectLst/>
      </dsp:spPr>
      <dsp:style>
        <a:lnRef idx="0">
          <a:scrgbClr r="0" g="0" b="0"/>
        </a:lnRef>
        <a:fillRef idx="1">
          <a:scrgbClr r="0" g="0" b="0"/>
        </a:fillRef>
        <a:effectRef idx="0">
          <a:scrgbClr r="0" g="0" b="0"/>
        </a:effectRef>
        <a:fontRef idx="minor"/>
      </dsp:style>
    </dsp:sp>
    <dsp:sp modelId="{65E5C656-010B-4EAD-A57E-6A97CD2FF07A}">
      <dsp:nvSpPr>
        <dsp:cNvPr id="0" name=""/>
        <dsp:cNvSpPr/>
      </dsp:nvSpPr>
      <dsp:spPr>
        <a:xfrm>
          <a:off x="255971" y="3365260"/>
          <a:ext cx="465402" cy="465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748204-78CB-4996-9AF3-1ED18DB7BD64}">
      <dsp:nvSpPr>
        <dsp:cNvPr id="0" name=""/>
        <dsp:cNvSpPr/>
      </dsp:nvSpPr>
      <dsp:spPr>
        <a:xfrm>
          <a:off x="977345" y="3174868"/>
          <a:ext cx="8742916" cy="84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555" tIns="89555" rIns="89555" bIns="89555" numCol="1" spcCol="1270" anchor="ctr" anchorCtr="0">
          <a:noAutofit/>
        </a:bodyPr>
        <a:lstStyle/>
        <a:p>
          <a:pPr marL="0" lvl="0" indent="0" algn="l" defTabSz="977900">
            <a:lnSpc>
              <a:spcPct val="100000"/>
            </a:lnSpc>
            <a:spcBef>
              <a:spcPct val="0"/>
            </a:spcBef>
            <a:spcAft>
              <a:spcPct val="35000"/>
            </a:spcAft>
            <a:buNone/>
          </a:pPr>
          <a:r>
            <a:rPr lang="en-GB" sz="2200" kern="1200" dirty="0"/>
            <a:t>Make a list of the topics covered in each of the three schemes of work that you have chosen.</a:t>
          </a:r>
          <a:endParaRPr lang="en-US" sz="2200" kern="1200" dirty="0"/>
        </a:p>
      </dsp:txBody>
      <dsp:txXfrm>
        <a:off x="977345" y="3174868"/>
        <a:ext cx="8742916" cy="846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7BEC6A-21BF-497A-8192-BF45BC75156C}">
      <dsp:nvSpPr>
        <dsp:cNvPr id="0" name=""/>
        <dsp:cNvSpPr/>
      </dsp:nvSpPr>
      <dsp:spPr>
        <a:xfrm>
          <a:off x="0" y="0"/>
          <a:ext cx="8262222" cy="181022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dirty="0"/>
            <a:t>* Compare them to your own ‘topics’ list.</a:t>
          </a:r>
          <a:endParaRPr lang="en-US" sz="5200" kern="1200" dirty="0"/>
        </a:p>
      </dsp:txBody>
      <dsp:txXfrm>
        <a:off x="53020" y="53020"/>
        <a:ext cx="6391212" cy="1704186"/>
      </dsp:txXfrm>
    </dsp:sp>
    <dsp:sp modelId="{83E7436F-DD10-4DE1-8B35-EA46EA844557}">
      <dsp:nvSpPr>
        <dsp:cNvPr id="0" name=""/>
        <dsp:cNvSpPr/>
      </dsp:nvSpPr>
      <dsp:spPr>
        <a:xfrm>
          <a:off x="1458039" y="2212498"/>
          <a:ext cx="8262222" cy="1810226"/>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Similarities? / Differences?</a:t>
          </a:r>
          <a:endParaRPr lang="en-US" sz="5200" kern="1200"/>
        </a:p>
      </dsp:txBody>
      <dsp:txXfrm>
        <a:off x="1511059" y="2265518"/>
        <a:ext cx="5521496" cy="1704186"/>
      </dsp:txXfrm>
    </dsp:sp>
    <dsp:sp modelId="{27BEDC7E-6533-4512-9839-B054292B7308}">
      <dsp:nvSpPr>
        <dsp:cNvPr id="0" name=""/>
        <dsp:cNvSpPr/>
      </dsp:nvSpPr>
      <dsp:spPr>
        <a:xfrm>
          <a:off x="7085575" y="1423038"/>
          <a:ext cx="1176647" cy="1176647"/>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50321" y="1423038"/>
        <a:ext cx="647155" cy="8854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74B10-BEAD-4318-ACCC-5545B29B220F}">
      <dsp:nvSpPr>
        <dsp:cNvPr id="0" name=""/>
        <dsp:cNvSpPr/>
      </dsp:nvSpPr>
      <dsp:spPr>
        <a:xfrm>
          <a:off x="0" y="0"/>
          <a:ext cx="9720262" cy="1810226"/>
        </a:xfrm>
        <a:prstGeom prst="roundRect">
          <a:avLst>
            <a:gd name="adj" fmla="val 1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2F7EA38-0B11-4BA7-93D0-641C9CC2E014}">
      <dsp:nvSpPr>
        <dsp:cNvPr id="0" name=""/>
        <dsp:cNvSpPr/>
      </dsp:nvSpPr>
      <dsp:spPr>
        <a:xfrm>
          <a:off x="311020" y="454493"/>
          <a:ext cx="2952765" cy="1114648"/>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649251BA-D69C-4926-BECB-F3602A632B69}">
      <dsp:nvSpPr>
        <dsp:cNvPr id="0" name=""/>
        <dsp:cNvSpPr/>
      </dsp:nvSpPr>
      <dsp:spPr>
        <a:xfrm rot="10800000">
          <a:off x="362991" y="1810226"/>
          <a:ext cx="2810712" cy="2212498"/>
        </a:xfrm>
        <a:prstGeom prst="round2SameRect">
          <a:avLst>
            <a:gd name="adj1" fmla="val 10500"/>
            <a:gd name="adj2" fmla="val 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endParaRPr lang="en-US" sz="2000" kern="1200" dirty="0"/>
        </a:p>
      </dsp:txBody>
      <dsp:txXfrm rot="10800000">
        <a:off x="431033" y="1810226"/>
        <a:ext cx="2674628" cy="2144456"/>
      </dsp:txXfrm>
    </dsp:sp>
    <dsp:sp modelId="{488F4680-8F40-4D24-A2BD-A1DC40CC0A32}">
      <dsp:nvSpPr>
        <dsp:cNvPr id="0" name=""/>
        <dsp:cNvSpPr/>
      </dsp:nvSpPr>
      <dsp:spPr>
        <a:xfrm>
          <a:off x="3530439" y="447676"/>
          <a:ext cx="2810712" cy="1100510"/>
        </a:xfrm>
        <a:prstGeom prst="roundRect">
          <a:avLst>
            <a:gd name="adj" fmla="val 1000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7CA6925-C0BB-4D34-8857-6A90B33370D4}">
      <dsp:nvSpPr>
        <dsp:cNvPr id="0" name=""/>
        <dsp:cNvSpPr/>
      </dsp:nvSpPr>
      <dsp:spPr>
        <a:xfrm rot="10800000">
          <a:off x="3525801" y="1810226"/>
          <a:ext cx="2810712" cy="2212498"/>
        </a:xfrm>
        <a:prstGeom prst="round2SameRect">
          <a:avLst>
            <a:gd name="adj1" fmla="val 10500"/>
            <a:gd name="adj2" fmla="val 0"/>
          </a:avLst>
        </a:prstGeom>
        <a:gradFill rotWithShape="0">
          <a:gsLst>
            <a:gs pos="0">
              <a:schemeClr val="accent4">
                <a:hueOff val="-764177"/>
                <a:satOff val="-5123"/>
                <a:lumOff val="-5295"/>
                <a:alphaOff val="0"/>
                <a:tint val="83000"/>
                <a:satMod val="100000"/>
                <a:lumMod val="100000"/>
              </a:schemeClr>
            </a:gs>
            <a:gs pos="100000">
              <a:schemeClr val="accent4">
                <a:hueOff val="-764177"/>
                <a:satOff val="-5123"/>
                <a:lumOff val="-5295"/>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endParaRPr lang="en-US" sz="2000" kern="1200" dirty="0"/>
        </a:p>
      </dsp:txBody>
      <dsp:txXfrm rot="10800000">
        <a:off x="3593843" y="1810226"/>
        <a:ext cx="2674628" cy="2144456"/>
      </dsp:txXfrm>
    </dsp:sp>
    <dsp:sp modelId="{BC9D2F52-02CE-4DA3-A0B0-2EC76CDBBB6A}">
      <dsp:nvSpPr>
        <dsp:cNvPr id="0" name=""/>
        <dsp:cNvSpPr/>
      </dsp:nvSpPr>
      <dsp:spPr>
        <a:xfrm>
          <a:off x="6599540" y="433167"/>
          <a:ext cx="2810712" cy="1146096"/>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E439F31F-B1E5-41AD-A3D3-B340E9791368}">
      <dsp:nvSpPr>
        <dsp:cNvPr id="0" name=""/>
        <dsp:cNvSpPr/>
      </dsp:nvSpPr>
      <dsp:spPr>
        <a:xfrm rot="10800000">
          <a:off x="6617585" y="1810226"/>
          <a:ext cx="2810712" cy="2212498"/>
        </a:xfrm>
        <a:prstGeom prst="round2SameRect">
          <a:avLst>
            <a:gd name="adj1" fmla="val 10500"/>
            <a:gd name="adj2" fmla="val 0"/>
          </a:avLst>
        </a:prstGeom>
        <a:gradFill rotWithShape="0">
          <a:gsLst>
            <a:gs pos="0">
              <a:schemeClr val="accent4">
                <a:hueOff val="-1528355"/>
                <a:satOff val="-10245"/>
                <a:lumOff val="-10589"/>
                <a:alphaOff val="0"/>
                <a:tint val="83000"/>
                <a:satMod val="100000"/>
                <a:lumMod val="100000"/>
              </a:schemeClr>
            </a:gs>
            <a:gs pos="100000">
              <a:schemeClr val="accent4">
                <a:hueOff val="-1528355"/>
                <a:satOff val="-10245"/>
                <a:lumOff val="-10589"/>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endParaRPr lang="en-US" sz="2000" kern="1200" dirty="0"/>
        </a:p>
      </dsp:txBody>
      <dsp:txXfrm rot="10800000">
        <a:off x="6685627" y="1810226"/>
        <a:ext cx="2674628" cy="21444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74B10-BEAD-4318-ACCC-5545B29B220F}">
      <dsp:nvSpPr>
        <dsp:cNvPr id="0" name=""/>
        <dsp:cNvSpPr/>
      </dsp:nvSpPr>
      <dsp:spPr>
        <a:xfrm>
          <a:off x="0" y="0"/>
          <a:ext cx="9720262" cy="1810226"/>
        </a:xfrm>
        <a:prstGeom prst="roundRect">
          <a:avLst>
            <a:gd name="adj" fmla="val 10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2F7EA38-0B11-4BA7-93D0-641C9CC2E014}">
      <dsp:nvSpPr>
        <dsp:cNvPr id="0" name=""/>
        <dsp:cNvSpPr/>
      </dsp:nvSpPr>
      <dsp:spPr>
        <a:xfrm>
          <a:off x="304799" y="438955"/>
          <a:ext cx="2855326" cy="1173920"/>
        </a:xfrm>
        <a:prstGeom prst="roundRect">
          <a:avLst>
            <a:gd name="adj" fmla="val 10000"/>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t="-16000" b="-16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649251BA-D69C-4926-BECB-F3602A632B69}">
      <dsp:nvSpPr>
        <dsp:cNvPr id="0" name=""/>
        <dsp:cNvSpPr/>
      </dsp:nvSpPr>
      <dsp:spPr>
        <a:xfrm rot="10800000">
          <a:off x="291607" y="1810226"/>
          <a:ext cx="2855326" cy="2212498"/>
        </a:xfrm>
        <a:prstGeom prst="round2SameRect">
          <a:avLst>
            <a:gd name="adj1" fmla="val 10500"/>
            <a:gd name="adj2" fmla="val 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what a round is</a:t>
          </a:r>
        </a:p>
        <a:p>
          <a:pPr marL="0" lvl="0" indent="0" algn="ctr" defTabSz="889000">
            <a:lnSpc>
              <a:spcPct val="90000"/>
            </a:lnSpc>
            <a:spcBef>
              <a:spcPct val="0"/>
            </a:spcBef>
            <a:spcAft>
              <a:spcPct val="35000"/>
            </a:spcAft>
            <a:buNone/>
          </a:pPr>
          <a:r>
            <a:rPr lang="en-US" sz="2000" kern="1200" dirty="0"/>
            <a:t>what 4/4 time is</a:t>
          </a:r>
        </a:p>
        <a:p>
          <a:pPr marL="0" lvl="0" indent="0" algn="ctr" defTabSz="889000">
            <a:lnSpc>
              <a:spcPct val="90000"/>
            </a:lnSpc>
            <a:spcBef>
              <a:spcPct val="0"/>
            </a:spcBef>
            <a:spcAft>
              <a:spcPct val="35000"/>
            </a:spcAft>
            <a:buNone/>
          </a:pPr>
          <a:r>
            <a:rPr lang="en-US" sz="2000" kern="1200" dirty="0"/>
            <a:t>what counterpoint is</a:t>
          </a:r>
        </a:p>
        <a:p>
          <a:pPr marL="0" lvl="0" indent="0" algn="ctr" defTabSz="889000">
            <a:lnSpc>
              <a:spcPct val="90000"/>
            </a:lnSpc>
            <a:spcBef>
              <a:spcPct val="0"/>
            </a:spcBef>
            <a:spcAft>
              <a:spcPct val="35000"/>
            </a:spcAft>
            <a:buNone/>
          </a:pPr>
          <a:r>
            <a:rPr lang="en-US" sz="2000" kern="1200" dirty="0"/>
            <a:t>the tuning of the strings on a guitar</a:t>
          </a:r>
        </a:p>
      </dsp:txBody>
      <dsp:txXfrm rot="10800000">
        <a:off x="359649" y="1810226"/>
        <a:ext cx="2719242" cy="2144456"/>
      </dsp:txXfrm>
    </dsp:sp>
    <dsp:sp modelId="{488F4680-8F40-4D24-A2BD-A1DC40CC0A32}">
      <dsp:nvSpPr>
        <dsp:cNvPr id="0" name=""/>
        <dsp:cNvSpPr/>
      </dsp:nvSpPr>
      <dsp:spPr>
        <a:xfrm>
          <a:off x="3432553" y="438948"/>
          <a:ext cx="2855326" cy="1138994"/>
        </a:xfrm>
        <a:prstGeom prst="roundRect">
          <a:avLst>
            <a:gd name="adj" fmla="val 10000"/>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t="-10000" b="-10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F7CA6925-C0BB-4D34-8857-6A90B33370D4}">
      <dsp:nvSpPr>
        <dsp:cNvPr id="0" name=""/>
        <dsp:cNvSpPr/>
      </dsp:nvSpPr>
      <dsp:spPr>
        <a:xfrm rot="10800000">
          <a:off x="3432467" y="1810226"/>
          <a:ext cx="2855326" cy="2212498"/>
        </a:xfrm>
        <a:prstGeom prst="round2SameRect">
          <a:avLst>
            <a:gd name="adj1" fmla="val 10500"/>
            <a:gd name="adj2" fmla="val 0"/>
          </a:avLst>
        </a:prstGeom>
        <a:gradFill rotWithShape="0">
          <a:gsLst>
            <a:gs pos="0">
              <a:schemeClr val="accent4">
                <a:hueOff val="-764177"/>
                <a:satOff val="-5123"/>
                <a:lumOff val="-5295"/>
                <a:alphaOff val="0"/>
                <a:tint val="83000"/>
                <a:satMod val="100000"/>
                <a:lumMod val="100000"/>
              </a:schemeClr>
            </a:gs>
            <a:gs pos="100000">
              <a:schemeClr val="accent4">
                <a:hueOff val="-764177"/>
                <a:satOff val="-5123"/>
                <a:lumOff val="-5295"/>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to play a chromatic scale</a:t>
          </a:r>
        </a:p>
        <a:p>
          <a:pPr marL="0" lvl="0" indent="0" algn="ctr" defTabSz="889000">
            <a:lnSpc>
              <a:spcPct val="90000"/>
            </a:lnSpc>
            <a:spcBef>
              <a:spcPct val="0"/>
            </a:spcBef>
            <a:spcAft>
              <a:spcPct val="35000"/>
            </a:spcAft>
            <a:buNone/>
          </a:pPr>
          <a:r>
            <a:rPr lang="en-US" sz="2000" kern="1200" dirty="0"/>
            <a:t>to breathe in the correct places</a:t>
          </a:r>
        </a:p>
        <a:p>
          <a:pPr marL="0" lvl="0" indent="0" algn="ctr" defTabSz="889000">
            <a:lnSpc>
              <a:spcPct val="90000"/>
            </a:lnSpc>
            <a:spcBef>
              <a:spcPct val="0"/>
            </a:spcBef>
            <a:spcAft>
              <a:spcPct val="35000"/>
            </a:spcAft>
            <a:buNone/>
          </a:pPr>
          <a:r>
            <a:rPr lang="en-US" sz="2000" kern="1200" dirty="0"/>
            <a:t>to sing in an ensemble</a:t>
          </a:r>
        </a:p>
        <a:p>
          <a:pPr marL="0" lvl="0" indent="0" algn="ctr" defTabSz="889000">
            <a:lnSpc>
              <a:spcPct val="90000"/>
            </a:lnSpc>
            <a:spcBef>
              <a:spcPct val="0"/>
            </a:spcBef>
            <a:spcAft>
              <a:spcPct val="35000"/>
            </a:spcAft>
            <a:buNone/>
          </a:pPr>
          <a:r>
            <a:rPr lang="en-US" sz="2000" kern="1200" dirty="0"/>
            <a:t>to conduct in 4/4 time</a:t>
          </a:r>
        </a:p>
      </dsp:txBody>
      <dsp:txXfrm rot="10800000">
        <a:off x="3500509" y="1810226"/>
        <a:ext cx="2719242" cy="2144456"/>
      </dsp:txXfrm>
    </dsp:sp>
    <dsp:sp modelId="{BC9D2F52-02CE-4DA3-A0B0-2EC76CDBBB6A}">
      <dsp:nvSpPr>
        <dsp:cNvPr id="0" name=""/>
        <dsp:cNvSpPr/>
      </dsp:nvSpPr>
      <dsp:spPr>
        <a:xfrm>
          <a:off x="6573327" y="494617"/>
          <a:ext cx="2855326" cy="1105581"/>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5000" b="-25000"/>
          </a:stretch>
        </a:blip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1">
          <a:scrgbClr r="0" g="0" b="0"/>
        </a:effectRef>
        <a:fontRef idx="minor"/>
      </dsp:style>
    </dsp:sp>
    <dsp:sp modelId="{E439F31F-B1E5-41AD-A3D3-B340E9791368}">
      <dsp:nvSpPr>
        <dsp:cNvPr id="0" name=""/>
        <dsp:cNvSpPr/>
      </dsp:nvSpPr>
      <dsp:spPr>
        <a:xfrm rot="10800000">
          <a:off x="6573327" y="1810226"/>
          <a:ext cx="2855326" cy="2212498"/>
        </a:xfrm>
        <a:prstGeom prst="round2SameRect">
          <a:avLst>
            <a:gd name="adj1" fmla="val 10500"/>
            <a:gd name="adj2" fmla="val 0"/>
          </a:avLst>
        </a:prstGeom>
        <a:gradFill rotWithShape="0">
          <a:gsLst>
            <a:gs pos="0">
              <a:schemeClr val="accent4">
                <a:hueOff val="-1528355"/>
                <a:satOff val="-10245"/>
                <a:lumOff val="-10589"/>
                <a:alphaOff val="0"/>
                <a:tint val="83000"/>
                <a:satMod val="100000"/>
                <a:lumMod val="100000"/>
              </a:schemeClr>
            </a:gs>
            <a:gs pos="100000">
              <a:schemeClr val="accent4">
                <a:hueOff val="-1528355"/>
                <a:satOff val="-10245"/>
                <a:lumOff val="-10589"/>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the expressive character of the music</a:t>
          </a:r>
        </a:p>
        <a:p>
          <a:pPr marL="0" lvl="0" indent="0" algn="ctr" defTabSz="889000">
            <a:lnSpc>
              <a:spcPct val="90000"/>
            </a:lnSpc>
            <a:spcBef>
              <a:spcPct val="0"/>
            </a:spcBef>
            <a:spcAft>
              <a:spcPct val="35000"/>
            </a:spcAft>
            <a:buNone/>
          </a:pPr>
          <a:r>
            <a:rPr lang="en-US" sz="2000" kern="1200" dirty="0"/>
            <a:t>the potential of the music (what would happen if we sang it slower/detached…)</a:t>
          </a:r>
        </a:p>
      </dsp:txBody>
      <dsp:txXfrm rot="10800000">
        <a:off x="6641369" y="1810226"/>
        <a:ext cx="2719242" cy="21444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B4CB1-ACC5-44A0-A2FE-B8EF9308E193}">
      <dsp:nvSpPr>
        <dsp:cNvPr id="0" name=""/>
        <dsp:cNvSpPr/>
      </dsp:nvSpPr>
      <dsp:spPr>
        <a:xfrm>
          <a:off x="0" y="36934"/>
          <a:ext cx="3037581" cy="182254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It allows us to monitor progress against tangible data.</a:t>
          </a:r>
          <a:endParaRPr lang="en-US" sz="2600" kern="1200"/>
        </a:p>
      </dsp:txBody>
      <dsp:txXfrm>
        <a:off x="0" y="36934"/>
        <a:ext cx="3037581" cy="1822549"/>
      </dsp:txXfrm>
    </dsp:sp>
    <dsp:sp modelId="{7A5E3228-84A4-4E2A-94CB-FE367863D827}">
      <dsp:nvSpPr>
        <dsp:cNvPr id="0" name=""/>
        <dsp:cNvSpPr/>
      </dsp:nvSpPr>
      <dsp:spPr>
        <a:xfrm>
          <a:off x="3341340" y="36934"/>
          <a:ext cx="3037581" cy="182254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Formal assessment needed to track progress throughout the course or key stage.</a:t>
          </a:r>
          <a:endParaRPr lang="en-US" sz="2600" kern="1200"/>
        </a:p>
      </dsp:txBody>
      <dsp:txXfrm>
        <a:off x="3341340" y="36934"/>
        <a:ext cx="3037581" cy="1822549"/>
      </dsp:txXfrm>
    </dsp:sp>
    <dsp:sp modelId="{E949D54D-88B3-4C52-BFD9-04DAE01E6AA3}">
      <dsp:nvSpPr>
        <dsp:cNvPr id="0" name=""/>
        <dsp:cNvSpPr/>
      </dsp:nvSpPr>
      <dsp:spPr>
        <a:xfrm>
          <a:off x="6682680" y="36934"/>
          <a:ext cx="3037581" cy="182254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Informal assessment needed to check pupils know what to do and how to progress.</a:t>
          </a:r>
          <a:endParaRPr lang="en-US" sz="2600" kern="1200"/>
        </a:p>
      </dsp:txBody>
      <dsp:txXfrm>
        <a:off x="6682680" y="36934"/>
        <a:ext cx="3037581" cy="1822549"/>
      </dsp:txXfrm>
    </dsp:sp>
    <dsp:sp modelId="{E8740DD0-5029-4A34-B871-8303941B646D}">
      <dsp:nvSpPr>
        <dsp:cNvPr id="0" name=""/>
        <dsp:cNvSpPr/>
      </dsp:nvSpPr>
      <dsp:spPr>
        <a:xfrm>
          <a:off x="1670670" y="2163241"/>
          <a:ext cx="3037581" cy="182254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Control!  I am accountable for results and need to manage the learning.</a:t>
          </a:r>
          <a:endParaRPr lang="en-US" sz="2600" kern="1200"/>
        </a:p>
      </dsp:txBody>
      <dsp:txXfrm>
        <a:off x="1670670" y="2163241"/>
        <a:ext cx="3037581" cy="1822549"/>
      </dsp:txXfrm>
    </dsp:sp>
    <dsp:sp modelId="{1802C10A-ACC4-4200-B9DD-3CECE1FF0033}">
      <dsp:nvSpPr>
        <dsp:cNvPr id="0" name=""/>
        <dsp:cNvSpPr/>
      </dsp:nvSpPr>
      <dsp:spPr>
        <a:xfrm>
          <a:off x="5012010" y="2163241"/>
          <a:ext cx="3037581" cy="182254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Realistic targets can be set so learners know where they are and how to progress.</a:t>
          </a:r>
          <a:endParaRPr lang="en-US" sz="2600" kern="1200"/>
        </a:p>
      </dsp:txBody>
      <dsp:txXfrm>
        <a:off x="5012010" y="2163241"/>
        <a:ext cx="3037581" cy="18225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9AC41-8D9E-4AB6-8BCC-A864F25B1410}">
      <dsp:nvSpPr>
        <dsp:cNvPr id="0" name=""/>
        <dsp:cNvSpPr/>
      </dsp:nvSpPr>
      <dsp:spPr>
        <a:xfrm>
          <a:off x="901893" y="1414809"/>
          <a:ext cx="4082179" cy="2653416"/>
        </a:xfrm>
        <a:prstGeom prst="roundRect">
          <a:avLst/>
        </a:prstGeom>
        <a:solidFill>
          <a:schemeClr val="accent3"/>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ctr" defTabSz="2755900">
            <a:lnSpc>
              <a:spcPct val="90000"/>
            </a:lnSpc>
            <a:spcBef>
              <a:spcPct val="0"/>
            </a:spcBef>
            <a:spcAft>
              <a:spcPct val="35000"/>
            </a:spcAft>
            <a:buNone/>
          </a:pPr>
          <a:r>
            <a:rPr lang="en-GB" sz="6200" kern="1200"/>
            <a:t>Summative </a:t>
          </a:r>
          <a:endParaRPr lang="en-US" sz="6200" kern="1200"/>
        </a:p>
      </dsp:txBody>
      <dsp:txXfrm>
        <a:off x="1031422" y="1544338"/>
        <a:ext cx="3823121" cy="2394358"/>
      </dsp:txXfrm>
    </dsp:sp>
    <dsp:sp modelId="{528BEE36-CCEE-4929-A6E9-36210E8930BB}">
      <dsp:nvSpPr>
        <dsp:cNvPr id="0" name=""/>
        <dsp:cNvSpPr/>
      </dsp:nvSpPr>
      <dsp:spPr>
        <a:xfrm>
          <a:off x="2942983" y="491766"/>
          <a:ext cx="4499502" cy="4499502"/>
        </a:xfrm>
        <a:custGeom>
          <a:avLst/>
          <a:gdLst/>
          <a:ahLst/>
          <a:cxnLst/>
          <a:rect l="0" t="0" r="0" b="0"/>
          <a:pathLst>
            <a:path>
              <a:moveTo>
                <a:pt x="454489" y="893869"/>
              </a:moveTo>
              <a:arcTo wR="2249751" hR="2249751" stAng="13023727" swAng="6352545"/>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9DBBDB-4DA5-4579-854C-C1313CCA47DD}">
      <dsp:nvSpPr>
        <dsp:cNvPr id="0" name=""/>
        <dsp:cNvSpPr/>
      </dsp:nvSpPr>
      <dsp:spPr>
        <a:xfrm>
          <a:off x="5401396" y="1414809"/>
          <a:ext cx="4082179" cy="2653416"/>
        </a:xfrm>
        <a:prstGeom prst="round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ctr" defTabSz="2755900">
            <a:lnSpc>
              <a:spcPct val="90000"/>
            </a:lnSpc>
            <a:spcBef>
              <a:spcPct val="0"/>
            </a:spcBef>
            <a:spcAft>
              <a:spcPct val="35000"/>
            </a:spcAft>
            <a:buNone/>
          </a:pPr>
          <a:r>
            <a:rPr lang="en-GB" sz="6200" kern="1200" dirty="0"/>
            <a:t>Formative</a:t>
          </a:r>
          <a:endParaRPr lang="en-US" sz="6200" kern="1200" dirty="0"/>
        </a:p>
      </dsp:txBody>
      <dsp:txXfrm>
        <a:off x="5530925" y="1544338"/>
        <a:ext cx="3823121" cy="2394358"/>
      </dsp:txXfrm>
    </dsp:sp>
    <dsp:sp modelId="{91612A81-ED0A-4728-A516-5049F3BC0357}">
      <dsp:nvSpPr>
        <dsp:cNvPr id="0" name=""/>
        <dsp:cNvSpPr/>
      </dsp:nvSpPr>
      <dsp:spPr>
        <a:xfrm>
          <a:off x="2942983" y="491766"/>
          <a:ext cx="4499502" cy="4499502"/>
        </a:xfrm>
        <a:custGeom>
          <a:avLst/>
          <a:gdLst/>
          <a:ahLst/>
          <a:cxnLst/>
          <a:rect l="0" t="0" r="0" b="0"/>
          <a:pathLst>
            <a:path>
              <a:moveTo>
                <a:pt x="4045013" y="3605632"/>
              </a:moveTo>
              <a:arcTo wR="2249751" hR="2249751" stAng="2223727" swAng="6352545"/>
            </a:path>
          </a:pathLst>
        </a:custGeom>
        <a:noFill/>
        <a:ln w="9525" cap="flat" cmpd="sng" algn="ctr">
          <a:solidFill>
            <a:schemeClr val="accent5">
              <a:hueOff val="2356783"/>
              <a:satOff val="-11270"/>
              <a:lumOff val="12353"/>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A1EE9-1429-4EB3-9242-9E936871D549}">
      <dsp:nvSpPr>
        <dsp:cNvPr id="0" name=""/>
        <dsp:cNvSpPr/>
      </dsp:nvSpPr>
      <dsp:spPr>
        <a:xfrm>
          <a:off x="1615851" y="2998"/>
          <a:ext cx="3089790" cy="185387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Sharing criteria with learners</a:t>
          </a:r>
          <a:endParaRPr lang="en-US" sz="3800" kern="1200"/>
        </a:p>
      </dsp:txBody>
      <dsp:txXfrm>
        <a:off x="1615851" y="2998"/>
        <a:ext cx="3089790" cy="1853874"/>
      </dsp:txXfrm>
    </dsp:sp>
    <dsp:sp modelId="{321737B1-F2BF-4ED2-AC3A-CF783A89B883}">
      <dsp:nvSpPr>
        <dsp:cNvPr id="0" name=""/>
        <dsp:cNvSpPr/>
      </dsp:nvSpPr>
      <dsp:spPr>
        <a:xfrm>
          <a:off x="5014620" y="2998"/>
          <a:ext cx="3089790" cy="185387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Use and quality of feedback</a:t>
          </a:r>
          <a:endParaRPr lang="en-US" sz="3800" kern="1200"/>
        </a:p>
      </dsp:txBody>
      <dsp:txXfrm>
        <a:off x="5014620" y="2998"/>
        <a:ext cx="3089790" cy="1853874"/>
      </dsp:txXfrm>
    </dsp:sp>
    <dsp:sp modelId="{ED48A454-3759-42E0-8B7D-E19719DBAEFD}">
      <dsp:nvSpPr>
        <dsp:cNvPr id="0" name=""/>
        <dsp:cNvSpPr/>
      </dsp:nvSpPr>
      <dsp:spPr>
        <a:xfrm>
          <a:off x="1615851" y="2165852"/>
          <a:ext cx="3089790" cy="185387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Quality of questions / quality of talk</a:t>
          </a:r>
          <a:endParaRPr lang="en-US" sz="3800" kern="1200" dirty="0"/>
        </a:p>
      </dsp:txBody>
      <dsp:txXfrm>
        <a:off x="1615851" y="2165852"/>
        <a:ext cx="3089790" cy="1853874"/>
      </dsp:txXfrm>
    </dsp:sp>
    <dsp:sp modelId="{6A398ABD-120C-4E4A-B811-0CF96D1BC404}">
      <dsp:nvSpPr>
        <dsp:cNvPr id="0" name=""/>
        <dsp:cNvSpPr/>
      </dsp:nvSpPr>
      <dsp:spPr>
        <a:xfrm>
          <a:off x="5014620" y="2165852"/>
          <a:ext cx="3089790" cy="185387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a:t>Peer- and self-assessment</a:t>
          </a:r>
          <a:endParaRPr lang="en-US" sz="3800" kern="1200"/>
        </a:p>
      </dsp:txBody>
      <dsp:txXfrm>
        <a:off x="5014620" y="2165852"/>
        <a:ext cx="3089790" cy="18538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B9363-14CD-4B26-BB94-1F74ECDF8549}">
      <dsp:nvSpPr>
        <dsp:cNvPr id="0" name=""/>
        <dsp:cNvSpPr/>
      </dsp:nvSpPr>
      <dsp:spPr>
        <a:xfrm>
          <a:off x="0" y="0"/>
          <a:ext cx="972007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1CB3D90-457A-4C17-B576-DA7C4E9EC643}">
      <dsp:nvSpPr>
        <dsp:cNvPr id="0" name=""/>
        <dsp:cNvSpPr/>
      </dsp:nvSpPr>
      <dsp:spPr>
        <a:xfrm>
          <a:off x="0" y="0"/>
          <a:ext cx="1944014" cy="402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err="1"/>
            <a:t>AfL</a:t>
          </a:r>
          <a:r>
            <a:rPr lang="en-GB" sz="4000" kern="1200" dirty="0"/>
            <a:t> helps pupils to:</a:t>
          </a:r>
          <a:endParaRPr lang="en-US" sz="4000" kern="1200" dirty="0"/>
        </a:p>
      </dsp:txBody>
      <dsp:txXfrm>
        <a:off x="0" y="0"/>
        <a:ext cx="1944014" cy="4023360"/>
      </dsp:txXfrm>
    </dsp:sp>
    <dsp:sp modelId="{2388BB3C-BFA8-4492-8E57-D6BE5A732DAA}">
      <dsp:nvSpPr>
        <dsp:cNvPr id="0" name=""/>
        <dsp:cNvSpPr/>
      </dsp:nvSpPr>
      <dsp:spPr>
        <a:xfrm>
          <a:off x="2089815" y="47296"/>
          <a:ext cx="7630257" cy="945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Understand the reason and focus for learning</a:t>
          </a:r>
          <a:endParaRPr lang="en-US" sz="2900" kern="1200"/>
        </a:p>
      </dsp:txBody>
      <dsp:txXfrm>
        <a:off x="2089815" y="47296"/>
        <a:ext cx="7630257" cy="945921"/>
      </dsp:txXfrm>
    </dsp:sp>
    <dsp:sp modelId="{13DBC17B-7D1B-4575-ADF0-907A9CE3F234}">
      <dsp:nvSpPr>
        <dsp:cNvPr id="0" name=""/>
        <dsp:cNvSpPr/>
      </dsp:nvSpPr>
      <dsp:spPr>
        <a:xfrm>
          <a:off x="1944014" y="993217"/>
          <a:ext cx="7776058"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00A062B7-C9E5-415C-9AD8-796EBAF7ADE4}">
      <dsp:nvSpPr>
        <dsp:cNvPr id="0" name=""/>
        <dsp:cNvSpPr/>
      </dsp:nvSpPr>
      <dsp:spPr>
        <a:xfrm>
          <a:off x="2089815" y="1040513"/>
          <a:ext cx="7630257" cy="945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Recognise success in learning</a:t>
          </a:r>
          <a:endParaRPr lang="en-US" sz="2900" kern="1200"/>
        </a:p>
      </dsp:txBody>
      <dsp:txXfrm>
        <a:off x="2089815" y="1040513"/>
        <a:ext cx="7630257" cy="945921"/>
      </dsp:txXfrm>
    </dsp:sp>
    <dsp:sp modelId="{D22BAE34-607B-43AE-B33C-73056E65AB18}">
      <dsp:nvSpPr>
        <dsp:cNvPr id="0" name=""/>
        <dsp:cNvSpPr/>
      </dsp:nvSpPr>
      <dsp:spPr>
        <a:xfrm>
          <a:off x="1944014" y="1986435"/>
          <a:ext cx="7776058"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FB1F96E9-1797-4005-BB1B-8F384B505580}">
      <dsp:nvSpPr>
        <dsp:cNvPr id="0" name=""/>
        <dsp:cNvSpPr/>
      </dsp:nvSpPr>
      <dsp:spPr>
        <a:xfrm>
          <a:off x="2089815" y="2033731"/>
          <a:ext cx="7630257" cy="945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Identify and work towards a goal</a:t>
          </a:r>
          <a:endParaRPr lang="en-US" sz="2900" kern="1200"/>
        </a:p>
      </dsp:txBody>
      <dsp:txXfrm>
        <a:off x="2089815" y="2033731"/>
        <a:ext cx="7630257" cy="945921"/>
      </dsp:txXfrm>
    </dsp:sp>
    <dsp:sp modelId="{7F1322A8-090C-4B1B-B2AD-6B6C0684593B}">
      <dsp:nvSpPr>
        <dsp:cNvPr id="0" name=""/>
        <dsp:cNvSpPr/>
      </dsp:nvSpPr>
      <dsp:spPr>
        <a:xfrm>
          <a:off x="1944014" y="2979653"/>
          <a:ext cx="7776058"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 modelId="{EAB6562E-6596-4C8C-9388-E04498DC3FDF}">
      <dsp:nvSpPr>
        <dsp:cNvPr id="0" name=""/>
        <dsp:cNvSpPr/>
      </dsp:nvSpPr>
      <dsp:spPr>
        <a:xfrm>
          <a:off x="2089815" y="3026949"/>
          <a:ext cx="7630257" cy="945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Understand how to make improvements and achieve their goals </a:t>
          </a:r>
          <a:endParaRPr lang="en-US" sz="2900" kern="1200"/>
        </a:p>
      </dsp:txBody>
      <dsp:txXfrm>
        <a:off x="2089815" y="3026949"/>
        <a:ext cx="7630257" cy="945921"/>
      </dsp:txXfrm>
    </dsp:sp>
    <dsp:sp modelId="{F22C6175-68DF-4F01-A9F7-DAF3CE6E7430}">
      <dsp:nvSpPr>
        <dsp:cNvPr id="0" name=""/>
        <dsp:cNvSpPr/>
      </dsp:nvSpPr>
      <dsp:spPr>
        <a:xfrm>
          <a:off x="1944014" y="3972871"/>
          <a:ext cx="7776058" cy="0"/>
        </a:xfrm>
        <a:prstGeom prst="line">
          <a:avLst/>
        </a:prstGeom>
        <a:solidFill>
          <a:schemeClr val="accent2">
            <a:hueOff val="0"/>
            <a:satOff val="0"/>
            <a:lumOff val="0"/>
            <a:alphaOff val="0"/>
          </a:schemeClr>
        </a:solidFill>
        <a:ln w="15875"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97A92A-5608-4BED-8207-FAE24123D90B}" type="datetimeFigureOut">
              <a:rPr lang="en-GB" smtClean="0"/>
              <a:t>12/09/2023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151D5A-195E-4F17-A352-06AAD758B3FC}" type="slidenum">
              <a:rPr lang="en-GB" smtClean="0"/>
              <a:t>‹#›</a:t>
            </a:fld>
            <a:endParaRPr lang="en-GB"/>
          </a:p>
        </p:txBody>
      </p:sp>
    </p:spTree>
    <p:extLst>
      <p:ext uri="{BB962C8B-B14F-4D97-AF65-F5344CB8AC3E}">
        <p14:creationId xmlns:p14="http://schemas.microsoft.com/office/powerpoint/2010/main" val="2797396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26</a:t>
            </a:fld>
            <a:endParaRPr lang="en-GB"/>
          </a:p>
        </p:txBody>
      </p:sp>
    </p:spTree>
    <p:extLst>
      <p:ext uri="{BB962C8B-B14F-4D97-AF65-F5344CB8AC3E}">
        <p14:creationId xmlns:p14="http://schemas.microsoft.com/office/powerpoint/2010/main" val="2643482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28</a:t>
            </a:fld>
            <a:endParaRPr lang="en-GB"/>
          </a:p>
        </p:txBody>
      </p:sp>
    </p:spTree>
    <p:extLst>
      <p:ext uri="{BB962C8B-B14F-4D97-AF65-F5344CB8AC3E}">
        <p14:creationId xmlns:p14="http://schemas.microsoft.com/office/powerpoint/2010/main" val="4151596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29</a:t>
            </a:fld>
            <a:endParaRPr lang="en-GB"/>
          </a:p>
        </p:txBody>
      </p:sp>
    </p:spTree>
    <p:extLst>
      <p:ext uri="{BB962C8B-B14F-4D97-AF65-F5344CB8AC3E}">
        <p14:creationId xmlns:p14="http://schemas.microsoft.com/office/powerpoint/2010/main" val="2718172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30</a:t>
            </a:fld>
            <a:endParaRPr lang="en-GB"/>
          </a:p>
        </p:txBody>
      </p:sp>
    </p:spTree>
    <p:extLst>
      <p:ext uri="{BB962C8B-B14F-4D97-AF65-F5344CB8AC3E}">
        <p14:creationId xmlns:p14="http://schemas.microsoft.com/office/powerpoint/2010/main" val="4219406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32</a:t>
            </a:fld>
            <a:endParaRPr lang="en-GB"/>
          </a:p>
        </p:txBody>
      </p:sp>
    </p:spTree>
    <p:extLst>
      <p:ext uri="{BB962C8B-B14F-4D97-AF65-F5344CB8AC3E}">
        <p14:creationId xmlns:p14="http://schemas.microsoft.com/office/powerpoint/2010/main" val="4092037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DC809C-2232-4865-AFB0-A6938D4F2433}" type="slidenum">
              <a:rPr lang="en-GB" smtClean="0"/>
              <a:t>33</a:t>
            </a:fld>
            <a:endParaRPr lang="en-GB"/>
          </a:p>
        </p:txBody>
      </p:sp>
    </p:spTree>
    <p:extLst>
      <p:ext uri="{BB962C8B-B14F-4D97-AF65-F5344CB8AC3E}">
        <p14:creationId xmlns:p14="http://schemas.microsoft.com/office/powerpoint/2010/main" val="3401175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rgbClr val="00B0F0"/>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34</a:t>
            </a:fld>
            <a:endParaRPr lang="en-GB"/>
          </a:p>
        </p:txBody>
      </p:sp>
    </p:spTree>
    <p:extLst>
      <p:ext uri="{BB962C8B-B14F-4D97-AF65-F5344CB8AC3E}">
        <p14:creationId xmlns:p14="http://schemas.microsoft.com/office/powerpoint/2010/main" val="1698339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dirty="0"/>
              <a:t>Definitions about formative assessment revolve around the purpose of assessment being to </a:t>
            </a:r>
            <a:r>
              <a:rPr lang="en-GB" b="1" dirty="0"/>
              <a:t>improve learning</a:t>
            </a:r>
            <a:endParaRPr lang="en-GB" dirty="0"/>
          </a:p>
          <a:p>
            <a:pPr marL="170061" indent="-170061">
              <a:buFont typeface="Arial" panose="020B0604020202020204" pitchFamily="34" charset="0"/>
              <a:buChar char="•"/>
            </a:pPr>
            <a:r>
              <a:rPr lang="en-GB" dirty="0"/>
              <a:t>Formative assessment has been under development in various manifestations for the last</a:t>
            </a:r>
            <a:r>
              <a:rPr lang="en-GB" baseline="0" dirty="0"/>
              <a:t> couple of decades</a:t>
            </a:r>
          </a:p>
          <a:p>
            <a:pPr marL="170061" indent="-170061">
              <a:buFont typeface="Arial" panose="020B0604020202020204" pitchFamily="34" charset="0"/>
              <a:buChar char="•"/>
            </a:pPr>
            <a:endParaRPr lang="en-GB" baseline="0" dirty="0"/>
          </a:p>
          <a:p>
            <a:pPr marL="170061" indent="-170061">
              <a:buFont typeface="Arial" panose="020B0604020202020204" pitchFamily="34" charset="0"/>
              <a:buChar char="•"/>
            </a:pPr>
            <a:r>
              <a:rPr lang="en-GB" baseline="0" dirty="0"/>
              <a:t>Current interpretations of formative assessment  - also known as </a:t>
            </a:r>
            <a:r>
              <a:rPr lang="en-GB" baseline="0" dirty="0" err="1"/>
              <a:t>AfL</a:t>
            </a:r>
            <a:r>
              <a:rPr lang="en-GB" baseline="0" dirty="0"/>
              <a:t> – are often linked to Black and </a:t>
            </a:r>
            <a:r>
              <a:rPr lang="en-GB" baseline="0" dirty="0" err="1"/>
              <a:t>Wiliam’s</a:t>
            </a:r>
            <a:r>
              <a:rPr lang="en-GB" baseline="0" dirty="0"/>
              <a:t> (1998) review of literature and subsequent developments by the UK’s Assessment Reform Group (2002) </a:t>
            </a:r>
          </a:p>
          <a:p>
            <a:pPr marL="170061" indent="-170061">
              <a:buFont typeface="Arial" panose="020B0604020202020204" pitchFamily="34" charset="0"/>
              <a:buChar char="•"/>
            </a:pPr>
            <a:endParaRPr lang="en-GB" baseline="0" dirty="0"/>
          </a:p>
          <a:p>
            <a:pPr marL="170061" indent="-170061">
              <a:buFont typeface="Arial" panose="020B0604020202020204" pitchFamily="34" charset="0"/>
              <a:buChar char="•"/>
            </a:pPr>
            <a:endParaRPr lang="en-GB" baseline="0" dirty="0"/>
          </a:p>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35</a:t>
            </a:fld>
            <a:endParaRPr lang="en-GB"/>
          </a:p>
        </p:txBody>
      </p:sp>
    </p:spTree>
    <p:extLst>
      <p:ext uri="{BB962C8B-B14F-4D97-AF65-F5344CB8AC3E}">
        <p14:creationId xmlns:p14="http://schemas.microsoft.com/office/powerpoint/2010/main" val="2349000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36</a:t>
            </a:fld>
            <a:endParaRPr lang="en-GB"/>
          </a:p>
        </p:txBody>
      </p:sp>
    </p:spTree>
    <p:extLst>
      <p:ext uri="{BB962C8B-B14F-4D97-AF65-F5344CB8AC3E}">
        <p14:creationId xmlns:p14="http://schemas.microsoft.com/office/powerpoint/2010/main" val="870980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37</a:t>
            </a:fld>
            <a:endParaRPr lang="en-GB"/>
          </a:p>
        </p:txBody>
      </p:sp>
    </p:spTree>
    <p:extLst>
      <p:ext uri="{BB962C8B-B14F-4D97-AF65-F5344CB8AC3E}">
        <p14:creationId xmlns:p14="http://schemas.microsoft.com/office/powerpoint/2010/main" val="1735543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38</a:t>
            </a:fld>
            <a:endParaRPr lang="en-GB"/>
          </a:p>
        </p:txBody>
      </p:sp>
    </p:spTree>
    <p:extLst>
      <p:ext uri="{BB962C8B-B14F-4D97-AF65-F5344CB8AC3E}">
        <p14:creationId xmlns:p14="http://schemas.microsoft.com/office/powerpoint/2010/main" val="2708049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40</a:t>
            </a:fld>
            <a:endParaRPr lang="en-GB"/>
          </a:p>
        </p:txBody>
      </p:sp>
    </p:spTree>
    <p:extLst>
      <p:ext uri="{BB962C8B-B14F-4D97-AF65-F5344CB8AC3E}">
        <p14:creationId xmlns:p14="http://schemas.microsoft.com/office/powerpoint/2010/main" val="4261167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dirty="0" err="1"/>
              <a:t>AfL</a:t>
            </a:r>
            <a:r>
              <a:rPr lang="en-GB" dirty="0"/>
              <a:t> is founded on a constructivist view of learning, which strongly recognises </a:t>
            </a:r>
            <a:r>
              <a:rPr lang="en-GB" u="none" dirty="0"/>
              <a:t>that learning is something that</a:t>
            </a:r>
            <a:r>
              <a:rPr lang="en-GB" u="none" baseline="0" dirty="0"/>
              <a:t> happens inside the mind of the learner – it is something they DO.  </a:t>
            </a:r>
          </a:p>
          <a:p>
            <a:pPr marL="170061" indent="-170061">
              <a:buFont typeface="Arial" panose="020B0604020202020204" pitchFamily="34" charset="0"/>
              <a:buChar char="•"/>
            </a:pPr>
            <a:endParaRPr lang="en-GB" u="sng" baseline="0" dirty="0"/>
          </a:p>
          <a:p>
            <a:pPr marL="170061" indent="-170061">
              <a:buFont typeface="Arial" panose="020B0604020202020204" pitchFamily="34" charset="0"/>
              <a:buChar char="•"/>
            </a:pPr>
            <a:r>
              <a:rPr lang="en-GB" u="none" baseline="0" dirty="0"/>
              <a:t>No matter what ARTISTRY we employ as teachers, learning is still something that learners do for themselves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It’s all too easy to get in to the habit of talking about learning as a product – as the outcome of teaching.  </a:t>
            </a:r>
            <a:r>
              <a:rPr lang="en-GB" u="none" baseline="0" dirty="0" err="1"/>
              <a:t>AfL</a:t>
            </a:r>
            <a:r>
              <a:rPr lang="en-GB" u="none" baseline="0" dirty="0"/>
              <a:t> focuses on learning as a PROCESS, giving pupils the opportunity to reflect and make sense of their recent learning experiences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Question should NOT be “How can I teach better?” but “How can I help my pupils to become better learners?”</a:t>
            </a:r>
          </a:p>
          <a:p>
            <a:pPr marL="170061" indent="-170061">
              <a:buFont typeface="Arial" panose="020B0604020202020204" pitchFamily="34" charset="0"/>
              <a:buChar char="•"/>
            </a:pPr>
            <a:r>
              <a:rPr lang="en-GB" u="none" baseline="0" dirty="0"/>
              <a:t>Therefore, the role of the teacher is to provide sufficient structure to SCAFFOLD tasks and activities and to REGULATE learning by intervening and providing FEEDBACK </a:t>
            </a:r>
          </a:p>
          <a:p>
            <a:pPr marL="170061" indent="-170061">
              <a:buFont typeface="Arial" panose="020B0604020202020204" pitchFamily="34" charset="0"/>
              <a:buChar char="•"/>
            </a:pPr>
            <a:r>
              <a:rPr lang="en-GB" u="none" baseline="0" dirty="0"/>
              <a:t>Each new task will generate a different ZPD </a:t>
            </a:r>
            <a:endParaRPr lang="en-GB" u="none" dirty="0"/>
          </a:p>
        </p:txBody>
      </p:sp>
      <p:sp>
        <p:nvSpPr>
          <p:cNvPr id="4" name="Slide Number Placeholder 3"/>
          <p:cNvSpPr>
            <a:spLocks noGrp="1"/>
          </p:cNvSpPr>
          <p:nvPr>
            <p:ph type="sldNum" sz="quarter" idx="10"/>
          </p:nvPr>
        </p:nvSpPr>
        <p:spPr/>
        <p:txBody>
          <a:bodyPr/>
          <a:lstStyle/>
          <a:p>
            <a:pPr>
              <a:defRPr/>
            </a:pPr>
            <a:fld id="{B5558541-AB78-4A89-8AAF-902939CD1B16}" type="slidenum">
              <a:rPr lang="cy-GB" altLang="en-US" smtClean="0"/>
              <a:pPr>
                <a:defRPr/>
              </a:pPr>
              <a:t>43</a:t>
            </a:fld>
            <a:endParaRPr lang="cy-GB" altLang="en-US"/>
          </a:p>
        </p:txBody>
      </p:sp>
    </p:spTree>
    <p:extLst>
      <p:ext uri="{BB962C8B-B14F-4D97-AF65-F5344CB8AC3E}">
        <p14:creationId xmlns:p14="http://schemas.microsoft.com/office/powerpoint/2010/main" val="2644360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44</a:t>
            </a:fld>
            <a:endParaRPr lang="en-GB"/>
          </a:p>
        </p:txBody>
      </p:sp>
    </p:spTree>
    <p:extLst>
      <p:ext uri="{BB962C8B-B14F-4D97-AF65-F5344CB8AC3E}">
        <p14:creationId xmlns:p14="http://schemas.microsoft.com/office/powerpoint/2010/main" val="16805729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061" indent="-170061">
              <a:buFont typeface="Arial" panose="020B0604020202020204" pitchFamily="34" charset="0"/>
              <a:buChar char="•"/>
            </a:pPr>
            <a:r>
              <a:rPr lang="en-GB" u="none" dirty="0" err="1"/>
              <a:t>Dweck’s</a:t>
            </a:r>
            <a:r>
              <a:rPr lang="en-GB" u="none" dirty="0"/>
              <a:t> research demonstrates that,</a:t>
            </a:r>
            <a:r>
              <a:rPr lang="en-GB" u="none" baseline="0" dirty="0"/>
              <a:t> through the LANGUAGE we use with pupils, adults can have a huge influence over the </a:t>
            </a:r>
            <a:r>
              <a:rPr lang="en-GB" u="none" baseline="0" dirty="0" err="1"/>
              <a:t>mindset</a:t>
            </a:r>
            <a:r>
              <a:rPr lang="en-GB" u="none" baseline="0" dirty="0"/>
              <a:t>  young person adopts</a:t>
            </a:r>
          </a:p>
          <a:p>
            <a:pPr marL="170061" indent="-170061">
              <a:buFont typeface="Arial" panose="020B0604020202020204" pitchFamily="34" charset="0"/>
              <a:buChar char="•"/>
            </a:pPr>
            <a:endParaRPr lang="en-GB" u="none" baseline="0" dirty="0"/>
          </a:p>
          <a:p>
            <a:pPr marL="170061" indent="-170061">
              <a:buFont typeface="Arial" panose="020B0604020202020204" pitchFamily="34" charset="0"/>
              <a:buChar char="•"/>
            </a:pPr>
            <a:r>
              <a:rPr lang="en-GB" u="none" baseline="0" dirty="0"/>
              <a:t>How we frame success and failure, the way we promote STRUGGLE in a positive way are all important.  </a:t>
            </a:r>
            <a:endParaRPr lang="en-GB" u="none" dirty="0"/>
          </a:p>
          <a:p>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45</a:t>
            </a:fld>
            <a:endParaRPr lang="en-GB"/>
          </a:p>
        </p:txBody>
      </p:sp>
    </p:spTree>
    <p:extLst>
      <p:ext uri="{BB962C8B-B14F-4D97-AF65-F5344CB8AC3E}">
        <p14:creationId xmlns:p14="http://schemas.microsoft.com/office/powerpoint/2010/main" val="714682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79902DAC-7D19-4A83-928E-C9984FCD9667}" type="slidenum">
              <a:rPr lang="en-GB" smtClean="0"/>
              <a:t>46</a:t>
            </a:fld>
            <a:endParaRPr lang="en-GB"/>
          </a:p>
        </p:txBody>
      </p:sp>
    </p:spTree>
    <p:extLst>
      <p:ext uri="{BB962C8B-B14F-4D97-AF65-F5344CB8AC3E}">
        <p14:creationId xmlns:p14="http://schemas.microsoft.com/office/powerpoint/2010/main" val="13683468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79902DAC-7D19-4A83-928E-C9984FCD9667}" type="slidenum">
              <a:rPr lang="en-GB" smtClean="0"/>
              <a:t>47</a:t>
            </a:fld>
            <a:endParaRPr lang="en-GB"/>
          </a:p>
        </p:txBody>
      </p:sp>
    </p:spTree>
    <p:extLst>
      <p:ext uri="{BB962C8B-B14F-4D97-AF65-F5344CB8AC3E}">
        <p14:creationId xmlns:p14="http://schemas.microsoft.com/office/powerpoint/2010/main" val="29688697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b="1" baseline="0" dirty="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48</a:t>
            </a:fld>
            <a:endParaRPr lang="en-GB"/>
          </a:p>
        </p:txBody>
      </p:sp>
    </p:spTree>
    <p:extLst>
      <p:ext uri="{BB962C8B-B14F-4D97-AF65-F5344CB8AC3E}">
        <p14:creationId xmlns:p14="http://schemas.microsoft.com/office/powerpoint/2010/main" val="944212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p>
          <a:p>
            <a:pPr marL="0" indent="0">
              <a:buNone/>
            </a:pPr>
            <a:endParaRPr lang="en-GB" b="1" baseline="0" dirty="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49</a:t>
            </a:fld>
            <a:endParaRPr lang="en-GB"/>
          </a:p>
        </p:txBody>
      </p:sp>
    </p:spTree>
    <p:extLst>
      <p:ext uri="{BB962C8B-B14F-4D97-AF65-F5344CB8AC3E}">
        <p14:creationId xmlns:p14="http://schemas.microsoft.com/office/powerpoint/2010/main" val="12255805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6748" indent="-226748">
              <a:buFont typeface="+mj-lt"/>
              <a:buAutoNum type="arabicPeriod"/>
            </a:pPr>
            <a:r>
              <a:rPr lang="en-GB" u="none" dirty="0"/>
              <a:t>LEARNING</a:t>
            </a:r>
            <a:r>
              <a:rPr lang="en-GB" u="none" baseline="0" dirty="0"/>
              <a:t> INTENTIONS – inform pupils of what they are doing and why</a:t>
            </a:r>
          </a:p>
          <a:p>
            <a:pPr marL="0" indent="0">
              <a:buFont typeface="+mj-lt"/>
              <a:buNone/>
            </a:pPr>
            <a:endParaRPr lang="en-GB" u="none" baseline="0" dirty="0"/>
          </a:p>
          <a:p>
            <a:pPr marL="226748" indent="-226748">
              <a:buFont typeface="+mj-lt"/>
              <a:buAutoNum type="arabicPeriod"/>
            </a:pPr>
            <a:r>
              <a:rPr lang="en-GB" u="none" baseline="0" dirty="0"/>
              <a:t>SUCCESS CRITERIA – steps or key ingredients that are pertinent to new learning.  Pupils and teachers can negotiate these BEFORE learning begins, and it is only these items that learning is measured against</a:t>
            </a:r>
          </a:p>
          <a:p>
            <a:pPr marL="226748" indent="-226748">
              <a:buFont typeface="+mj-lt"/>
              <a:buAutoNum type="arabicPeriod"/>
            </a:pPr>
            <a:endParaRPr lang="en-GB" u="none" baseline="0" dirty="0"/>
          </a:p>
          <a:p>
            <a:pPr marL="226748" indent="-226748">
              <a:buFont typeface="+mj-lt"/>
              <a:buAutoNum type="arabicPeriod"/>
            </a:pPr>
            <a:r>
              <a:rPr lang="en-GB" u="none" baseline="0" dirty="0"/>
              <a:t>FORMATIVE FEEDBACK – provides pupils with info about the successful areas of their learning performance as well as areas that they can improve upon next</a:t>
            </a:r>
          </a:p>
          <a:p>
            <a:pPr marL="226748" indent="-226748">
              <a:buFont typeface="+mj-lt"/>
              <a:buAutoNum type="arabicPeriod"/>
            </a:pPr>
            <a:endParaRPr lang="en-GB" u="none" baseline="0" dirty="0"/>
          </a:p>
          <a:p>
            <a:pPr marL="226748" indent="-226748">
              <a:buFont typeface="+mj-lt"/>
              <a:buAutoNum type="arabicPeriod"/>
            </a:pPr>
            <a:r>
              <a:rPr lang="en-GB" u="none" baseline="0" dirty="0"/>
              <a:t>EFFECTIVE QUESTIONING – is about asking questions in a way that provides you with key information that you can use to determine where learning currently is so that you can expand and plan for future learning</a:t>
            </a:r>
          </a:p>
          <a:p>
            <a:pPr marL="226748" indent="-226748">
              <a:buFont typeface="+mj-lt"/>
              <a:buAutoNum type="arabicPeriod"/>
            </a:pPr>
            <a:endParaRPr lang="en-GB" u="none" baseline="0" dirty="0"/>
          </a:p>
          <a:p>
            <a:pPr marL="226748" indent="-226748">
              <a:buFont typeface="+mj-lt"/>
              <a:buAutoNum type="arabicPeriod"/>
            </a:pPr>
            <a:r>
              <a:rPr lang="en-GB" u="none" baseline="0" dirty="0"/>
              <a:t>PEER AND SELF ASSESSMENT – consider not only WHAT they are their peers have learnt, but also HOW they learn best</a:t>
            </a:r>
            <a:endParaRPr lang="en-GB" dirty="0"/>
          </a:p>
        </p:txBody>
      </p:sp>
      <p:sp>
        <p:nvSpPr>
          <p:cNvPr id="4" name="Slide Number Placeholder 3"/>
          <p:cNvSpPr>
            <a:spLocks noGrp="1"/>
          </p:cNvSpPr>
          <p:nvPr>
            <p:ph type="sldNum" sz="quarter" idx="10"/>
          </p:nvPr>
        </p:nvSpPr>
        <p:spPr/>
        <p:txBody>
          <a:bodyPr/>
          <a:lstStyle/>
          <a:p>
            <a:fld id="{67F13EDF-A0C2-4299-A0B0-2D4E56DDF845}" type="slidenum">
              <a:rPr lang="en-GB" smtClean="0"/>
              <a:t>50</a:t>
            </a:fld>
            <a:endParaRPr lang="en-GB"/>
          </a:p>
        </p:txBody>
      </p:sp>
    </p:spTree>
    <p:extLst>
      <p:ext uri="{BB962C8B-B14F-4D97-AF65-F5344CB8AC3E}">
        <p14:creationId xmlns:p14="http://schemas.microsoft.com/office/powerpoint/2010/main" val="26700858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53</a:t>
            </a:fld>
            <a:endParaRPr lang="en-GB"/>
          </a:p>
        </p:txBody>
      </p:sp>
    </p:spTree>
    <p:extLst>
      <p:ext uri="{BB962C8B-B14F-4D97-AF65-F5344CB8AC3E}">
        <p14:creationId xmlns:p14="http://schemas.microsoft.com/office/powerpoint/2010/main" val="2072418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55</a:t>
            </a:fld>
            <a:endParaRPr lang="en-US"/>
          </a:p>
        </p:txBody>
      </p:sp>
    </p:spTree>
    <p:extLst>
      <p:ext uri="{BB962C8B-B14F-4D97-AF65-F5344CB8AC3E}">
        <p14:creationId xmlns:p14="http://schemas.microsoft.com/office/powerpoint/2010/main" val="25115368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9902DAC-7D19-4A83-928E-C9984FCD9667}" type="slidenum">
              <a:rPr lang="en-GB" smtClean="0"/>
              <a:t>67</a:t>
            </a:fld>
            <a:endParaRPr lang="en-GB"/>
          </a:p>
        </p:txBody>
      </p:sp>
    </p:spTree>
    <p:extLst>
      <p:ext uri="{BB962C8B-B14F-4D97-AF65-F5344CB8AC3E}">
        <p14:creationId xmlns:p14="http://schemas.microsoft.com/office/powerpoint/2010/main" val="36408799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9902DAC-7D19-4A83-928E-C9984FCD9667}" type="slidenum">
              <a:rPr lang="en-GB" smtClean="0"/>
              <a:t>69</a:t>
            </a:fld>
            <a:endParaRPr lang="en-GB"/>
          </a:p>
        </p:txBody>
      </p:sp>
    </p:spTree>
    <p:extLst>
      <p:ext uri="{BB962C8B-B14F-4D97-AF65-F5344CB8AC3E}">
        <p14:creationId xmlns:p14="http://schemas.microsoft.com/office/powerpoint/2010/main" val="2941065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27E8E55-C3A7-4156-B5B5-3006191C8CA2}"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3FF2E4-3930-47AA-9798-D7C42F67CBB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826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7E8E55-C3A7-4156-B5B5-3006191C8CA2}"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3FF2E4-3930-47AA-9798-D7C42F67CBB6}" type="slidenum">
              <a:rPr lang="en-GB" smtClean="0"/>
              <a:t>‹#›</a:t>
            </a:fld>
            <a:endParaRPr lang="en-GB"/>
          </a:p>
        </p:txBody>
      </p:sp>
    </p:spTree>
    <p:extLst>
      <p:ext uri="{BB962C8B-B14F-4D97-AF65-F5344CB8AC3E}">
        <p14:creationId xmlns:p14="http://schemas.microsoft.com/office/powerpoint/2010/main" val="3308707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7E8E55-C3A7-4156-B5B5-3006191C8CA2}"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3FF2E4-3930-47AA-9798-D7C42F67CBB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0623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7E8E55-C3A7-4156-B5B5-3006191C8CA2}"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3FF2E4-3930-47AA-9798-D7C42F67CBB6}" type="slidenum">
              <a:rPr lang="en-GB" smtClean="0"/>
              <a:t>‹#›</a:t>
            </a:fld>
            <a:endParaRPr lang="en-GB"/>
          </a:p>
        </p:txBody>
      </p:sp>
    </p:spTree>
    <p:extLst>
      <p:ext uri="{BB962C8B-B14F-4D97-AF65-F5344CB8AC3E}">
        <p14:creationId xmlns:p14="http://schemas.microsoft.com/office/powerpoint/2010/main" val="631548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7E8E55-C3A7-4156-B5B5-3006191C8CA2}" type="datetimeFigureOut">
              <a:rPr lang="en-GB" smtClean="0"/>
              <a:t>12/09/2023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C3FF2E4-3930-47AA-9798-D7C42F67CBB6}" type="slidenum">
              <a:rPr lang="en-GB" smtClean="0"/>
              <a:t>‹#›</a:t>
            </a:fld>
            <a:endParaRPr lang="en-GB"/>
          </a:p>
        </p:txBody>
      </p:sp>
    </p:spTree>
    <p:extLst>
      <p:ext uri="{BB962C8B-B14F-4D97-AF65-F5344CB8AC3E}">
        <p14:creationId xmlns:p14="http://schemas.microsoft.com/office/powerpoint/2010/main" val="1276208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7E8E55-C3A7-4156-B5B5-3006191C8CA2}" type="datetimeFigureOut">
              <a:rPr lang="en-GB" smtClean="0"/>
              <a:t>12/09/2023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C3FF2E4-3930-47AA-9798-D7C42F67CBB6}" type="slidenum">
              <a:rPr lang="en-GB" smtClean="0"/>
              <a:t>‹#›</a:t>
            </a:fld>
            <a:endParaRPr lang="en-GB"/>
          </a:p>
        </p:txBody>
      </p:sp>
    </p:spTree>
    <p:extLst>
      <p:ext uri="{BB962C8B-B14F-4D97-AF65-F5344CB8AC3E}">
        <p14:creationId xmlns:p14="http://schemas.microsoft.com/office/powerpoint/2010/main" val="1878456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7E8E55-C3A7-4156-B5B5-3006191C8CA2}" type="datetimeFigureOut">
              <a:rPr lang="en-GB" smtClean="0"/>
              <a:t>12/09/2023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C3FF2E4-3930-47AA-9798-D7C42F67CBB6}" type="slidenum">
              <a:rPr lang="en-GB" smtClean="0"/>
              <a:t>‹#›</a:t>
            </a:fld>
            <a:endParaRPr lang="en-GB"/>
          </a:p>
        </p:txBody>
      </p:sp>
    </p:spTree>
    <p:extLst>
      <p:ext uri="{BB962C8B-B14F-4D97-AF65-F5344CB8AC3E}">
        <p14:creationId xmlns:p14="http://schemas.microsoft.com/office/powerpoint/2010/main" val="2382081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7E8E55-C3A7-4156-B5B5-3006191C8CA2}"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3FF2E4-3930-47AA-9798-D7C42F67CBB6}" type="slidenum">
              <a:rPr lang="en-GB" smtClean="0"/>
              <a:t>‹#›</a:t>
            </a:fld>
            <a:endParaRPr lang="en-GB"/>
          </a:p>
        </p:txBody>
      </p:sp>
    </p:spTree>
    <p:extLst>
      <p:ext uri="{BB962C8B-B14F-4D97-AF65-F5344CB8AC3E}">
        <p14:creationId xmlns:p14="http://schemas.microsoft.com/office/powerpoint/2010/main" val="615443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7E8E55-C3A7-4156-B5B5-3006191C8CA2}" type="datetimeFigureOut">
              <a:rPr lang="en-GB" smtClean="0"/>
              <a:t>12/09/2023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C3FF2E4-3930-47AA-9798-D7C42F67CBB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0897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7E8E55-C3A7-4156-B5B5-3006191C8CA2}"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3FF2E4-3930-47AA-9798-D7C42F67CBB6}" type="slidenum">
              <a:rPr lang="en-GB" smtClean="0"/>
              <a:t>‹#›</a:t>
            </a:fld>
            <a:endParaRPr lang="en-GB"/>
          </a:p>
        </p:txBody>
      </p:sp>
    </p:spTree>
    <p:extLst>
      <p:ext uri="{BB962C8B-B14F-4D97-AF65-F5344CB8AC3E}">
        <p14:creationId xmlns:p14="http://schemas.microsoft.com/office/powerpoint/2010/main" val="400723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7E8E55-C3A7-4156-B5B5-3006191C8CA2}" type="datetimeFigureOut">
              <a:rPr lang="en-GB" smtClean="0"/>
              <a:t>12/09/2023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C3FF2E4-3930-47AA-9798-D7C42F67CBB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5996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27E8E55-C3A7-4156-B5B5-3006191C8CA2}" type="datetimeFigureOut">
              <a:rPr lang="en-GB" smtClean="0"/>
              <a:t>12/09/2023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C3FF2E4-3930-47AA-9798-D7C42F67CBB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37753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hyperlink" Target="http://www.youtube.com/watch?app=desktop&amp;v=Jg3sEE18Ws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1.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www.youtube.com/watch?v=waRX-IOR5vE" TargetMode="External"/><Relationship Id="rId5" Type="http://schemas.openxmlformats.org/officeDocument/2006/relationships/image" Target="../media/image36.png"/><Relationship Id="rId4" Type="http://schemas.openxmlformats.org/officeDocument/2006/relationships/hyperlink" Target="https://www.youtube.com/watch?v=zZL6Zf5lMVw"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56.xml.rels><?xml version="1.0" encoding="UTF-8" standalone="yes"?>
<Relationships xmlns="http://schemas.openxmlformats.org/package/2006/relationships"><Relationship Id="rId3" Type="http://schemas.openxmlformats.org/officeDocument/2006/relationships/image" Target="../media/image47.tmp"/><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6.xml"/><Relationship Id="rId4" Type="http://schemas.openxmlformats.org/officeDocument/2006/relationships/image" Target="../media/image53.png"/></Relationships>
</file>

<file path=ppt/slides/_rels/slide6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642DB1C-8365-4CD4-8E3F-C9B8551A33E1}"/>
              </a:ext>
            </a:extLst>
          </p:cNvPr>
          <p:cNvPicPr>
            <a:picLocks noChangeAspect="1"/>
          </p:cNvPicPr>
          <p:nvPr/>
        </p:nvPicPr>
        <p:blipFill rotWithShape="1">
          <a:blip r:embed="rId2"/>
          <a:srcRect t="7923" b="7808"/>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7512B38-8255-4886-BB65-4D4B2D75100A}"/>
              </a:ext>
            </a:extLst>
          </p:cNvPr>
          <p:cNvSpPr>
            <a:spLocks noGrp="1"/>
          </p:cNvSpPr>
          <p:nvPr>
            <p:ph type="ctrTitle"/>
          </p:nvPr>
        </p:nvSpPr>
        <p:spPr>
          <a:xfrm>
            <a:off x="4309349" y="3429000"/>
            <a:ext cx="7501651" cy="1090938"/>
          </a:xfrm>
        </p:spPr>
        <p:txBody>
          <a:bodyPr anchor="b">
            <a:normAutofit/>
          </a:bodyPr>
          <a:lstStyle/>
          <a:p>
            <a:pPr algn="l"/>
            <a:r>
              <a:rPr lang="en-GB">
                <a:solidFill>
                  <a:srgbClr val="FFFFFF"/>
                </a:solidFill>
              </a:rPr>
              <a:t>Music 12/09/23</a:t>
            </a:r>
          </a:p>
        </p:txBody>
      </p:sp>
      <p:sp>
        <p:nvSpPr>
          <p:cNvPr id="5" name="Subtitle 4">
            <a:extLst>
              <a:ext uri="{FF2B5EF4-FFF2-40B4-BE49-F238E27FC236}">
                <a16:creationId xmlns:a16="http://schemas.microsoft.com/office/drawing/2014/main" id="{8A3DEA1C-0F15-4C13-AF3B-86E7F2781B9B}"/>
              </a:ext>
            </a:extLst>
          </p:cNvPr>
          <p:cNvSpPr>
            <a:spLocks noGrp="1"/>
          </p:cNvSpPr>
          <p:nvPr>
            <p:ph type="subTitle" idx="1"/>
          </p:nvPr>
        </p:nvSpPr>
        <p:spPr>
          <a:xfrm>
            <a:off x="4309349" y="4779313"/>
            <a:ext cx="7501650" cy="514816"/>
          </a:xfrm>
        </p:spPr>
        <p:txBody>
          <a:bodyPr anchor="t">
            <a:normAutofit/>
          </a:bodyPr>
          <a:lstStyle/>
          <a:p>
            <a:endParaRPr lang="en-GB" dirty="0">
              <a:solidFill>
                <a:srgbClr val="FFFFFF"/>
              </a:solidFill>
            </a:endParaRPr>
          </a:p>
        </p:txBody>
      </p:sp>
      <p:cxnSp>
        <p:nvCxnSpPr>
          <p:cNvPr id="25" name="Straight Connector 24">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7BC22"/>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5905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8616E-0B6E-4744-AA8E-6CE4D89EDCF2}"/>
              </a:ext>
            </a:extLst>
          </p:cNvPr>
          <p:cNvSpPr>
            <a:spLocks noGrp="1"/>
          </p:cNvSpPr>
          <p:nvPr>
            <p:ph type="title"/>
          </p:nvPr>
        </p:nvSpPr>
        <p:spPr>
          <a:xfrm>
            <a:off x="1024128" y="585216"/>
            <a:ext cx="3133581" cy="1499616"/>
          </a:xfrm>
        </p:spPr>
        <p:txBody>
          <a:bodyPr>
            <a:normAutofit/>
          </a:bodyPr>
          <a:lstStyle/>
          <a:p>
            <a:r>
              <a:rPr lang="en-GB" sz="3700"/>
              <a:t>Elements of music listening activity</a:t>
            </a:r>
          </a:p>
        </p:txBody>
      </p:sp>
      <p:sp>
        <p:nvSpPr>
          <p:cNvPr id="3" name="Content Placeholder 2">
            <a:extLst>
              <a:ext uri="{FF2B5EF4-FFF2-40B4-BE49-F238E27FC236}">
                <a16:creationId xmlns:a16="http://schemas.microsoft.com/office/drawing/2014/main" id="{25B2AB47-07DC-4436-AFDE-9B8E4EB56112}"/>
              </a:ext>
            </a:extLst>
          </p:cNvPr>
          <p:cNvSpPr>
            <a:spLocks noGrp="1"/>
          </p:cNvSpPr>
          <p:nvPr>
            <p:ph idx="1"/>
          </p:nvPr>
        </p:nvSpPr>
        <p:spPr>
          <a:xfrm>
            <a:off x="1024128" y="2286000"/>
            <a:ext cx="3133580" cy="3931920"/>
          </a:xfrm>
        </p:spPr>
        <p:txBody>
          <a:bodyPr>
            <a:normAutofit/>
          </a:bodyPr>
          <a:lstStyle/>
          <a:p>
            <a:pPr marL="0" indent="0">
              <a:buNone/>
            </a:pPr>
            <a:r>
              <a:rPr lang="en-GB" sz="1600"/>
              <a:t>Write ten questions that would be suitable for a Year 7 listening/appraising task based on this piece of music in a unit of work about the Elements of Music:</a:t>
            </a:r>
          </a:p>
          <a:p>
            <a:pPr marL="0" indent="0">
              <a:buNone/>
            </a:pPr>
            <a:endParaRPr lang="en-GB" sz="1600"/>
          </a:p>
          <a:p>
            <a:pPr marL="0" indent="0">
              <a:buNone/>
            </a:pPr>
            <a:r>
              <a:rPr lang="en-GB" sz="1600">
                <a:hlinkClick r:id="rId2"/>
              </a:rPr>
              <a:t>www.youtube.com/watch?app=desktop&amp;v=Jg3sEE18WsE</a:t>
            </a:r>
            <a:endParaRPr lang="en-GB" sz="1600"/>
          </a:p>
          <a:p>
            <a:pPr marL="0" indent="0">
              <a:buNone/>
            </a:pPr>
            <a:endParaRPr lang="en-GB" sz="1600"/>
          </a:p>
          <a:p>
            <a:endParaRPr lang="en-GB" sz="1600"/>
          </a:p>
        </p:txBody>
      </p:sp>
      <p:pic>
        <p:nvPicPr>
          <p:cNvPr id="7" name="Picture 6" descr="A screenshot of a computer&#10;&#10;Description automatically generated with low confidence">
            <a:extLst>
              <a:ext uri="{FF2B5EF4-FFF2-40B4-BE49-F238E27FC236}">
                <a16:creationId xmlns:a16="http://schemas.microsoft.com/office/drawing/2014/main" id="{A21F85A4-B08F-4D2D-9B58-4D405CDDAF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8783" y="585216"/>
            <a:ext cx="7669236" cy="5751924"/>
          </a:xfrm>
          <a:prstGeom prst="rect">
            <a:avLst/>
          </a:prstGeom>
        </p:spPr>
      </p:pic>
    </p:spTree>
    <p:extLst>
      <p:ext uri="{BB962C8B-B14F-4D97-AF65-F5344CB8AC3E}">
        <p14:creationId xmlns:p14="http://schemas.microsoft.com/office/powerpoint/2010/main" val="3362267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Qaddafi Intelligence Room"/>
          <p:cNvPicPr>
            <a:picLocks noChangeAspect="1"/>
          </p:cNvPicPr>
          <p:nvPr/>
        </p:nvPicPr>
        <p:blipFill rotWithShape="1">
          <a:blip r:embed="rId2" cstate="print">
            <a:extLst>
              <a:ext uri="{28A0092B-C50C-407E-A947-70E740481C1C}">
                <a14:useLocalDpi xmlns:a14="http://schemas.microsoft.com/office/drawing/2010/main" val="0"/>
              </a:ext>
            </a:extLst>
          </a:blip>
          <a:srcRect t="13139" b="2275"/>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09349" y="3429000"/>
            <a:ext cx="7501651" cy="1090938"/>
          </a:xfrm>
        </p:spPr>
        <p:txBody>
          <a:bodyPr anchor="b">
            <a:normAutofit/>
          </a:bodyPr>
          <a:lstStyle/>
          <a:p>
            <a:pPr algn="l"/>
            <a:r>
              <a:rPr lang="en-GB">
                <a:solidFill>
                  <a:srgbClr val="FFFFFF"/>
                </a:solidFill>
              </a:rPr>
              <a:t>Planning/ Cynllunio</a:t>
            </a:r>
          </a:p>
        </p:txBody>
      </p:sp>
      <p:sp>
        <p:nvSpPr>
          <p:cNvPr id="3" name="Subtitle 2"/>
          <p:cNvSpPr>
            <a:spLocks noGrp="1"/>
          </p:cNvSpPr>
          <p:nvPr>
            <p:ph type="subTitle" idx="1"/>
          </p:nvPr>
        </p:nvSpPr>
        <p:spPr>
          <a:xfrm>
            <a:off x="4309349" y="4779313"/>
            <a:ext cx="7501650" cy="514816"/>
          </a:xfrm>
        </p:spPr>
        <p:txBody>
          <a:bodyPr anchor="t">
            <a:normAutofit/>
          </a:bodyPr>
          <a:lstStyle/>
          <a:p>
            <a:endParaRPr lang="en-GB">
              <a:solidFill>
                <a:srgbClr val="FFFFFF"/>
              </a:solidFill>
            </a:endParaRPr>
          </a:p>
        </p:txBody>
      </p:sp>
      <p:cxnSp>
        <p:nvCxnSpPr>
          <p:cNvPr id="13" name="Straight Connector 1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EFF141"/>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3734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dirty="0"/>
              <a:t>The Process of Planning</a:t>
            </a:r>
          </a:p>
        </p:txBody>
      </p:sp>
      <p:sp>
        <p:nvSpPr>
          <p:cNvPr id="3" name="Content Placeholder 2"/>
          <p:cNvSpPr>
            <a:spLocks noGrp="1"/>
          </p:cNvSpPr>
          <p:nvPr>
            <p:ph idx="1"/>
          </p:nvPr>
        </p:nvSpPr>
        <p:spPr>
          <a:xfrm>
            <a:off x="1024128" y="2286000"/>
            <a:ext cx="6066818" cy="4023360"/>
          </a:xfrm>
        </p:spPr>
        <p:txBody>
          <a:bodyPr>
            <a:normAutofit/>
          </a:bodyPr>
          <a:lstStyle/>
          <a:p>
            <a:pPr marL="0" indent="0">
              <a:buNone/>
            </a:pPr>
            <a:r>
              <a:rPr lang="en-GB" dirty="0"/>
              <a:t>Planning for Music should:</a:t>
            </a:r>
          </a:p>
          <a:p>
            <a:pPr>
              <a:buFont typeface="Wingdings" panose="05000000000000000000" pitchFamily="2" charset="2"/>
              <a:buChar char="v"/>
            </a:pPr>
            <a:r>
              <a:rPr lang="en-GB" dirty="0"/>
              <a:t> Ensure that learning is achieved through participation - musical immersion</a:t>
            </a:r>
          </a:p>
          <a:p>
            <a:pPr>
              <a:buFont typeface="Wingdings" panose="05000000000000000000" pitchFamily="2" charset="2"/>
              <a:buChar char="v"/>
            </a:pPr>
            <a:r>
              <a:rPr lang="en-GB" dirty="0"/>
              <a:t> Integrate performing, composing and appraising activities</a:t>
            </a:r>
          </a:p>
          <a:p>
            <a:pPr>
              <a:buFont typeface="Wingdings" panose="05000000000000000000" pitchFamily="2" charset="2"/>
              <a:buChar char="v"/>
            </a:pPr>
            <a:r>
              <a:rPr lang="en-GB" dirty="0"/>
              <a:t> Include different kinds of musical ‘knowledge’</a:t>
            </a:r>
          </a:p>
        </p:txBody>
      </p:sp>
      <p:pic>
        <p:nvPicPr>
          <p:cNvPr id="5" name="Picture 4" descr="Close-up of sheet music">
            <a:extLst>
              <a:ext uri="{FF2B5EF4-FFF2-40B4-BE49-F238E27FC236}">
                <a16:creationId xmlns:a16="http://schemas.microsoft.com/office/drawing/2014/main" id="{A1B28086-1F40-7D30-20A2-7493601205EB}"/>
              </a:ext>
            </a:extLst>
          </p:cNvPr>
          <p:cNvPicPr>
            <a:picLocks noChangeAspect="1"/>
          </p:cNvPicPr>
          <p:nvPr/>
        </p:nvPicPr>
        <p:blipFill rotWithShape="1">
          <a:blip r:embed="rId2"/>
          <a:srcRect l="30702" r="24138" b="-1"/>
          <a:stretch/>
        </p:blipFill>
        <p:spPr>
          <a:xfrm>
            <a:off x="7552266" y="10"/>
            <a:ext cx="4639733" cy="6857990"/>
          </a:xfrm>
          <a:prstGeom prst="rect">
            <a:avLst/>
          </a:prstGeom>
        </p:spPr>
      </p:pic>
    </p:spTree>
    <p:extLst>
      <p:ext uri="{BB962C8B-B14F-4D97-AF65-F5344CB8AC3E}">
        <p14:creationId xmlns:p14="http://schemas.microsoft.com/office/powerpoint/2010/main" val="290330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Levels of planning - Scheme of Work </a:t>
            </a:r>
          </a:p>
        </p:txBody>
      </p:sp>
      <p:sp>
        <p:nvSpPr>
          <p:cNvPr id="3" name="Content Placeholder 2"/>
          <p:cNvSpPr>
            <a:spLocks noGrp="1"/>
          </p:cNvSpPr>
          <p:nvPr>
            <p:ph idx="1"/>
          </p:nvPr>
        </p:nvSpPr>
        <p:spPr>
          <a:xfrm>
            <a:off x="1024128" y="2084832"/>
            <a:ext cx="9720073" cy="4320540"/>
          </a:xfrm>
        </p:spPr>
        <p:txBody>
          <a:bodyPr>
            <a:normAutofit/>
          </a:bodyPr>
          <a:lstStyle/>
          <a:p>
            <a:r>
              <a:rPr lang="en-GB" b="1" dirty="0"/>
              <a:t>A scheme of work is fundamental to a department’s effectiveness</a:t>
            </a:r>
            <a:r>
              <a:rPr lang="en-GB" dirty="0"/>
              <a:t>.</a:t>
            </a:r>
          </a:p>
          <a:p>
            <a:r>
              <a:rPr lang="en-GB" dirty="0"/>
              <a:t>It allows teachers to map out content in order to:</a:t>
            </a:r>
          </a:p>
          <a:p>
            <a:pPr>
              <a:buFont typeface="Wingdings" panose="05000000000000000000" pitchFamily="2" charset="2"/>
              <a:buChar char="v"/>
            </a:pPr>
            <a:r>
              <a:rPr lang="en-GB" dirty="0"/>
              <a:t> Reflect the requirements of the curriculum</a:t>
            </a:r>
          </a:p>
          <a:p>
            <a:pPr>
              <a:buFont typeface="Wingdings" panose="05000000000000000000" pitchFamily="2" charset="2"/>
              <a:buChar char="v"/>
            </a:pPr>
            <a:r>
              <a:rPr lang="en-GB" dirty="0"/>
              <a:t> Reflect the needs of pupils, including a consideration of the social and cultural backgrounds of pupils</a:t>
            </a:r>
          </a:p>
          <a:p>
            <a:pPr>
              <a:buFont typeface="Wingdings" panose="05000000000000000000" pitchFamily="2" charset="2"/>
              <a:buChar char="v"/>
            </a:pPr>
            <a:r>
              <a:rPr lang="en-GB" dirty="0"/>
              <a:t> Identify learning aims – what will pupils have achieved by the end of each year? What will they know? What skills will they demonstrate?</a:t>
            </a:r>
          </a:p>
          <a:p>
            <a:pPr>
              <a:buFont typeface="Wingdings" panose="05000000000000000000" pitchFamily="2" charset="2"/>
              <a:buChar char="v"/>
            </a:pPr>
            <a:r>
              <a:rPr lang="en-GB" dirty="0"/>
              <a:t> Provide progression - between activities and between years</a:t>
            </a:r>
          </a:p>
          <a:p>
            <a:pPr>
              <a:buFont typeface="Wingdings" panose="05000000000000000000" pitchFamily="2" charset="2"/>
              <a:buChar char="v"/>
            </a:pPr>
            <a:r>
              <a:rPr lang="en-GB" dirty="0"/>
              <a:t> Provide for differentiation</a:t>
            </a:r>
          </a:p>
        </p:txBody>
      </p:sp>
    </p:spTree>
    <p:extLst>
      <p:ext uri="{BB962C8B-B14F-4D97-AF65-F5344CB8AC3E}">
        <p14:creationId xmlns:p14="http://schemas.microsoft.com/office/powerpoint/2010/main" val="3673953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p:cNvSpPr/>
          <p:nvPr/>
        </p:nvSpPr>
        <p:spPr>
          <a:xfrm>
            <a:off x="10006642" y="4514490"/>
            <a:ext cx="914400" cy="782129"/>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Levels of planning - Scheme of Work</a:t>
            </a:r>
          </a:p>
        </p:txBody>
      </p:sp>
      <p:sp>
        <p:nvSpPr>
          <p:cNvPr id="3" name="Content Placeholder 2"/>
          <p:cNvSpPr>
            <a:spLocks noGrp="1"/>
          </p:cNvSpPr>
          <p:nvPr>
            <p:ph idx="1"/>
          </p:nvPr>
        </p:nvSpPr>
        <p:spPr>
          <a:xfrm>
            <a:off x="1024128" y="2286000"/>
            <a:ext cx="10181428" cy="4023360"/>
          </a:xfrm>
        </p:spPr>
        <p:txBody>
          <a:bodyPr>
            <a:normAutofit/>
          </a:bodyPr>
          <a:lstStyle/>
          <a:p>
            <a:pPr>
              <a:buFont typeface="Wingdings" panose="05000000000000000000" pitchFamily="2" charset="2"/>
              <a:buChar char="v"/>
            </a:pPr>
            <a:r>
              <a:rPr lang="en-GB" dirty="0"/>
              <a:t> Identify teaching strategies</a:t>
            </a:r>
          </a:p>
          <a:p>
            <a:pPr>
              <a:buFont typeface="Wingdings" panose="05000000000000000000" pitchFamily="2" charset="2"/>
              <a:buChar char="v"/>
            </a:pPr>
            <a:r>
              <a:rPr lang="en-GB" dirty="0"/>
              <a:t> Identify resources</a:t>
            </a:r>
          </a:p>
          <a:p>
            <a:pPr>
              <a:buFont typeface="Wingdings" panose="05000000000000000000" pitchFamily="2" charset="2"/>
              <a:buChar char="v"/>
            </a:pPr>
            <a:r>
              <a:rPr lang="en-GB" dirty="0"/>
              <a:t> Involve children in enjoyable, stimulating and challenging musical experiences</a:t>
            </a:r>
          </a:p>
          <a:p>
            <a:pPr>
              <a:buFont typeface="Wingdings" panose="05000000000000000000" pitchFamily="2" charset="2"/>
              <a:buChar char="v"/>
            </a:pPr>
            <a:r>
              <a:rPr lang="en-GB" dirty="0"/>
              <a:t> Include effective assessment strategies</a:t>
            </a:r>
          </a:p>
          <a:p>
            <a:pPr>
              <a:buFont typeface="Wingdings" panose="05000000000000000000" pitchFamily="2" charset="2"/>
              <a:buChar char="v"/>
            </a:pPr>
            <a:r>
              <a:rPr lang="en-GB" dirty="0"/>
              <a:t> Display an awareness of equal opportunities and inclusivity</a:t>
            </a:r>
          </a:p>
          <a:p>
            <a:pPr>
              <a:buFont typeface="Wingdings" panose="05000000000000000000" pitchFamily="2" charset="2"/>
              <a:buChar char="v"/>
            </a:pPr>
            <a:r>
              <a:rPr lang="en-GB" dirty="0"/>
              <a:t> Be mindful of the individual needs of pupils, e.g. those with ALN, those who are MAT</a:t>
            </a:r>
          </a:p>
          <a:p>
            <a:pPr marL="0" indent="0">
              <a:buNone/>
            </a:pPr>
            <a:endParaRPr lang="en-GB" dirty="0"/>
          </a:p>
          <a:p>
            <a:pPr marL="0" indent="0">
              <a:buNone/>
            </a:pPr>
            <a:r>
              <a:rPr lang="en-GB" dirty="0"/>
              <a:t>Usually, a scheme of work will set out the activities for a school whole year.</a:t>
            </a:r>
          </a:p>
        </p:txBody>
      </p:sp>
      <p:sp>
        <p:nvSpPr>
          <p:cNvPr id="4" name="Oval 3"/>
          <p:cNvSpPr/>
          <p:nvPr/>
        </p:nvSpPr>
        <p:spPr>
          <a:xfrm>
            <a:off x="7763773" y="4514490"/>
            <a:ext cx="891397" cy="782129"/>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a:cxnSpLocks/>
          </p:cNvCxnSpPr>
          <p:nvPr/>
        </p:nvCxnSpPr>
        <p:spPr>
          <a:xfrm flipV="1">
            <a:off x="8379229" y="2920538"/>
            <a:ext cx="891397" cy="1640378"/>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9000226" y="1880558"/>
            <a:ext cx="2909978" cy="923330"/>
          </a:xfrm>
          <a:prstGeom prst="rect">
            <a:avLst/>
          </a:prstGeom>
          <a:noFill/>
          <a:ln>
            <a:solidFill>
              <a:schemeClr val="accent2"/>
            </a:solidFill>
          </a:ln>
        </p:spPr>
        <p:txBody>
          <a:bodyPr wrap="square" rtlCol="0">
            <a:spAutoFit/>
          </a:bodyPr>
          <a:lstStyle/>
          <a:p>
            <a:r>
              <a:rPr lang="en-GB" dirty="0"/>
              <a:t>Additional Learning Needs / </a:t>
            </a:r>
            <a:r>
              <a:rPr lang="en-GB" dirty="0">
                <a:solidFill>
                  <a:srgbClr val="FF0000"/>
                </a:solidFill>
              </a:rPr>
              <a:t>ADY = </a:t>
            </a:r>
            <a:r>
              <a:rPr lang="en-GB" dirty="0" err="1">
                <a:solidFill>
                  <a:srgbClr val="FF0000"/>
                </a:solidFill>
              </a:rPr>
              <a:t>Anghenion</a:t>
            </a:r>
            <a:r>
              <a:rPr lang="en-GB" dirty="0">
                <a:solidFill>
                  <a:srgbClr val="FF0000"/>
                </a:solidFill>
              </a:rPr>
              <a:t> </a:t>
            </a:r>
            <a:r>
              <a:rPr lang="en-GB" dirty="0" err="1">
                <a:solidFill>
                  <a:srgbClr val="FF0000"/>
                </a:solidFill>
              </a:rPr>
              <a:t>Dysgu</a:t>
            </a:r>
            <a:r>
              <a:rPr lang="en-GB" dirty="0">
                <a:solidFill>
                  <a:srgbClr val="FF0000"/>
                </a:solidFill>
              </a:rPr>
              <a:t> </a:t>
            </a:r>
            <a:r>
              <a:rPr lang="en-GB" dirty="0" err="1">
                <a:solidFill>
                  <a:srgbClr val="FF0000"/>
                </a:solidFill>
              </a:rPr>
              <a:t>Ychwanegol</a:t>
            </a:r>
            <a:endParaRPr lang="en-GB" dirty="0">
              <a:solidFill>
                <a:srgbClr val="FF0000"/>
              </a:solidFill>
            </a:endParaRPr>
          </a:p>
        </p:txBody>
      </p:sp>
      <p:cxnSp>
        <p:nvCxnSpPr>
          <p:cNvPr id="9" name="Straight Arrow Connector 8"/>
          <p:cNvCxnSpPr>
            <a:cxnSpLocks/>
          </p:cNvCxnSpPr>
          <p:nvPr/>
        </p:nvCxnSpPr>
        <p:spPr>
          <a:xfrm flipH="1">
            <a:off x="10108276" y="5233358"/>
            <a:ext cx="139905" cy="258584"/>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p:cNvSpPr txBox="1"/>
          <p:nvPr/>
        </p:nvSpPr>
        <p:spPr>
          <a:xfrm>
            <a:off x="9757195" y="5555411"/>
            <a:ext cx="2150853" cy="923330"/>
          </a:xfrm>
          <a:prstGeom prst="rect">
            <a:avLst/>
          </a:prstGeom>
          <a:noFill/>
          <a:ln>
            <a:solidFill>
              <a:schemeClr val="accent2"/>
            </a:solidFill>
          </a:ln>
        </p:spPr>
        <p:txBody>
          <a:bodyPr wrap="square" rtlCol="0">
            <a:spAutoFit/>
          </a:bodyPr>
          <a:lstStyle/>
          <a:p>
            <a:r>
              <a:rPr lang="en-GB" dirty="0"/>
              <a:t>More Able and Talented / </a:t>
            </a:r>
            <a:r>
              <a:rPr lang="en-GB" dirty="0" err="1">
                <a:solidFill>
                  <a:srgbClr val="FF0000"/>
                </a:solidFill>
              </a:rPr>
              <a:t>MATh</a:t>
            </a:r>
            <a:r>
              <a:rPr lang="en-GB" dirty="0">
                <a:solidFill>
                  <a:srgbClr val="FF0000"/>
                </a:solidFill>
              </a:rPr>
              <a:t> = </a:t>
            </a:r>
            <a:r>
              <a:rPr lang="en-GB" dirty="0" err="1">
                <a:solidFill>
                  <a:srgbClr val="FF0000"/>
                </a:solidFill>
              </a:rPr>
              <a:t>Mwy</a:t>
            </a:r>
            <a:r>
              <a:rPr lang="en-GB" dirty="0">
                <a:solidFill>
                  <a:srgbClr val="FF0000"/>
                </a:solidFill>
              </a:rPr>
              <a:t> </a:t>
            </a:r>
            <a:r>
              <a:rPr lang="en-GB" dirty="0" err="1">
                <a:solidFill>
                  <a:srgbClr val="FF0000"/>
                </a:solidFill>
              </a:rPr>
              <a:t>Abl</a:t>
            </a:r>
            <a:r>
              <a:rPr lang="en-GB" dirty="0">
                <a:solidFill>
                  <a:srgbClr val="FF0000"/>
                </a:solidFill>
              </a:rPr>
              <a:t> a </a:t>
            </a:r>
            <a:r>
              <a:rPr lang="en-GB" dirty="0" err="1">
                <a:solidFill>
                  <a:srgbClr val="FF0000"/>
                </a:solidFill>
              </a:rPr>
              <a:t>Thalentog</a:t>
            </a:r>
            <a:endParaRPr lang="en-GB" dirty="0">
              <a:solidFill>
                <a:srgbClr val="FF0000"/>
              </a:solidFill>
            </a:endParaRPr>
          </a:p>
        </p:txBody>
      </p:sp>
    </p:spTree>
    <p:extLst>
      <p:ext uri="{BB962C8B-B14F-4D97-AF65-F5344CB8AC3E}">
        <p14:creationId xmlns:p14="http://schemas.microsoft.com/office/powerpoint/2010/main" val="156389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ppt_x"/>
                                          </p:val>
                                        </p:tav>
                                        <p:tav tm="100000">
                                          <p:val>
                                            <p:strVal val="#ppt_x"/>
                                          </p:val>
                                        </p:tav>
                                      </p:tavLst>
                                    </p:anim>
                                    <p:anim calcmode="lin" valueType="num">
                                      <p:cBhvr additive="base">
                                        <p:cTn id="24" dur="500" fill="hold"/>
                                        <p:tgtEl>
                                          <p:spTgt spid="9"/>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 calcmode="lin" valueType="num">
                                      <p:cBhvr additive="base">
                                        <p:cTn id="2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2">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Levels of planning - Unit of work</a:t>
            </a:r>
          </a:p>
        </p:txBody>
      </p:sp>
      <p:sp>
        <p:nvSpPr>
          <p:cNvPr id="3" name="Content Placeholder 2"/>
          <p:cNvSpPr>
            <a:spLocks noGrp="1"/>
          </p:cNvSpPr>
          <p:nvPr>
            <p:ph idx="1"/>
          </p:nvPr>
        </p:nvSpPr>
        <p:spPr/>
        <p:txBody>
          <a:bodyPr/>
          <a:lstStyle/>
          <a:p>
            <a:r>
              <a:rPr lang="en-GB" dirty="0"/>
              <a:t>Units of work are a middle level between a whole-year scheme of work and plans for individual lessons.  They usually include an overview of a series of lessons within a particular theme or topic, e.g.</a:t>
            </a:r>
          </a:p>
          <a:p>
            <a:pPr>
              <a:buFont typeface="Wingdings" panose="05000000000000000000" pitchFamily="2" charset="2"/>
              <a:buChar char="v"/>
            </a:pPr>
            <a:r>
              <a:rPr lang="en-GB" dirty="0"/>
              <a:t> A musical style, e.g. ballet</a:t>
            </a:r>
          </a:p>
          <a:p>
            <a:pPr>
              <a:buFont typeface="Wingdings" panose="05000000000000000000" pitchFamily="2" charset="2"/>
              <a:buChar char="v"/>
            </a:pPr>
            <a:r>
              <a:rPr lang="en-GB" dirty="0"/>
              <a:t> A musical structure / technique, e.g. rondo form</a:t>
            </a:r>
          </a:p>
          <a:p>
            <a:pPr>
              <a:buFont typeface="Wingdings" panose="05000000000000000000" pitchFamily="2" charset="2"/>
              <a:buChar char="v"/>
            </a:pPr>
            <a:r>
              <a:rPr lang="en-GB" dirty="0"/>
              <a:t> Music from a specific period of music, e.g. Baroque</a:t>
            </a:r>
          </a:p>
          <a:p>
            <a:pPr>
              <a:buFont typeface="Wingdings" panose="05000000000000000000" pitchFamily="2" charset="2"/>
              <a:buChar char="v"/>
            </a:pPr>
            <a:r>
              <a:rPr lang="en-GB" dirty="0"/>
              <a:t> Music from a specific country, e.g. Africa</a:t>
            </a:r>
          </a:p>
          <a:p>
            <a:pPr>
              <a:buFont typeface="Wingdings" panose="05000000000000000000" pitchFamily="2" charset="2"/>
              <a:buChar char="v"/>
            </a:pPr>
            <a:r>
              <a:rPr lang="en-GB" dirty="0"/>
              <a:t> Music from a particular context, e.g. film music</a:t>
            </a:r>
          </a:p>
        </p:txBody>
      </p:sp>
    </p:spTree>
    <p:extLst>
      <p:ext uri="{BB962C8B-B14F-4D97-AF65-F5344CB8AC3E}">
        <p14:creationId xmlns:p14="http://schemas.microsoft.com/office/powerpoint/2010/main" val="2240271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Levels of planning – individual lessons</a:t>
            </a:r>
          </a:p>
        </p:txBody>
      </p:sp>
      <p:sp>
        <p:nvSpPr>
          <p:cNvPr id="3" name="Content Placeholder 2"/>
          <p:cNvSpPr>
            <a:spLocks noGrp="1"/>
          </p:cNvSpPr>
          <p:nvPr>
            <p:ph idx="1"/>
          </p:nvPr>
        </p:nvSpPr>
        <p:spPr/>
        <p:txBody>
          <a:bodyPr>
            <a:normAutofit lnSpcReduction="10000"/>
          </a:bodyPr>
          <a:lstStyle/>
          <a:p>
            <a:r>
              <a:rPr lang="en-GB" dirty="0"/>
              <a:t>This is the method of planning completed by teachers on a daily/weekly level. The Music lesson plan will usually include:</a:t>
            </a:r>
          </a:p>
          <a:p>
            <a:pPr>
              <a:buFont typeface="Wingdings" panose="05000000000000000000" pitchFamily="2" charset="2"/>
              <a:buChar char="v"/>
            </a:pPr>
            <a:r>
              <a:rPr lang="en-GB" dirty="0"/>
              <a:t> Learning aims / learning objectives</a:t>
            </a:r>
          </a:p>
          <a:p>
            <a:pPr>
              <a:buFont typeface="Wingdings" panose="05000000000000000000" pitchFamily="2" charset="2"/>
              <a:buChar char="v"/>
            </a:pPr>
            <a:r>
              <a:rPr lang="en-GB" dirty="0"/>
              <a:t> AT LEAST one skill – composing, performing, appraising</a:t>
            </a:r>
          </a:p>
          <a:p>
            <a:pPr>
              <a:buFont typeface="Wingdings" panose="05000000000000000000" pitchFamily="2" charset="2"/>
              <a:buChar char="v"/>
            </a:pPr>
            <a:r>
              <a:rPr lang="en-GB" dirty="0"/>
              <a:t> National Curriculum statement / skill covered in the lesson</a:t>
            </a:r>
          </a:p>
          <a:p>
            <a:pPr>
              <a:buFont typeface="Wingdings" panose="05000000000000000000" pitchFamily="2" charset="2"/>
              <a:buChar char="v"/>
            </a:pPr>
            <a:r>
              <a:rPr lang="en-GB" dirty="0"/>
              <a:t> Resources needed (possibly including ICT)</a:t>
            </a:r>
          </a:p>
          <a:p>
            <a:pPr>
              <a:buFont typeface="Wingdings" panose="05000000000000000000" pitchFamily="2" charset="2"/>
              <a:buChar char="v"/>
            </a:pPr>
            <a:r>
              <a:rPr lang="en-GB" dirty="0"/>
              <a:t> How the teacher will know that the learning aims have been achieved</a:t>
            </a:r>
          </a:p>
          <a:p>
            <a:pPr>
              <a:buFont typeface="Wingdings" panose="05000000000000000000" pitchFamily="2" charset="2"/>
              <a:buChar char="v"/>
            </a:pPr>
            <a:r>
              <a:rPr lang="en-GB" dirty="0"/>
              <a:t> Any possible classroom management issues</a:t>
            </a:r>
          </a:p>
          <a:p>
            <a:pPr>
              <a:buFont typeface="Wingdings" panose="05000000000000000000" pitchFamily="2" charset="2"/>
              <a:buChar char="v"/>
            </a:pPr>
            <a:r>
              <a:rPr lang="en-GB" dirty="0"/>
              <a:t> Alternative plans for individual children or small groups of children - differentiation</a:t>
            </a:r>
          </a:p>
        </p:txBody>
      </p:sp>
    </p:spTree>
    <p:extLst>
      <p:ext uri="{BB962C8B-B14F-4D97-AF65-F5344CB8AC3E}">
        <p14:creationId xmlns:p14="http://schemas.microsoft.com/office/powerpoint/2010/main" val="2072605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rson writing on a notepad">
            <a:extLst>
              <a:ext uri="{FF2B5EF4-FFF2-40B4-BE49-F238E27FC236}">
                <a16:creationId xmlns:a16="http://schemas.microsoft.com/office/drawing/2014/main" id="{3785E4EE-733B-1BB1-493E-CA3102D2D2D6}"/>
              </a:ext>
            </a:extLst>
          </p:cNvPr>
          <p:cNvPicPr>
            <a:picLocks noChangeAspect="1"/>
          </p:cNvPicPr>
          <p:nvPr/>
        </p:nvPicPr>
        <p:blipFill rotWithShape="1">
          <a:blip r:embed="rId2"/>
          <a:srcRect t="20914" b="8108"/>
          <a:stretch/>
        </p:blipFill>
        <p:spPr>
          <a:xfrm>
            <a:off x="20" y="975"/>
            <a:ext cx="12191980" cy="6858000"/>
          </a:xfrm>
          <a:prstGeom prst="rect">
            <a:avLst/>
          </a:prstGeom>
        </p:spPr>
      </p:pic>
      <p:sp>
        <p:nvSpPr>
          <p:cNvPr id="20" name="Rectangle 19">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BF7F722-CF8E-F15E-B837-1C0F969A664E}"/>
              </a:ext>
            </a:extLst>
          </p:cNvPr>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a:solidFill>
                  <a:srgbClr val="FFFFFF"/>
                </a:solidFill>
                <a:latin typeface="+mj-lt"/>
                <a:ea typeface="+mj-ea"/>
                <a:cs typeface="+mj-cs"/>
              </a:rPr>
              <a:t>Planning a scheme of work</a:t>
            </a:r>
          </a:p>
        </p:txBody>
      </p:sp>
      <p:sp>
        <p:nvSpPr>
          <p:cNvPr id="5" name="Text Placeholder 4">
            <a:extLst>
              <a:ext uri="{FF2B5EF4-FFF2-40B4-BE49-F238E27FC236}">
                <a16:creationId xmlns:a16="http://schemas.microsoft.com/office/drawing/2014/main" id="{0094C062-A278-813B-30D4-D7C9FD6E0D9C}"/>
              </a:ext>
            </a:extLst>
          </p:cNvPr>
          <p:cNvSpPr>
            <a:spLocks noGrp="1"/>
          </p:cNvSpPr>
          <p:nvPr>
            <p:ph type="body" idx="1"/>
          </p:nvPr>
        </p:nvSpPr>
        <p:spPr>
          <a:xfrm>
            <a:off x="4309349" y="4779313"/>
            <a:ext cx="7501650" cy="514816"/>
          </a:xfrm>
        </p:spPr>
        <p:txBody>
          <a:bodyPr vert="horz" lIns="91440" tIns="45720" rIns="91440" bIns="45720" rtlCol="0" anchor="t">
            <a:normAutofit/>
          </a:bodyPr>
          <a:lstStyle/>
          <a:p>
            <a:endParaRPr lang="en-US">
              <a:solidFill>
                <a:srgbClr val="FFFFFF"/>
              </a:solidFill>
            </a:endParaRPr>
          </a:p>
        </p:txBody>
      </p:sp>
      <p:cxnSp>
        <p:nvCxnSpPr>
          <p:cNvPr id="22" name="Straight Connector 21">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D13469"/>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2384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10092" y="585216"/>
            <a:ext cx="10807995" cy="1986534"/>
          </a:xfrm>
        </p:spPr>
        <p:txBody>
          <a:bodyPr>
            <a:normAutofit/>
          </a:bodyPr>
          <a:lstStyle/>
          <a:p>
            <a:r>
              <a:rPr lang="en-GB" dirty="0">
                <a:solidFill>
                  <a:schemeClr val="accent2"/>
                </a:solidFill>
              </a:rPr>
              <a:t>What do you think children should have learnt in Music lessons by the end of Key Stage 3?</a:t>
            </a:r>
          </a:p>
        </p:txBody>
      </p:sp>
      <p:sp>
        <p:nvSpPr>
          <p:cNvPr id="7" name="Content Placeholder 6"/>
          <p:cNvSpPr>
            <a:spLocks noGrp="1"/>
          </p:cNvSpPr>
          <p:nvPr>
            <p:ph sz="half" idx="2"/>
          </p:nvPr>
        </p:nvSpPr>
        <p:spPr>
          <a:xfrm>
            <a:off x="1010093" y="2571750"/>
            <a:ext cx="8854950" cy="3017520"/>
          </a:xfrm>
        </p:spPr>
        <p:txBody>
          <a:bodyPr/>
          <a:lstStyle/>
          <a:p>
            <a:pPr marL="0" indent="0">
              <a:buNone/>
            </a:pPr>
            <a:endParaRPr lang="en-GB" dirty="0"/>
          </a:p>
          <a:p>
            <a:pPr marL="0" indent="0">
              <a:buNone/>
            </a:pPr>
            <a:r>
              <a:rPr lang="en-GB" dirty="0"/>
              <a:t>Make two lists:</a:t>
            </a:r>
          </a:p>
          <a:p>
            <a:pPr marL="457200" indent="-457200">
              <a:buFont typeface="Tw Cen MT" panose="020B0602020104020603" pitchFamily="34" charset="0"/>
              <a:buAutoNum type="arabicPeriod"/>
            </a:pPr>
            <a:r>
              <a:rPr lang="en-GB" dirty="0"/>
              <a:t>Skills (within composing, performing and appraising; e.g. be able to play an independent part in an ensemble)</a:t>
            </a:r>
          </a:p>
          <a:p>
            <a:pPr marL="457200" indent="-457200">
              <a:buAutoNum type="arabicPeriod"/>
            </a:pPr>
            <a:r>
              <a:rPr lang="en-GB" dirty="0"/>
              <a:t>Topics (e.g. music from Wales – be as specific as you can)</a:t>
            </a:r>
          </a:p>
        </p:txBody>
      </p:sp>
    </p:spTree>
    <p:extLst>
      <p:ext uri="{BB962C8B-B14F-4D97-AF65-F5344CB8AC3E}">
        <p14:creationId xmlns:p14="http://schemas.microsoft.com/office/powerpoint/2010/main" val="1373828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B4C63-329E-4754-B447-16ED1D1698BB}"/>
              </a:ext>
            </a:extLst>
          </p:cNvPr>
          <p:cNvSpPr>
            <a:spLocks noGrp="1"/>
          </p:cNvSpPr>
          <p:nvPr>
            <p:ph type="title"/>
          </p:nvPr>
        </p:nvSpPr>
        <p:spPr>
          <a:xfrm>
            <a:off x="1024128" y="585216"/>
            <a:ext cx="10314432" cy="1499616"/>
          </a:xfrm>
        </p:spPr>
        <p:txBody>
          <a:bodyPr>
            <a:normAutofit/>
          </a:bodyPr>
          <a:lstStyle/>
          <a:p>
            <a:r>
              <a:rPr lang="en-GB" sz="2800" dirty="0"/>
              <a:t>What should children have learnt in Music lessons by the end of Key Stage 3?</a:t>
            </a:r>
            <a:br>
              <a:rPr lang="en-GB" sz="2800" dirty="0"/>
            </a:br>
            <a:br>
              <a:rPr lang="en-GB" sz="2800" dirty="0"/>
            </a:br>
            <a:r>
              <a:rPr lang="en-GB" sz="2800" dirty="0"/>
              <a:t>Task:</a:t>
            </a:r>
          </a:p>
        </p:txBody>
      </p:sp>
      <p:graphicFrame>
        <p:nvGraphicFramePr>
          <p:cNvPr id="7" name="Content Placeholder 4">
            <a:extLst>
              <a:ext uri="{FF2B5EF4-FFF2-40B4-BE49-F238E27FC236}">
                <a16:creationId xmlns:a16="http://schemas.microsoft.com/office/drawing/2014/main" id="{37B6AB69-8680-4E62-98F5-3BAB9EF4968B}"/>
              </a:ext>
            </a:extLst>
          </p:cNvPr>
          <p:cNvGraphicFramePr>
            <a:graphicFrameLocks noGrp="1"/>
          </p:cNvGraphicFramePr>
          <p:nvPr>
            <p:ph idx="1"/>
            <p:extLst>
              <p:ext uri="{D42A27DB-BD31-4B8C-83A1-F6EECF244321}">
                <p14:modId xmlns:p14="http://schemas.microsoft.com/office/powerpoint/2010/main" val="2312383668"/>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2359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0094" y="1296163"/>
            <a:ext cx="8572058" cy="688059"/>
          </a:xfrm>
        </p:spPr>
        <p:txBody>
          <a:bodyPr>
            <a:normAutofit fontScale="90000"/>
          </a:bodyPr>
          <a:lstStyle/>
          <a:p>
            <a:r>
              <a:rPr lang="en-GB" dirty="0"/>
              <a:t>Task continued 1:</a:t>
            </a:r>
            <a:br>
              <a:rPr lang="en-GB" dirty="0"/>
            </a:br>
            <a:r>
              <a:rPr lang="en-GB" dirty="0"/>
              <a:t>compare your three schemes of work</a:t>
            </a:r>
            <a:br>
              <a:rPr lang="en-GB" dirty="0"/>
            </a:br>
            <a:r>
              <a:rPr lang="en-GB" dirty="0"/>
              <a:t> </a:t>
            </a:r>
          </a:p>
        </p:txBody>
      </p:sp>
      <p:sp>
        <p:nvSpPr>
          <p:cNvPr id="3" name="Content Placeholder 2"/>
          <p:cNvSpPr>
            <a:spLocks noGrp="1"/>
          </p:cNvSpPr>
          <p:nvPr>
            <p:ph idx="1"/>
          </p:nvPr>
        </p:nvSpPr>
        <p:spPr>
          <a:xfrm>
            <a:off x="2074148" y="2075065"/>
            <a:ext cx="7290055" cy="3401984"/>
          </a:xfrm>
        </p:spPr>
        <p:txBody>
          <a:bodyPr/>
          <a:lstStyle/>
          <a:p>
            <a:endParaRPr lang="en-GB" dirty="0"/>
          </a:p>
          <a:p>
            <a:endParaRPr lang="en-GB" dirty="0"/>
          </a:p>
        </p:txBody>
      </p:sp>
      <p:sp>
        <p:nvSpPr>
          <p:cNvPr id="4" name="Rounded Rectangle 3"/>
          <p:cNvSpPr/>
          <p:nvPr/>
        </p:nvSpPr>
        <p:spPr>
          <a:xfrm>
            <a:off x="2157467" y="2254102"/>
            <a:ext cx="3303406" cy="84342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What are the similarities? </a:t>
            </a:r>
          </a:p>
        </p:txBody>
      </p:sp>
      <p:sp>
        <p:nvSpPr>
          <p:cNvPr id="5" name="Rounded Rectangle 4"/>
          <p:cNvSpPr/>
          <p:nvPr/>
        </p:nvSpPr>
        <p:spPr>
          <a:xfrm>
            <a:off x="6655982" y="2254102"/>
            <a:ext cx="3213853" cy="843429"/>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What are the differences? </a:t>
            </a:r>
          </a:p>
        </p:txBody>
      </p:sp>
      <p:sp>
        <p:nvSpPr>
          <p:cNvPr id="6" name="Rounded Rectangle 5"/>
          <p:cNvSpPr/>
          <p:nvPr/>
        </p:nvSpPr>
        <p:spPr>
          <a:xfrm>
            <a:off x="1890125" y="3296200"/>
            <a:ext cx="1147157" cy="1893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Are the same topics covered in more than one scheme for the same year group?</a:t>
            </a:r>
          </a:p>
        </p:txBody>
      </p:sp>
      <p:sp>
        <p:nvSpPr>
          <p:cNvPr id="7" name="Rounded Rectangle 6"/>
          <p:cNvSpPr/>
          <p:nvPr/>
        </p:nvSpPr>
        <p:spPr>
          <a:xfrm>
            <a:off x="3235592" y="3296200"/>
            <a:ext cx="1147157" cy="1893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Is there the same balance of performing, composing and appraising?</a:t>
            </a:r>
          </a:p>
        </p:txBody>
      </p:sp>
      <p:sp>
        <p:nvSpPr>
          <p:cNvPr id="8" name="Rounded Rectangle 7"/>
          <p:cNvSpPr/>
          <p:nvPr/>
        </p:nvSpPr>
        <p:spPr>
          <a:xfrm>
            <a:off x="6562343" y="3296202"/>
            <a:ext cx="1055717" cy="189322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Are there some topics that have only been included in one of your three schemes?</a:t>
            </a:r>
          </a:p>
        </p:txBody>
      </p:sp>
      <p:sp>
        <p:nvSpPr>
          <p:cNvPr id="9" name="Rounded Rectangle 8"/>
          <p:cNvSpPr/>
          <p:nvPr/>
        </p:nvSpPr>
        <p:spPr>
          <a:xfrm>
            <a:off x="7757921" y="3310749"/>
            <a:ext cx="1028700" cy="187867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Is a topic developed differently? How?</a:t>
            </a:r>
          </a:p>
          <a:p>
            <a:endParaRPr lang="en-GB" sz="1350" dirty="0"/>
          </a:p>
          <a:p>
            <a:endParaRPr lang="en-GB" sz="1350" dirty="0"/>
          </a:p>
        </p:txBody>
      </p:sp>
      <p:sp>
        <p:nvSpPr>
          <p:cNvPr id="10" name="Rounded Rectangle 9"/>
          <p:cNvSpPr/>
          <p:nvPr/>
        </p:nvSpPr>
        <p:spPr>
          <a:xfrm>
            <a:off x="4586306" y="3296201"/>
            <a:ext cx="1147157" cy="1893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Any other similarities?  </a:t>
            </a:r>
          </a:p>
          <a:p>
            <a:endParaRPr lang="en-GB" sz="1350" dirty="0"/>
          </a:p>
          <a:p>
            <a:endParaRPr lang="en-GB" sz="1350" dirty="0"/>
          </a:p>
          <a:p>
            <a:endParaRPr lang="en-GB" sz="1350" dirty="0"/>
          </a:p>
          <a:p>
            <a:endParaRPr lang="en-GB" sz="1350" dirty="0"/>
          </a:p>
          <a:p>
            <a:endParaRPr lang="en-GB" sz="1350" dirty="0"/>
          </a:p>
        </p:txBody>
      </p:sp>
      <p:sp>
        <p:nvSpPr>
          <p:cNvPr id="11" name="Rounded Rectangle 10"/>
          <p:cNvSpPr/>
          <p:nvPr/>
        </p:nvSpPr>
        <p:spPr>
          <a:xfrm>
            <a:off x="8926485" y="3310749"/>
            <a:ext cx="1055717" cy="187867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Any other differences?</a:t>
            </a:r>
          </a:p>
          <a:p>
            <a:pPr algn="ctr"/>
            <a:endParaRPr lang="en-GB" sz="1350" dirty="0"/>
          </a:p>
          <a:p>
            <a:pPr algn="ctr"/>
            <a:endParaRPr lang="en-GB" sz="1350" dirty="0"/>
          </a:p>
          <a:p>
            <a:pPr algn="ctr"/>
            <a:endParaRPr lang="en-GB" sz="1350" dirty="0"/>
          </a:p>
        </p:txBody>
      </p:sp>
    </p:spTree>
    <p:extLst>
      <p:ext uri="{BB962C8B-B14F-4D97-AF65-F5344CB8AC3E}">
        <p14:creationId xmlns:p14="http://schemas.microsoft.com/office/powerpoint/2010/main" val="2132731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F2CB4-DFAB-417D-93B0-055B3B0CF1D7}"/>
              </a:ext>
            </a:extLst>
          </p:cNvPr>
          <p:cNvSpPr>
            <a:spLocks noGrp="1"/>
          </p:cNvSpPr>
          <p:nvPr>
            <p:ph type="title"/>
          </p:nvPr>
        </p:nvSpPr>
        <p:spPr>
          <a:xfrm>
            <a:off x="1024128" y="585216"/>
            <a:ext cx="9720072" cy="1499616"/>
          </a:xfrm>
        </p:spPr>
        <p:txBody>
          <a:bodyPr>
            <a:normAutofit/>
          </a:bodyPr>
          <a:lstStyle/>
          <a:p>
            <a:r>
              <a:rPr lang="en-GB"/>
              <a:t>Task continued 2</a:t>
            </a:r>
          </a:p>
        </p:txBody>
      </p:sp>
      <p:graphicFrame>
        <p:nvGraphicFramePr>
          <p:cNvPr id="5" name="Content Placeholder 2">
            <a:extLst>
              <a:ext uri="{FF2B5EF4-FFF2-40B4-BE49-F238E27FC236}">
                <a16:creationId xmlns:a16="http://schemas.microsoft.com/office/drawing/2014/main" id="{A9232DBB-2FF5-4C8C-89DF-F5E23C8D170A}"/>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4306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men” at the royal opera house | a nomad in the land of ..."/>
          <p:cNvPicPr>
            <a:picLocks noChangeAspect="1"/>
          </p:cNvPicPr>
          <p:nvPr/>
        </p:nvPicPr>
        <p:blipFill rotWithShape="1">
          <a:blip r:embed="rId2" cstate="print">
            <a:extLst>
              <a:ext uri="{28A0092B-C50C-407E-A947-70E740481C1C}">
                <a14:useLocalDpi xmlns:a14="http://schemas.microsoft.com/office/drawing/2010/main" val="0"/>
              </a:ext>
            </a:extLst>
          </a:blip>
          <a:srcRect t="11781" b="982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09349" y="3429000"/>
            <a:ext cx="7501651" cy="1090938"/>
          </a:xfrm>
        </p:spPr>
        <p:txBody>
          <a:bodyPr anchor="b">
            <a:normAutofit/>
          </a:bodyPr>
          <a:lstStyle/>
          <a:p>
            <a:pPr algn="l"/>
            <a:r>
              <a:rPr lang="en-GB" sz="3900">
                <a:solidFill>
                  <a:srgbClr val="FFFFFF"/>
                </a:solidFill>
              </a:rPr>
              <a:t>Key Principles in Planning for Music Learning</a:t>
            </a:r>
          </a:p>
        </p:txBody>
      </p:sp>
      <p:sp>
        <p:nvSpPr>
          <p:cNvPr id="3" name="Subtitle 2"/>
          <p:cNvSpPr>
            <a:spLocks noGrp="1"/>
          </p:cNvSpPr>
          <p:nvPr>
            <p:ph type="subTitle" idx="1"/>
          </p:nvPr>
        </p:nvSpPr>
        <p:spPr>
          <a:xfrm>
            <a:off x="4309349" y="4779313"/>
            <a:ext cx="7501650" cy="514816"/>
          </a:xfrm>
        </p:spPr>
        <p:txBody>
          <a:bodyPr anchor="t">
            <a:normAutofit/>
          </a:bodyPr>
          <a:lstStyle/>
          <a:p>
            <a:endParaRPr lang="en-GB">
              <a:solidFill>
                <a:srgbClr val="FFFFFF"/>
              </a:solidFill>
            </a:endParaRPr>
          </a:p>
        </p:txBody>
      </p:sp>
      <p:cxnSp>
        <p:nvCxnSpPr>
          <p:cNvPr id="13" name="Straight Connector 12">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090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dirty="0"/>
              <a:t>Key Principles in Planning for Music Learning</a:t>
            </a:r>
          </a:p>
        </p:txBody>
      </p:sp>
      <p:sp>
        <p:nvSpPr>
          <p:cNvPr id="3" name="Content Placeholder 2"/>
          <p:cNvSpPr>
            <a:spLocks noGrp="1"/>
          </p:cNvSpPr>
          <p:nvPr>
            <p:ph idx="1"/>
          </p:nvPr>
        </p:nvSpPr>
        <p:spPr>
          <a:xfrm>
            <a:off x="1024128" y="2286000"/>
            <a:ext cx="6066818" cy="4023360"/>
          </a:xfrm>
        </p:spPr>
        <p:txBody>
          <a:bodyPr>
            <a:normAutofit/>
          </a:bodyPr>
          <a:lstStyle/>
          <a:p>
            <a:pPr marL="0" indent="0">
              <a:buNone/>
            </a:pPr>
            <a:r>
              <a:rPr lang="en-GB" dirty="0"/>
              <a:t>It is argued that there three types of musical knowledge can be identified:</a:t>
            </a:r>
          </a:p>
          <a:p>
            <a:pPr marL="0" indent="0">
              <a:buNone/>
            </a:pPr>
            <a:r>
              <a:rPr lang="en-GB" dirty="0"/>
              <a:t>Knowledge </a:t>
            </a:r>
            <a:r>
              <a:rPr lang="en-GB" dirty="0">
                <a:solidFill>
                  <a:srgbClr val="FF0000"/>
                </a:solidFill>
              </a:rPr>
              <a:t>about</a:t>
            </a:r>
            <a:r>
              <a:rPr lang="en-GB" dirty="0"/>
              <a:t> music</a:t>
            </a:r>
          </a:p>
          <a:p>
            <a:pPr marL="0" indent="0">
              <a:buNone/>
            </a:pPr>
            <a:r>
              <a:rPr lang="en-GB" dirty="0"/>
              <a:t>Knowledge of </a:t>
            </a:r>
            <a:r>
              <a:rPr lang="en-GB" dirty="0">
                <a:solidFill>
                  <a:srgbClr val="FF0000"/>
                </a:solidFill>
              </a:rPr>
              <a:t>the ‘how’ </a:t>
            </a:r>
            <a:r>
              <a:rPr lang="en-GB" dirty="0"/>
              <a:t>of music</a:t>
            </a:r>
          </a:p>
          <a:p>
            <a:pPr marL="0" indent="0">
              <a:buNone/>
            </a:pPr>
            <a:r>
              <a:rPr lang="en-GB" dirty="0"/>
              <a:t>Knowledge </a:t>
            </a:r>
            <a:r>
              <a:rPr lang="en-GB" dirty="0">
                <a:solidFill>
                  <a:srgbClr val="FF0000"/>
                </a:solidFill>
              </a:rPr>
              <a:t>of</a:t>
            </a:r>
            <a:r>
              <a:rPr lang="en-GB" dirty="0"/>
              <a:t> music</a:t>
            </a:r>
          </a:p>
          <a:p>
            <a:pPr marL="0" indent="0">
              <a:buNone/>
            </a:pPr>
            <a:endParaRPr lang="en-GB" dirty="0"/>
          </a:p>
          <a:p>
            <a:pPr marL="0" indent="0">
              <a:buNone/>
            </a:pPr>
            <a:r>
              <a:rPr lang="en-GB" dirty="0"/>
              <a:t>Philpott (2007) adapted from Reid (1986)</a:t>
            </a:r>
          </a:p>
        </p:txBody>
      </p:sp>
      <p:pic>
        <p:nvPicPr>
          <p:cNvPr id="5" name="Picture 4" descr="Piano keys">
            <a:extLst>
              <a:ext uri="{FF2B5EF4-FFF2-40B4-BE49-F238E27FC236}">
                <a16:creationId xmlns:a16="http://schemas.microsoft.com/office/drawing/2014/main" id="{4E8921BA-2C54-0C5F-853D-BBDF72D7B372}"/>
              </a:ext>
            </a:extLst>
          </p:cNvPr>
          <p:cNvPicPr>
            <a:picLocks noChangeAspect="1"/>
          </p:cNvPicPr>
          <p:nvPr/>
        </p:nvPicPr>
        <p:blipFill rotWithShape="1">
          <a:blip r:embed="rId2"/>
          <a:srcRect l="33366" r="21474" b="-1"/>
          <a:stretch/>
        </p:blipFill>
        <p:spPr>
          <a:xfrm>
            <a:off x="7552266" y="10"/>
            <a:ext cx="4639733" cy="6857990"/>
          </a:xfrm>
          <a:prstGeom prst="rect">
            <a:avLst/>
          </a:prstGeom>
        </p:spPr>
      </p:pic>
    </p:spTree>
    <p:extLst>
      <p:ext uri="{BB962C8B-B14F-4D97-AF65-F5344CB8AC3E}">
        <p14:creationId xmlns:p14="http://schemas.microsoft.com/office/powerpoint/2010/main" val="2170064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t>
            </a:r>
            <a:r>
              <a:rPr lang="en-GB" i="1" dirty="0">
                <a:solidFill>
                  <a:srgbClr val="FF0000"/>
                </a:solidFill>
              </a:rPr>
              <a:t>about</a:t>
            </a:r>
            <a:r>
              <a:rPr lang="en-GB" dirty="0"/>
              <a:t>  music</a:t>
            </a:r>
            <a:br>
              <a:rPr lang="en-GB" dirty="0"/>
            </a:br>
            <a:r>
              <a:rPr lang="en-GB" sz="2000" dirty="0"/>
              <a:t>Philpott in Philpott &amp; Spruce (2007)</a:t>
            </a:r>
          </a:p>
        </p:txBody>
      </p:sp>
      <p:sp>
        <p:nvSpPr>
          <p:cNvPr id="3" name="Content Placeholder 2"/>
          <p:cNvSpPr>
            <a:spLocks noGrp="1"/>
          </p:cNvSpPr>
          <p:nvPr>
            <p:ph idx="1"/>
          </p:nvPr>
        </p:nvSpPr>
        <p:spPr/>
        <p:txBody>
          <a:bodyPr/>
          <a:lstStyle/>
          <a:p>
            <a:pPr marL="0" indent="0">
              <a:buNone/>
            </a:pPr>
            <a:r>
              <a:rPr lang="en-GB" dirty="0"/>
              <a:t>“This might be referred to as factual knowledge. That is, factual knowledge about composers, about style, about theory, about musical concepts.” (p.29)</a:t>
            </a:r>
          </a:p>
          <a:p>
            <a:pPr marL="0" indent="0">
              <a:buNone/>
            </a:pPr>
            <a:endParaRPr lang="en-GB" dirty="0"/>
          </a:p>
          <a:p>
            <a:pPr marL="0" indent="0">
              <a:buNone/>
            </a:pPr>
            <a:r>
              <a:rPr lang="en-GB" dirty="0"/>
              <a:t>“Facts about music are given meaning by real music, without which they are not distinguishable from historical or theoretical, albeit interesting, trivia.” (p.30)</a:t>
            </a:r>
          </a:p>
        </p:txBody>
      </p:sp>
    </p:spTree>
    <p:extLst>
      <p:ext uri="{BB962C8B-B14F-4D97-AF65-F5344CB8AC3E}">
        <p14:creationId xmlns:p14="http://schemas.microsoft.com/office/powerpoint/2010/main" val="3133353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Knowledge of </a:t>
            </a:r>
            <a:r>
              <a:rPr lang="en-GB" dirty="0">
                <a:solidFill>
                  <a:srgbClr val="FF0000"/>
                </a:solidFill>
              </a:rPr>
              <a:t>the ‘</a:t>
            </a:r>
            <a:r>
              <a:rPr lang="en-GB" i="1" dirty="0">
                <a:solidFill>
                  <a:srgbClr val="FF0000"/>
                </a:solidFill>
              </a:rPr>
              <a:t>how’ </a:t>
            </a:r>
            <a:r>
              <a:rPr lang="en-GB" dirty="0"/>
              <a:t>of music (‘know how’)</a:t>
            </a:r>
            <a:br>
              <a:rPr lang="en-GB" dirty="0"/>
            </a:br>
            <a:r>
              <a:rPr lang="en-GB" sz="2000" dirty="0"/>
              <a:t>Philpott in Philpott &amp; Spruce (2007)</a:t>
            </a:r>
          </a:p>
        </p:txBody>
      </p:sp>
      <p:sp>
        <p:nvSpPr>
          <p:cNvPr id="3" name="Content Placeholder 2"/>
          <p:cNvSpPr>
            <a:spLocks noGrp="1"/>
          </p:cNvSpPr>
          <p:nvPr>
            <p:ph idx="1"/>
          </p:nvPr>
        </p:nvSpPr>
        <p:spPr/>
        <p:txBody>
          <a:bodyPr>
            <a:normAutofit/>
          </a:bodyPr>
          <a:lstStyle/>
          <a:p>
            <a:pPr marL="0" indent="0">
              <a:buNone/>
            </a:pPr>
            <a:r>
              <a:rPr lang="en-GB" dirty="0"/>
              <a:t>Musicians might have ‘know how’ in these areas:</a:t>
            </a:r>
          </a:p>
          <a:p>
            <a:pPr>
              <a:buFont typeface="Wingdings" panose="05000000000000000000" pitchFamily="2" charset="2"/>
              <a:buChar char="Ø"/>
            </a:pPr>
            <a:r>
              <a:rPr lang="en-GB" dirty="0"/>
              <a:t>Technical ‘know how’ (i.e. on an instrument)</a:t>
            </a:r>
          </a:p>
          <a:p>
            <a:pPr>
              <a:buFont typeface="Wingdings" panose="05000000000000000000" pitchFamily="2" charset="2"/>
              <a:buChar char="Ø"/>
            </a:pPr>
            <a:r>
              <a:rPr lang="en-GB" dirty="0"/>
              <a:t>Technical skill (physical ability to play/sing)</a:t>
            </a:r>
          </a:p>
          <a:p>
            <a:pPr>
              <a:buFont typeface="Wingdings" panose="05000000000000000000" pitchFamily="2" charset="2"/>
              <a:buChar char="Ø"/>
            </a:pPr>
            <a:r>
              <a:rPr lang="en-GB" dirty="0"/>
              <a:t>Aural discrimination (able to distinguish between sounds)</a:t>
            </a:r>
          </a:p>
          <a:p>
            <a:pPr>
              <a:buFont typeface="Wingdings" panose="05000000000000000000" pitchFamily="2" charset="2"/>
              <a:buChar char="Ø"/>
            </a:pPr>
            <a:r>
              <a:rPr lang="en-GB" dirty="0"/>
              <a:t>Perceptual know how (e.g. recognising a drone)</a:t>
            </a:r>
          </a:p>
          <a:p>
            <a:pPr>
              <a:buFont typeface="Wingdings" panose="05000000000000000000" pitchFamily="2" charset="2"/>
              <a:buChar char="Ø"/>
            </a:pPr>
            <a:r>
              <a:rPr lang="en-GB" dirty="0"/>
              <a:t>Presentational know how (presenting to an audience)</a:t>
            </a:r>
          </a:p>
          <a:p>
            <a:pPr>
              <a:buFont typeface="Wingdings" panose="05000000000000000000" pitchFamily="2" charset="2"/>
              <a:buChar char="Ø"/>
            </a:pPr>
            <a:r>
              <a:rPr lang="en-GB" dirty="0"/>
              <a:t>Notational know how (reading and writing)</a:t>
            </a:r>
          </a:p>
          <a:p>
            <a:pPr>
              <a:buFont typeface="Wingdings" panose="05000000000000000000" pitchFamily="2" charset="2"/>
              <a:buChar char="Ø"/>
            </a:pPr>
            <a:r>
              <a:rPr lang="en-GB" dirty="0"/>
              <a:t>Craft skills (knowing how to make the music sound as a composer and/or performer)</a:t>
            </a:r>
          </a:p>
        </p:txBody>
      </p:sp>
    </p:spTree>
    <p:extLst>
      <p:ext uri="{BB962C8B-B14F-4D97-AF65-F5344CB8AC3E}">
        <p14:creationId xmlns:p14="http://schemas.microsoft.com/office/powerpoint/2010/main" val="700607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t>
            </a:r>
            <a:r>
              <a:rPr lang="en-GB" i="1" dirty="0">
                <a:solidFill>
                  <a:srgbClr val="FF0000"/>
                </a:solidFill>
              </a:rPr>
              <a:t>of</a:t>
            </a:r>
            <a:r>
              <a:rPr lang="en-GB" dirty="0">
                <a:solidFill>
                  <a:srgbClr val="FF0000"/>
                </a:solidFill>
              </a:rPr>
              <a:t> </a:t>
            </a:r>
            <a:r>
              <a:rPr lang="en-GB" dirty="0"/>
              <a:t> music</a:t>
            </a:r>
            <a:br>
              <a:rPr lang="en-GB" dirty="0"/>
            </a:br>
            <a:r>
              <a:rPr lang="en-GB" sz="2000" dirty="0"/>
              <a:t>Philpott in Philpott &amp; Spruce (2007)</a:t>
            </a:r>
          </a:p>
        </p:txBody>
      </p:sp>
      <p:sp>
        <p:nvSpPr>
          <p:cNvPr id="3" name="Content Placeholder 2"/>
          <p:cNvSpPr>
            <a:spLocks noGrp="1"/>
          </p:cNvSpPr>
          <p:nvPr>
            <p:ph idx="1"/>
          </p:nvPr>
        </p:nvSpPr>
        <p:spPr/>
        <p:txBody>
          <a:bodyPr/>
          <a:lstStyle/>
          <a:p>
            <a:pPr marL="0" indent="0">
              <a:buNone/>
            </a:pPr>
            <a:r>
              <a:rPr lang="en-GB" dirty="0"/>
              <a:t>Philpott suggests that knowledge </a:t>
            </a:r>
            <a:r>
              <a:rPr lang="en-GB" i="1" dirty="0"/>
              <a:t>of</a:t>
            </a:r>
            <a:r>
              <a:rPr lang="en-GB" dirty="0"/>
              <a:t> music can be developed when one has an:</a:t>
            </a:r>
          </a:p>
          <a:p>
            <a:pPr marL="0" indent="0">
              <a:buNone/>
            </a:pPr>
            <a:r>
              <a:rPr lang="en-GB" dirty="0"/>
              <a:t>“understanding relationship with the music, in the same way that we get to know a person or a face. We might not be able to say what we know or even demonstrate it yet the relationship with ‘this’ piece of music cannot be denied.” (p.30)</a:t>
            </a:r>
          </a:p>
          <a:p>
            <a:pPr marL="0" indent="0">
              <a:buNone/>
            </a:pPr>
            <a:endParaRPr lang="en-GB" dirty="0"/>
          </a:p>
          <a:p>
            <a:pPr marL="0" indent="0">
              <a:buNone/>
            </a:pPr>
            <a:r>
              <a:rPr lang="en-GB" dirty="0"/>
              <a:t>Spruce (2007) describes one’s knowledge </a:t>
            </a:r>
            <a:r>
              <a:rPr lang="en-GB" i="1" dirty="0"/>
              <a:t>of</a:t>
            </a:r>
            <a:r>
              <a:rPr lang="en-GB" dirty="0"/>
              <a:t> music as like getting to ‘know’ a particular wine. </a:t>
            </a:r>
          </a:p>
        </p:txBody>
      </p:sp>
    </p:spTree>
    <p:extLst>
      <p:ext uri="{BB962C8B-B14F-4D97-AF65-F5344CB8AC3E}">
        <p14:creationId xmlns:p14="http://schemas.microsoft.com/office/powerpoint/2010/main" val="1893603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pPr marL="514350" indent="-514350">
              <a:buAutoNum type="arabicPeriod"/>
            </a:pPr>
            <a:r>
              <a:rPr lang="en-GB" dirty="0"/>
              <a:t>Knowledge </a:t>
            </a:r>
            <a:r>
              <a:rPr lang="en-GB" dirty="0">
                <a:solidFill>
                  <a:srgbClr val="FF0000"/>
                </a:solidFill>
              </a:rPr>
              <a:t>about</a:t>
            </a:r>
            <a:r>
              <a:rPr lang="en-GB" dirty="0"/>
              <a:t> music - factual knowledge – history, genres, theory</a:t>
            </a:r>
          </a:p>
          <a:p>
            <a:pPr marL="514350" indent="-514350">
              <a:buAutoNum type="arabicPeriod"/>
            </a:pPr>
            <a:r>
              <a:rPr lang="en-GB" dirty="0"/>
              <a:t>Knowledge of the ‘</a:t>
            </a:r>
            <a:r>
              <a:rPr lang="en-GB" dirty="0">
                <a:solidFill>
                  <a:srgbClr val="FF0000"/>
                </a:solidFill>
              </a:rPr>
              <a:t>how</a:t>
            </a:r>
            <a:r>
              <a:rPr lang="en-GB" dirty="0"/>
              <a:t>’ of music - technical instrumental skills, aural perception, ability to read notation</a:t>
            </a:r>
          </a:p>
          <a:p>
            <a:pPr marL="514350" indent="-514350">
              <a:buAutoNum type="arabicPeriod"/>
            </a:pPr>
            <a:r>
              <a:rPr lang="en-GB" dirty="0"/>
              <a:t>Knowledge </a:t>
            </a:r>
            <a:r>
              <a:rPr lang="en-GB" dirty="0">
                <a:solidFill>
                  <a:srgbClr val="FF0000"/>
                </a:solidFill>
              </a:rPr>
              <a:t>of </a:t>
            </a:r>
            <a:r>
              <a:rPr lang="en-GB" dirty="0"/>
              <a:t>music - actual experience of being a performer, composer, appraiser</a:t>
            </a:r>
          </a:p>
        </p:txBody>
      </p:sp>
      <p:sp>
        <p:nvSpPr>
          <p:cNvPr id="4" name="TextBox 3"/>
          <p:cNvSpPr txBox="1"/>
          <p:nvPr/>
        </p:nvSpPr>
        <p:spPr>
          <a:xfrm>
            <a:off x="5781675" y="5000625"/>
            <a:ext cx="5086350" cy="369332"/>
          </a:xfrm>
          <a:prstGeom prst="rect">
            <a:avLst/>
          </a:prstGeom>
          <a:noFill/>
        </p:spPr>
        <p:txBody>
          <a:bodyPr wrap="square" rtlCol="0">
            <a:spAutoFit/>
          </a:bodyPr>
          <a:lstStyle/>
          <a:p>
            <a:r>
              <a:rPr lang="en-GB" dirty="0"/>
              <a:t>Philpott &amp; Spruce, 2007</a:t>
            </a:r>
          </a:p>
        </p:txBody>
      </p:sp>
    </p:spTree>
    <p:extLst>
      <p:ext uri="{BB962C8B-B14F-4D97-AF65-F5344CB8AC3E}">
        <p14:creationId xmlns:p14="http://schemas.microsoft.com/office/powerpoint/2010/main" val="2129366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solidFill>
                  <a:srgbClr val="FF0000"/>
                </a:solidFill>
              </a:rPr>
              <a:t>Tasg</a:t>
            </a:r>
            <a:r>
              <a:rPr lang="en-GB" dirty="0"/>
              <a:t> / Task: give an example of the three types of knowledge</a:t>
            </a:r>
          </a:p>
        </p:txBody>
      </p:sp>
      <p:graphicFrame>
        <p:nvGraphicFramePr>
          <p:cNvPr id="4" name="Content Placeholder 3"/>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854431" y="2286000"/>
            <a:ext cx="2061557" cy="369332"/>
          </a:xfrm>
          <a:prstGeom prst="rect">
            <a:avLst/>
          </a:prstGeom>
          <a:noFill/>
        </p:spPr>
        <p:txBody>
          <a:bodyPr wrap="square" rtlCol="0">
            <a:spAutoFit/>
          </a:bodyPr>
          <a:lstStyle/>
          <a:p>
            <a:r>
              <a:rPr lang="en-GB" dirty="0"/>
              <a:t>Knowledge ‘about’</a:t>
            </a:r>
          </a:p>
        </p:txBody>
      </p:sp>
      <p:sp>
        <p:nvSpPr>
          <p:cNvPr id="6" name="TextBox 5"/>
          <p:cNvSpPr txBox="1"/>
          <p:nvPr/>
        </p:nvSpPr>
        <p:spPr>
          <a:xfrm>
            <a:off x="4994390" y="2304704"/>
            <a:ext cx="2227811" cy="369332"/>
          </a:xfrm>
          <a:prstGeom prst="rect">
            <a:avLst/>
          </a:prstGeom>
          <a:noFill/>
        </p:spPr>
        <p:txBody>
          <a:bodyPr wrap="square" rtlCol="0">
            <a:spAutoFit/>
          </a:bodyPr>
          <a:lstStyle/>
          <a:p>
            <a:r>
              <a:rPr lang="en-GB" dirty="0"/>
              <a:t>Knowledge of ‘how’</a:t>
            </a:r>
          </a:p>
        </p:txBody>
      </p:sp>
      <p:sp>
        <p:nvSpPr>
          <p:cNvPr id="7" name="TextBox 6"/>
          <p:cNvSpPr txBox="1"/>
          <p:nvPr/>
        </p:nvSpPr>
        <p:spPr>
          <a:xfrm>
            <a:off x="8300603" y="2300072"/>
            <a:ext cx="2133600" cy="369332"/>
          </a:xfrm>
          <a:prstGeom prst="rect">
            <a:avLst/>
          </a:prstGeom>
          <a:noFill/>
        </p:spPr>
        <p:txBody>
          <a:bodyPr wrap="square" rtlCol="0">
            <a:spAutoFit/>
          </a:bodyPr>
          <a:lstStyle/>
          <a:p>
            <a:r>
              <a:rPr lang="en-GB" dirty="0"/>
              <a:t>Knowledge ‘of’</a:t>
            </a:r>
          </a:p>
        </p:txBody>
      </p:sp>
    </p:spTree>
    <p:extLst>
      <p:ext uri="{BB962C8B-B14F-4D97-AF65-F5344CB8AC3E}">
        <p14:creationId xmlns:p14="http://schemas.microsoft.com/office/powerpoint/2010/main" val="2788022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examples</a:t>
            </a:r>
          </a:p>
        </p:txBody>
      </p:sp>
      <p:graphicFrame>
        <p:nvGraphicFramePr>
          <p:cNvPr id="4" name="Content Placeholder 3"/>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883006" y="2355619"/>
            <a:ext cx="2061557" cy="369332"/>
          </a:xfrm>
          <a:prstGeom prst="rect">
            <a:avLst/>
          </a:prstGeom>
          <a:noFill/>
        </p:spPr>
        <p:txBody>
          <a:bodyPr wrap="square" rtlCol="0">
            <a:spAutoFit/>
          </a:bodyPr>
          <a:lstStyle/>
          <a:p>
            <a:r>
              <a:rPr lang="en-GB" dirty="0"/>
              <a:t>Knowledge ‘about’</a:t>
            </a:r>
          </a:p>
        </p:txBody>
      </p:sp>
      <p:sp>
        <p:nvSpPr>
          <p:cNvPr id="6" name="TextBox 5"/>
          <p:cNvSpPr txBox="1"/>
          <p:nvPr/>
        </p:nvSpPr>
        <p:spPr>
          <a:xfrm>
            <a:off x="4975340" y="2355619"/>
            <a:ext cx="2227811" cy="369332"/>
          </a:xfrm>
          <a:prstGeom prst="rect">
            <a:avLst/>
          </a:prstGeom>
          <a:noFill/>
        </p:spPr>
        <p:txBody>
          <a:bodyPr wrap="square" rtlCol="0">
            <a:spAutoFit/>
          </a:bodyPr>
          <a:lstStyle/>
          <a:p>
            <a:r>
              <a:rPr lang="en-GB" dirty="0"/>
              <a:t>Knowledge of ‘how’</a:t>
            </a:r>
          </a:p>
        </p:txBody>
      </p:sp>
      <p:sp>
        <p:nvSpPr>
          <p:cNvPr id="7" name="TextBox 6"/>
          <p:cNvSpPr txBox="1"/>
          <p:nvPr/>
        </p:nvSpPr>
        <p:spPr>
          <a:xfrm>
            <a:off x="8162405" y="2381705"/>
            <a:ext cx="2133600" cy="369332"/>
          </a:xfrm>
          <a:prstGeom prst="rect">
            <a:avLst/>
          </a:prstGeom>
          <a:noFill/>
        </p:spPr>
        <p:txBody>
          <a:bodyPr wrap="square" rtlCol="0">
            <a:spAutoFit/>
          </a:bodyPr>
          <a:lstStyle/>
          <a:p>
            <a:r>
              <a:rPr lang="en-GB" dirty="0"/>
              <a:t>Knowledge ‘of’</a:t>
            </a:r>
          </a:p>
        </p:txBody>
      </p:sp>
    </p:spTree>
    <p:extLst>
      <p:ext uri="{BB962C8B-B14F-4D97-AF65-F5344CB8AC3E}">
        <p14:creationId xmlns:p14="http://schemas.microsoft.com/office/powerpoint/2010/main" val="2590331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5">
            <a:extLst>
              <a:ext uri="{FF2B5EF4-FFF2-40B4-BE49-F238E27FC236}">
                <a16:creationId xmlns:a16="http://schemas.microsoft.com/office/drawing/2014/main" id="{5C80C0E3-011A-7895-064F-4E48391397BF}"/>
              </a:ext>
            </a:extLst>
          </p:cNvPr>
          <p:cNvPicPr>
            <a:picLocks noChangeAspect="1"/>
          </p:cNvPicPr>
          <p:nvPr/>
        </p:nvPicPr>
        <p:blipFill rotWithShape="1">
          <a:blip r:embed="rId2"/>
          <a:srcRect b="25000"/>
          <a:stretch/>
        </p:blipFill>
        <p:spPr>
          <a:xfrm>
            <a:off x="20" y="975"/>
            <a:ext cx="12191980" cy="6858000"/>
          </a:xfrm>
          <a:prstGeom prst="rect">
            <a:avLst/>
          </a:prstGeom>
        </p:spPr>
      </p:pic>
      <p:sp>
        <p:nvSpPr>
          <p:cNvPr id="26" name="Rectangle 25">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2F74CB-2F8A-98C0-DB17-1BDC2C4AE64F}"/>
              </a:ext>
            </a:extLst>
          </p:cNvPr>
          <p:cNvSpPr>
            <a:spLocks noGrp="1"/>
          </p:cNvSpPr>
          <p:nvPr>
            <p:ph type="ctrTitle"/>
          </p:nvPr>
        </p:nvSpPr>
        <p:spPr>
          <a:xfrm>
            <a:off x="4309349" y="3429000"/>
            <a:ext cx="7501651" cy="1090938"/>
          </a:xfrm>
        </p:spPr>
        <p:txBody>
          <a:bodyPr anchor="b">
            <a:normAutofit/>
          </a:bodyPr>
          <a:lstStyle/>
          <a:p>
            <a:pPr algn="l"/>
            <a:r>
              <a:rPr lang="en-GB">
                <a:solidFill>
                  <a:srgbClr val="FFFFFF"/>
                </a:solidFill>
              </a:rPr>
              <a:t>Independent task</a:t>
            </a:r>
          </a:p>
        </p:txBody>
      </p:sp>
      <p:sp>
        <p:nvSpPr>
          <p:cNvPr id="4" name="Subtitle 3">
            <a:extLst>
              <a:ext uri="{FF2B5EF4-FFF2-40B4-BE49-F238E27FC236}">
                <a16:creationId xmlns:a16="http://schemas.microsoft.com/office/drawing/2014/main" id="{81A851B1-60E5-B639-202A-6DA479AE6C1C}"/>
              </a:ext>
            </a:extLst>
          </p:cNvPr>
          <p:cNvSpPr>
            <a:spLocks noGrp="1"/>
          </p:cNvSpPr>
          <p:nvPr>
            <p:ph type="subTitle" idx="1"/>
          </p:nvPr>
        </p:nvSpPr>
        <p:spPr>
          <a:xfrm>
            <a:off x="4309349" y="4779313"/>
            <a:ext cx="7501650" cy="514816"/>
          </a:xfrm>
        </p:spPr>
        <p:txBody>
          <a:bodyPr anchor="t">
            <a:normAutofit/>
          </a:bodyPr>
          <a:lstStyle/>
          <a:p>
            <a:endParaRPr lang="en-GB">
              <a:solidFill>
                <a:srgbClr val="FFFFFF"/>
              </a:solidFill>
            </a:endParaRPr>
          </a:p>
        </p:txBody>
      </p:sp>
      <p:cxnSp>
        <p:nvCxnSpPr>
          <p:cNvPr id="28" name="Straight Connector 27">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1CF3B2"/>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4575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dirty="0"/>
              <a:t>Task part 1</a:t>
            </a:r>
          </a:p>
        </p:txBody>
      </p:sp>
      <p:sp>
        <p:nvSpPr>
          <p:cNvPr id="3" name="Content Placeholder 2"/>
          <p:cNvSpPr>
            <a:spLocks noGrp="1"/>
          </p:cNvSpPr>
          <p:nvPr>
            <p:ph idx="1"/>
          </p:nvPr>
        </p:nvSpPr>
        <p:spPr>
          <a:xfrm>
            <a:off x="1024128" y="2286000"/>
            <a:ext cx="6066818" cy="4023360"/>
          </a:xfrm>
        </p:spPr>
        <p:txBody>
          <a:bodyPr>
            <a:normAutofit/>
          </a:bodyPr>
          <a:lstStyle/>
          <a:p>
            <a:pPr marL="514350" indent="-514350">
              <a:buAutoNum type="arabicPeriod"/>
            </a:pPr>
            <a:r>
              <a:rPr lang="en-GB" dirty="0"/>
              <a:t>Choose a piece of music that you know well - ideally one that you could use in a Key Stage 3 Music lesson.</a:t>
            </a:r>
          </a:p>
          <a:p>
            <a:pPr marL="514350" indent="-514350">
              <a:buAutoNum type="arabicPeriod"/>
            </a:pPr>
            <a:r>
              <a:rPr lang="en-GB" dirty="0"/>
              <a:t>Think about how you came to ‘know’ this piece of music.</a:t>
            </a:r>
          </a:p>
          <a:p>
            <a:pPr marL="514350" indent="-514350">
              <a:buAutoNum type="arabicPeriod"/>
            </a:pPr>
            <a:r>
              <a:rPr lang="en-GB" dirty="0"/>
              <a:t>Analyse the music in terms of the three different knowledge types.</a:t>
            </a:r>
          </a:p>
        </p:txBody>
      </p:sp>
      <p:pic>
        <p:nvPicPr>
          <p:cNvPr id="5" name="Picture 4" descr="Piano keys">
            <a:extLst>
              <a:ext uri="{FF2B5EF4-FFF2-40B4-BE49-F238E27FC236}">
                <a16:creationId xmlns:a16="http://schemas.microsoft.com/office/drawing/2014/main" id="{755D0558-65A9-2851-5F06-786B398D3FAD}"/>
              </a:ext>
            </a:extLst>
          </p:cNvPr>
          <p:cNvPicPr>
            <a:picLocks noChangeAspect="1"/>
          </p:cNvPicPr>
          <p:nvPr/>
        </p:nvPicPr>
        <p:blipFill rotWithShape="1">
          <a:blip r:embed="rId2"/>
          <a:srcRect l="33366" r="21474" b="-1"/>
          <a:stretch/>
        </p:blipFill>
        <p:spPr>
          <a:xfrm>
            <a:off x="7552266" y="10"/>
            <a:ext cx="4639733" cy="6857990"/>
          </a:xfrm>
          <a:prstGeom prst="rect">
            <a:avLst/>
          </a:prstGeom>
        </p:spPr>
      </p:pic>
    </p:spTree>
    <p:extLst>
      <p:ext uri="{BB962C8B-B14F-4D97-AF65-F5344CB8AC3E}">
        <p14:creationId xmlns:p14="http://schemas.microsoft.com/office/powerpoint/2010/main" val="36769238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part 2</a:t>
            </a:r>
          </a:p>
        </p:txBody>
      </p:sp>
      <p:sp>
        <p:nvSpPr>
          <p:cNvPr id="5" name="Content Placeholder 4"/>
          <p:cNvSpPr>
            <a:spLocks noGrp="1"/>
          </p:cNvSpPr>
          <p:nvPr>
            <p:ph idx="1"/>
          </p:nvPr>
        </p:nvSpPr>
        <p:spPr/>
        <p:txBody>
          <a:bodyPr/>
          <a:lstStyle/>
          <a:p>
            <a:pPr marL="0" indent="0">
              <a:buNone/>
            </a:pPr>
            <a:r>
              <a:rPr lang="en-GB" dirty="0"/>
              <a:t>Use the piece of music to plan an activity / series of activities for a Key Stage 3 class that integrates the three types of ‘knowledge’.</a:t>
            </a:r>
          </a:p>
          <a:p>
            <a:pPr marL="0" indent="0">
              <a:buNone/>
            </a:pPr>
            <a:r>
              <a:rPr lang="en-GB" dirty="0"/>
              <a:t>Decide on:</a:t>
            </a:r>
          </a:p>
          <a:p>
            <a:pPr>
              <a:buFont typeface="Wingdings" panose="05000000000000000000" pitchFamily="2" charset="2"/>
              <a:buChar char="v"/>
            </a:pPr>
            <a:r>
              <a:rPr lang="en-GB" dirty="0"/>
              <a:t> The year group</a:t>
            </a:r>
          </a:p>
          <a:p>
            <a:pPr>
              <a:buFont typeface="Wingdings" panose="05000000000000000000" pitchFamily="2" charset="2"/>
              <a:buChar char="v"/>
            </a:pPr>
            <a:r>
              <a:rPr lang="en-GB" dirty="0"/>
              <a:t> What you intend the pupils to know by the end of the lesson(s)</a:t>
            </a:r>
          </a:p>
          <a:p>
            <a:pPr>
              <a:buFont typeface="Wingdings" panose="05000000000000000000" pitchFamily="2" charset="2"/>
              <a:buChar char="v"/>
            </a:pPr>
            <a:r>
              <a:rPr lang="en-GB" dirty="0"/>
              <a:t> The resources that you will need (e.g. instruments/worksheets/PP)</a:t>
            </a:r>
          </a:p>
          <a:p>
            <a:pPr>
              <a:buFont typeface="Wingdings" panose="05000000000000000000" pitchFamily="2" charset="2"/>
              <a:buChar char="v"/>
            </a:pPr>
            <a:r>
              <a:rPr lang="en-GB" dirty="0"/>
              <a:t> The curriculum descriptors (from the NC document – old and/or new) that the lesson(s) will cover</a:t>
            </a:r>
          </a:p>
        </p:txBody>
      </p:sp>
    </p:spTree>
    <p:extLst>
      <p:ext uri="{BB962C8B-B14F-4D97-AF65-F5344CB8AC3E}">
        <p14:creationId xmlns:p14="http://schemas.microsoft.com/office/powerpoint/2010/main" val="830529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57200" y="4960137"/>
            <a:ext cx="7772400" cy="1463040"/>
          </a:xfrm>
        </p:spPr>
        <p:txBody>
          <a:bodyPr vert="horz" lIns="91440" tIns="45720" rIns="91440" bIns="45720" rtlCol="0" anchor="ctr">
            <a:normAutofit/>
          </a:bodyPr>
          <a:lstStyle/>
          <a:p>
            <a:r>
              <a:rPr lang="en-US" kern="1200" cap="all" spc="200" baseline="0" dirty="0">
                <a:solidFill>
                  <a:schemeClr val="tx1">
                    <a:lumMod val="95000"/>
                    <a:lumOff val="5000"/>
                  </a:schemeClr>
                </a:solidFill>
                <a:latin typeface="+mj-lt"/>
                <a:ea typeface="+mj-ea"/>
                <a:cs typeface="+mj-cs"/>
              </a:rPr>
              <a:t>Assessment  </a:t>
            </a:r>
          </a:p>
        </p:txBody>
      </p:sp>
      <p:pic>
        <p:nvPicPr>
          <p:cNvPr id="4" name="Content Placeholder 3" descr="Does assessment drive learning?"/>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t="27128" b="10372"/>
          <a:stretch/>
        </p:blipFill>
        <p:spPr>
          <a:xfrm>
            <a:off x="20" y="10"/>
            <a:ext cx="12191980" cy="4571990"/>
          </a:xfrm>
          <a:prstGeom prst="rect">
            <a:avLst/>
          </a:prstGeom>
        </p:spPr>
      </p:pic>
      <p:sp>
        <p:nvSpPr>
          <p:cNvPr id="5" name="Rectangle 4"/>
          <p:cNvSpPr/>
          <p:nvPr/>
        </p:nvSpPr>
        <p:spPr>
          <a:xfrm>
            <a:off x="5971607" y="3244334"/>
            <a:ext cx="237566" cy="369332"/>
          </a:xfrm>
          <a:prstGeom prst="rect">
            <a:avLst/>
          </a:prstGeom>
        </p:spPr>
        <p:txBody>
          <a:bodyPr wrap="none">
            <a:spAutoFit/>
          </a:bodyPr>
          <a:lstStyle/>
          <a:p>
            <a:pPr>
              <a:spcAft>
                <a:spcPts val="600"/>
              </a:spcAft>
            </a:pPr>
            <a:r>
              <a:rPr lang="en-GB"/>
              <a:t> </a:t>
            </a:r>
          </a:p>
        </p:txBody>
      </p:sp>
    </p:spTree>
    <p:extLst>
      <p:ext uri="{BB962C8B-B14F-4D97-AF65-F5344CB8AC3E}">
        <p14:creationId xmlns:p14="http://schemas.microsoft.com/office/powerpoint/2010/main" val="2823396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7CAD29-849C-45E5-8DF0-C4A3FD250BDD}"/>
              </a:ext>
            </a:extLst>
          </p:cNvPr>
          <p:cNvPicPr>
            <a:picLocks noChangeAspect="1"/>
          </p:cNvPicPr>
          <p:nvPr/>
        </p:nvPicPr>
        <p:blipFill rotWithShape="1">
          <a:blip r:embed="rId5">
            <a:alphaModFix amt="40000"/>
          </a:blip>
          <a:srcRect b="19"/>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F95041A6-4BF2-4B18-80AF-FE0FAF3F21A1}"/>
              </a:ext>
            </a:extLst>
          </p:cNvPr>
          <p:cNvSpPr txBox="1"/>
          <p:nvPr/>
        </p:nvSpPr>
        <p:spPr>
          <a:xfrm>
            <a:off x="504940" y="1967663"/>
            <a:ext cx="11182120" cy="2215991"/>
          </a:xfrm>
          <a:prstGeom prst="rect">
            <a:avLst/>
          </a:prstGeom>
          <a:noFill/>
        </p:spPr>
        <p:txBody>
          <a:bodyPr wrap="square" rtlCol="0">
            <a:spAutoFit/>
          </a:bodyPr>
          <a:lstStyle/>
          <a:p>
            <a:pPr algn="ctr"/>
            <a:r>
              <a:rPr lang="en-GB" sz="13800" dirty="0">
                <a:solidFill>
                  <a:schemeClr val="accent2">
                    <a:lumMod val="75000"/>
                  </a:schemeClr>
                </a:solidFill>
              </a:rPr>
              <a:t>Why assess? </a:t>
            </a:r>
          </a:p>
        </p:txBody>
      </p:sp>
      <p:pic>
        <p:nvPicPr>
          <p:cNvPr id="2" name="Recorded Sound">
            <a:hlinkClick r:id="" action="ppaction://media"/>
            <a:extLst>
              <a:ext uri="{FF2B5EF4-FFF2-40B4-BE49-F238E27FC236}">
                <a16:creationId xmlns:a16="http://schemas.microsoft.com/office/drawing/2014/main" id="{140B70F3-40B6-447B-A1DF-AF8E2FABCB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02582" y="424832"/>
            <a:ext cx="1084478" cy="1084478"/>
          </a:xfrm>
          <a:prstGeom prst="rect">
            <a:avLst/>
          </a:prstGeom>
        </p:spPr>
      </p:pic>
    </p:spTree>
    <p:extLst>
      <p:ext uri="{BB962C8B-B14F-4D97-AF65-F5344CB8AC3E}">
        <p14:creationId xmlns:p14="http://schemas.microsoft.com/office/powerpoint/2010/main" val="2353045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Using technology to improve assessment and feedback | TACCLE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347" y="221635"/>
            <a:ext cx="8443222" cy="6332417"/>
          </a:xfrm>
        </p:spPr>
      </p:pic>
    </p:spTree>
    <p:extLst>
      <p:ext uri="{BB962C8B-B14F-4D97-AF65-F5344CB8AC3E}">
        <p14:creationId xmlns:p14="http://schemas.microsoft.com/office/powerpoint/2010/main" val="4623961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D303D75F-661A-6503-E46E-BD3046762D2C}"/>
              </a:ext>
            </a:extLst>
          </p:cNvPr>
          <p:cNvGraphicFramePr/>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98C787D3-F5E0-B3B3-C0B8-3E9DE843AE00}"/>
              </a:ext>
            </a:extLst>
          </p:cNvPr>
          <p:cNvSpPr txBox="1"/>
          <p:nvPr/>
        </p:nvSpPr>
        <p:spPr>
          <a:xfrm>
            <a:off x="1287194" y="829734"/>
            <a:ext cx="4874454" cy="1138773"/>
          </a:xfrm>
          <a:prstGeom prst="rect">
            <a:avLst/>
          </a:prstGeom>
          <a:noFill/>
        </p:spPr>
        <p:txBody>
          <a:bodyPr wrap="square" rtlCol="0">
            <a:spAutoFit/>
          </a:bodyPr>
          <a:lstStyle/>
          <a:p>
            <a:r>
              <a:rPr lang="en-GB" sz="5000" dirty="0">
                <a:solidFill>
                  <a:schemeClr val="accent1"/>
                </a:solidFill>
              </a:rPr>
              <a:t>Teacher Responses</a:t>
            </a:r>
          </a:p>
          <a:p>
            <a:endParaRPr lang="en-GB" dirty="0"/>
          </a:p>
        </p:txBody>
      </p:sp>
    </p:spTree>
    <p:extLst>
      <p:ext uri="{BB962C8B-B14F-4D97-AF65-F5344CB8AC3E}">
        <p14:creationId xmlns:p14="http://schemas.microsoft.com/office/powerpoint/2010/main" val="24704965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FE702EF-47D9-4BCB-B333-9F2109773C3C}"/>
              </a:ext>
            </a:extLst>
          </p:cNvPr>
          <p:cNvSpPr txBox="1"/>
          <p:nvPr/>
        </p:nvSpPr>
        <p:spPr>
          <a:xfrm>
            <a:off x="1003453" y="4002680"/>
            <a:ext cx="10515600" cy="822326"/>
          </a:xfrm>
          <a:prstGeom prst="rect">
            <a:avLst/>
          </a:prstGeom>
        </p:spPr>
        <p:txBody>
          <a:bodyPr vert="horz" lIns="91440" tIns="45720" rIns="91440" bIns="45720" rtlCol="0" anchor="ctr">
            <a:normAutofit fontScale="92500"/>
          </a:bodyPr>
          <a:lstStyle/>
          <a:p>
            <a:pPr algn="ctr">
              <a:lnSpc>
                <a:spcPct val="90000"/>
              </a:lnSpc>
              <a:spcBef>
                <a:spcPct val="0"/>
              </a:spcBef>
              <a:spcAft>
                <a:spcPts val="600"/>
              </a:spcAft>
            </a:pPr>
            <a:r>
              <a:rPr lang="en-US" sz="3700" b="1" kern="1200" dirty="0">
                <a:solidFill>
                  <a:srgbClr val="FF0000"/>
                </a:solidFill>
                <a:ea typeface="+mj-ea"/>
                <a:cs typeface="+mj-cs"/>
              </a:rPr>
              <a:t>Assessment:  The bridge between teaching and learning </a:t>
            </a:r>
          </a:p>
        </p:txBody>
      </p:sp>
      <p:pic>
        <p:nvPicPr>
          <p:cNvPr id="2" name="Picture 1">
            <a:extLst>
              <a:ext uri="{FF2B5EF4-FFF2-40B4-BE49-F238E27FC236}">
                <a16:creationId xmlns:a16="http://schemas.microsoft.com/office/drawing/2014/main" id="{107E6613-CCBD-48D2-AB9A-289ADD736B97}"/>
              </a:ext>
            </a:extLst>
          </p:cNvPr>
          <p:cNvPicPr>
            <a:picLocks noChangeAspect="1"/>
          </p:cNvPicPr>
          <p:nvPr/>
        </p:nvPicPr>
        <p:blipFill rotWithShape="1">
          <a:blip r:embed="rId3"/>
          <a:srcRect r="13725"/>
          <a:stretch/>
        </p:blipFill>
        <p:spPr>
          <a:xfrm>
            <a:off x="448734" y="408345"/>
            <a:ext cx="10905066" cy="3791969"/>
          </a:xfrm>
          <a:prstGeom prst="rect">
            <a:avLst/>
          </a:prstGeom>
        </p:spPr>
      </p:pic>
      <p:pic>
        <p:nvPicPr>
          <p:cNvPr id="4" name="Picture 3">
            <a:extLst>
              <a:ext uri="{FF2B5EF4-FFF2-40B4-BE49-F238E27FC236}">
                <a16:creationId xmlns:a16="http://schemas.microsoft.com/office/drawing/2014/main" id="{640FB77B-3E98-4FE6-B7B1-F6DD3B98CB72}"/>
              </a:ext>
            </a:extLst>
          </p:cNvPr>
          <p:cNvPicPr>
            <a:picLocks noChangeAspect="1"/>
          </p:cNvPicPr>
          <p:nvPr/>
        </p:nvPicPr>
        <p:blipFill rotWithShape="1">
          <a:blip r:embed="rId4"/>
          <a:srcRect t="44498" b="27389"/>
          <a:stretch/>
        </p:blipFill>
        <p:spPr>
          <a:xfrm>
            <a:off x="205669" y="4825006"/>
            <a:ext cx="11780661" cy="1927953"/>
          </a:xfrm>
          <a:prstGeom prst="rect">
            <a:avLst/>
          </a:prstGeom>
        </p:spPr>
      </p:pic>
    </p:spTree>
    <p:extLst>
      <p:ext uri="{BB962C8B-B14F-4D97-AF65-F5344CB8AC3E}">
        <p14:creationId xmlns:p14="http://schemas.microsoft.com/office/powerpoint/2010/main" val="133533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96FE88-AC37-4946-893E-D7D7B20D00A5}"/>
              </a:ext>
            </a:extLst>
          </p:cNvPr>
          <p:cNvSpPr txBox="1"/>
          <p:nvPr/>
        </p:nvSpPr>
        <p:spPr>
          <a:xfrm>
            <a:off x="605929" y="418640"/>
            <a:ext cx="10311788" cy="6186309"/>
          </a:xfrm>
          <a:prstGeom prst="rect">
            <a:avLst/>
          </a:prstGeom>
          <a:noFill/>
        </p:spPr>
        <p:txBody>
          <a:bodyPr wrap="square" rtlCol="0">
            <a:spAutoFit/>
          </a:bodyPr>
          <a:lstStyle/>
          <a:p>
            <a:r>
              <a:rPr lang="en-GB" sz="3600" dirty="0"/>
              <a:t>‘The teacher’s job is not to transmit knowledge, nor to facilitate learning.  It is to engineer effective learning environments for the students.  The key features of effective learning environments are that they create student engagement and allow teachers, learners, and their peers to ensure that the learning is proceeding in the intended direction.  The only way we can do this is through assessment.  That is why assessment is, indeed, the bridge between teaching and learning.’</a:t>
            </a:r>
          </a:p>
          <a:p>
            <a:endParaRPr lang="en-GB" sz="3600" dirty="0"/>
          </a:p>
          <a:p>
            <a:pPr algn="r"/>
            <a:r>
              <a:rPr lang="en-GB" sz="3600" dirty="0"/>
              <a:t>(Wiliam, 2011:50) </a:t>
            </a:r>
          </a:p>
        </p:txBody>
      </p:sp>
    </p:spTree>
    <p:extLst>
      <p:ext uri="{BB962C8B-B14F-4D97-AF65-F5344CB8AC3E}">
        <p14:creationId xmlns:p14="http://schemas.microsoft.com/office/powerpoint/2010/main" val="3322701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42894-0C42-4D31-97D8-E30F4426BDDD}"/>
              </a:ext>
            </a:extLst>
          </p:cNvPr>
          <p:cNvSpPr>
            <a:spLocks noGrp="1"/>
          </p:cNvSpPr>
          <p:nvPr>
            <p:ph type="title"/>
          </p:nvPr>
        </p:nvSpPr>
        <p:spPr>
          <a:xfrm>
            <a:off x="1024128" y="585216"/>
            <a:ext cx="9720072" cy="1499616"/>
          </a:xfrm>
        </p:spPr>
        <p:txBody>
          <a:bodyPr>
            <a:normAutofit/>
          </a:bodyPr>
          <a:lstStyle/>
          <a:p>
            <a:r>
              <a:rPr lang="en-GB">
                <a:solidFill>
                  <a:schemeClr val="tx1"/>
                </a:solidFill>
              </a:rPr>
              <a:t>Assessment</a:t>
            </a:r>
          </a:p>
        </p:txBody>
      </p:sp>
      <p:graphicFrame>
        <p:nvGraphicFramePr>
          <p:cNvPr id="5" name="Content Placeholder 2">
            <a:extLst>
              <a:ext uri="{FF2B5EF4-FFF2-40B4-BE49-F238E27FC236}">
                <a16:creationId xmlns:a16="http://schemas.microsoft.com/office/drawing/2014/main" id="{B0C1435D-6DD6-492E-8592-3353E3565DD6}"/>
              </a:ext>
            </a:extLst>
          </p:cNvPr>
          <p:cNvGraphicFramePr>
            <a:graphicFrameLocks noGrp="1"/>
          </p:cNvGraphicFramePr>
          <p:nvPr>
            <p:ph idx="1"/>
          </p:nvPr>
        </p:nvGraphicFramePr>
        <p:xfrm>
          <a:off x="970676" y="1086576"/>
          <a:ext cx="10385470" cy="54830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92600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E36857E-92AA-47B6-A11D-792209CBB623}"/>
              </a:ext>
            </a:extLst>
          </p:cNvPr>
          <p:cNvSpPr txBox="1"/>
          <p:nvPr/>
        </p:nvSpPr>
        <p:spPr>
          <a:xfrm>
            <a:off x="1024127" y="585216"/>
            <a:ext cx="6528127" cy="1499616"/>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5000" b="1" cap="all" spc="100" dirty="0">
                <a:solidFill>
                  <a:schemeClr val="tx1">
                    <a:lumMod val="95000"/>
                    <a:lumOff val="5000"/>
                  </a:schemeClr>
                </a:solidFill>
                <a:latin typeface="+mj-lt"/>
                <a:ea typeface="+mj-ea"/>
                <a:cs typeface="+mj-cs"/>
              </a:rPr>
              <a:t>Summative assessment</a:t>
            </a:r>
          </a:p>
        </p:txBody>
      </p:sp>
      <p:sp>
        <p:nvSpPr>
          <p:cNvPr id="5" name="TextBox 4">
            <a:extLst>
              <a:ext uri="{FF2B5EF4-FFF2-40B4-BE49-F238E27FC236}">
                <a16:creationId xmlns:a16="http://schemas.microsoft.com/office/drawing/2014/main" id="{98621634-7DE0-4CBA-AF63-83D336BF80F3}"/>
              </a:ext>
            </a:extLst>
          </p:cNvPr>
          <p:cNvSpPr txBox="1"/>
          <p:nvPr/>
        </p:nvSpPr>
        <p:spPr>
          <a:xfrm>
            <a:off x="1024128" y="2286000"/>
            <a:ext cx="6066818" cy="4023360"/>
          </a:xfrm>
          <a:prstGeom prst="rect">
            <a:avLst/>
          </a:prstGeom>
        </p:spPr>
        <p:txBody>
          <a:bodyPr vert="horz" lIns="45720" tIns="45720" rIns="45720" bIns="45720" rtlCol="0">
            <a:normAutofit/>
          </a:bodyPr>
          <a:lstStyle/>
          <a:p>
            <a:pPr marL="342900" indent="-342900" defTabSz="914400">
              <a:lnSpc>
                <a:spcPct val="90000"/>
              </a:lnSpc>
              <a:spcAft>
                <a:spcPts val="600"/>
              </a:spcAft>
              <a:buClr>
                <a:schemeClr val="accent1"/>
              </a:buClr>
              <a:buFont typeface="Arial" panose="020B0604020202020204" pitchFamily="34" charset="0"/>
              <a:buChar char="•"/>
            </a:pPr>
            <a:r>
              <a:rPr lang="en-US"/>
              <a:t>Sums up or gives a measure of learning at the end of a course or phase</a:t>
            </a:r>
          </a:p>
          <a:p>
            <a:pPr defTabSz="914400">
              <a:lnSpc>
                <a:spcPct val="90000"/>
              </a:lnSpc>
              <a:spcAft>
                <a:spcPts val="600"/>
              </a:spcAft>
              <a:buClr>
                <a:schemeClr val="accent1"/>
              </a:buClr>
            </a:pPr>
            <a:endParaRPr lang="en-US"/>
          </a:p>
          <a:p>
            <a:pPr marL="342900" indent="-342900" defTabSz="914400">
              <a:lnSpc>
                <a:spcPct val="90000"/>
              </a:lnSpc>
              <a:spcAft>
                <a:spcPts val="600"/>
              </a:spcAft>
              <a:buClr>
                <a:schemeClr val="accent1"/>
              </a:buClr>
              <a:buFont typeface="Arial" panose="020B0604020202020204" pitchFamily="34" charset="0"/>
              <a:buChar char="•"/>
            </a:pPr>
            <a:r>
              <a:rPr lang="en-US"/>
              <a:t>External summative assessments controlled by organisations outside schools are established features of our education system</a:t>
            </a:r>
          </a:p>
          <a:p>
            <a:pPr defTabSz="914400">
              <a:lnSpc>
                <a:spcPct val="90000"/>
              </a:lnSpc>
              <a:spcAft>
                <a:spcPts val="600"/>
              </a:spcAft>
              <a:buClr>
                <a:schemeClr val="accent1"/>
              </a:buClr>
            </a:pPr>
            <a:endParaRPr lang="en-US"/>
          </a:p>
          <a:p>
            <a:pPr marL="342900" indent="-342900" defTabSz="914400">
              <a:lnSpc>
                <a:spcPct val="90000"/>
              </a:lnSpc>
              <a:spcAft>
                <a:spcPts val="600"/>
              </a:spcAft>
              <a:buClr>
                <a:schemeClr val="accent1"/>
              </a:buClr>
              <a:buFont typeface="Arial" panose="020B0604020202020204" pitchFamily="34" charset="0"/>
              <a:buChar char="•"/>
            </a:pPr>
            <a:r>
              <a:rPr lang="en-US"/>
              <a:t>Monitored by schools and external organisations (Awarding Bodies (Qualifications Wales/Ofqual), Estyn/Ofsted, OECD, Government)</a:t>
            </a:r>
          </a:p>
          <a:p>
            <a:pPr defTabSz="914400">
              <a:lnSpc>
                <a:spcPct val="90000"/>
              </a:lnSpc>
              <a:spcAft>
                <a:spcPts val="600"/>
              </a:spcAft>
              <a:buClr>
                <a:schemeClr val="accent1"/>
              </a:buClr>
            </a:pPr>
            <a:endParaRPr lang="en-US"/>
          </a:p>
          <a:p>
            <a:pPr marL="342900" indent="-342900" defTabSz="914400">
              <a:lnSpc>
                <a:spcPct val="90000"/>
              </a:lnSpc>
              <a:spcAft>
                <a:spcPts val="600"/>
              </a:spcAft>
              <a:buClr>
                <a:schemeClr val="accent1"/>
              </a:buClr>
              <a:buFont typeface="Arial" panose="020B0604020202020204" pitchFamily="34" charset="0"/>
              <a:buChar char="•"/>
            </a:pPr>
            <a:r>
              <a:rPr lang="en-US"/>
              <a:t>Takes place in school, whenever a teacher assesses a pupil’s work and produces a summative grade or mark </a:t>
            </a:r>
          </a:p>
          <a:p>
            <a:pPr marL="342900" indent="-342900" defTabSz="914400">
              <a:lnSpc>
                <a:spcPct val="90000"/>
              </a:lnSpc>
              <a:spcAft>
                <a:spcPts val="600"/>
              </a:spcAft>
              <a:buClr>
                <a:schemeClr val="accent1"/>
              </a:buClr>
              <a:buFont typeface="Arial" panose="020B0604020202020204" pitchFamily="34" charset="0"/>
              <a:buChar char="•"/>
            </a:pPr>
            <a:endParaRPr lang="en-US"/>
          </a:p>
        </p:txBody>
      </p:sp>
      <p:pic>
        <p:nvPicPr>
          <p:cNvPr id="2" name="Picture 1">
            <a:extLst>
              <a:ext uri="{FF2B5EF4-FFF2-40B4-BE49-F238E27FC236}">
                <a16:creationId xmlns:a16="http://schemas.microsoft.com/office/drawing/2014/main" id="{0C11A6DA-F87A-45F0-BE45-43A60F678F01}"/>
              </a:ext>
            </a:extLst>
          </p:cNvPr>
          <p:cNvPicPr>
            <a:picLocks noChangeAspect="1"/>
          </p:cNvPicPr>
          <p:nvPr/>
        </p:nvPicPr>
        <p:blipFill rotWithShape="1">
          <a:blip r:embed="rId3"/>
          <a:srcRect l="50206" r="9710" b="1"/>
          <a:stretch/>
        </p:blipFill>
        <p:spPr>
          <a:xfrm>
            <a:off x="7552266" y="10"/>
            <a:ext cx="4639733" cy="6857990"/>
          </a:xfrm>
          <a:prstGeom prst="rect">
            <a:avLst/>
          </a:prstGeom>
        </p:spPr>
      </p:pic>
    </p:spTree>
    <p:extLst>
      <p:ext uri="{BB962C8B-B14F-4D97-AF65-F5344CB8AC3E}">
        <p14:creationId xmlns:p14="http://schemas.microsoft.com/office/powerpoint/2010/main" val="1901180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E36857E-92AA-47B6-A11D-792209CBB623}"/>
              </a:ext>
            </a:extLst>
          </p:cNvPr>
          <p:cNvSpPr txBox="1"/>
          <p:nvPr/>
        </p:nvSpPr>
        <p:spPr>
          <a:xfrm>
            <a:off x="978408" y="944444"/>
            <a:ext cx="6066818" cy="1499616"/>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2400" b="1" cap="all" spc="100" dirty="0">
                <a:solidFill>
                  <a:schemeClr val="tx1">
                    <a:lumMod val="95000"/>
                    <a:lumOff val="5000"/>
                  </a:schemeClr>
                </a:solidFill>
                <a:latin typeface="+mj-lt"/>
                <a:ea typeface="+mj-ea"/>
                <a:cs typeface="+mj-cs"/>
              </a:rPr>
              <a:t>Summative assessment</a:t>
            </a:r>
          </a:p>
          <a:p>
            <a:pPr defTabSz="914400">
              <a:lnSpc>
                <a:spcPct val="80000"/>
              </a:lnSpc>
              <a:spcBef>
                <a:spcPct val="0"/>
              </a:spcBef>
              <a:spcAft>
                <a:spcPts val="600"/>
              </a:spcAft>
            </a:pPr>
            <a:endParaRPr lang="en-US" sz="2400" cap="all" spc="100" dirty="0">
              <a:solidFill>
                <a:schemeClr val="tx1">
                  <a:lumMod val="95000"/>
                  <a:lumOff val="5000"/>
                </a:schemeClr>
              </a:solidFill>
              <a:latin typeface="+mj-lt"/>
              <a:ea typeface="+mj-ea"/>
              <a:cs typeface="+mj-cs"/>
            </a:endParaRPr>
          </a:p>
          <a:p>
            <a:pPr defTabSz="914400">
              <a:lnSpc>
                <a:spcPct val="80000"/>
              </a:lnSpc>
              <a:spcBef>
                <a:spcPct val="0"/>
              </a:spcBef>
              <a:spcAft>
                <a:spcPts val="600"/>
              </a:spcAft>
            </a:pPr>
            <a:r>
              <a:rPr lang="en-US" sz="2400" cap="all" spc="100" dirty="0">
                <a:solidFill>
                  <a:schemeClr val="tx1">
                    <a:lumMod val="95000"/>
                    <a:lumOff val="5000"/>
                  </a:schemeClr>
                </a:solidFill>
                <a:latin typeface="+mj-lt"/>
                <a:ea typeface="+mj-ea"/>
                <a:cs typeface="+mj-cs"/>
              </a:rPr>
              <a:t>Pupil progress is </a:t>
            </a:r>
            <a:r>
              <a:rPr lang="en-US" sz="2400" cap="all" spc="100" dirty="0" err="1">
                <a:solidFill>
                  <a:schemeClr val="tx1">
                    <a:lumMod val="95000"/>
                    <a:lumOff val="5000"/>
                  </a:schemeClr>
                </a:solidFill>
                <a:latin typeface="+mj-lt"/>
                <a:ea typeface="+mj-ea"/>
                <a:cs typeface="+mj-cs"/>
              </a:rPr>
              <a:t>summarised</a:t>
            </a:r>
            <a:r>
              <a:rPr lang="en-US" sz="2400" cap="all" spc="100" dirty="0">
                <a:solidFill>
                  <a:schemeClr val="tx1">
                    <a:lumMod val="95000"/>
                    <a:lumOff val="5000"/>
                  </a:schemeClr>
                </a:solidFill>
                <a:latin typeface="+mj-lt"/>
                <a:ea typeface="+mj-ea"/>
                <a:cs typeface="+mj-cs"/>
              </a:rPr>
              <a:t> to meet a variety of purposes:</a:t>
            </a:r>
          </a:p>
          <a:p>
            <a:pPr defTabSz="914400">
              <a:lnSpc>
                <a:spcPct val="80000"/>
              </a:lnSpc>
              <a:spcBef>
                <a:spcPct val="0"/>
              </a:spcBef>
              <a:spcAft>
                <a:spcPts val="600"/>
              </a:spcAft>
            </a:pPr>
            <a:endParaRPr lang="en-US" sz="2400" b="1" cap="all" spc="100" dirty="0">
              <a:solidFill>
                <a:schemeClr val="tx1">
                  <a:lumMod val="95000"/>
                  <a:lumOff val="5000"/>
                </a:schemeClr>
              </a:solidFill>
              <a:latin typeface="+mj-lt"/>
              <a:ea typeface="+mj-ea"/>
              <a:cs typeface="+mj-cs"/>
            </a:endParaRPr>
          </a:p>
        </p:txBody>
      </p:sp>
      <p:sp>
        <p:nvSpPr>
          <p:cNvPr id="4" name="TextBox 3">
            <a:extLst>
              <a:ext uri="{FF2B5EF4-FFF2-40B4-BE49-F238E27FC236}">
                <a16:creationId xmlns:a16="http://schemas.microsoft.com/office/drawing/2014/main" id="{1566339C-4939-423E-9CF2-BFF8736620A7}"/>
              </a:ext>
            </a:extLst>
          </p:cNvPr>
          <p:cNvSpPr txBox="1"/>
          <p:nvPr/>
        </p:nvSpPr>
        <p:spPr>
          <a:xfrm>
            <a:off x="1024128" y="2286000"/>
            <a:ext cx="6066818" cy="4023360"/>
          </a:xfrm>
          <a:prstGeom prst="rect">
            <a:avLst/>
          </a:prstGeom>
        </p:spPr>
        <p:txBody>
          <a:bodyPr vert="horz" lIns="45720" tIns="45720" rIns="45720" bIns="45720" rtlCol="0">
            <a:normAutofit/>
          </a:bodyPr>
          <a:lstStyle/>
          <a:p>
            <a:pPr defTabSz="914400">
              <a:lnSpc>
                <a:spcPct val="90000"/>
              </a:lnSpc>
              <a:spcAft>
                <a:spcPts val="600"/>
              </a:spcAft>
              <a:buClr>
                <a:schemeClr val="accent1"/>
              </a:buClr>
            </a:pPr>
            <a:endParaRPr lang="en-US"/>
          </a:p>
          <a:p>
            <a:pPr marL="457200" indent="-457200" defTabSz="914400">
              <a:lnSpc>
                <a:spcPct val="90000"/>
              </a:lnSpc>
              <a:spcAft>
                <a:spcPts val="600"/>
              </a:spcAft>
              <a:buClr>
                <a:schemeClr val="accent1"/>
              </a:buClr>
              <a:buFont typeface="Arial" panose="020B0604020202020204" pitchFamily="34" charset="0"/>
              <a:buChar char="•"/>
            </a:pPr>
            <a:r>
              <a:rPr lang="en-US"/>
              <a:t>Reporting to parents/carers</a:t>
            </a:r>
          </a:p>
          <a:p>
            <a:pPr marL="457200" indent="-457200" defTabSz="914400">
              <a:lnSpc>
                <a:spcPct val="90000"/>
              </a:lnSpc>
              <a:spcAft>
                <a:spcPts val="600"/>
              </a:spcAft>
              <a:buClr>
                <a:schemeClr val="accent1"/>
              </a:buClr>
              <a:buFont typeface="Arial" panose="020B0604020202020204" pitchFamily="34" charset="0"/>
              <a:buChar char="•"/>
            </a:pPr>
            <a:r>
              <a:rPr lang="en-US"/>
              <a:t>Supporting transition</a:t>
            </a:r>
          </a:p>
          <a:p>
            <a:pPr marL="457200" indent="-457200" defTabSz="914400">
              <a:lnSpc>
                <a:spcPct val="90000"/>
              </a:lnSpc>
              <a:spcAft>
                <a:spcPts val="600"/>
              </a:spcAft>
              <a:buClr>
                <a:schemeClr val="accent1"/>
              </a:buClr>
              <a:buFont typeface="Arial" panose="020B0604020202020204" pitchFamily="34" charset="0"/>
              <a:buChar char="•"/>
            </a:pPr>
            <a:r>
              <a:rPr lang="en-US"/>
              <a:t>Whole-school data – used to evaluate how well a school is doing</a:t>
            </a:r>
          </a:p>
          <a:p>
            <a:pPr marL="457200" indent="-457200" defTabSz="914400">
              <a:lnSpc>
                <a:spcPct val="90000"/>
              </a:lnSpc>
              <a:spcAft>
                <a:spcPts val="600"/>
              </a:spcAft>
              <a:buClr>
                <a:schemeClr val="accent1"/>
              </a:buClr>
              <a:buFont typeface="Arial" panose="020B0604020202020204" pitchFamily="34" charset="0"/>
              <a:buChar char="•"/>
            </a:pPr>
            <a:r>
              <a:rPr lang="en-US"/>
              <a:t>Pupil progress reviewed at intervals (termly tests?)</a:t>
            </a:r>
          </a:p>
          <a:p>
            <a:pPr marL="457200" indent="-457200" defTabSz="914400">
              <a:lnSpc>
                <a:spcPct val="90000"/>
              </a:lnSpc>
              <a:spcAft>
                <a:spcPts val="600"/>
              </a:spcAft>
              <a:buClr>
                <a:schemeClr val="accent1"/>
              </a:buClr>
              <a:buFont typeface="Arial" panose="020B0604020202020204" pitchFamily="34" charset="0"/>
              <a:buChar char="•"/>
            </a:pPr>
            <a:r>
              <a:rPr lang="en-US"/>
              <a:t>Teachers need to make reliable judgements and suggest interventions, where appropriate </a:t>
            </a:r>
          </a:p>
          <a:p>
            <a:pPr marL="457200" indent="-457200" defTabSz="914400">
              <a:lnSpc>
                <a:spcPct val="90000"/>
              </a:lnSpc>
              <a:spcAft>
                <a:spcPts val="600"/>
              </a:spcAft>
              <a:buClr>
                <a:schemeClr val="accent1"/>
              </a:buClr>
              <a:buFont typeface="Arial" panose="020B0604020202020204" pitchFamily="34" charset="0"/>
              <a:buChar char="•"/>
            </a:pPr>
            <a:r>
              <a:rPr lang="en-US"/>
              <a:t>Certification through exams</a:t>
            </a:r>
          </a:p>
        </p:txBody>
      </p:sp>
      <p:pic>
        <p:nvPicPr>
          <p:cNvPr id="2" name="Picture 1">
            <a:extLst>
              <a:ext uri="{FF2B5EF4-FFF2-40B4-BE49-F238E27FC236}">
                <a16:creationId xmlns:a16="http://schemas.microsoft.com/office/drawing/2014/main" id="{0C11A6DA-F87A-45F0-BE45-43A60F678F01}"/>
              </a:ext>
            </a:extLst>
          </p:cNvPr>
          <p:cNvPicPr>
            <a:picLocks noChangeAspect="1"/>
          </p:cNvPicPr>
          <p:nvPr/>
        </p:nvPicPr>
        <p:blipFill rotWithShape="1">
          <a:blip r:embed="rId3"/>
          <a:srcRect l="50206" r="9710" b="1"/>
          <a:stretch/>
        </p:blipFill>
        <p:spPr>
          <a:xfrm>
            <a:off x="7552266" y="10"/>
            <a:ext cx="4639733" cy="6857990"/>
          </a:xfrm>
          <a:prstGeom prst="rect">
            <a:avLst/>
          </a:prstGeom>
        </p:spPr>
      </p:pic>
    </p:spTree>
    <p:extLst>
      <p:ext uri="{BB962C8B-B14F-4D97-AF65-F5344CB8AC3E}">
        <p14:creationId xmlns:p14="http://schemas.microsoft.com/office/powerpoint/2010/main" val="1477688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952D6E5-EA02-04E4-FD68-59CF620FC5AE}"/>
              </a:ext>
            </a:extLst>
          </p:cNvPr>
          <p:cNvSpPr>
            <a:spLocks noGrp="1"/>
          </p:cNvSpPr>
          <p:nvPr>
            <p:ph type="title"/>
          </p:nvPr>
        </p:nvSpPr>
        <p:spPr/>
        <p:txBody>
          <a:bodyPr/>
          <a:lstStyle/>
          <a:p>
            <a:r>
              <a:rPr lang="en-GB" sz="5400" b="1" dirty="0">
                <a:solidFill>
                  <a:srgbClr val="FF0000"/>
                </a:solidFill>
                <a:latin typeface="Calibri" panose="020F0502020204030204" pitchFamily="34" charset="0"/>
              </a:rPr>
              <a:t>Formative</a:t>
            </a:r>
            <a:r>
              <a:rPr lang="en-GB" sz="5400" b="1" dirty="0">
                <a:latin typeface="Calibri" panose="020F0502020204030204" pitchFamily="34" charset="0"/>
              </a:rPr>
              <a:t> assessment</a:t>
            </a:r>
          </a:p>
        </p:txBody>
      </p:sp>
      <p:sp>
        <p:nvSpPr>
          <p:cNvPr id="4" name="Content Placeholder 3">
            <a:extLst>
              <a:ext uri="{FF2B5EF4-FFF2-40B4-BE49-F238E27FC236}">
                <a16:creationId xmlns:a16="http://schemas.microsoft.com/office/drawing/2014/main" id="{8B8487C6-F179-965D-8310-69AEAC885B9A}"/>
              </a:ext>
            </a:extLst>
          </p:cNvPr>
          <p:cNvSpPr>
            <a:spLocks noGrp="1"/>
          </p:cNvSpPr>
          <p:nvPr>
            <p:ph idx="1"/>
          </p:nvPr>
        </p:nvSpPr>
        <p:spPr>
          <a:xfrm>
            <a:off x="1024128" y="2286000"/>
            <a:ext cx="9720073" cy="2740429"/>
          </a:xfrm>
        </p:spPr>
        <p:txBody>
          <a:bodyPr>
            <a:normAutofit lnSpcReduction="10000"/>
          </a:bodyPr>
          <a:lstStyle/>
          <a:p>
            <a:pPr marL="170061" indent="-170061">
              <a:buFont typeface="Arial" panose="020B0604020202020204" pitchFamily="34" charset="0"/>
              <a:buChar char="•"/>
            </a:pPr>
            <a:r>
              <a:rPr lang="en-GB" sz="3000" dirty="0"/>
              <a:t>Definitions about formative assessment revolve around the purpose of assessment being to </a:t>
            </a:r>
            <a:r>
              <a:rPr lang="en-GB" sz="3000" b="1" dirty="0"/>
              <a:t>improve learning</a:t>
            </a:r>
          </a:p>
          <a:p>
            <a:pPr marL="170061" indent="-170061">
              <a:buFont typeface="Arial" panose="020B0604020202020204" pitchFamily="34" charset="0"/>
              <a:buChar char="•"/>
            </a:pPr>
            <a:r>
              <a:rPr lang="en-GB" sz="3000" baseline="0" dirty="0"/>
              <a:t>Current interpretations of formative assessment  - also known as ‘</a:t>
            </a:r>
            <a:r>
              <a:rPr lang="en-GB" sz="3000" baseline="0" dirty="0" err="1"/>
              <a:t>AfL</a:t>
            </a:r>
            <a:r>
              <a:rPr lang="en-GB" sz="3000" baseline="0" dirty="0"/>
              <a:t>’ – are often linked to Black and </a:t>
            </a:r>
            <a:r>
              <a:rPr lang="en-GB" sz="3000" baseline="0" dirty="0" err="1"/>
              <a:t>Wiliam’s</a:t>
            </a:r>
            <a:r>
              <a:rPr lang="en-GB" sz="3000" baseline="0" dirty="0"/>
              <a:t> (1998) review of literature and subsequent developments by the UK’s Assessment Reform Group (2002) </a:t>
            </a:r>
          </a:p>
          <a:p>
            <a:pPr marL="170061" indent="-170061">
              <a:buFont typeface="Arial" panose="020B0604020202020204" pitchFamily="34" charset="0"/>
              <a:buChar char="•"/>
            </a:pPr>
            <a:endParaRPr lang="en-GB" sz="3000" dirty="0"/>
          </a:p>
        </p:txBody>
      </p:sp>
      <p:sp>
        <p:nvSpPr>
          <p:cNvPr id="5" name="TextBox 4">
            <a:extLst>
              <a:ext uri="{FF2B5EF4-FFF2-40B4-BE49-F238E27FC236}">
                <a16:creationId xmlns:a16="http://schemas.microsoft.com/office/drawing/2014/main" id="{5ABD660E-C8BF-AE73-663F-3DC96B45748B}"/>
              </a:ext>
            </a:extLst>
          </p:cNvPr>
          <p:cNvSpPr txBox="1"/>
          <p:nvPr/>
        </p:nvSpPr>
        <p:spPr>
          <a:xfrm>
            <a:off x="7027027" y="5349454"/>
            <a:ext cx="4754880" cy="923330"/>
          </a:xfrm>
          <a:prstGeom prst="rect">
            <a:avLst/>
          </a:prstGeom>
          <a:noFill/>
          <a:ln>
            <a:solidFill>
              <a:schemeClr val="accent1"/>
            </a:solidFill>
          </a:ln>
        </p:spPr>
        <p:txBody>
          <a:bodyPr wrap="square" rtlCol="0">
            <a:spAutoFit/>
          </a:bodyPr>
          <a:lstStyle/>
          <a:p>
            <a:r>
              <a:rPr lang="en-US" sz="1800" dirty="0"/>
              <a:t>“Formative assessment is recognised as a significant strategy in raising pupil achievement.”</a:t>
            </a:r>
          </a:p>
          <a:p>
            <a:r>
              <a:rPr lang="en-US" sz="1800" dirty="0"/>
              <a:t>						Clarke, 2008:7</a:t>
            </a:r>
          </a:p>
        </p:txBody>
      </p:sp>
    </p:spTree>
    <p:extLst>
      <p:ext uri="{BB962C8B-B14F-4D97-AF65-F5344CB8AC3E}">
        <p14:creationId xmlns:p14="http://schemas.microsoft.com/office/powerpoint/2010/main" val="1580868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C30962D2-9C5F-4C2F-9D75-5047CCE94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02F8F31-6B9E-46C7-BE87-C3C6AB8D98C1}"/>
              </a:ext>
            </a:extLst>
          </p:cNvPr>
          <p:cNvSpPr txBox="1"/>
          <p:nvPr/>
        </p:nvSpPr>
        <p:spPr>
          <a:xfrm>
            <a:off x="1024128" y="585216"/>
            <a:ext cx="6066818" cy="1499616"/>
          </a:xfrm>
          <a:prstGeom prst="rect">
            <a:avLst/>
          </a:prstGeom>
        </p:spPr>
        <p:txBody>
          <a:bodyPr vert="horz" lIns="91440" tIns="45720" rIns="91440" bIns="45720" rtlCol="0" anchor="ctr">
            <a:normAutofit/>
          </a:bodyPr>
          <a:lstStyle/>
          <a:p>
            <a:pPr defTabSz="914400">
              <a:lnSpc>
                <a:spcPct val="80000"/>
              </a:lnSpc>
              <a:spcBef>
                <a:spcPct val="0"/>
              </a:spcBef>
              <a:spcAft>
                <a:spcPts val="600"/>
              </a:spcAft>
            </a:pPr>
            <a:r>
              <a:rPr lang="en-US" sz="5000" b="1" cap="all" spc="100">
                <a:solidFill>
                  <a:schemeClr val="tx1">
                    <a:lumMod val="95000"/>
                    <a:lumOff val="5000"/>
                  </a:schemeClr>
                </a:solidFill>
                <a:latin typeface="+mj-lt"/>
                <a:ea typeface="+mj-ea"/>
                <a:cs typeface="+mj-cs"/>
              </a:rPr>
              <a:t>Formative assessment</a:t>
            </a:r>
          </a:p>
        </p:txBody>
      </p:sp>
      <p:sp>
        <p:nvSpPr>
          <p:cNvPr id="9" name="TextBox 8">
            <a:extLst>
              <a:ext uri="{FF2B5EF4-FFF2-40B4-BE49-F238E27FC236}">
                <a16:creationId xmlns:a16="http://schemas.microsoft.com/office/drawing/2014/main" id="{5D566708-6614-4715-B6D9-401E123E5DE3}"/>
              </a:ext>
            </a:extLst>
          </p:cNvPr>
          <p:cNvSpPr txBox="1"/>
          <p:nvPr/>
        </p:nvSpPr>
        <p:spPr>
          <a:xfrm>
            <a:off x="1024128" y="2286000"/>
            <a:ext cx="6066818" cy="4023360"/>
          </a:xfrm>
          <a:prstGeom prst="rect">
            <a:avLst/>
          </a:prstGeom>
        </p:spPr>
        <p:txBody>
          <a:bodyPr vert="horz" lIns="45720" tIns="45720" rIns="45720" bIns="45720" rtlCol="0">
            <a:normAutofit/>
          </a:bodyPr>
          <a:lstStyle/>
          <a:p>
            <a:pPr defTabSz="914400">
              <a:lnSpc>
                <a:spcPct val="90000"/>
              </a:lnSpc>
              <a:spcAft>
                <a:spcPts val="600"/>
              </a:spcAft>
              <a:buClr>
                <a:schemeClr val="accent1"/>
              </a:buClr>
            </a:pPr>
            <a:r>
              <a:rPr lang="en-US"/>
              <a:t>“encompassing all those activities undertaken by teachers, and/or by their students, which provide information to be used as feedback to modify the teaching and learning activities in which they are engaged”</a:t>
            </a:r>
          </a:p>
          <a:p>
            <a:pPr defTabSz="914400">
              <a:lnSpc>
                <a:spcPct val="90000"/>
              </a:lnSpc>
              <a:spcAft>
                <a:spcPts val="600"/>
              </a:spcAft>
              <a:buClr>
                <a:schemeClr val="accent1"/>
              </a:buClr>
            </a:pPr>
            <a:r>
              <a:rPr lang="en-US"/>
              <a:t>Black and Wiliam, 1998:7</a:t>
            </a:r>
          </a:p>
          <a:p>
            <a:pPr defTabSz="914400">
              <a:lnSpc>
                <a:spcPct val="90000"/>
              </a:lnSpc>
              <a:spcAft>
                <a:spcPts val="600"/>
              </a:spcAft>
              <a:buClr>
                <a:schemeClr val="accent1"/>
              </a:buClr>
            </a:pPr>
            <a:endParaRPr lang="en-US"/>
          </a:p>
        </p:txBody>
      </p:sp>
      <p:pic>
        <p:nvPicPr>
          <p:cNvPr id="5" name="Picture 4">
            <a:extLst>
              <a:ext uri="{FF2B5EF4-FFF2-40B4-BE49-F238E27FC236}">
                <a16:creationId xmlns:a16="http://schemas.microsoft.com/office/drawing/2014/main" id="{7956A563-DBE4-4DD9-91CE-A41303005F66}"/>
              </a:ext>
            </a:extLst>
          </p:cNvPr>
          <p:cNvPicPr>
            <a:picLocks noChangeAspect="1"/>
          </p:cNvPicPr>
          <p:nvPr/>
        </p:nvPicPr>
        <p:blipFill rotWithShape="1">
          <a:blip r:embed="rId3"/>
          <a:srcRect l="7175" r="19671" b="-3"/>
          <a:stretch/>
        </p:blipFill>
        <p:spPr>
          <a:xfrm>
            <a:off x="7552266" y="10"/>
            <a:ext cx="4639733" cy="4233662"/>
          </a:xfrm>
          <a:prstGeom prst="rect">
            <a:avLst/>
          </a:prstGeom>
        </p:spPr>
      </p:pic>
      <p:pic>
        <p:nvPicPr>
          <p:cNvPr id="4" name="Picture 3">
            <a:extLst>
              <a:ext uri="{FF2B5EF4-FFF2-40B4-BE49-F238E27FC236}">
                <a16:creationId xmlns:a16="http://schemas.microsoft.com/office/drawing/2014/main" id="{FF33F2D4-2427-417E-997D-954ADB0FCC83}"/>
              </a:ext>
            </a:extLst>
          </p:cNvPr>
          <p:cNvPicPr>
            <a:picLocks noChangeAspect="1"/>
          </p:cNvPicPr>
          <p:nvPr/>
        </p:nvPicPr>
        <p:blipFill rotWithShape="1">
          <a:blip r:embed="rId4"/>
          <a:srcRect t="8306" r="-3" b="6955"/>
          <a:stretch/>
        </p:blipFill>
        <p:spPr>
          <a:xfrm rot="21600000">
            <a:off x="7552266" y="4233673"/>
            <a:ext cx="4639733" cy="2624328"/>
          </a:xfrm>
          <a:prstGeom prst="rect">
            <a:avLst/>
          </a:prstGeom>
        </p:spPr>
      </p:pic>
    </p:spTree>
    <p:extLst>
      <p:ext uri="{BB962C8B-B14F-4D97-AF65-F5344CB8AC3E}">
        <p14:creationId xmlns:p14="http://schemas.microsoft.com/office/powerpoint/2010/main" val="41749868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1847528" y="476672"/>
          <a:ext cx="8568952" cy="5889450"/>
        </p:xfrm>
        <a:graphic>
          <a:graphicData uri="http://schemas.openxmlformats.org/drawingml/2006/table">
            <a:tbl>
              <a:tblPr firstRow="1" firstCol="1" bandRow="1"/>
              <a:tblGrid>
                <a:gridCol w="3236179">
                  <a:extLst>
                    <a:ext uri="{9D8B030D-6E8A-4147-A177-3AD203B41FA5}">
                      <a16:colId xmlns:a16="http://schemas.microsoft.com/office/drawing/2014/main" val="20000"/>
                    </a:ext>
                  </a:extLst>
                </a:gridCol>
                <a:gridCol w="5332773">
                  <a:extLst>
                    <a:ext uri="{9D8B030D-6E8A-4147-A177-3AD203B41FA5}">
                      <a16:colId xmlns:a16="http://schemas.microsoft.com/office/drawing/2014/main" val="20001"/>
                    </a:ext>
                  </a:extLst>
                </a:gridCol>
              </a:tblGrid>
              <a:tr h="1536170">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OF</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summative</a:t>
                      </a:r>
                      <a:r>
                        <a:rPr lang="en-GB" sz="2000" dirty="0">
                          <a:effectLst/>
                          <a:latin typeface="Calibri"/>
                          <a:ea typeface="Calibri"/>
                          <a:cs typeface="Times New Roman"/>
                        </a:rPr>
                        <a:t> test or assessment</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Audits taken to use as evidence of pupils’ learning to assess achievement against learning goals and standards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920214">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FOR</a:t>
                      </a:r>
                      <a:r>
                        <a:rPr lang="en-GB" sz="3600" b="1" dirty="0">
                          <a:effectLst/>
                          <a:latin typeface="Calibri"/>
                          <a:ea typeface="Calibri"/>
                          <a:cs typeface="Times New Roman"/>
                        </a:rPr>
                        <a:t> learning (</a:t>
                      </a:r>
                      <a:r>
                        <a:rPr lang="en-GB" sz="3600" b="1" dirty="0" err="1">
                          <a:effectLst/>
                          <a:latin typeface="Calibri"/>
                          <a:ea typeface="Calibri"/>
                          <a:cs typeface="Times New Roman"/>
                        </a:rPr>
                        <a:t>AfL</a:t>
                      </a:r>
                      <a:r>
                        <a:rPr lang="en-GB" sz="3600" b="1" dirty="0">
                          <a:effectLst/>
                          <a:latin typeface="Calibri"/>
                          <a:ea typeface="Calibri"/>
                          <a:cs typeface="Times New Roman"/>
                        </a:rPr>
                        <a:t>)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Any </a:t>
                      </a:r>
                      <a:r>
                        <a:rPr lang="en-GB" sz="2000" b="1" dirty="0">
                          <a:solidFill>
                            <a:srgbClr val="FF0000"/>
                          </a:solidFill>
                          <a:effectLst/>
                          <a:latin typeface="Calibri"/>
                          <a:ea typeface="Calibri"/>
                          <a:cs typeface="Times New Roman"/>
                        </a:rPr>
                        <a:t>formative</a:t>
                      </a:r>
                      <a:r>
                        <a:rPr lang="en-GB" sz="2000" dirty="0">
                          <a:effectLst/>
                          <a:latin typeface="Calibri"/>
                          <a:ea typeface="Calibri"/>
                          <a:cs typeface="Times New Roman"/>
                        </a:rPr>
                        <a:t> practice which provides information to pupils about what to do to improve</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Teacher provides feedback to pupils about their learning </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304256">
                <a:tc>
                  <a:txBody>
                    <a:bodyPr/>
                    <a:lstStyle/>
                    <a:p>
                      <a:pPr>
                        <a:lnSpc>
                          <a:spcPct val="115000"/>
                        </a:lnSpc>
                        <a:spcAft>
                          <a:spcPts val="0"/>
                        </a:spcAft>
                      </a:pPr>
                      <a:r>
                        <a:rPr lang="en-GB" sz="3600" b="1" dirty="0">
                          <a:effectLst/>
                          <a:latin typeface="Calibri"/>
                          <a:ea typeface="Calibri"/>
                          <a:cs typeface="Times New Roman"/>
                        </a:rPr>
                        <a:t>Assessment </a:t>
                      </a:r>
                      <a:r>
                        <a:rPr lang="en-GB" sz="3600" b="1" dirty="0">
                          <a:solidFill>
                            <a:srgbClr val="FF0000"/>
                          </a:solidFill>
                          <a:effectLst/>
                          <a:latin typeface="Calibri"/>
                          <a:ea typeface="Calibri"/>
                          <a:cs typeface="Times New Roman"/>
                        </a:rPr>
                        <a:t>AS</a:t>
                      </a:r>
                      <a:r>
                        <a:rPr lang="en-GB" sz="3600" b="1" dirty="0">
                          <a:effectLst/>
                          <a:latin typeface="Calibri"/>
                          <a:ea typeface="Calibri"/>
                          <a:cs typeface="Times New Roman"/>
                        </a:rPr>
                        <a:t> learning </a:t>
                      </a:r>
                      <a:endParaRPr lang="en-GB" sz="120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pPr>
                      <a:r>
                        <a:rPr lang="en-GB" sz="2000" dirty="0">
                          <a:effectLst/>
                          <a:latin typeface="Calibri"/>
                          <a:ea typeface="Calibri"/>
                          <a:cs typeface="Times New Roman"/>
                        </a:rPr>
                        <a:t>Involves pupils in learning process where they monitor their own progress, ask questions and practise skills</a:t>
                      </a:r>
                      <a:endParaRPr lang="en-GB" sz="1050" dirty="0">
                        <a:effectLst/>
                        <a:latin typeface="Calibri"/>
                        <a:ea typeface="Calibri"/>
                        <a:cs typeface="Times New Roman"/>
                      </a:endParaRPr>
                    </a:p>
                    <a:p>
                      <a:pPr marL="342900" lvl="0" indent="-342900">
                        <a:lnSpc>
                          <a:spcPct val="115000"/>
                        </a:lnSpc>
                        <a:spcAft>
                          <a:spcPts val="0"/>
                        </a:spcAft>
                        <a:buFont typeface="Symbol"/>
                        <a:buChar char=""/>
                      </a:pPr>
                      <a:r>
                        <a:rPr lang="en-GB" sz="2000" dirty="0">
                          <a:effectLst/>
                          <a:latin typeface="Calibri"/>
                          <a:ea typeface="Calibri"/>
                          <a:cs typeface="Times New Roman"/>
                        </a:rPr>
                        <a:t>Pupils use self-assessment and teacher feedback to reflect on their learning, consolidate understanding and work towards learning goals</a:t>
                      </a:r>
                      <a:endParaRPr lang="en-GB" sz="1050" dirty="0">
                        <a:effectLst/>
                        <a:latin typeface="Calibri"/>
                        <a:ea typeface="Calibri"/>
                        <a:cs typeface="Times New Roman"/>
                      </a:endParaRPr>
                    </a:p>
                  </a:txBody>
                  <a:tcPr marL="59222" marR="5922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2" name="TextBox 1"/>
          <p:cNvSpPr txBox="1"/>
          <p:nvPr/>
        </p:nvSpPr>
        <p:spPr>
          <a:xfrm>
            <a:off x="9121049" y="6425662"/>
            <a:ext cx="2232248" cy="369332"/>
          </a:xfrm>
          <a:prstGeom prst="rect">
            <a:avLst/>
          </a:prstGeom>
          <a:noFill/>
        </p:spPr>
        <p:txBody>
          <a:bodyPr wrap="square" rtlCol="0">
            <a:spAutoFit/>
          </a:bodyPr>
          <a:lstStyle/>
          <a:p>
            <a:r>
              <a:rPr lang="en-GB" dirty="0"/>
              <a:t>Clarke, 2008</a:t>
            </a:r>
          </a:p>
        </p:txBody>
      </p:sp>
    </p:spTree>
    <p:extLst>
      <p:ext uri="{BB962C8B-B14F-4D97-AF65-F5344CB8AC3E}">
        <p14:creationId xmlns:p14="http://schemas.microsoft.com/office/powerpoint/2010/main" val="3272050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4360" y="-197555"/>
            <a:ext cx="9962120" cy="1200329"/>
          </a:xfrm>
          <a:prstGeom prst="rect">
            <a:avLst/>
          </a:prstGeom>
          <a:noFill/>
        </p:spPr>
        <p:txBody>
          <a:bodyPr wrap="square" rtlCol="0">
            <a:spAutoFit/>
          </a:bodyPr>
          <a:lstStyle/>
          <a:p>
            <a:endParaRPr lang="en-GB" sz="3600" b="1" dirty="0">
              <a:latin typeface="Calibri" panose="020F0502020204030204" pitchFamily="34" charset="0"/>
            </a:endParaRPr>
          </a:p>
          <a:p>
            <a:r>
              <a:rPr lang="en-GB" sz="3600" b="1" dirty="0">
                <a:latin typeface="Calibri" panose="020F0502020204030204" pitchFamily="34" charset="0"/>
              </a:rPr>
              <a:t>Using summative assessment in a formative way…</a:t>
            </a:r>
          </a:p>
        </p:txBody>
      </p:sp>
      <p:sp>
        <p:nvSpPr>
          <p:cNvPr id="3" name="TextBox 2"/>
          <p:cNvSpPr txBox="1"/>
          <p:nvPr/>
        </p:nvSpPr>
        <p:spPr>
          <a:xfrm>
            <a:off x="579310" y="1533963"/>
            <a:ext cx="12222290" cy="954107"/>
          </a:xfrm>
          <a:prstGeom prst="rect">
            <a:avLst/>
          </a:prstGeom>
          <a:noFill/>
        </p:spPr>
        <p:txBody>
          <a:bodyPr wrap="square" rtlCol="0">
            <a:spAutoFit/>
          </a:bodyPr>
          <a:lstStyle/>
          <a:p>
            <a:r>
              <a:rPr lang="en-GB" sz="2800" dirty="0">
                <a:solidFill>
                  <a:srgbClr val="FF0000"/>
                </a:solidFill>
                <a:latin typeface="Calibri" panose="020F0502020204030204" pitchFamily="34" charset="0"/>
              </a:rPr>
              <a:t>Making formative use of internal/external tests has two aspects:</a:t>
            </a:r>
          </a:p>
          <a:p>
            <a:r>
              <a:rPr lang="en-GB" sz="2800" dirty="0">
                <a:solidFill>
                  <a:srgbClr val="FF0000"/>
                </a:solidFill>
                <a:latin typeface="Calibri" panose="020F0502020204030204" pitchFamily="34" charset="0"/>
              </a:rPr>
              <a:t> </a:t>
            </a:r>
          </a:p>
        </p:txBody>
      </p:sp>
      <p:graphicFrame>
        <p:nvGraphicFramePr>
          <p:cNvPr id="4" name="Table 3"/>
          <p:cNvGraphicFramePr>
            <a:graphicFrameLocks noGrp="1"/>
          </p:cNvGraphicFramePr>
          <p:nvPr/>
        </p:nvGraphicFramePr>
        <p:xfrm>
          <a:off x="942796" y="2538738"/>
          <a:ext cx="10086798" cy="3283385"/>
        </p:xfrm>
        <a:graphic>
          <a:graphicData uri="http://schemas.openxmlformats.org/drawingml/2006/table">
            <a:tbl>
              <a:tblPr firstRow="1" bandRow="1">
                <a:tableStyleId>{5C22544A-7EE6-4342-B048-85BDC9FD1C3A}</a:tableStyleId>
              </a:tblPr>
              <a:tblGrid>
                <a:gridCol w="5043399">
                  <a:extLst>
                    <a:ext uri="{9D8B030D-6E8A-4147-A177-3AD203B41FA5}">
                      <a16:colId xmlns:a16="http://schemas.microsoft.com/office/drawing/2014/main" val="20000"/>
                    </a:ext>
                  </a:extLst>
                </a:gridCol>
                <a:gridCol w="5043399">
                  <a:extLst>
                    <a:ext uri="{9D8B030D-6E8A-4147-A177-3AD203B41FA5}">
                      <a16:colId xmlns:a16="http://schemas.microsoft.com/office/drawing/2014/main" val="20001"/>
                    </a:ext>
                  </a:extLst>
                </a:gridCol>
              </a:tblGrid>
              <a:tr h="814505">
                <a:tc>
                  <a:txBody>
                    <a:bodyPr/>
                    <a:lstStyle/>
                    <a:p>
                      <a:pPr algn="l"/>
                      <a:r>
                        <a:rPr lang="en-GB" sz="2800" dirty="0">
                          <a:latin typeface="Calibri" panose="020F0502020204030204" pitchFamily="34" charset="0"/>
                        </a:rPr>
                        <a:t>Preparing</a:t>
                      </a:r>
                      <a:r>
                        <a:rPr lang="en-GB" sz="2800" baseline="0" dirty="0">
                          <a:latin typeface="Calibri" panose="020F0502020204030204" pitchFamily="34" charset="0"/>
                        </a:rPr>
                        <a:t> pupils for tests</a:t>
                      </a:r>
                      <a:endParaRPr lang="en-GB" sz="2800" dirty="0">
                        <a:latin typeface="Calibri" panose="020F0502020204030204" pitchFamily="34" charset="0"/>
                      </a:endParaRPr>
                    </a:p>
                  </a:txBody>
                  <a:tcPr/>
                </a:tc>
                <a:tc>
                  <a:txBody>
                    <a:bodyPr/>
                    <a:lstStyle/>
                    <a:p>
                      <a:pPr algn="l"/>
                      <a:r>
                        <a:rPr lang="en-GB" sz="2800" dirty="0">
                          <a:latin typeface="Calibri" panose="020F0502020204030204" pitchFamily="34" charset="0"/>
                        </a:rPr>
                        <a:t>Making</a:t>
                      </a:r>
                      <a:r>
                        <a:rPr lang="en-GB" sz="2800" baseline="0" dirty="0">
                          <a:latin typeface="Calibri" panose="020F0502020204030204" pitchFamily="34" charset="0"/>
                        </a:rPr>
                        <a:t> use of test results</a:t>
                      </a:r>
                      <a:endParaRPr lang="en-GB" sz="2800" dirty="0">
                        <a:latin typeface="Calibri" panose="020F0502020204030204" pitchFamily="34" charset="0"/>
                      </a:endParaRPr>
                    </a:p>
                  </a:txBody>
                  <a:tcPr/>
                </a:tc>
                <a:extLst>
                  <a:ext uri="{0D108BD9-81ED-4DB2-BD59-A6C34878D82A}">
                    <a16:rowId xmlns:a16="http://schemas.microsoft.com/office/drawing/2014/main" val="10000"/>
                  </a:ext>
                </a:extLst>
              </a:tr>
              <a:tr h="529308">
                <a:tc>
                  <a:txBody>
                    <a:bodyPr/>
                    <a:lstStyle/>
                    <a:p>
                      <a:r>
                        <a:rPr lang="en-GB" sz="2400" dirty="0">
                          <a:latin typeface="Calibri" panose="020F0502020204030204" pitchFamily="34" charset="0"/>
                        </a:rPr>
                        <a:t>Ensure</a:t>
                      </a:r>
                      <a:r>
                        <a:rPr lang="en-GB" sz="2400" baseline="0" dirty="0">
                          <a:latin typeface="Calibri" panose="020F0502020204030204" pitchFamily="34" charset="0"/>
                        </a:rPr>
                        <a:t> pupils have necessary skills, knowledge and understanding</a:t>
                      </a:r>
                      <a:endParaRPr lang="en-GB" sz="2400" dirty="0">
                        <a:latin typeface="Calibri" panose="020F0502020204030204" pitchFamily="34" charset="0"/>
                      </a:endParaRPr>
                    </a:p>
                  </a:txBody>
                  <a:tcPr/>
                </a:tc>
                <a:tc>
                  <a:txBody>
                    <a:bodyPr/>
                    <a:lstStyle/>
                    <a:p>
                      <a:r>
                        <a:rPr lang="en-GB" sz="2400" dirty="0">
                          <a:latin typeface="Calibri" panose="020F0502020204030204" pitchFamily="34" charset="0"/>
                        </a:rPr>
                        <a:t>Teachers</a:t>
                      </a:r>
                      <a:r>
                        <a:rPr lang="en-GB" sz="2400" baseline="0" dirty="0">
                          <a:latin typeface="Calibri" panose="020F0502020204030204" pitchFamily="34" charset="0"/>
                        </a:rPr>
                        <a:t> examine statistical data which summarises pupil responses</a:t>
                      </a:r>
                      <a:endParaRPr lang="en-GB" sz="2400" dirty="0">
                        <a:latin typeface="Calibri" panose="020F0502020204030204" pitchFamily="34" charset="0"/>
                      </a:endParaRPr>
                    </a:p>
                  </a:txBody>
                  <a:tcPr/>
                </a:tc>
                <a:extLst>
                  <a:ext uri="{0D108BD9-81ED-4DB2-BD59-A6C34878D82A}">
                    <a16:rowId xmlns:a16="http://schemas.microsoft.com/office/drawing/2014/main" val="10001"/>
                  </a:ext>
                </a:extLst>
              </a:tr>
              <a:tr h="529308">
                <a:tc>
                  <a:txBody>
                    <a:bodyPr/>
                    <a:lstStyle/>
                    <a:p>
                      <a:r>
                        <a:rPr lang="en-GB" sz="2400" dirty="0">
                          <a:latin typeface="Calibri" panose="020F0502020204030204" pitchFamily="34" charset="0"/>
                        </a:rPr>
                        <a:t>Understanding structure and layout of tests</a:t>
                      </a:r>
                    </a:p>
                  </a:txBody>
                  <a:tcPr/>
                </a:tc>
                <a:tc>
                  <a:txBody>
                    <a:bodyPr/>
                    <a:lstStyle/>
                    <a:p>
                      <a:r>
                        <a:rPr lang="en-GB" sz="2400" dirty="0">
                          <a:latin typeface="Calibri" panose="020F0502020204030204" pitchFamily="34" charset="0"/>
                        </a:rPr>
                        <a:t>Identify trends in performance</a:t>
                      </a:r>
                      <a:r>
                        <a:rPr lang="en-GB" sz="2400" baseline="0" dirty="0">
                          <a:latin typeface="Calibri" panose="020F0502020204030204" pitchFamily="34" charset="0"/>
                        </a:rPr>
                        <a:t> </a:t>
                      </a:r>
                      <a:endParaRPr lang="en-GB" sz="2400" dirty="0">
                        <a:latin typeface="Calibri" panose="020F0502020204030204" pitchFamily="34" charset="0"/>
                      </a:endParaRPr>
                    </a:p>
                  </a:txBody>
                  <a:tcPr/>
                </a:tc>
                <a:extLst>
                  <a:ext uri="{0D108BD9-81ED-4DB2-BD59-A6C34878D82A}">
                    <a16:rowId xmlns:a16="http://schemas.microsoft.com/office/drawing/2014/main" val="10002"/>
                  </a:ext>
                </a:extLst>
              </a:tr>
              <a:tr h="529308">
                <a:tc>
                  <a:txBody>
                    <a:bodyPr/>
                    <a:lstStyle/>
                    <a:p>
                      <a:r>
                        <a:rPr lang="en-GB" sz="2400" dirty="0">
                          <a:latin typeface="Calibri" panose="020F0502020204030204" pitchFamily="34" charset="0"/>
                        </a:rPr>
                        <a:t>Strategies for tackling particular types of questions</a:t>
                      </a:r>
                    </a:p>
                  </a:txBody>
                  <a:tcPr/>
                </a:tc>
                <a:tc>
                  <a:txBody>
                    <a:bodyPr/>
                    <a:lstStyle/>
                    <a:p>
                      <a:endParaRPr lang="en-GB" sz="2400" dirty="0">
                        <a:latin typeface="Calibri" panose="020F0502020204030204" pitchFamily="34" charset="0"/>
                      </a:endParaRP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415857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4305" y="1922587"/>
            <a:ext cx="7453216" cy="4524315"/>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Calibri" panose="020F0502020204030204" pitchFamily="34" charset="0"/>
              </a:rPr>
              <a:t>Black and Wiliam (1998) – review of 250 published research investigations</a:t>
            </a:r>
          </a:p>
          <a:p>
            <a:pPr marL="457200" indent="-457200">
              <a:buFont typeface="Arial" panose="020B0604020202020204" pitchFamily="34" charset="0"/>
              <a:buChar char="•"/>
            </a:pPr>
            <a:endParaRPr lang="en-GB" sz="3200" dirty="0">
              <a:latin typeface="Calibri" panose="020F0502020204030204" pitchFamily="34" charset="0"/>
            </a:endParaRPr>
          </a:p>
          <a:p>
            <a:pPr marL="457200" indent="-457200">
              <a:buFont typeface="Arial" panose="020B0604020202020204" pitchFamily="34" charset="0"/>
              <a:buChar char="•"/>
            </a:pPr>
            <a:r>
              <a:rPr lang="en-GB" sz="3200" dirty="0">
                <a:latin typeface="Calibri" panose="020F0502020204030204" pitchFamily="34" charset="0"/>
              </a:rPr>
              <a:t>Student gains in learning by formative assessment “were amongst the largest ever reported for educational interventions”</a:t>
            </a:r>
          </a:p>
          <a:p>
            <a:pPr marL="457200" indent="-457200">
              <a:buFont typeface="Arial" panose="020B0604020202020204" pitchFamily="34" charset="0"/>
              <a:buChar char="•"/>
            </a:pPr>
            <a:endParaRPr lang="en-GB" sz="3200" dirty="0">
              <a:latin typeface="Calibri" panose="020F0502020204030204" pitchFamily="34" charset="0"/>
            </a:endParaRPr>
          </a:p>
          <a:p>
            <a:r>
              <a:rPr lang="en-GB" sz="3200" dirty="0">
                <a:latin typeface="Calibri" panose="020F0502020204030204" pitchFamily="34" charset="0"/>
              </a:rPr>
              <a:t> </a:t>
            </a:r>
          </a:p>
        </p:txBody>
      </p:sp>
      <p:pic>
        <p:nvPicPr>
          <p:cNvPr id="3" name="Picture 2"/>
          <p:cNvPicPr>
            <a:picLocks noChangeAspect="1"/>
          </p:cNvPicPr>
          <p:nvPr/>
        </p:nvPicPr>
        <p:blipFill>
          <a:blip r:embed="rId3"/>
          <a:stretch>
            <a:fillRect/>
          </a:stretch>
        </p:blipFill>
        <p:spPr>
          <a:xfrm>
            <a:off x="8916255" y="1259683"/>
            <a:ext cx="2520280" cy="3652580"/>
          </a:xfrm>
          <a:prstGeom prst="rect">
            <a:avLst/>
          </a:prstGeom>
        </p:spPr>
      </p:pic>
      <p:sp>
        <p:nvSpPr>
          <p:cNvPr id="4" name="Rectangle 3"/>
          <p:cNvSpPr/>
          <p:nvPr/>
        </p:nvSpPr>
        <p:spPr>
          <a:xfrm>
            <a:off x="421178" y="188641"/>
            <a:ext cx="9700847" cy="1200329"/>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7200" b="1" dirty="0" err="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AfL</a:t>
            </a:r>
            <a:r>
              <a:rPr lang="en-US" sz="7200" b="1"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latin typeface="Calibri" panose="020F0502020204030204" pitchFamily="34" charset="0"/>
              </a:rPr>
              <a:t> – the evidence…</a:t>
            </a:r>
          </a:p>
        </p:txBody>
      </p:sp>
      <p:sp>
        <p:nvSpPr>
          <p:cNvPr id="5" name="TextBox 4"/>
          <p:cNvSpPr txBox="1"/>
          <p:nvPr/>
        </p:nvSpPr>
        <p:spPr>
          <a:xfrm>
            <a:off x="594361" y="5692140"/>
            <a:ext cx="10842174" cy="646331"/>
          </a:xfrm>
          <a:prstGeom prst="rect">
            <a:avLst/>
          </a:prstGeom>
          <a:noFill/>
        </p:spPr>
        <p:txBody>
          <a:bodyPr wrap="square" rtlCol="0">
            <a:spAutoFit/>
          </a:bodyPr>
          <a:lstStyle/>
          <a:p>
            <a:r>
              <a:rPr lang="en-GB" sz="3600" dirty="0" err="1"/>
              <a:t>AfL</a:t>
            </a:r>
            <a:r>
              <a:rPr lang="en-GB" sz="3600" dirty="0"/>
              <a:t> = Assessment for Learning / </a:t>
            </a:r>
            <a:r>
              <a:rPr lang="en-GB" sz="3600" dirty="0">
                <a:solidFill>
                  <a:schemeClr val="accent1"/>
                </a:solidFill>
              </a:rPr>
              <a:t>Asesu </a:t>
            </a:r>
            <a:r>
              <a:rPr lang="en-GB" sz="3600" dirty="0" err="1">
                <a:solidFill>
                  <a:schemeClr val="accent1"/>
                </a:solidFill>
              </a:rPr>
              <a:t>ar</a:t>
            </a:r>
            <a:r>
              <a:rPr lang="en-GB" sz="3600" dirty="0">
                <a:solidFill>
                  <a:schemeClr val="accent1"/>
                </a:solidFill>
              </a:rPr>
              <a:t> </a:t>
            </a:r>
            <a:r>
              <a:rPr lang="en-GB" sz="3600" dirty="0" err="1">
                <a:solidFill>
                  <a:schemeClr val="accent1"/>
                </a:solidFill>
              </a:rPr>
              <a:t>gyfer</a:t>
            </a:r>
            <a:r>
              <a:rPr lang="en-GB" sz="3600" dirty="0">
                <a:solidFill>
                  <a:schemeClr val="accent1"/>
                </a:solidFill>
              </a:rPr>
              <a:t> </a:t>
            </a:r>
            <a:r>
              <a:rPr lang="en-GB" sz="3600" dirty="0" err="1">
                <a:solidFill>
                  <a:schemeClr val="accent1"/>
                </a:solidFill>
              </a:rPr>
              <a:t>Dysgu</a:t>
            </a:r>
            <a:r>
              <a:rPr lang="en-GB" sz="3600" dirty="0">
                <a:solidFill>
                  <a:schemeClr val="accent1"/>
                </a:solidFill>
              </a:rPr>
              <a:t> </a:t>
            </a:r>
          </a:p>
        </p:txBody>
      </p:sp>
    </p:spTree>
    <p:extLst>
      <p:ext uri="{BB962C8B-B14F-4D97-AF65-F5344CB8AC3E}">
        <p14:creationId xmlns:p14="http://schemas.microsoft.com/office/powerpoint/2010/main" val="16019353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20931" y="59304"/>
            <a:ext cx="10740476" cy="6604731"/>
          </a:xfrm>
          <a:prstGeom prst="rect">
            <a:avLst/>
          </a:prstGeom>
        </p:spPr>
      </p:pic>
      <p:pic>
        <p:nvPicPr>
          <p:cNvPr id="3" name="Picture 2"/>
          <p:cNvPicPr>
            <a:picLocks noChangeAspect="1"/>
          </p:cNvPicPr>
          <p:nvPr/>
        </p:nvPicPr>
        <p:blipFill>
          <a:blip r:embed="rId3"/>
          <a:stretch>
            <a:fillRect/>
          </a:stretch>
        </p:blipFill>
        <p:spPr>
          <a:xfrm>
            <a:off x="933277" y="775705"/>
            <a:ext cx="10089400" cy="1924025"/>
          </a:xfrm>
          <a:prstGeom prst="rect">
            <a:avLst/>
          </a:prstGeom>
        </p:spPr>
      </p:pic>
      <p:pic>
        <p:nvPicPr>
          <p:cNvPr id="4" name="Picture 3"/>
          <p:cNvPicPr>
            <a:picLocks noChangeAspect="1"/>
          </p:cNvPicPr>
          <p:nvPr/>
        </p:nvPicPr>
        <p:blipFill>
          <a:blip r:embed="rId4"/>
          <a:stretch>
            <a:fillRect/>
          </a:stretch>
        </p:blipFill>
        <p:spPr>
          <a:xfrm>
            <a:off x="1911926" y="3641053"/>
            <a:ext cx="8473441" cy="2081659"/>
          </a:xfrm>
          <a:prstGeom prst="rect">
            <a:avLst/>
          </a:prstGeom>
        </p:spPr>
      </p:pic>
    </p:spTree>
    <p:extLst>
      <p:ext uri="{BB962C8B-B14F-4D97-AF65-F5344CB8AC3E}">
        <p14:creationId xmlns:p14="http://schemas.microsoft.com/office/powerpoint/2010/main" val="31476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63552" y="3877972"/>
            <a:ext cx="4514850" cy="2533650"/>
          </a:xfrm>
          <a:prstGeom prst="rect">
            <a:avLst/>
          </a:prstGeom>
        </p:spPr>
      </p:pic>
      <p:pic>
        <p:nvPicPr>
          <p:cNvPr id="3" name="Picture 2">
            <a:hlinkClick r:id="rId4"/>
          </p:cNvPr>
          <p:cNvPicPr>
            <a:picLocks noChangeAspect="1"/>
          </p:cNvPicPr>
          <p:nvPr/>
        </p:nvPicPr>
        <p:blipFill>
          <a:blip r:embed="rId5"/>
          <a:stretch>
            <a:fillRect/>
          </a:stretch>
        </p:blipFill>
        <p:spPr>
          <a:xfrm>
            <a:off x="7204949" y="3964446"/>
            <a:ext cx="1933510" cy="1359499"/>
          </a:xfrm>
          <a:prstGeom prst="rect">
            <a:avLst/>
          </a:prstGeom>
        </p:spPr>
      </p:pic>
      <p:sp>
        <p:nvSpPr>
          <p:cNvPr id="4" name="TextBox 3"/>
          <p:cNvSpPr txBox="1"/>
          <p:nvPr/>
        </p:nvSpPr>
        <p:spPr>
          <a:xfrm>
            <a:off x="2063552" y="769429"/>
            <a:ext cx="7704856" cy="3108543"/>
          </a:xfrm>
          <a:prstGeom prst="rect">
            <a:avLst/>
          </a:prstGeom>
          <a:noFill/>
        </p:spPr>
        <p:txBody>
          <a:bodyPr wrap="square" rtlCol="0">
            <a:spAutoFit/>
          </a:bodyPr>
          <a:lstStyle/>
          <a:p>
            <a:r>
              <a:rPr lang="en-GB" sz="2800" dirty="0"/>
              <a:t>‘We cannot predict what students will learn as a result of any particular sequence of instruction.  Formative assessment involves getting the best possible evidence about what students have learned and then using this information to decide what to do next’</a:t>
            </a:r>
          </a:p>
          <a:p>
            <a:pPr algn="r"/>
            <a:r>
              <a:rPr lang="en-GB" sz="2800" dirty="0" err="1"/>
              <a:t>Wiliam</a:t>
            </a:r>
            <a:r>
              <a:rPr lang="en-GB" sz="2800" dirty="0"/>
              <a:t>, 2011:50 </a:t>
            </a:r>
          </a:p>
        </p:txBody>
      </p:sp>
      <p:sp>
        <p:nvSpPr>
          <p:cNvPr id="5" name="TextBox 4"/>
          <p:cNvSpPr txBox="1"/>
          <p:nvPr/>
        </p:nvSpPr>
        <p:spPr>
          <a:xfrm>
            <a:off x="8445729" y="5144797"/>
            <a:ext cx="2610197" cy="646331"/>
          </a:xfrm>
          <a:prstGeom prst="rect">
            <a:avLst/>
          </a:prstGeom>
          <a:noFill/>
        </p:spPr>
        <p:txBody>
          <a:bodyPr wrap="square" rtlCol="0">
            <a:spAutoFit/>
          </a:bodyPr>
          <a:lstStyle/>
          <a:p>
            <a:r>
              <a:rPr lang="en-GB" dirty="0">
                <a:hlinkClick r:id="rId6"/>
              </a:rPr>
              <a:t>https://www.youtube.com/watch?v=waRX-IOR5vE</a:t>
            </a:r>
            <a:endParaRPr lang="en-GB" dirty="0"/>
          </a:p>
        </p:txBody>
      </p:sp>
      <p:sp>
        <p:nvSpPr>
          <p:cNvPr id="6" name="TextBox 5"/>
          <p:cNvSpPr txBox="1"/>
          <p:nvPr/>
        </p:nvSpPr>
        <p:spPr>
          <a:xfrm>
            <a:off x="10244049" y="5835534"/>
            <a:ext cx="1623753" cy="369332"/>
          </a:xfrm>
          <a:prstGeom prst="rect">
            <a:avLst/>
          </a:prstGeom>
          <a:noFill/>
        </p:spPr>
        <p:txBody>
          <a:bodyPr wrap="square" rtlCol="0">
            <a:spAutoFit/>
          </a:bodyPr>
          <a:lstStyle/>
          <a:p>
            <a:r>
              <a:rPr lang="en-GB" dirty="0"/>
              <a:t>21 minutes</a:t>
            </a:r>
          </a:p>
        </p:txBody>
      </p:sp>
    </p:spTree>
    <p:extLst>
      <p:ext uri="{BB962C8B-B14F-4D97-AF65-F5344CB8AC3E}">
        <p14:creationId xmlns:p14="http://schemas.microsoft.com/office/powerpoint/2010/main" val="39881254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2548" t="7353" r="32950" b="15480"/>
          <a:stretch/>
        </p:blipFill>
        <p:spPr bwMode="auto">
          <a:xfrm>
            <a:off x="872027" y="620688"/>
            <a:ext cx="2804619" cy="35283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087888" y="260648"/>
            <a:ext cx="6300548" cy="5016758"/>
          </a:xfrm>
          <a:prstGeom prst="rect">
            <a:avLst/>
          </a:prstGeom>
          <a:noFill/>
        </p:spPr>
        <p:txBody>
          <a:bodyPr wrap="square" rtlCol="0">
            <a:spAutoFit/>
          </a:bodyPr>
          <a:lstStyle/>
          <a:p>
            <a:r>
              <a:rPr lang="en-GB" sz="3200" dirty="0">
                <a:latin typeface="Calibri" panose="020F0502020204030204" pitchFamily="34" charset="0"/>
              </a:rPr>
              <a:t>Welsh Government’s response to Donaldson’s </a:t>
            </a:r>
            <a:r>
              <a:rPr lang="en-GB" sz="3200" i="1" dirty="0">
                <a:latin typeface="Calibri" panose="020F0502020204030204" pitchFamily="34" charset="0"/>
              </a:rPr>
              <a:t>Successful Futures </a:t>
            </a:r>
            <a:r>
              <a:rPr lang="en-GB" sz="3200" dirty="0">
                <a:latin typeface="Calibri" panose="020F0502020204030204" pitchFamily="34" charset="0"/>
              </a:rPr>
              <a:t>Report:</a:t>
            </a:r>
          </a:p>
          <a:p>
            <a:endParaRPr lang="en-GB" sz="3200" dirty="0">
              <a:latin typeface="Calibri" panose="020F0502020204030204" pitchFamily="34" charset="0"/>
            </a:endParaRPr>
          </a:p>
          <a:p>
            <a:r>
              <a:rPr lang="en-GB" sz="3200" i="1" dirty="0">
                <a:latin typeface="Calibri" panose="020F0502020204030204" pitchFamily="34" charset="0"/>
              </a:rPr>
              <a:t>“Assessment is integral to successful learning.  The most important purpose of assessment is to </a:t>
            </a:r>
            <a:r>
              <a:rPr lang="en-GB" sz="3200" i="1" dirty="0">
                <a:solidFill>
                  <a:srgbClr val="FF0000"/>
                </a:solidFill>
                <a:latin typeface="Calibri" panose="020F0502020204030204" pitchFamily="34" charset="0"/>
              </a:rPr>
              <a:t>inform learning and teaching</a:t>
            </a:r>
            <a:r>
              <a:rPr lang="en-GB" sz="3200" i="1" dirty="0">
                <a:latin typeface="Calibri" panose="020F0502020204030204" pitchFamily="34" charset="0"/>
              </a:rPr>
              <a:t>”</a:t>
            </a:r>
          </a:p>
          <a:p>
            <a:endParaRPr lang="en-GB" sz="3200" i="1" dirty="0">
              <a:latin typeface="Calibri" panose="020F0502020204030204" pitchFamily="34" charset="0"/>
            </a:endParaRPr>
          </a:p>
          <a:p>
            <a:endParaRPr lang="en-GB" sz="3200" dirty="0">
              <a:latin typeface="Calibri" panose="020F0502020204030204" pitchFamily="34" charset="0"/>
            </a:endParaRPr>
          </a:p>
        </p:txBody>
      </p:sp>
      <p:sp>
        <p:nvSpPr>
          <p:cNvPr id="4" name="TextBox 3"/>
          <p:cNvSpPr txBox="1"/>
          <p:nvPr/>
        </p:nvSpPr>
        <p:spPr>
          <a:xfrm>
            <a:off x="997528" y="4957937"/>
            <a:ext cx="9274936" cy="2062103"/>
          </a:xfrm>
          <a:prstGeom prst="rect">
            <a:avLst/>
          </a:prstGeom>
          <a:noFill/>
        </p:spPr>
        <p:txBody>
          <a:bodyPr wrap="square" rtlCol="0">
            <a:spAutoFit/>
          </a:bodyPr>
          <a:lstStyle/>
          <a:p>
            <a:r>
              <a:rPr lang="en-GB" sz="3200" i="1" dirty="0">
                <a:latin typeface="Calibri" panose="020F0502020204030204" pitchFamily="34" charset="0"/>
              </a:rPr>
              <a:t>“…developing a new assessment and evaluation framework that </a:t>
            </a:r>
            <a:r>
              <a:rPr lang="en-GB" sz="3200" i="1" dirty="0">
                <a:solidFill>
                  <a:srgbClr val="FF0000"/>
                </a:solidFill>
                <a:latin typeface="Calibri" panose="020F0502020204030204" pitchFamily="34" charset="0"/>
              </a:rPr>
              <a:t>prioritises assessment for learning</a:t>
            </a:r>
            <a:r>
              <a:rPr lang="en-GB" sz="3200" i="1" dirty="0">
                <a:latin typeface="Calibri" panose="020F0502020204030204" pitchFamily="34" charset="0"/>
              </a:rPr>
              <a:t>…”</a:t>
            </a:r>
          </a:p>
          <a:p>
            <a:endParaRPr lang="en-GB" sz="3200" i="1" dirty="0">
              <a:latin typeface="Calibri" panose="020F0502020204030204" pitchFamily="34" charset="0"/>
            </a:endParaRPr>
          </a:p>
          <a:p>
            <a:endParaRPr lang="en-GB" sz="3200" dirty="0">
              <a:latin typeface="Calibri" panose="020F0502020204030204" pitchFamily="34" charset="0"/>
            </a:endParaRPr>
          </a:p>
        </p:txBody>
      </p:sp>
    </p:spTree>
    <p:extLst>
      <p:ext uri="{BB962C8B-B14F-4D97-AF65-F5344CB8AC3E}">
        <p14:creationId xmlns:p14="http://schemas.microsoft.com/office/powerpoint/2010/main" val="23902835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2057D-A6E1-F53D-33D3-B4FE7F477548}"/>
              </a:ext>
            </a:extLst>
          </p:cNvPr>
          <p:cNvSpPr>
            <a:spLocks noGrp="1"/>
          </p:cNvSpPr>
          <p:nvPr>
            <p:ph type="title"/>
          </p:nvPr>
        </p:nvSpPr>
        <p:spPr>
          <a:xfrm>
            <a:off x="1024128" y="585216"/>
            <a:ext cx="9720072" cy="1499616"/>
          </a:xfrm>
        </p:spPr>
        <p:txBody>
          <a:bodyPr>
            <a:normAutofit/>
          </a:bodyPr>
          <a:lstStyle/>
          <a:p>
            <a:r>
              <a:rPr lang="en-GB"/>
              <a:t>What are the four elements of AfL?</a:t>
            </a:r>
          </a:p>
        </p:txBody>
      </p:sp>
      <p:graphicFrame>
        <p:nvGraphicFramePr>
          <p:cNvPr id="5" name="Content Placeholder 2">
            <a:extLst>
              <a:ext uri="{FF2B5EF4-FFF2-40B4-BE49-F238E27FC236}">
                <a16:creationId xmlns:a16="http://schemas.microsoft.com/office/drawing/2014/main" id="{8FC49417-F97B-1391-9BBC-69BAE99EBC5F}"/>
              </a:ext>
            </a:extLst>
          </p:cNvPr>
          <p:cNvGraphicFramePr>
            <a:graphicFrameLocks noGrp="1"/>
          </p:cNvGraphicFramePr>
          <p:nvPr>
            <p:ph idx="1"/>
            <p:extLst>
              <p:ext uri="{D42A27DB-BD31-4B8C-83A1-F6EECF244321}">
                <p14:modId xmlns:p14="http://schemas.microsoft.com/office/powerpoint/2010/main" val="3990127785"/>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93794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618655" y="1471454"/>
            <a:ext cx="3225339" cy="112123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410409" y="1682623"/>
            <a:ext cx="9845708" cy="707886"/>
          </a:xfrm>
          <a:prstGeom prst="rect">
            <a:avLst/>
          </a:prstGeom>
          <a:noFill/>
        </p:spPr>
        <p:txBody>
          <a:bodyPr wrap="square" rtlCol="0">
            <a:spAutoFit/>
          </a:bodyPr>
          <a:lstStyle/>
          <a:p>
            <a:r>
              <a:rPr lang="en-GB" sz="4000" dirty="0">
                <a:latin typeface="Calibri" panose="020F0502020204030204" pitchFamily="34" charset="0"/>
              </a:rPr>
              <a:t>Based on a constructivist view</a:t>
            </a:r>
          </a:p>
        </p:txBody>
      </p:sp>
      <p:pic>
        <p:nvPicPr>
          <p:cNvPr id="5" name="Picture 4"/>
          <p:cNvPicPr>
            <a:picLocks noChangeAspect="1"/>
          </p:cNvPicPr>
          <p:nvPr/>
        </p:nvPicPr>
        <p:blipFill>
          <a:blip r:embed="rId3"/>
          <a:stretch>
            <a:fillRect/>
          </a:stretch>
        </p:blipFill>
        <p:spPr>
          <a:xfrm>
            <a:off x="5105512" y="2592684"/>
            <a:ext cx="5710329" cy="3997230"/>
          </a:xfrm>
          <a:prstGeom prst="rect">
            <a:avLst/>
          </a:prstGeom>
        </p:spPr>
      </p:pic>
      <p:sp>
        <p:nvSpPr>
          <p:cNvPr id="6" name="TextBox 5"/>
          <p:cNvSpPr txBox="1"/>
          <p:nvPr/>
        </p:nvSpPr>
        <p:spPr>
          <a:xfrm>
            <a:off x="6621753" y="5176433"/>
            <a:ext cx="2304256" cy="369332"/>
          </a:xfrm>
          <a:prstGeom prst="rect">
            <a:avLst/>
          </a:prstGeom>
          <a:noFill/>
        </p:spPr>
        <p:txBody>
          <a:bodyPr wrap="square" rtlCol="0">
            <a:spAutoFit/>
          </a:bodyPr>
          <a:lstStyle/>
          <a:p>
            <a:r>
              <a:rPr lang="en-GB" b="1" dirty="0">
                <a:latin typeface="Calibri" panose="020F0502020204030204" pitchFamily="34" charset="0"/>
              </a:rPr>
              <a:t>Vygotsky 1978</a:t>
            </a:r>
          </a:p>
        </p:txBody>
      </p:sp>
      <p:sp>
        <p:nvSpPr>
          <p:cNvPr id="2" name="TextBox 1"/>
          <p:cNvSpPr txBox="1"/>
          <p:nvPr/>
        </p:nvSpPr>
        <p:spPr>
          <a:xfrm>
            <a:off x="607707" y="205620"/>
            <a:ext cx="9376725" cy="923330"/>
          </a:xfrm>
          <a:prstGeom prst="rect">
            <a:avLst/>
          </a:prstGeom>
          <a:noFill/>
        </p:spPr>
        <p:txBody>
          <a:bodyPr wrap="square" rtlCol="0">
            <a:spAutoFit/>
          </a:bodyPr>
          <a:lstStyle/>
          <a:p>
            <a:r>
              <a:rPr lang="en-GB" sz="5400" dirty="0"/>
              <a:t>What is </a:t>
            </a:r>
            <a:r>
              <a:rPr lang="en-GB" sz="5400" dirty="0" err="1"/>
              <a:t>AfL</a:t>
            </a:r>
            <a:r>
              <a:rPr lang="en-GB" sz="5400" dirty="0"/>
              <a:t> based on? </a:t>
            </a:r>
          </a:p>
        </p:txBody>
      </p:sp>
      <p:cxnSp>
        <p:nvCxnSpPr>
          <p:cNvPr id="8" name="Elbow Connector 7"/>
          <p:cNvCxnSpPr/>
          <p:nvPr/>
        </p:nvCxnSpPr>
        <p:spPr>
          <a:xfrm flipV="1">
            <a:off x="4998720" y="1055036"/>
            <a:ext cx="2870662" cy="595989"/>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960676" y="374325"/>
            <a:ext cx="3438844" cy="2031325"/>
          </a:xfrm>
          <a:prstGeom prst="rect">
            <a:avLst/>
          </a:prstGeom>
          <a:noFill/>
        </p:spPr>
        <p:txBody>
          <a:bodyPr wrap="square" rtlCol="0">
            <a:spAutoFit/>
          </a:bodyPr>
          <a:lstStyle/>
          <a:p>
            <a:r>
              <a:rPr lang="en-GB" dirty="0"/>
              <a:t>that learning is something that happens inside the mind of the learner – it is something they DO.</a:t>
            </a:r>
          </a:p>
          <a:p>
            <a:r>
              <a:rPr lang="en-GB" u="none" baseline="0" dirty="0"/>
              <a:t>No matter what ARTISTRY we employ as teachers, learning is still something that learners do for themselves.</a:t>
            </a:r>
          </a:p>
        </p:txBody>
      </p:sp>
      <p:sp>
        <p:nvSpPr>
          <p:cNvPr id="10" name="TextBox 9"/>
          <p:cNvSpPr txBox="1"/>
          <p:nvPr/>
        </p:nvSpPr>
        <p:spPr>
          <a:xfrm>
            <a:off x="903317" y="3098642"/>
            <a:ext cx="3713018" cy="1200329"/>
          </a:xfrm>
          <a:prstGeom prst="rect">
            <a:avLst/>
          </a:prstGeom>
          <a:noFill/>
          <a:ln>
            <a:solidFill>
              <a:schemeClr val="accent2"/>
            </a:solidFill>
          </a:ln>
        </p:spPr>
        <p:txBody>
          <a:bodyPr wrap="square" rtlCol="0">
            <a:spAutoFit/>
          </a:bodyPr>
          <a:lstStyle/>
          <a:p>
            <a:r>
              <a:rPr lang="en-GB" dirty="0" err="1"/>
              <a:t>AfL</a:t>
            </a:r>
            <a:r>
              <a:rPr lang="en-GB" dirty="0"/>
              <a:t> focuses on learning as a PROCESS, giving pupils the opportunity to reflect and make sense of their recent learning experiences.</a:t>
            </a:r>
          </a:p>
        </p:txBody>
      </p:sp>
      <p:cxnSp>
        <p:nvCxnSpPr>
          <p:cNvPr id="12" name="Elbow Connector 11"/>
          <p:cNvCxnSpPr/>
          <p:nvPr/>
        </p:nvCxnSpPr>
        <p:spPr>
          <a:xfrm>
            <a:off x="9524597" y="4763629"/>
            <a:ext cx="1463040" cy="559724"/>
          </a:xfrm>
          <a:prstGeom prst="bentConnector3">
            <a:avLst/>
          </a:prstGeom>
          <a:ln>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0887885" y="2520385"/>
            <a:ext cx="1237614" cy="4247317"/>
          </a:xfrm>
          <a:prstGeom prst="rect">
            <a:avLst/>
          </a:prstGeom>
          <a:noFill/>
          <a:ln w="28575">
            <a:solidFill>
              <a:srgbClr val="FFC000"/>
            </a:solidFill>
          </a:ln>
        </p:spPr>
        <p:txBody>
          <a:bodyPr wrap="square" rtlCol="0">
            <a:spAutoFit/>
          </a:bodyPr>
          <a:lstStyle/>
          <a:p>
            <a:r>
              <a:rPr lang="en-GB" dirty="0"/>
              <a:t>R</a:t>
            </a:r>
            <a:r>
              <a:rPr lang="en-GB" u="none" baseline="0" dirty="0"/>
              <a:t>ole of the teacher = provide sufficient structure to SCAFFOLD tasks and activities and to REGULATE learning by intervening and providing FEEDBACK. </a:t>
            </a:r>
          </a:p>
        </p:txBody>
      </p:sp>
      <p:sp>
        <p:nvSpPr>
          <p:cNvPr id="7" name="TextBox 6">
            <a:extLst>
              <a:ext uri="{FF2B5EF4-FFF2-40B4-BE49-F238E27FC236}">
                <a16:creationId xmlns:a16="http://schemas.microsoft.com/office/drawing/2014/main" id="{920F4424-CB13-9B08-86CF-BA17C9BDEEBF}"/>
              </a:ext>
            </a:extLst>
          </p:cNvPr>
          <p:cNvSpPr txBox="1"/>
          <p:nvPr/>
        </p:nvSpPr>
        <p:spPr>
          <a:xfrm>
            <a:off x="908858" y="4763629"/>
            <a:ext cx="3735186" cy="923330"/>
          </a:xfrm>
          <a:prstGeom prst="rect">
            <a:avLst/>
          </a:prstGeom>
          <a:noFill/>
          <a:ln>
            <a:solidFill>
              <a:schemeClr val="accent1"/>
            </a:solidFill>
          </a:ln>
        </p:spPr>
        <p:txBody>
          <a:bodyPr wrap="square" rtlCol="0">
            <a:spAutoFit/>
          </a:bodyPr>
          <a:lstStyle/>
          <a:p>
            <a:r>
              <a:rPr lang="en-GB" dirty="0"/>
              <a:t>The q</a:t>
            </a:r>
            <a:r>
              <a:rPr lang="en-GB" u="none" baseline="0" dirty="0"/>
              <a:t>uestion should NOT be “How can I teach better?” but “How can I help my pupils to become better learners?”</a:t>
            </a:r>
          </a:p>
        </p:txBody>
      </p:sp>
    </p:spTree>
    <p:extLst>
      <p:ext uri="{BB962C8B-B14F-4D97-AF65-F5344CB8AC3E}">
        <p14:creationId xmlns:p14="http://schemas.microsoft.com/office/powerpoint/2010/main" val="8505622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1024128" y="585216"/>
            <a:ext cx="9720072" cy="1499616"/>
          </a:xfrm>
          <a:prstGeom prst="rect">
            <a:avLst/>
          </a:prstGeom>
        </p:spPr>
        <p:txBody>
          <a:bodyPr vert="horz" lIns="91440" tIns="45720" rIns="91440" bIns="45720" rtlCol="0" anchor="ct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defTabSz="914400">
              <a:lnSpc>
                <a:spcPct val="80000"/>
              </a:lnSpc>
              <a:spcBef>
                <a:spcPct val="0"/>
              </a:spcBef>
              <a:spcAft>
                <a:spcPts val="600"/>
              </a:spcAft>
            </a:pPr>
            <a:r>
              <a:rPr lang="en-US" sz="5000" b="1" cap="all" spc="100">
                <a:ln w="11430"/>
                <a:solidFill>
                  <a:schemeClr val="tx1">
                    <a:lumMod val="95000"/>
                    <a:lumOff val="5000"/>
                  </a:schemeClr>
                </a:solidFill>
                <a:effectLst>
                  <a:outerShdw blurRad="50800" dist="39000" dir="5460000" algn="tl">
                    <a:srgbClr val="000000">
                      <a:alpha val="38000"/>
                    </a:srgbClr>
                  </a:outerShdw>
                </a:effectLst>
                <a:latin typeface="+mj-lt"/>
                <a:ea typeface="+mj-ea"/>
                <a:cs typeface="+mj-cs"/>
              </a:rPr>
              <a:t>Why use AfL in your classroom? </a:t>
            </a:r>
          </a:p>
        </p:txBody>
      </p:sp>
      <p:cxnSp>
        <p:nvCxnSpPr>
          <p:cNvPr id="12" name="Straight Connector 11">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1AA9B10A-65FF-49B1-96D3-4D939E673B0F}"/>
              </a:ext>
            </a:extLst>
          </p:cNvPr>
          <p:cNvGraphicFramePr/>
          <p:nvPr>
            <p:extLst>
              <p:ext uri="{D42A27DB-BD31-4B8C-83A1-F6EECF244321}">
                <p14:modId xmlns:p14="http://schemas.microsoft.com/office/powerpoint/2010/main" val="127425118"/>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76684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329184"/>
            <a:ext cx="6894576" cy="1783080"/>
          </a:xfrm>
          <a:prstGeom prst="rect">
            <a:avLst/>
          </a:prstGeom>
        </p:spPr>
        <p:txBody>
          <a:bodyPr vert="horz" lIns="91440" tIns="45720" rIns="91440" bIns="45720" rtlCol="0" anchor="b">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nSpc>
                <a:spcPct val="90000"/>
              </a:lnSpc>
              <a:spcBef>
                <a:spcPct val="0"/>
              </a:spcBef>
              <a:spcAft>
                <a:spcPts val="600"/>
              </a:spcAft>
            </a:pPr>
            <a:r>
              <a:rPr lang="en-US" sz="5400" b="1">
                <a:ln w="11430"/>
                <a:effectLst>
                  <a:outerShdw blurRad="50800" dist="39000" dir="5460000" algn="tl">
                    <a:srgbClr val="000000">
                      <a:alpha val="38000"/>
                    </a:srgbClr>
                  </a:outerShdw>
                </a:effectLst>
                <a:latin typeface="+mj-lt"/>
                <a:ea typeface="+mj-ea"/>
                <a:cs typeface="+mj-cs"/>
              </a:rPr>
              <a:t>AfL – the evidence…</a:t>
            </a:r>
          </a:p>
        </p:txBody>
      </p:sp>
      <p:sp>
        <p:nvSpPr>
          <p:cNvPr id="3" name="TextBox 2"/>
          <p:cNvSpPr txBox="1"/>
          <p:nvPr/>
        </p:nvSpPr>
        <p:spPr>
          <a:xfrm>
            <a:off x="640080" y="2706624"/>
            <a:ext cx="6894576" cy="3483864"/>
          </a:xfrm>
          <a:prstGeom prst="rect">
            <a:avLst/>
          </a:prstGeom>
        </p:spPr>
        <p:txBody>
          <a:bodyPr vert="horz" lIns="91440" tIns="45720" rIns="91440" bIns="45720" rtlCol="0">
            <a:noAutofit/>
          </a:bodyPr>
          <a:lstStyle/>
          <a:p>
            <a:pPr>
              <a:lnSpc>
                <a:spcPct val="90000"/>
              </a:lnSpc>
              <a:spcAft>
                <a:spcPts val="600"/>
              </a:spcAft>
            </a:pPr>
            <a:r>
              <a:rPr lang="en-US" sz="3000" dirty="0"/>
              <a:t>T</a:t>
            </a:r>
            <a:r>
              <a:rPr lang="en-US" sz="3000" u="none" baseline="0" dirty="0"/>
              <a:t>hrough the LANGUAGE we use with pupils, adults can have a huge influence over the mindset young person adopts (Dweck)</a:t>
            </a:r>
          </a:p>
          <a:p>
            <a:pPr marL="170061" indent="-228600">
              <a:lnSpc>
                <a:spcPct val="90000"/>
              </a:lnSpc>
              <a:spcAft>
                <a:spcPts val="600"/>
              </a:spcAft>
              <a:buFont typeface="Arial" panose="020B0604020202020204" pitchFamily="34" charset="0"/>
              <a:buChar char="•"/>
            </a:pPr>
            <a:endParaRPr lang="en-US" sz="3000" u="none" baseline="0" dirty="0"/>
          </a:p>
          <a:p>
            <a:pPr>
              <a:lnSpc>
                <a:spcPct val="90000"/>
              </a:lnSpc>
              <a:spcAft>
                <a:spcPts val="600"/>
              </a:spcAft>
            </a:pPr>
            <a:endParaRPr lang="en-US" sz="3000" u="none" baseline="0" dirty="0"/>
          </a:p>
          <a:p>
            <a:pPr>
              <a:lnSpc>
                <a:spcPct val="90000"/>
              </a:lnSpc>
              <a:spcAft>
                <a:spcPts val="600"/>
              </a:spcAft>
            </a:pPr>
            <a:r>
              <a:rPr lang="en-US" sz="3000" dirty="0"/>
              <a:t>T</a:t>
            </a:r>
            <a:r>
              <a:rPr lang="en-US" sz="3000" u="none" baseline="0" dirty="0"/>
              <a:t>he way in which we frame success and failure, the way we promote STRUGGLE in a positive way are all important.  </a:t>
            </a:r>
            <a:endParaRPr lang="en-US" sz="3000" u="none" dirty="0"/>
          </a:p>
        </p:txBody>
      </p:sp>
      <p:pic>
        <p:nvPicPr>
          <p:cNvPr id="5" name="Picture 4"/>
          <p:cNvPicPr>
            <a:picLocks noChangeAspect="1"/>
          </p:cNvPicPr>
          <p:nvPr/>
        </p:nvPicPr>
        <p:blipFill rotWithShape="1">
          <a:blip r:embed="rId3"/>
          <a:srcRect l="38187" t="65952" r="46192" b="13376"/>
          <a:stretch/>
        </p:blipFill>
        <p:spPr>
          <a:xfrm>
            <a:off x="7863840" y="550113"/>
            <a:ext cx="4014216" cy="2988110"/>
          </a:xfrm>
          <a:prstGeom prst="rect">
            <a:avLst/>
          </a:prstGeom>
        </p:spPr>
      </p:pic>
      <p:pic>
        <p:nvPicPr>
          <p:cNvPr id="4" name="Picture 3"/>
          <p:cNvPicPr>
            <a:picLocks noChangeAspect="1"/>
          </p:cNvPicPr>
          <p:nvPr/>
        </p:nvPicPr>
        <p:blipFill rotWithShape="1">
          <a:blip r:embed="rId3"/>
          <a:srcRect l="30422" t="29372" r="36550" b="37274"/>
          <a:stretch/>
        </p:blipFill>
        <p:spPr>
          <a:xfrm>
            <a:off x="7946249" y="4079193"/>
            <a:ext cx="3831110" cy="2176272"/>
          </a:xfrm>
          <a:prstGeom prst="rect">
            <a:avLst/>
          </a:prstGeom>
        </p:spPr>
      </p:pic>
    </p:spTree>
    <p:extLst>
      <p:ext uri="{BB962C8B-B14F-4D97-AF65-F5344CB8AC3E}">
        <p14:creationId xmlns:p14="http://schemas.microsoft.com/office/powerpoint/2010/main" val="28555611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8200" y="603821"/>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800" b="1" kern="1200" dirty="0">
                <a:solidFill>
                  <a:schemeClr val="tx1"/>
                </a:solidFill>
                <a:latin typeface="+mj-lt"/>
                <a:ea typeface="+mj-ea"/>
                <a:cs typeface="+mj-cs"/>
              </a:rPr>
              <a:t>Formative assessment</a:t>
            </a:r>
          </a:p>
          <a:p>
            <a:pPr>
              <a:lnSpc>
                <a:spcPct val="90000"/>
              </a:lnSpc>
              <a:spcBef>
                <a:spcPct val="0"/>
              </a:spcBef>
              <a:spcAft>
                <a:spcPts val="600"/>
              </a:spcAft>
            </a:pPr>
            <a:r>
              <a:rPr lang="en-US" sz="3800" b="1" kern="1200" dirty="0">
                <a:solidFill>
                  <a:schemeClr val="tx1"/>
                </a:solidFill>
                <a:latin typeface="+mj-lt"/>
                <a:ea typeface="+mj-ea"/>
                <a:cs typeface="+mj-cs"/>
              </a:rPr>
              <a:t>… and Constructivism </a:t>
            </a:r>
          </a:p>
          <a:p>
            <a:pPr>
              <a:lnSpc>
                <a:spcPct val="90000"/>
              </a:lnSpc>
              <a:spcBef>
                <a:spcPct val="0"/>
              </a:spcBef>
              <a:spcAft>
                <a:spcPts val="600"/>
              </a:spcAft>
            </a:pPr>
            <a:endParaRPr lang="en-US" sz="3800" kern="1200" dirty="0">
              <a:solidFill>
                <a:schemeClr val="tx1"/>
              </a:solidFill>
              <a:latin typeface="+mj-lt"/>
              <a:ea typeface="+mj-ea"/>
              <a:cs typeface="+mj-cs"/>
            </a:endParaRPr>
          </a:p>
        </p:txBody>
      </p:sp>
      <p:sp>
        <p:nvSpPr>
          <p:cNvPr id="4" name="TextBox 3"/>
          <p:cNvSpPr txBox="1"/>
          <p:nvPr/>
        </p:nvSpPr>
        <p:spPr>
          <a:xfrm>
            <a:off x="838200" y="1929384"/>
            <a:ext cx="10515600" cy="4251960"/>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200" dirty="0"/>
              <a:t>Learning is something that happens inside the heads of learners!</a:t>
            </a:r>
          </a:p>
          <a:p>
            <a:pPr marL="342900" indent="-228600">
              <a:lnSpc>
                <a:spcPct val="90000"/>
              </a:lnSpc>
              <a:spcAft>
                <a:spcPts val="600"/>
              </a:spcAft>
              <a:buFont typeface="Arial" panose="020B0604020202020204" pitchFamily="34" charset="0"/>
              <a:buChar char="•"/>
            </a:pPr>
            <a:r>
              <a:rPr lang="en-US" sz="2200" dirty="0"/>
              <a:t>There is a gap between learning and teaching that </a:t>
            </a:r>
            <a:r>
              <a:rPr lang="en-US" sz="2200" i="1" u="sng" dirty="0"/>
              <a:t>learners</a:t>
            </a:r>
            <a:r>
              <a:rPr lang="en-US" sz="2200" dirty="0"/>
              <a:t> have to negotiate in order to construct new knowledge, skills and attitudes</a:t>
            </a:r>
          </a:p>
          <a:p>
            <a:pPr marL="342900" indent="-228600">
              <a:lnSpc>
                <a:spcPct val="90000"/>
              </a:lnSpc>
              <a:spcAft>
                <a:spcPts val="600"/>
              </a:spcAft>
              <a:buFont typeface="Arial" panose="020B0604020202020204" pitchFamily="34" charset="0"/>
              <a:buChar char="•"/>
            </a:pPr>
            <a:endParaRPr lang="en-US" sz="2200" dirty="0"/>
          </a:p>
        </p:txBody>
      </p:sp>
      <p:sp>
        <p:nvSpPr>
          <p:cNvPr id="5" name="TextBox 4"/>
          <p:cNvSpPr txBox="1"/>
          <p:nvPr/>
        </p:nvSpPr>
        <p:spPr>
          <a:xfrm>
            <a:off x="554182" y="3212976"/>
            <a:ext cx="9862298" cy="1554272"/>
          </a:xfrm>
          <a:prstGeom prst="rect">
            <a:avLst/>
          </a:prstGeom>
          <a:noFill/>
        </p:spPr>
        <p:txBody>
          <a:bodyPr wrap="square" rtlCol="0">
            <a:spAutoFit/>
          </a:bodyPr>
          <a:lstStyle/>
          <a:p>
            <a:pPr>
              <a:spcAft>
                <a:spcPts val="600"/>
              </a:spcAft>
            </a:pPr>
            <a:r>
              <a:rPr lang="en-GB" sz="3600" b="1" dirty="0">
                <a:solidFill>
                  <a:srgbClr val="FF0000"/>
                </a:solidFill>
                <a:latin typeface="Calibri" panose="020F0502020204030204" pitchFamily="34" charset="0"/>
              </a:rPr>
              <a:t>Practical applications</a:t>
            </a:r>
            <a:endParaRPr lang="en-GB" sz="3600" b="1">
              <a:solidFill>
                <a:srgbClr val="FF0000"/>
              </a:solidFill>
              <a:latin typeface="Calibri" panose="020F0502020204030204" pitchFamily="34" charset="0"/>
            </a:endParaRPr>
          </a:p>
          <a:p>
            <a:pPr algn="ctr">
              <a:spcAft>
                <a:spcPts val="600"/>
              </a:spcAft>
            </a:pPr>
            <a:endParaRPr lang="en-GB" sz="5400">
              <a:latin typeface="Calibri" panose="020F0502020204030204" pitchFamily="34" charset="0"/>
            </a:endParaRPr>
          </a:p>
        </p:txBody>
      </p:sp>
      <p:sp>
        <p:nvSpPr>
          <p:cNvPr id="6" name="TextBox 5"/>
          <p:cNvSpPr txBox="1"/>
          <p:nvPr/>
        </p:nvSpPr>
        <p:spPr>
          <a:xfrm>
            <a:off x="665018" y="4027628"/>
            <a:ext cx="9607284" cy="2600712"/>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400" dirty="0">
                <a:latin typeface="Calibri" panose="020F0502020204030204" pitchFamily="34" charset="0"/>
              </a:rPr>
              <a:t>Create structure for independent learning so pupils can make good choices</a:t>
            </a:r>
            <a:endParaRPr lang="en-GB" sz="2400">
              <a:latin typeface="Calibri" panose="020F0502020204030204" pitchFamily="34" charset="0"/>
            </a:endParaRPr>
          </a:p>
          <a:p>
            <a:pPr marL="342900" indent="-342900">
              <a:spcAft>
                <a:spcPts val="600"/>
              </a:spcAft>
              <a:buFont typeface="Arial" panose="020B0604020202020204" pitchFamily="34" charset="0"/>
              <a:buChar char="•"/>
            </a:pPr>
            <a:r>
              <a:rPr lang="en-GB" sz="2400" dirty="0">
                <a:latin typeface="Calibri" panose="020F0502020204030204" pitchFamily="34" charset="0"/>
              </a:rPr>
              <a:t>Invest time in helping pupils develop independent learning skills</a:t>
            </a:r>
            <a:endParaRPr lang="en-GB" sz="2400">
              <a:latin typeface="Calibri" panose="020F0502020204030204" pitchFamily="34" charset="0"/>
            </a:endParaRPr>
          </a:p>
          <a:p>
            <a:pPr marL="342900" indent="-342900">
              <a:spcAft>
                <a:spcPts val="600"/>
              </a:spcAft>
              <a:buFont typeface="Arial" panose="020B0604020202020204" pitchFamily="34" charset="0"/>
              <a:buChar char="•"/>
            </a:pPr>
            <a:r>
              <a:rPr lang="en-GB" sz="2400" dirty="0">
                <a:latin typeface="Calibri" panose="020F0502020204030204" pitchFamily="34" charset="0"/>
              </a:rPr>
              <a:t>Create ‘safe’ learning environment  - help pupils to see relationship between </a:t>
            </a:r>
            <a:r>
              <a:rPr lang="en-GB" sz="2400" i="1" dirty="0">
                <a:latin typeface="Calibri" panose="020F0502020204030204" pitchFamily="34" charset="0"/>
              </a:rPr>
              <a:t>struggling</a:t>
            </a:r>
            <a:r>
              <a:rPr lang="en-GB" sz="2400" dirty="0">
                <a:latin typeface="Calibri" panose="020F0502020204030204" pitchFamily="34" charset="0"/>
              </a:rPr>
              <a:t> and </a:t>
            </a:r>
            <a:r>
              <a:rPr lang="en-GB" sz="2400" i="1" dirty="0">
                <a:latin typeface="Calibri" panose="020F0502020204030204" pitchFamily="34" charset="0"/>
              </a:rPr>
              <a:t>learning </a:t>
            </a:r>
            <a:endParaRPr lang="en-GB" sz="2400" i="1">
              <a:latin typeface="Calibri" panose="020F0502020204030204" pitchFamily="34" charset="0"/>
            </a:endParaRPr>
          </a:p>
          <a:p>
            <a:pPr marL="342900" indent="-342900">
              <a:spcAft>
                <a:spcPts val="600"/>
              </a:spcAft>
              <a:buFont typeface="Arial" panose="020B0604020202020204" pitchFamily="34" charset="0"/>
              <a:buChar char="•"/>
            </a:pPr>
            <a:endParaRPr lang="en-GB" sz="2800">
              <a:latin typeface="Calibri" panose="020F0502020204030204" pitchFamily="34" charset="0"/>
            </a:endParaRPr>
          </a:p>
        </p:txBody>
      </p:sp>
    </p:spTree>
    <p:extLst>
      <p:ext uri="{BB962C8B-B14F-4D97-AF65-F5344CB8AC3E}">
        <p14:creationId xmlns:p14="http://schemas.microsoft.com/office/powerpoint/2010/main" val="2157917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8200" y="603821"/>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800" b="1" kern="1200">
                <a:solidFill>
                  <a:schemeClr val="tx1"/>
                </a:solidFill>
                <a:latin typeface="+mj-lt"/>
                <a:ea typeface="+mj-ea"/>
                <a:cs typeface="+mj-cs"/>
              </a:rPr>
              <a:t>Formative assessment</a:t>
            </a:r>
          </a:p>
          <a:p>
            <a:pPr>
              <a:lnSpc>
                <a:spcPct val="90000"/>
              </a:lnSpc>
              <a:spcBef>
                <a:spcPct val="0"/>
              </a:spcBef>
              <a:spcAft>
                <a:spcPts val="600"/>
              </a:spcAft>
            </a:pPr>
            <a:r>
              <a:rPr lang="en-US" sz="3800" b="1" kern="1200">
                <a:solidFill>
                  <a:schemeClr val="tx1"/>
                </a:solidFill>
                <a:latin typeface="+mj-lt"/>
                <a:ea typeface="+mj-ea"/>
                <a:cs typeface="+mj-cs"/>
              </a:rPr>
              <a:t>… and Mindset </a:t>
            </a:r>
          </a:p>
          <a:p>
            <a:pPr>
              <a:lnSpc>
                <a:spcPct val="90000"/>
              </a:lnSpc>
              <a:spcBef>
                <a:spcPct val="0"/>
              </a:spcBef>
              <a:spcAft>
                <a:spcPts val="600"/>
              </a:spcAft>
            </a:pPr>
            <a:endParaRPr lang="en-US" sz="3800" kern="1200" dirty="0">
              <a:solidFill>
                <a:schemeClr val="tx1"/>
              </a:solidFill>
              <a:latin typeface="+mj-lt"/>
              <a:ea typeface="+mj-ea"/>
              <a:cs typeface="+mj-cs"/>
            </a:endParaRPr>
          </a:p>
        </p:txBody>
      </p:sp>
      <p:sp>
        <p:nvSpPr>
          <p:cNvPr id="4" name="TextBox 3"/>
          <p:cNvSpPr txBox="1"/>
          <p:nvPr/>
        </p:nvSpPr>
        <p:spPr>
          <a:xfrm>
            <a:off x="838200" y="1929384"/>
            <a:ext cx="10515600" cy="4251960"/>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200"/>
              <a:t>Carol Dweck’s theories of motivation, ability and intelligence </a:t>
            </a:r>
          </a:p>
          <a:p>
            <a:pPr marL="342900" indent="-228600">
              <a:lnSpc>
                <a:spcPct val="90000"/>
              </a:lnSpc>
              <a:spcAft>
                <a:spcPts val="600"/>
              </a:spcAft>
              <a:buFont typeface="Arial" panose="020B0604020202020204" pitchFamily="34" charset="0"/>
              <a:buChar char="•"/>
            </a:pPr>
            <a:r>
              <a:rPr lang="en-US" sz="2200" b="1"/>
              <a:t>Fixed</a:t>
            </a:r>
            <a:r>
              <a:rPr lang="en-US" sz="2200"/>
              <a:t> (Performance) Mindset – ability, not effort, is the way to overcome challenges and setbacks</a:t>
            </a:r>
          </a:p>
          <a:p>
            <a:pPr marL="342900" indent="-228600">
              <a:lnSpc>
                <a:spcPct val="90000"/>
              </a:lnSpc>
              <a:spcAft>
                <a:spcPts val="600"/>
              </a:spcAft>
              <a:buFont typeface="Arial" panose="020B0604020202020204" pitchFamily="34" charset="0"/>
              <a:buChar char="•"/>
            </a:pPr>
            <a:r>
              <a:rPr lang="en-US" sz="2200" b="1"/>
              <a:t>Growth </a:t>
            </a:r>
            <a:r>
              <a:rPr lang="en-US" sz="2200"/>
              <a:t>(Mastery) Mindset – having ability to respond well to challenges, believing effort can lead to success</a:t>
            </a:r>
          </a:p>
          <a:p>
            <a:pPr marL="342900" indent="-228600">
              <a:lnSpc>
                <a:spcPct val="90000"/>
              </a:lnSpc>
              <a:spcAft>
                <a:spcPts val="600"/>
              </a:spcAft>
              <a:buFont typeface="Arial" panose="020B0604020202020204" pitchFamily="34" charset="0"/>
              <a:buChar char="•"/>
            </a:pPr>
            <a:endParaRPr lang="en-US" sz="2200"/>
          </a:p>
        </p:txBody>
      </p:sp>
      <p:sp>
        <p:nvSpPr>
          <p:cNvPr id="5" name="TextBox 4"/>
          <p:cNvSpPr txBox="1"/>
          <p:nvPr/>
        </p:nvSpPr>
        <p:spPr>
          <a:xfrm>
            <a:off x="631767" y="3212976"/>
            <a:ext cx="9784713" cy="2185214"/>
          </a:xfrm>
          <a:prstGeom prst="rect">
            <a:avLst/>
          </a:prstGeom>
          <a:noFill/>
        </p:spPr>
        <p:txBody>
          <a:bodyPr wrap="square" rtlCol="0">
            <a:spAutoFit/>
          </a:bodyPr>
          <a:lstStyle/>
          <a:p>
            <a:pPr>
              <a:spcAft>
                <a:spcPts val="600"/>
              </a:spcAft>
            </a:pPr>
            <a:endParaRPr lang="en-GB" sz="3600" b="1" dirty="0">
              <a:solidFill>
                <a:srgbClr val="FF0000"/>
              </a:solidFill>
              <a:latin typeface="Calibri" panose="020F0502020204030204" pitchFamily="34" charset="0"/>
            </a:endParaRPr>
          </a:p>
          <a:p>
            <a:pPr>
              <a:spcAft>
                <a:spcPts val="600"/>
              </a:spcAft>
            </a:pPr>
            <a:r>
              <a:rPr lang="en-GB" sz="3600" b="1" dirty="0">
                <a:solidFill>
                  <a:srgbClr val="FF0000"/>
                </a:solidFill>
                <a:latin typeface="Calibri" panose="020F0502020204030204" pitchFamily="34" charset="0"/>
              </a:rPr>
              <a:t>Practical applications</a:t>
            </a:r>
          </a:p>
          <a:p>
            <a:pPr algn="ctr">
              <a:spcAft>
                <a:spcPts val="600"/>
              </a:spcAft>
            </a:pPr>
            <a:endParaRPr lang="en-GB" sz="5400" dirty="0">
              <a:latin typeface="Calibri" panose="020F0502020204030204" pitchFamily="34" charset="0"/>
            </a:endParaRPr>
          </a:p>
        </p:txBody>
      </p:sp>
      <p:sp>
        <p:nvSpPr>
          <p:cNvPr id="6" name="TextBox 5"/>
          <p:cNvSpPr txBox="1"/>
          <p:nvPr/>
        </p:nvSpPr>
        <p:spPr>
          <a:xfrm>
            <a:off x="631767" y="4450402"/>
            <a:ext cx="9640535" cy="2231380"/>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400" dirty="0">
                <a:latin typeface="Calibri" panose="020F0502020204030204" pitchFamily="34" charset="0"/>
              </a:rPr>
              <a:t>Create classroom culture to support risk-taking</a:t>
            </a:r>
          </a:p>
          <a:p>
            <a:pPr marL="342900" indent="-342900">
              <a:spcAft>
                <a:spcPts val="600"/>
              </a:spcAft>
              <a:buFont typeface="Arial" panose="020B0604020202020204" pitchFamily="34" charset="0"/>
              <a:buChar char="•"/>
            </a:pPr>
            <a:r>
              <a:rPr lang="en-GB" sz="2400" dirty="0">
                <a:latin typeface="Calibri" panose="020F0502020204030204" pitchFamily="34" charset="0"/>
              </a:rPr>
              <a:t>Create tasks that are challenging for all abilities</a:t>
            </a:r>
          </a:p>
          <a:p>
            <a:pPr marL="342900" indent="-342900">
              <a:spcAft>
                <a:spcPts val="600"/>
              </a:spcAft>
              <a:buFont typeface="Arial" panose="020B0604020202020204" pitchFamily="34" charset="0"/>
              <a:buChar char="•"/>
            </a:pPr>
            <a:r>
              <a:rPr lang="en-GB" sz="2400" dirty="0">
                <a:latin typeface="Calibri" panose="020F0502020204030204" pitchFamily="34" charset="0"/>
              </a:rPr>
              <a:t>Ensure success criteria, questioning and feedback used to advance and support learning </a:t>
            </a:r>
          </a:p>
          <a:p>
            <a:pPr marL="342900" indent="-342900">
              <a:spcAft>
                <a:spcPts val="600"/>
              </a:spcAft>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2874354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8200" y="603821"/>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800" b="1" kern="1200">
                <a:solidFill>
                  <a:schemeClr val="tx1"/>
                </a:solidFill>
                <a:latin typeface="+mj-lt"/>
                <a:ea typeface="+mj-ea"/>
                <a:cs typeface="+mj-cs"/>
              </a:rPr>
              <a:t>Formative assessment</a:t>
            </a:r>
          </a:p>
          <a:p>
            <a:pPr>
              <a:lnSpc>
                <a:spcPct val="90000"/>
              </a:lnSpc>
              <a:spcBef>
                <a:spcPct val="0"/>
              </a:spcBef>
              <a:spcAft>
                <a:spcPts val="600"/>
              </a:spcAft>
            </a:pPr>
            <a:r>
              <a:rPr lang="en-US" sz="3800" b="1" kern="1200">
                <a:solidFill>
                  <a:schemeClr val="tx1"/>
                </a:solidFill>
                <a:latin typeface="+mj-lt"/>
                <a:ea typeface="+mj-ea"/>
                <a:cs typeface="+mj-cs"/>
              </a:rPr>
              <a:t>… and Effective Questioning </a:t>
            </a:r>
          </a:p>
          <a:p>
            <a:pPr>
              <a:lnSpc>
                <a:spcPct val="90000"/>
              </a:lnSpc>
              <a:spcBef>
                <a:spcPct val="0"/>
              </a:spcBef>
              <a:spcAft>
                <a:spcPts val="600"/>
              </a:spcAft>
            </a:pPr>
            <a:endParaRPr lang="en-US" sz="3800" kern="1200" dirty="0">
              <a:solidFill>
                <a:schemeClr val="tx1"/>
              </a:solidFill>
              <a:latin typeface="+mj-lt"/>
              <a:ea typeface="+mj-ea"/>
              <a:cs typeface="+mj-cs"/>
            </a:endParaRPr>
          </a:p>
        </p:txBody>
      </p:sp>
      <p:sp>
        <p:nvSpPr>
          <p:cNvPr id="4" name="TextBox 3"/>
          <p:cNvSpPr txBox="1"/>
          <p:nvPr/>
        </p:nvSpPr>
        <p:spPr>
          <a:xfrm>
            <a:off x="838200" y="1929384"/>
            <a:ext cx="10515600" cy="4251960"/>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200"/>
              <a:t>Extend participation in whole class and group questioning</a:t>
            </a:r>
          </a:p>
          <a:p>
            <a:pPr marL="342900" indent="-228600">
              <a:lnSpc>
                <a:spcPct val="90000"/>
              </a:lnSpc>
              <a:spcAft>
                <a:spcPts val="600"/>
              </a:spcAft>
              <a:buFont typeface="Arial" panose="020B0604020202020204" pitchFamily="34" charset="0"/>
              <a:buChar char="•"/>
            </a:pPr>
            <a:r>
              <a:rPr lang="en-US" sz="2200"/>
              <a:t>Develop questioning strategies that deepen pupils’ learning</a:t>
            </a:r>
          </a:p>
          <a:p>
            <a:pPr marL="342900" indent="-228600">
              <a:lnSpc>
                <a:spcPct val="90000"/>
              </a:lnSpc>
              <a:spcAft>
                <a:spcPts val="600"/>
              </a:spcAft>
              <a:buFont typeface="Arial" panose="020B0604020202020204" pitchFamily="34" charset="0"/>
              <a:buChar char="•"/>
            </a:pPr>
            <a:endParaRPr lang="en-US" sz="2200"/>
          </a:p>
        </p:txBody>
      </p:sp>
      <p:sp>
        <p:nvSpPr>
          <p:cNvPr id="5" name="TextBox 4"/>
          <p:cNvSpPr txBox="1"/>
          <p:nvPr/>
        </p:nvSpPr>
        <p:spPr>
          <a:xfrm>
            <a:off x="459971" y="2708920"/>
            <a:ext cx="9949517" cy="1554272"/>
          </a:xfrm>
          <a:prstGeom prst="rect">
            <a:avLst/>
          </a:prstGeom>
          <a:noFill/>
        </p:spPr>
        <p:txBody>
          <a:bodyPr wrap="square" rtlCol="0">
            <a:spAutoFit/>
          </a:bodyPr>
          <a:lstStyle/>
          <a:p>
            <a:pPr>
              <a:spcAft>
                <a:spcPts val="600"/>
              </a:spcAft>
            </a:pPr>
            <a:r>
              <a:rPr lang="en-GB" sz="3600" b="1" dirty="0">
                <a:solidFill>
                  <a:srgbClr val="FF0000"/>
                </a:solidFill>
                <a:latin typeface="Calibri" panose="020F0502020204030204" pitchFamily="34" charset="0"/>
              </a:rPr>
              <a:t>Practical applications</a:t>
            </a:r>
          </a:p>
          <a:p>
            <a:pPr algn="ctr">
              <a:spcAft>
                <a:spcPts val="600"/>
              </a:spcAft>
            </a:pPr>
            <a:endParaRPr lang="en-GB" sz="5400" dirty="0">
              <a:latin typeface="Calibri" panose="020F0502020204030204" pitchFamily="34" charset="0"/>
            </a:endParaRPr>
          </a:p>
        </p:txBody>
      </p:sp>
      <p:sp>
        <p:nvSpPr>
          <p:cNvPr id="6" name="TextBox 5"/>
          <p:cNvSpPr txBox="1"/>
          <p:nvPr/>
        </p:nvSpPr>
        <p:spPr>
          <a:xfrm>
            <a:off x="1008611" y="3676114"/>
            <a:ext cx="9229112" cy="3200876"/>
          </a:xfrm>
          <a:prstGeom prst="rect">
            <a:avLst/>
          </a:prstGeom>
          <a:noFill/>
        </p:spPr>
        <p:txBody>
          <a:bodyPr wrap="square" rtlCol="0">
            <a:spAutoFit/>
          </a:bodyPr>
          <a:lstStyle/>
          <a:p>
            <a:pPr marL="342900" indent="-342900">
              <a:spcAft>
                <a:spcPts val="600"/>
              </a:spcAft>
              <a:buFont typeface="Arial" panose="020B0604020202020204" pitchFamily="34" charset="0"/>
              <a:buChar char="•"/>
            </a:pPr>
            <a:r>
              <a:rPr lang="en-GB" sz="2400" dirty="0">
                <a:latin typeface="Calibri" panose="020F0502020204030204" pitchFamily="34" charset="0"/>
              </a:rPr>
              <a:t>Make questioning more focused – ask fewer questions!</a:t>
            </a:r>
          </a:p>
          <a:p>
            <a:pPr marL="342900" indent="-342900">
              <a:spcAft>
                <a:spcPts val="600"/>
              </a:spcAft>
              <a:buFont typeface="Arial" panose="020B0604020202020204" pitchFamily="34" charset="0"/>
              <a:buChar char="•"/>
            </a:pPr>
            <a:r>
              <a:rPr lang="en-GB" sz="2400" dirty="0">
                <a:latin typeface="Calibri" panose="020F0502020204030204" pitchFamily="34" charset="0"/>
              </a:rPr>
              <a:t>Raise the quality of questioning – closed/open questions</a:t>
            </a:r>
          </a:p>
          <a:p>
            <a:pPr marL="342900" indent="-342900">
              <a:spcAft>
                <a:spcPts val="600"/>
              </a:spcAft>
              <a:buFont typeface="Arial" panose="020B0604020202020204" pitchFamily="34" charset="0"/>
              <a:buChar char="•"/>
            </a:pPr>
            <a:r>
              <a:rPr lang="en-GB" sz="2400" dirty="0">
                <a:latin typeface="Calibri" panose="020F0502020204030204" pitchFamily="34" charset="0"/>
              </a:rPr>
              <a:t>Give pupils </a:t>
            </a:r>
            <a:r>
              <a:rPr lang="en-GB" sz="2400" i="1" dirty="0">
                <a:latin typeface="Calibri" panose="020F0502020204030204" pitchFamily="34" charset="0"/>
              </a:rPr>
              <a:t>thinking time </a:t>
            </a:r>
          </a:p>
          <a:p>
            <a:pPr marL="342900" indent="-342900">
              <a:spcAft>
                <a:spcPts val="600"/>
              </a:spcAft>
              <a:buFont typeface="Arial" panose="020B0604020202020204" pitchFamily="34" charset="0"/>
              <a:buChar char="•"/>
            </a:pPr>
            <a:r>
              <a:rPr lang="en-GB" sz="2400" dirty="0">
                <a:latin typeface="Calibri" panose="020F0502020204030204" pitchFamily="34" charset="0"/>
              </a:rPr>
              <a:t>Use</a:t>
            </a:r>
            <a:r>
              <a:rPr lang="en-GB" sz="2400" i="1" dirty="0">
                <a:latin typeface="Calibri" panose="020F0502020204030204" pitchFamily="34" charset="0"/>
              </a:rPr>
              <a:t> no hands up </a:t>
            </a:r>
          </a:p>
          <a:p>
            <a:pPr marL="342900" indent="-342900">
              <a:spcAft>
                <a:spcPts val="600"/>
              </a:spcAft>
              <a:buFont typeface="Arial" panose="020B0604020202020204" pitchFamily="34" charset="0"/>
              <a:buChar char="•"/>
            </a:pPr>
            <a:r>
              <a:rPr lang="en-GB" sz="2400" dirty="0">
                <a:latin typeface="Calibri" panose="020F0502020204030204" pitchFamily="34" charset="0"/>
              </a:rPr>
              <a:t>Encourage pupil questioning </a:t>
            </a:r>
          </a:p>
          <a:p>
            <a:pPr marL="342900" indent="-342900">
              <a:spcAft>
                <a:spcPts val="600"/>
              </a:spcAft>
              <a:buFont typeface="Arial" panose="020B0604020202020204" pitchFamily="34" charset="0"/>
              <a:buChar char="•"/>
            </a:pPr>
            <a:endParaRPr lang="en-GB" sz="2400" dirty="0">
              <a:latin typeface="Calibri" panose="020F0502020204030204" pitchFamily="34" charset="0"/>
            </a:endParaRPr>
          </a:p>
          <a:p>
            <a:pPr marL="342900" indent="-342900">
              <a:spcAft>
                <a:spcPts val="600"/>
              </a:spcAft>
              <a:buFont typeface="Arial" panose="020B0604020202020204" pitchFamily="34" charset="0"/>
              <a:buChar char="•"/>
            </a:pPr>
            <a:endParaRPr lang="en-GB" sz="2800" dirty="0">
              <a:latin typeface="Calibri" panose="020F0502020204030204" pitchFamily="34" charset="0"/>
            </a:endParaRPr>
          </a:p>
        </p:txBody>
      </p:sp>
    </p:spTree>
    <p:extLst>
      <p:ext uri="{BB962C8B-B14F-4D97-AF65-F5344CB8AC3E}">
        <p14:creationId xmlns:p14="http://schemas.microsoft.com/office/powerpoint/2010/main" val="302471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8200" y="928274"/>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800" b="1" kern="1200" dirty="0">
                <a:solidFill>
                  <a:schemeClr val="tx1"/>
                </a:solidFill>
                <a:latin typeface="+mj-lt"/>
                <a:ea typeface="+mj-ea"/>
                <a:cs typeface="+mj-cs"/>
              </a:rPr>
              <a:t>Formative assessment</a:t>
            </a:r>
          </a:p>
          <a:p>
            <a:pPr>
              <a:lnSpc>
                <a:spcPct val="90000"/>
              </a:lnSpc>
              <a:spcBef>
                <a:spcPct val="0"/>
              </a:spcBef>
              <a:spcAft>
                <a:spcPts val="600"/>
              </a:spcAft>
            </a:pPr>
            <a:r>
              <a:rPr lang="en-US" sz="3800" b="1" kern="1200" dirty="0">
                <a:solidFill>
                  <a:schemeClr val="tx1"/>
                </a:solidFill>
                <a:latin typeface="+mj-lt"/>
                <a:ea typeface="+mj-ea"/>
                <a:cs typeface="+mj-cs"/>
              </a:rPr>
              <a:t>… and Feedback  </a:t>
            </a:r>
          </a:p>
          <a:p>
            <a:pPr>
              <a:lnSpc>
                <a:spcPct val="90000"/>
              </a:lnSpc>
              <a:spcBef>
                <a:spcPct val="0"/>
              </a:spcBef>
              <a:spcAft>
                <a:spcPts val="600"/>
              </a:spcAft>
            </a:pPr>
            <a:endParaRPr lang="en-US" sz="3800" b="1" kern="1200" dirty="0">
              <a:solidFill>
                <a:schemeClr val="tx1"/>
              </a:solidFill>
              <a:latin typeface="+mj-lt"/>
              <a:ea typeface="+mj-ea"/>
              <a:cs typeface="+mj-cs"/>
            </a:endParaRPr>
          </a:p>
          <a:p>
            <a:pPr>
              <a:lnSpc>
                <a:spcPct val="90000"/>
              </a:lnSpc>
              <a:spcBef>
                <a:spcPct val="0"/>
              </a:spcBef>
              <a:spcAft>
                <a:spcPts val="600"/>
              </a:spcAft>
            </a:pPr>
            <a:endParaRPr lang="en-US" sz="3800" kern="1200" dirty="0">
              <a:solidFill>
                <a:schemeClr val="tx1"/>
              </a:solidFill>
              <a:latin typeface="+mj-lt"/>
              <a:ea typeface="+mj-ea"/>
              <a:cs typeface="+mj-cs"/>
            </a:endParaRPr>
          </a:p>
        </p:txBody>
      </p:sp>
      <p:sp>
        <p:nvSpPr>
          <p:cNvPr id="4" name="TextBox 3"/>
          <p:cNvSpPr txBox="1"/>
          <p:nvPr/>
        </p:nvSpPr>
        <p:spPr>
          <a:xfrm>
            <a:off x="838200" y="1929384"/>
            <a:ext cx="10515600" cy="4251960"/>
          </a:xfrm>
          <a:prstGeom prst="rect">
            <a:avLst/>
          </a:prstGeom>
        </p:spPr>
        <p:txBody>
          <a:bodyPr vert="horz" lIns="91440" tIns="45720" rIns="91440" bIns="45720" rtlCol="0">
            <a:normAutofit/>
          </a:bodyPr>
          <a:lstStyle/>
          <a:p>
            <a:r>
              <a:rPr lang="en-GB" sz="2000" dirty="0">
                <a:latin typeface="Calibri" panose="020F0502020204030204" pitchFamily="34" charset="0"/>
              </a:rPr>
              <a:t>For feedback to improve learning, pupils need to know:</a:t>
            </a:r>
          </a:p>
          <a:p>
            <a:pPr marL="457200" indent="-457200">
              <a:buFont typeface="Arial" panose="020B0604020202020204" pitchFamily="34" charset="0"/>
              <a:buChar char="•"/>
            </a:pPr>
            <a:r>
              <a:rPr lang="en-GB" sz="2000" dirty="0">
                <a:latin typeface="Calibri" panose="020F0502020204030204" pitchFamily="34" charset="0"/>
              </a:rPr>
              <a:t>Where they are in their learning</a:t>
            </a:r>
          </a:p>
          <a:p>
            <a:pPr marL="457200" indent="-457200">
              <a:buFont typeface="Arial" panose="020B0604020202020204" pitchFamily="34" charset="0"/>
              <a:buChar char="•"/>
            </a:pPr>
            <a:r>
              <a:rPr lang="en-GB" sz="2000" dirty="0">
                <a:latin typeface="Calibri" panose="020F0502020204030204" pitchFamily="34" charset="0"/>
              </a:rPr>
              <a:t>Where they need to go (next steps)</a:t>
            </a:r>
          </a:p>
          <a:p>
            <a:pPr marL="457200" indent="-457200">
              <a:buFont typeface="Arial" panose="020B0604020202020204" pitchFamily="34" charset="0"/>
              <a:buChar char="•"/>
            </a:pPr>
            <a:r>
              <a:rPr lang="en-GB" sz="2000" dirty="0">
                <a:latin typeface="Calibri" panose="020F0502020204030204" pitchFamily="34" charset="0"/>
              </a:rPr>
              <a:t>How to get there (improvements they can make)</a:t>
            </a:r>
          </a:p>
          <a:p>
            <a:pPr marL="342900" indent="-228600">
              <a:lnSpc>
                <a:spcPct val="90000"/>
              </a:lnSpc>
              <a:spcAft>
                <a:spcPts val="600"/>
              </a:spcAft>
              <a:buFont typeface="Arial" panose="020B0604020202020204" pitchFamily="34" charset="0"/>
              <a:buChar char="•"/>
            </a:pPr>
            <a:endParaRPr lang="en-US" sz="2200" dirty="0"/>
          </a:p>
        </p:txBody>
      </p:sp>
      <p:sp>
        <p:nvSpPr>
          <p:cNvPr id="5" name="TextBox 4"/>
          <p:cNvSpPr txBox="1"/>
          <p:nvPr/>
        </p:nvSpPr>
        <p:spPr>
          <a:xfrm>
            <a:off x="459971" y="3494721"/>
            <a:ext cx="9949517" cy="1554272"/>
          </a:xfrm>
          <a:prstGeom prst="rect">
            <a:avLst/>
          </a:prstGeom>
          <a:noFill/>
        </p:spPr>
        <p:txBody>
          <a:bodyPr wrap="square" rtlCol="0">
            <a:spAutoFit/>
          </a:bodyPr>
          <a:lstStyle/>
          <a:p>
            <a:pPr>
              <a:spcAft>
                <a:spcPts val="600"/>
              </a:spcAft>
            </a:pPr>
            <a:r>
              <a:rPr lang="en-GB" sz="3600" b="1" dirty="0">
                <a:solidFill>
                  <a:srgbClr val="FF0000"/>
                </a:solidFill>
                <a:latin typeface="Calibri" panose="020F0502020204030204" pitchFamily="34" charset="0"/>
              </a:rPr>
              <a:t>Practical applications</a:t>
            </a:r>
          </a:p>
          <a:p>
            <a:pPr algn="ctr">
              <a:spcAft>
                <a:spcPts val="600"/>
              </a:spcAft>
            </a:pPr>
            <a:endParaRPr lang="en-GB" sz="5400" dirty="0">
              <a:latin typeface="Calibri" panose="020F0502020204030204" pitchFamily="34" charset="0"/>
            </a:endParaRPr>
          </a:p>
        </p:txBody>
      </p:sp>
      <p:sp>
        <p:nvSpPr>
          <p:cNvPr id="6" name="TextBox 5"/>
          <p:cNvSpPr txBox="1"/>
          <p:nvPr/>
        </p:nvSpPr>
        <p:spPr>
          <a:xfrm>
            <a:off x="459971" y="4082717"/>
            <a:ext cx="9777752" cy="35548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panose="020F0502020204030204" pitchFamily="34" charset="0"/>
              </a:rPr>
              <a:t>Ensure pupils know criteria for feedback</a:t>
            </a:r>
          </a:p>
          <a:p>
            <a:pPr marL="342900" indent="-342900">
              <a:buFont typeface="Arial" panose="020B0604020202020204" pitchFamily="34" charset="0"/>
              <a:buChar char="•"/>
            </a:pPr>
            <a:r>
              <a:rPr lang="en-GB" sz="2400" dirty="0">
                <a:latin typeface="Calibri" panose="020F0502020204030204" pitchFamily="34" charset="0"/>
              </a:rPr>
              <a:t>Accurate and realistic, focusing on learning intentions and success criteria</a:t>
            </a:r>
          </a:p>
          <a:p>
            <a:pPr marL="342900" indent="-342900">
              <a:buFont typeface="Arial" panose="020B0604020202020204" pitchFamily="34" charset="0"/>
              <a:buChar char="•"/>
            </a:pPr>
            <a:r>
              <a:rPr lang="en-GB" sz="2400" dirty="0">
                <a:latin typeface="Calibri" panose="020F0502020204030204" pitchFamily="34" charset="0"/>
              </a:rPr>
              <a:t>Highlight success</a:t>
            </a:r>
          </a:p>
          <a:p>
            <a:pPr marL="342900" indent="-342900">
              <a:buFont typeface="Arial" panose="020B0604020202020204" pitchFamily="34" charset="0"/>
              <a:buChar char="•"/>
            </a:pPr>
            <a:r>
              <a:rPr lang="en-GB" sz="2400" dirty="0">
                <a:latin typeface="Calibri" panose="020F0502020204030204" pitchFamily="34" charset="0"/>
              </a:rPr>
              <a:t>Identify area for improvement</a:t>
            </a:r>
          </a:p>
          <a:p>
            <a:pPr marL="342900" indent="-342900">
              <a:buFont typeface="Arial" panose="020B0604020202020204" pitchFamily="34" charset="0"/>
              <a:buChar char="•"/>
            </a:pPr>
            <a:r>
              <a:rPr lang="en-GB" sz="2400" dirty="0">
                <a:latin typeface="Calibri" panose="020F0502020204030204" pitchFamily="34" charset="0"/>
              </a:rPr>
              <a:t>Give improvement suggestion</a:t>
            </a:r>
          </a:p>
          <a:p>
            <a:pPr marL="342900" indent="-342900">
              <a:buFont typeface="Arial" panose="020B0604020202020204" pitchFamily="34" charset="0"/>
              <a:buChar char="•"/>
            </a:pPr>
            <a:r>
              <a:rPr lang="en-GB" sz="2400" dirty="0">
                <a:latin typeface="Calibri" panose="020F0502020204030204" pitchFamily="34" charset="0"/>
              </a:rPr>
              <a:t>Give time for pupil to process and make changes</a:t>
            </a:r>
          </a:p>
          <a:p>
            <a:pPr marL="342900" indent="-342900">
              <a:buFont typeface="Arial" panose="020B0604020202020204" pitchFamily="34" charset="0"/>
              <a:buChar char="•"/>
            </a:pPr>
            <a:r>
              <a:rPr lang="en-GB" sz="2400" dirty="0">
                <a:latin typeface="Calibri" panose="020F0502020204030204" pitchFamily="34" charset="0"/>
              </a:rPr>
              <a:t>Avoid </a:t>
            </a:r>
            <a:r>
              <a:rPr lang="en-GB" sz="2400" i="1" dirty="0">
                <a:latin typeface="Calibri" panose="020F0502020204030204" pitchFamily="34" charset="0"/>
              </a:rPr>
              <a:t>grade only </a:t>
            </a:r>
            <a:r>
              <a:rPr lang="en-GB" sz="2400" dirty="0">
                <a:latin typeface="Calibri" panose="020F0502020204030204" pitchFamily="34" charset="0"/>
              </a:rPr>
              <a:t>feedback </a:t>
            </a:r>
          </a:p>
          <a:p>
            <a:pPr marL="342900" indent="-342900">
              <a:spcAft>
                <a:spcPts val="600"/>
              </a:spcAft>
              <a:buFont typeface="Arial" panose="020B0604020202020204" pitchFamily="34" charset="0"/>
              <a:buChar char="•"/>
            </a:pPr>
            <a:endParaRPr lang="en-GB" sz="2400" dirty="0">
              <a:latin typeface="Calibri" panose="020F0502020204030204" pitchFamily="34" charset="0"/>
            </a:endParaRPr>
          </a:p>
          <a:p>
            <a:pPr marL="342900" indent="-342900">
              <a:spcAft>
                <a:spcPts val="600"/>
              </a:spcAft>
              <a:buFont typeface="Arial" panose="020B0604020202020204" pitchFamily="34" charset="0"/>
              <a:buChar char="•"/>
            </a:pPr>
            <a:endParaRPr lang="en-GB" sz="2800" dirty="0">
              <a:latin typeface="Calibri" panose="020F0502020204030204" pitchFamily="34" charset="0"/>
            </a:endParaRPr>
          </a:p>
        </p:txBody>
      </p:sp>
      <p:sp>
        <p:nvSpPr>
          <p:cNvPr id="9" name="TextBox 8">
            <a:extLst>
              <a:ext uri="{FF2B5EF4-FFF2-40B4-BE49-F238E27FC236}">
                <a16:creationId xmlns:a16="http://schemas.microsoft.com/office/drawing/2014/main" id="{6146D2D1-99B3-4C8B-817B-74281E82E083}"/>
              </a:ext>
            </a:extLst>
          </p:cNvPr>
          <p:cNvSpPr txBox="1"/>
          <p:nvPr/>
        </p:nvSpPr>
        <p:spPr>
          <a:xfrm>
            <a:off x="9698991" y="6150340"/>
            <a:ext cx="6096000" cy="369332"/>
          </a:xfrm>
          <a:prstGeom prst="rect">
            <a:avLst/>
          </a:prstGeom>
          <a:noFill/>
        </p:spPr>
        <p:txBody>
          <a:bodyPr wrap="square">
            <a:spAutoFit/>
          </a:bodyPr>
          <a:lstStyle/>
          <a:p>
            <a:r>
              <a:rPr lang="en-GB" dirty="0"/>
              <a:t>Dylan </a:t>
            </a:r>
            <a:r>
              <a:rPr lang="en-GB" dirty="0" err="1"/>
              <a:t>Wiliam</a:t>
            </a:r>
            <a:endParaRPr lang="en-GB" dirty="0"/>
          </a:p>
        </p:txBody>
      </p:sp>
    </p:spTree>
    <p:extLst>
      <p:ext uri="{BB962C8B-B14F-4D97-AF65-F5344CB8AC3E}">
        <p14:creationId xmlns:p14="http://schemas.microsoft.com/office/powerpoint/2010/main" val="414955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38200" y="365125"/>
            <a:ext cx="10515600" cy="1325563"/>
          </a:xfrm>
          <a:prstGeom prst="rect">
            <a:avLst/>
          </a:prstGeom>
        </p:spPr>
        <p:txBody>
          <a:bodyPr vert="horz" lIns="91440" tIns="45720" rIns="91440" bIns="45720" rtlCol="0" anchor="ct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nSpc>
                <a:spcPct val="90000"/>
              </a:lnSpc>
              <a:spcBef>
                <a:spcPct val="0"/>
              </a:spcBef>
              <a:spcAft>
                <a:spcPts val="600"/>
              </a:spcAft>
            </a:pPr>
            <a:r>
              <a:rPr lang="en-US" sz="5400" b="1" kern="1200" dirty="0" err="1">
                <a:ln w="11430"/>
                <a:solidFill>
                  <a:schemeClr val="accent2">
                    <a:lumMod val="75000"/>
                  </a:schemeClr>
                </a:solidFill>
                <a:effectLst>
                  <a:outerShdw blurRad="50800" dist="39000" dir="5460000" algn="tl">
                    <a:srgbClr val="000000">
                      <a:alpha val="38000"/>
                    </a:srgbClr>
                  </a:outerShdw>
                </a:effectLst>
                <a:latin typeface="+mj-lt"/>
                <a:ea typeface="+mj-ea"/>
                <a:cs typeface="+mj-cs"/>
              </a:rPr>
              <a:t>AfL</a:t>
            </a:r>
            <a:r>
              <a:rPr lang="en-US" sz="5400" b="1" kern="1200" dirty="0">
                <a:ln w="11430"/>
                <a:solidFill>
                  <a:schemeClr val="accent2">
                    <a:lumMod val="75000"/>
                  </a:schemeClr>
                </a:solidFill>
                <a:effectLst>
                  <a:outerShdw blurRad="50800" dist="39000" dir="5460000" algn="tl">
                    <a:srgbClr val="000000">
                      <a:alpha val="38000"/>
                    </a:srgbClr>
                  </a:outerShdw>
                </a:effectLst>
                <a:latin typeface="+mj-lt"/>
                <a:ea typeface="+mj-ea"/>
                <a:cs typeface="+mj-cs"/>
              </a:rPr>
              <a:t> – the main elements…</a:t>
            </a:r>
          </a:p>
        </p:txBody>
      </p:sp>
      <p:sp>
        <p:nvSpPr>
          <p:cNvPr id="2" name="TextBox 1"/>
          <p:cNvSpPr txBox="1"/>
          <p:nvPr/>
        </p:nvSpPr>
        <p:spPr>
          <a:xfrm>
            <a:off x="838200" y="1929384"/>
            <a:ext cx="10515600" cy="4251960"/>
          </a:xfrm>
          <a:prstGeom prst="rect">
            <a:avLst/>
          </a:prstGeom>
        </p:spPr>
        <p:txBody>
          <a:bodyPr vert="horz" lIns="91440" tIns="45720" rIns="91440" bIns="45720" rtlCol="0">
            <a:normAutofit/>
          </a:bodyPr>
          <a:lstStyle/>
          <a:p>
            <a:pPr marL="342900" indent="-342900">
              <a:buFont typeface="Arial" panose="020B0604020202020204" pitchFamily="34" charset="0"/>
              <a:buChar char="•"/>
            </a:pPr>
            <a:r>
              <a:rPr lang="en-US" sz="2200" dirty="0"/>
              <a:t>Learning intentions / objectives - </a:t>
            </a:r>
            <a:r>
              <a:rPr lang="en-GB" sz="1600" u="none" baseline="0" dirty="0"/>
              <a:t>inform pupils of what they are doing and why</a:t>
            </a:r>
          </a:p>
          <a:p>
            <a:pPr marL="342900" indent="-342900">
              <a:buFont typeface="Arial" panose="020B0604020202020204" pitchFamily="34" charset="0"/>
              <a:buChar char="•"/>
            </a:pPr>
            <a:endParaRPr lang="en-GB" sz="1600" u="none" baseline="0" dirty="0"/>
          </a:p>
          <a:p>
            <a:pPr marL="342900" indent="-342900">
              <a:buFont typeface="Arial" panose="020B0604020202020204" pitchFamily="34" charset="0"/>
              <a:buChar char="•"/>
            </a:pPr>
            <a:r>
              <a:rPr lang="en-US" sz="2200" dirty="0"/>
              <a:t>Success criteria (remember – plural!) - </a:t>
            </a:r>
            <a:r>
              <a:rPr lang="en-GB" sz="1600" u="none" baseline="0" dirty="0"/>
              <a:t>steps or key ingredients that are pertinent to new learning</a:t>
            </a:r>
          </a:p>
          <a:p>
            <a:pPr marL="342900" indent="-342900">
              <a:buFont typeface="Arial" panose="020B0604020202020204" pitchFamily="34" charset="0"/>
              <a:buChar char="•"/>
            </a:pPr>
            <a:endParaRPr lang="en-GB" sz="1600" u="none" baseline="0" dirty="0"/>
          </a:p>
          <a:p>
            <a:pPr marL="342900" indent="-342900">
              <a:buFont typeface="Arial" panose="020B0604020202020204" pitchFamily="34" charset="0"/>
              <a:buChar char="•"/>
            </a:pPr>
            <a:r>
              <a:rPr lang="en-US" sz="2200" dirty="0"/>
              <a:t>Formative feedback - </a:t>
            </a:r>
            <a:r>
              <a:rPr lang="en-GB" sz="1600" u="none" baseline="0" dirty="0"/>
              <a:t>provides pupils with info about the successful areas of their learning performance as well as areas that they can improve upon next</a:t>
            </a:r>
          </a:p>
          <a:p>
            <a:endParaRPr lang="en-US" sz="2200" dirty="0"/>
          </a:p>
          <a:p>
            <a:pPr marL="342900" indent="-342900">
              <a:buFont typeface="Arial" panose="020B0604020202020204" pitchFamily="34" charset="0"/>
              <a:buChar char="•"/>
            </a:pPr>
            <a:r>
              <a:rPr lang="en-US" sz="2200" dirty="0"/>
              <a:t>Effective questioning - </a:t>
            </a:r>
            <a:r>
              <a:rPr lang="en-GB" sz="1600" u="none" baseline="0" dirty="0"/>
              <a:t>asking questions in a way that provides you with key information that you can use to determine where learning currently is so that you can expand and plan for future learning</a:t>
            </a:r>
          </a:p>
          <a:p>
            <a:pPr marL="342900" indent="-342900">
              <a:buFont typeface="Arial" panose="020B0604020202020204" pitchFamily="34" charset="0"/>
              <a:buChar char="•"/>
            </a:pPr>
            <a:endParaRPr lang="en-US" sz="2200" dirty="0"/>
          </a:p>
          <a:p>
            <a:pPr marL="342900" indent="-342900">
              <a:buFont typeface="Arial" panose="020B0604020202020204" pitchFamily="34" charset="0"/>
              <a:buChar char="•"/>
            </a:pPr>
            <a:r>
              <a:rPr lang="en-US" sz="2200" dirty="0"/>
              <a:t>Peer- and self-assessment - </a:t>
            </a:r>
            <a:r>
              <a:rPr lang="en-GB" sz="1600" u="none" baseline="0" dirty="0"/>
              <a:t>consider not only WHAT they and their peers have learnt, but also HOW they have learnt it</a:t>
            </a:r>
            <a:endParaRPr lang="en-US" sz="2200" dirty="0"/>
          </a:p>
        </p:txBody>
      </p:sp>
    </p:spTree>
    <p:extLst>
      <p:ext uri="{BB962C8B-B14F-4D97-AF65-F5344CB8AC3E}">
        <p14:creationId xmlns:p14="http://schemas.microsoft.com/office/powerpoint/2010/main" val="31090527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Colourful pencils and books">
            <a:extLst>
              <a:ext uri="{FF2B5EF4-FFF2-40B4-BE49-F238E27FC236}">
                <a16:creationId xmlns:a16="http://schemas.microsoft.com/office/drawing/2014/main" id="{EAE19F99-EDEE-1606-8ED2-5DDF6690FB41}"/>
              </a:ext>
            </a:extLst>
          </p:cNvPr>
          <p:cNvPicPr>
            <a:picLocks noChangeAspect="1"/>
          </p:cNvPicPr>
          <p:nvPr/>
        </p:nvPicPr>
        <p:blipFill rotWithShape="1">
          <a:blip r:embed="rId2">
            <a:alphaModFix amt="45000"/>
          </a:blip>
          <a:srcRect t="15551" r="-1" b="472"/>
          <a:stretch/>
        </p:blipFill>
        <p:spPr>
          <a:xfrm>
            <a:off x="20" y="-1"/>
            <a:ext cx="12188932" cy="6858000"/>
          </a:xfrm>
          <a:prstGeom prst="rect">
            <a:avLst/>
          </a:prstGeom>
        </p:spPr>
      </p:pic>
      <p:sp>
        <p:nvSpPr>
          <p:cNvPr id="2" name="Title 1">
            <a:extLst>
              <a:ext uri="{FF2B5EF4-FFF2-40B4-BE49-F238E27FC236}">
                <a16:creationId xmlns:a16="http://schemas.microsoft.com/office/drawing/2014/main" id="{0DEC88B2-1C9E-27E8-F877-D6BB0C8572D5}"/>
              </a:ext>
            </a:extLst>
          </p:cNvPr>
          <p:cNvSpPr>
            <a:spLocks noGrp="1"/>
          </p:cNvSpPr>
          <p:nvPr>
            <p:ph type="ctrTitle"/>
          </p:nvPr>
        </p:nvSpPr>
        <p:spPr>
          <a:xfrm>
            <a:off x="643467" y="643467"/>
            <a:ext cx="7164674" cy="5571066"/>
          </a:xfrm>
        </p:spPr>
        <p:txBody>
          <a:bodyPr>
            <a:normAutofit/>
          </a:bodyPr>
          <a:lstStyle/>
          <a:p>
            <a:r>
              <a:rPr lang="en-GB" sz="6600">
                <a:solidFill>
                  <a:schemeClr val="tx1"/>
                </a:solidFill>
              </a:rPr>
              <a:t>assessment for learning strategies</a:t>
            </a:r>
          </a:p>
        </p:txBody>
      </p:sp>
      <p:sp>
        <p:nvSpPr>
          <p:cNvPr id="3" name="Subtitle 2">
            <a:extLst>
              <a:ext uri="{FF2B5EF4-FFF2-40B4-BE49-F238E27FC236}">
                <a16:creationId xmlns:a16="http://schemas.microsoft.com/office/drawing/2014/main" id="{995EB2E1-8354-02C1-E5E2-572DE3BFD5FB}"/>
              </a:ext>
            </a:extLst>
          </p:cNvPr>
          <p:cNvSpPr>
            <a:spLocks noGrp="1"/>
          </p:cNvSpPr>
          <p:nvPr>
            <p:ph type="subTitle" idx="1"/>
          </p:nvPr>
        </p:nvSpPr>
        <p:spPr>
          <a:xfrm>
            <a:off x="8451608" y="643467"/>
            <a:ext cx="3096926" cy="5571066"/>
          </a:xfrm>
        </p:spPr>
        <p:txBody>
          <a:bodyPr>
            <a:normAutofit/>
          </a:bodyPr>
          <a:lstStyle/>
          <a:p>
            <a:endParaRPr lang="en-GB" sz="2000">
              <a:solidFill>
                <a:schemeClr val="tx1"/>
              </a:solidFill>
            </a:endParaRPr>
          </a:p>
        </p:txBody>
      </p:sp>
      <p:cxnSp>
        <p:nvCxnSpPr>
          <p:cNvPr id="27" name="Straight Connector 2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0054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14600" y="1335265"/>
            <a:ext cx="9361170" cy="5538737"/>
          </a:xfrm>
          <a:prstGeom prst="rect">
            <a:avLst/>
          </a:prstGeom>
        </p:spPr>
      </p:pic>
      <p:sp>
        <p:nvSpPr>
          <p:cNvPr id="3" name="Title 2"/>
          <p:cNvSpPr>
            <a:spLocks noGrp="1"/>
          </p:cNvSpPr>
          <p:nvPr>
            <p:ph type="title"/>
          </p:nvPr>
        </p:nvSpPr>
        <p:spPr/>
        <p:txBody>
          <a:bodyPr>
            <a:normAutofit/>
          </a:bodyPr>
          <a:lstStyle/>
          <a:p>
            <a:r>
              <a:rPr lang="en-GB" sz="5400" b="1">
                <a:solidFill>
                  <a:srgbClr val="FF0000"/>
                </a:solidFill>
                <a:latin typeface="Calibri" panose="020F0502020204030204" pitchFamily="34" charset="0"/>
              </a:rPr>
              <a:t>AfL Strategies </a:t>
            </a:r>
            <a:br>
              <a:rPr lang="en-GB" sz="5400" b="1">
                <a:solidFill>
                  <a:srgbClr val="FF0000"/>
                </a:solidFill>
                <a:latin typeface="Calibri" panose="020F0502020204030204" pitchFamily="34" charset="0"/>
              </a:rPr>
            </a:br>
            <a:endParaRPr lang="en-GB" dirty="0"/>
          </a:p>
        </p:txBody>
      </p:sp>
    </p:spTree>
    <p:extLst>
      <p:ext uri="{BB962C8B-B14F-4D97-AF65-F5344CB8AC3E}">
        <p14:creationId xmlns:p14="http://schemas.microsoft.com/office/powerpoint/2010/main" val="393822375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1991544" y="1700808"/>
            <a:ext cx="2142238" cy="3672408"/>
          </a:xfrm>
          <a:prstGeom prst="rect">
            <a:avLst/>
          </a:prstGeom>
        </p:spPr>
      </p:pic>
      <p:sp>
        <p:nvSpPr>
          <p:cNvPr id="8" name="TextBox 7"/>
          <p:cNvSpPr txBox="1"/>
          <p:nvPr/>
        </p:nvSpPr>
        <p:spPr>
          <a:xfrm>
            <a:off x="4442273" y="1828852"/>
            <a:ext cx="5544616" cy="3046988"/>
          </a:xfrm>
          <a:prstGeom prst="rect">
            <a:avLst/>
          </a:prstGeom>
          <a:noFill/>
        </p:spPr>
        <p:txBody>
          <a:bodyPr wrap="square" rtlCol="0">
            <a:spAutoFit/>
          </a:bodyPr>
          <a:lstStyle/>
          <a:p>
            <a:r>
              <a:rPr lang="en-GB" sz="2400" dirty="0"/>
              <a:t>“I don’t understand this”</a:t>
            </a:r>
          </a:p>
          <a:p>
            <a:endParaRPr lang="en-GB" sz="2400" dirty="0"/>
          </a:p>
          <a:p>
            <a:endParaRPr lang="en-GB" sz="2400" dirty="0"/>
          </a:p>
          <a:p>
            <a:r>
              <a:rPr lang="en-GB" sz="2400" dirty="0"/>
              <a:t>“I think I understand this, but I’d have difficulty in explaining it to someone else”</a:t>
            </a:r>
          </a:p>
          <a:p>
            <a:endParaRPr lang="en-GB" sz="2400" dirty="0"/>
          </a:p>
          <a:p>
            <a:endParaRPr lang="en-GB" sz="2400" dirty="0"/>
          </a:p>
          <a:p>
            <a:r>
              <a:rPr lang="en-GB" sz="2400" dirty="0"/>
              <a:t>“I can explain this to someone else” </a:t>
            </a:r>
          </a:p>
        </p:txBody>
      </p:sp>
      <p:sp>
        <p:nvSpPr>
          <p:cNvPr id="2" name="Title 1"/>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102695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6" end="6"/>
                                            </p:txEl>
                                          </p:spTgt>
                                        </p:tgtEl>
                                        <p:attrNameLst>
                                          <p:attrName>style.visibility</p:attrName>
                                        </p:attrNameLst>
                                      </p:cBhvr>
                                      <p:to>
                                        <p:strVal val="visible"/>
                                      </p:to>
                                    </p:set>
                                    <p:animEffect transition="in" filter="fade">
                                      <p:cBhvr>
                                        <p:cTn id="7" dur="1000"/>
                                        <p:tgtEl>
                                          <p:spTgt spid="8">
                                            <p:txEl>
                                              <p:pRg st="6" end="6"/>
                                            </p:txEl>
                                          </p:spTgt>
                                        </p:tgtEl>
                                      </p:cBhvr>
                                    </p:animEffect>
                                    <p:anim calcmode="lin" valueType="num">
                                      <p:cBhvr>
                                        <p:cTn id="8"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3" end="3"/>
                                            </p:txEl>
                                          </p:spTgt>
                                        </p:tgtEl>
                                        <p:attrNameLst>
                                          <p:attrName>style.visibility</p:attrName>
                                        </p:attrNameLst>
                                      </p:cBhvr>
                                      <p:to>
                                        <p:strVal val="visible"/>
                                      </p:to>
                                    </p:set>
                                    <p:animEffect transition="in" filter="fade">
                                      <p:cBhvr>
                                        <p:cTn id="14" dur="1000"/>
                                        <p:tgtEl>
                                          <p:spTgt spid="8">
                                            <p:txEl>
                                              <p:pRg st="3" end="3"/>
                                            </p:txEl>
                                          </p:spTgt>
                                        </p:tgtEl>
                                      </p:cBhvr>
                                    </p:animEffect>
                                    <p:anim calcmode="lin" valueType="num">
                                      <p:cBhvr>
                                        <p:cTn id="15"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fade">
                                      <p:cBhvr>
                                        <p:cTn id="21" dur="1000"/>
                                        <p:tgtEl>
                                          <p:spTgt spid="8">
                                            <p:txEl>
                                              <p:pRg st="0" end="0"/>
                                            </p:txEl>
                                          </p:spTgt>
                                        </p:tgtEl>
                                      </p:cBhvr>
                                    </p:animEffect>
                                    <p:anim calcmode="lin" valueType="num">
                                      <p:cBhvr>
                                        <p:cTn id="2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a:t>
            </a:r>
            <a:br>
              <a:rPr lang="en-GB" sz="54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3275906" y="1415873"/>
            <a:ext cx="8041179" cy="5040518"/>
          </a:xfrm>
          <a:prstGeom prst="rect">
            <a:avLst/>
          </a:prstGeom>
        </p:spPr>
      </p:pic>
    </p:spTree>
    <p:extLst>
      <p:ext uri="{BB962C8B-B14F-4D97-AF65-F5344CB8AC3E}">
        <p14:creationId xmlns:p14="http://schemas.microsoft.com/office/powerpoint/2010/main" val="365757352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66017" t="9557" r="8846" b="80659"/>
          <a:stretch/>
        </p:blipFill>
        <p:spPr>
          <a:xfrm>
            <a:off x="6323909" y="487533"/>
            <a:ext cx="5303520" cy="1347193"/>
          </a:xfrm>
          <a:prstGeom prst="rect">
            <a:avLst/>
          </a:prstGeom>
          <a:ln>
            <a:noFill/>
          </a:ln>
          <a:effectLst>
            <a:outerShdw blurRad="292100" dist="139700" dir="2700000" algn="tl" rotWithShape="0">
              <a:srgbClr val="333333">
                <a:alpha val="65000"/>
              </a:srgbClr>
            </a:outerShdw>
          </a:effectLst>
        </p:spPr>
      </p:pic>
      <p:sp>
        <p:nvSpPr>
          <p:cNvPr id="9" name="TextBox 8"/>
          <p:cNvSpPr txBox="1"/>
          <p:nvPr/>
        </p:nvSpPr>
        <p:spPr>
          <a:xfrm>
            <a:off x="670559" y="2359750"/>
            <a:ext cx="5940829" cy="2123658"/>
          </a:xfrm>
          <a:prstGeom prst="rect">
            <a:avLst/>
          </a:prstGeom>
          <a:noFill/>
        </p:spPr>
        <p:txBody>
          <a:bodyPr wrap="square" rtlCol="0">
            <a:spAutoFit/>
          </a:bodyPr>
          <a:lstStyle/>
          <a:p>
            <a:r>
              <a:rPr lang="en-GB" sz="4400" dirty="0"/>
              <a:t>Summarise your learning in this session and explain to a partner</a:t>
            </a:r>
          </a:p>
        </p:txBody>
      </p:sp>
      <p:sp>
        <p:nvSpPr>
          <p:cNvPr id="2" name="Title 1"/>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pic>
        <p:nvPicPr>
          <p:cNvPr id="4" name="Picture 3">
            <a:extLst>
              <a:ext uri="{FF2B5EF4-FFF2-40B4-BE49-F238E27FC236}">
                <a16:creationId xmlns:a16="http://schemas.microsoft.com/office/drawing/2014/main" id="{37DCED12-8876-246A-F972-D8FE8EBD7B51}"/>
              </a:ext>
            </a:extLst>
          </p:cNvPr>
          <p:cNvPicPr>
            <a:picLocks noChangeAspect="1"/>
          </p:cNvPicPr>
          <p:nvPr/>
        </p:nvPicPr>
        <p:blipFill rotWithShape="1">
          <a:blip r:embed="rId4"/>
          <a:srcRect l="58434" t="26373" r="1759" b="23077"/>
          <a:stretch/>
        </p:blipFill>
        <p:spPr>
          <a:xfrm>
            <a:off x="6846272" y="2912896"/>
            <a:ext cx="4929453" cy="3521039"/>
          </a:xfrm>
          <a:prstGeom prst="rect">
            <a:avLst/>
          </a:prstGeom>
        </p:spPr>
      </p:pic>
    </p:spTree>
    <p:extLst>
      <p:ext uri="{BB962C8B-B14F-4D97-AF65-F5344CB8AC3E}">
        <p14:creationId xmlns:p14="http://schemas.microsoft.com/office/powerpoint/2010/main" val="18028703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pic>
        <p:nvPicPr>
          <p:cNvPr id="4" name="Content Placeholder 3"/>
          <p:cNvPicPr>
            <a:picLocks noGrp="1" noChangeAspect="1"/>
          </p:cNvPicPr>
          <p:nvPr>
            <p:ph idx="1"/>
          </p:nvPr>
        </p:nvPicPr>
        <p:blipFill>
          <a:blip r:embed="rId2"/>
          <a:stretch>
            <a:fillRect/>
          </a:stretch>
        </p:blipFill>
        <p:spPr>
          <a:xfrm>
            <a:off x="3635434" y="1447695"/>
            <a:ext cx="7365294" cy="5408213"/>
          </a:xfrm>
          <a:prstGeom prst="rect">
            <a:avLst/>
          </a:prstGeom>
        </p:spPr>
      </p:pic>
      <p:pic>
        <p:nvPicPr>
          <p:cNvPr id="5" name="Picture 4" descr="Graphical user interface&#10;&#10;Description automatically generated with low confidence">
            <a:extLst>
              <a:ext uri="{FF2B5EF4-FFF2-40B4-BE49-F238E27FC236}">
                <a16:creationId xmlns:a16="http://schemas.microsoft.com/office/drawing/2014/main" id="{CEB89B3A-E53D-42A6-4138-665A73D0DC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7740" y="4291202"/>
            <a:ext cx="4462495" cy="2471756"/>
          </a:xfrm>
          <a:prstGeom prst="rect">
            <a:avLst/>
          </a:prstGeom>
        </p:spPr>
      </p:pic>
    </p:spTree>
    <p:extLst>
      <p:ext uri="{BB962C8B-B14F-4D97-AF65-F5344CB8AC3E}">
        <p14:creationId xmlns:p14="http://schemas.microsoft.com/office/powerpoint/2010/main" val="256355341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2766060" y="1541661"/>
            <a:ext cx="7142624" cy="4982444"/>
          </a:xfrm>
          <a:prstGeom prst="rect">
            <a:avLst/>
          </a:prstGeom>
        </p:spPr>
      </p:pic>
    </p:spTree>
    <p:extLst>
      <p:ext uri="{BB962C8B-B14F-4D97-AF65-F5344CB8AC3E}">
        <p14:creationId xmlns:p14="http://schemas.microsoft.com/office/powerpoint/2010/main" val="23909712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Strategies</a:t>
            </a:r>
            <a:br>
              <a:rPr lang="en-GB" sz="48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3326130" y="1903213"/>
            <a:ext cx="6736079" cy="4621758"/>
          </a:xfrm>
          <a:prstGeom prst="rect">
            <a:avLst/>
          </a:prstGeom>
        </p:spPr>
      </p:pic>
    </p:spTree>
    <p:extLst>
      <p:ext uri="{BB962C8B-B14F-4D97-AF65-F5344CB8AC3E}">
        <p14:creationId xmlns:p14="http://schemas.microsoft.com/office/powerpoint/2010/main" val="11296792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Strategies</a:t>
            </a:r>
            <a:br>
              <a:rPr lang="en-GB" sz="48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4560570" y="1419156"/>
            <a:ext cx="6843799" cy="5258041"/>
          </a:xfrm>
          <a:prstGeom prst="rect">
            <a:avLst/>
          </a:prstGeom>
        </p:spPr>
      </p:pic>
    </p:spTree>
    <p:extLst>
      <p:ext uri="{BB962C8B-B14F-4D97-AF65-F5344CB8AC3E}">
        <p14:creationId xmlns:p14="http://schemas.microsoft.com/office/powerpoint/2010/main" val="36763557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Strategies</a:t>
            </a:r>
            <a:br>
              <a:rPr lang="en-GB" sz="48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1024128" y="1634490"/>
            <a:ext cx="7764376" cy="4974526"/>
          </a:xfrm>
          <a:prstGeom prst="rect">
            <a:avLst/>
          </a:prstGeom>
        </p:spPr>
      </p:pic>
      <p:pic>
        <p:nvPicPr>
          <p:cNvPr id="4" name="Picture 3"/>
          <p:cNvPicPr>
            <a:picLocks noChangeAspect="1"/>
          </p:cNvPicPr>
          <p:nvPr/>
        </p:nvPicPr>
        <p:blipFill>
          <a:blip r:embed="rId3"/>
          <a:stretch>
            <a:fillRect/>
          </a:stretch>
        </p:blipFill>
        <p:spPr>
          <a:xfrm>
            <a:off x="6131156" y="785938"/>
            <a:ext cx="6266584" cy="2211233"/>
          </a:xfrm>
          <a:prstGeom prst="rect">
            <a:avLst/>
          </a:prstGeom>
        </p:spPr>
      </p:pic>
      <p:pic>
        <p:nvPicPr>
          <p:cNvPr id="5" name="Picture 4"/>
          <p:cNvPicPr>
            <a:picLocks noChangeAspect="1"/>
          </p:cNvPicPr>
          <p:nvPr/>
        </p:nvPicPr>
        <p:blipFill>
          <a:blip r:embed="rId4"/>
          <a:stretch>
            <a:fillRect/>
          </a:stretch>
        </p:blipFill>
        <p:spPr>
          <a:xfrm>
            <a:off x="6131156" y="2847537"/>
            <a:ext cx="6353782" cy="2086434"/>
          </a:xfrm>
          <a:prstGeom prst="rect">
            <a:avLst/>
          </a:prstGeom>
        </p:spPr>
      </p:pic>
    </p:spTree>
    <p:extLst>
      <p:ext uri="{BB962C8B-B14F-4D97-AF65-F5344CB8AC3E}">
        <p14:creationId xmlns:p14="http://schemas.microsoft.com/office/powerpoint/2010/main" val="3028676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Strategies</a:t>
            </a:r>
            <a:br>
              <a:rPr lang="en-GB" sz="48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401561" y="1418416"/>
            <a:ext cx="6695340" cy="5132502"/>
          </a:xfrm>
          <a:prstGeom prst="rect">
            <a:avLst/>
          </a:prstGeom>
        </p:spPr>
      </p:pic>
      <p:pic>
        <p:nvPicPr>
          <p:cNvPr id="4" name="Picture 3"/>
          <p:cNvPicPr>
            <a:picLocks noChangeAspect="1"/>
          </p:cNvPicPr>
          <p:nvPr/>
        </p:nvPicPr>
        <p:blipFill>
          <a:blip r:embed="rId3"/>
          <a:stretch>
            <a:fillRect/>
          </a:stretch>
        </p:blipFill>
        <p:spPr>
          <a:xfrm>
            <a:off x="7096901" y="332465"/>
            <a:ext cx="4885030" cy="5552036"/>
          </a:xfrm>
          <a:prstGeom prst="rect">
            <a:avLst/>
          </a:prstGeom>
        </p:spPr>
      </p:pic>
    </p:spTree>
    <p:extLst>
      <p:ext uri="{BB962C8B-B14F-4D97-AF65-F5344CB8AC3E}">
        <p14:creationId xmlns:p14="http://schemas.microsoft.com/office/powerpoint/2010/main" val="46408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Strategies</a:t>
            </a:r>
            <a:br>
              <a:rPr lang="en-GB" sz="48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4516582" y="1319544"/>
            <a:ext cx="7567959" cy="5538455"/>
          </a:xfrm>
          <a:prstGeom prst="rect">
            <a:avLst/>
          </a:prstGeom>
        </p:spPr>
      </p:pic>
    </p:spTree>
    <p:extLst>
      <p:ext uri="{BB962C8B-B14F-4D97-AF65-F5344CB8AC3E}">
        <p14:creationId xmlns:p14="http://schemas.microsoft.com/office/powerpoint/2010/main" val="167801508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3246120" y="1335024"/>
            <a:ext cx="7705552" cy="5473993"/>
          </a:xfrm>
          <a:prstGeom prst="rect">
            <a:avLst/>
          </a:prstGeom>
        </p:spPr>
      </p:pic>
    </p:spTree>
    <p:extLst>
      <p:ext uri="{BB962C8B-B14F-4D97-AF65-F5344CB8AC3E}">
        <p14:creationId xmlns:p14="http://schemas.microsoft.com/office/powerpoint/2010/main" val="6657863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01491" y="1614425"/>
            <a:ext cx="6790508" cy="5285585"/>
          </a:xfrm>
          <a:prstGeom prst="rect">
            <a:avLst/>
          </a:prstGeom>
        </p:spPr>
      </p:pic>
      <p:sp>
        <p:nvSpPr>
          <p:cNvPr id="3" name="Title 2"/>
          <p:cNvSpPr>
            <a:spLocks noGrp="1"/>
          </p:cNvSpPr>
          <p:nvPr>
            <p:ph type="title"/>
          </p:nvPr>
        </p:nvSpPr>
        <p:spPr/>
        <p:txBody>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a:t>
            </a:r>
            <a:endParaRPr lang="en-GB" dirty="0"/>
          </a:p>
        </p:txBody>
      </p:sp>
      <p:sp>
        <p:nvSpPr>
          <p:cNvPr id="4" name="Content Placeholder 3"/>
          <p:cNvSpPr>
            <a:spLocks noGrp="1"/>
          </p:cNvSpPr>
          <p:nvPr>
            <p:ph idx="1"/>
          </p:nvPr>
        </p:nvSpPr>
        <p:spPr/>
        <p:txBody>
          <a:bodyPr/>
          <a:lstStyle/>
          <a:p>
            <a:endParaRPr lang="en-GB" dirty="0"/>
          </a:p>
        </p:txBody>
      </p:sp>
    </p:spTree>
    <p:extLst>
      <p:ext uri="{BB962C8B-B14F-4D97-AF65-F5344CB8AC3E}">
        <p14:creationId xmlns:p14="http://schemas.microsoft.com/office/powerpoint/2010/main" val="184991241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err="1">
                <a:solidFill>
                  <a:srgbClr val="FF0000"/>
                </a:solidFill>
                <a:latin typeface="Calibri" panose="020F0502020204030204" pitchFamily="34" charset="0"/>
              </a:rPr>
              <a:t>AfL</a:t>
            </a:r>
            <a:r>
              <a:rPr lang="en-GB" sz="4800" b="1" dirty="0">
                <a:solidFill>
                  <a:srgbClr val="FF0000"/>
                </a:solidFill>
                <a:latin typeface="Calibri" panose="020F0502020204030204" pitchFamily="34" charset="0"/>
              </a:rPr>
              <a:t> Strategies</a:t>
            </a:r>
            <a:br>
              <a:rPr lang="en-GB" sz="4800" b="1" dirty="0">
                <a:solidFill>
                  <a:srgbClr val="FF0000"/>
                </a:solidFill>
                <a:latin typeface="Calibri" panose="020F0502020204030204" pitchFamily="34" charset="0"/>
              </a:rPr>
            </a:br>
            <a:endParaRPr lang="en-GB" dirty="0"/>
          </a:p>
        </p:txBody>
      </p:sp>
      <p:pic>
        <p:nvPicPr>
          <p:cNvPr id="3" name="Picture 2"/>
          <p:cNvPicPr>
            <a:picLocks noChangeAspect="1"/>
          </p:cNvPicPr>
          <p:nvPr/>
        </p:nvPicPr>
        <p:blipFill>
          <a:blip r:embed="rId2"/>
          <a:stretch>
            <a:fillRect/>
          </a:stretch>
        </p:blipFill>
        <p:spPr>
          <a:xfrm>
            <a:off x="2983230" y="1335024"/>
            <a:ext cx="8990733" cy="5229782"/>
          </a:xfrm>
          <a:prstGeom prst="rect">
            <a:avLst/>
          </a:prstGeom>
        </p:spPr>
      </p:pic>
      <p:sp>
        <p:nvSpPr>
          <p:cNvPr id="4" name="TextBox 3"/>
          <p:cNvSpPr txBox="1"/>
          <p:nvPr/>
        </p:nvSpPr>
        <p:spPr>
          <a:xfrm>
            <a:off x="3401252" y="3897128"/>
            <a:ext cx="2004635" cy="577105"/>
          </a:xfrm>
          <a:prstGeom prst="rect">
            <a:avLst/>
          </a:prstGeom>
          <a:noFill/>
          <a:ln w="5715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388480873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50279" y="1335900"/>
            <a:ext cx="7085925" cy="5295258"/>
          </a:xfrm>
          <a:prstGeom prst="rect">
            <a:avLst/>
          </a:prstGeom>
        </p:spPr>
      </p:pic>
      <p:sp>
        <p:nvSpPr>
          <p:cNvPr id="3" name="Title 2"/>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a:t>
            </a:r>
            <a:br>
              <a:rPr lang="en-GB" sz="5400" b="1" dirty="0">
                <a:solidFill>
                  <a:srgbClr val="FF0000"/>
                </a:solidFill>
                <a:latin typeface="Calibri" panose="020F0502020204030204" pitchFamily="34" charset="0"/>
              </a:rPr>
            </a:br>
            <a:endParaRPr lang="en-GB" dirty="0"/>
          </a:p>
        </p:txBody>
      </p:sp>
    </p:spTree>
    <p:extLst>
      <p:ext uri="{BB962C8B-B14F-4D97-AF65-F5344CB8AC3E}">
        <p14:creationId xmlns:p14="http://schemas.microsoft.com/office/powerpoint/2010/main" val="125302675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64771" y="1828853"/>
            <a:ext cx="10690167" cy="3539430"/>
          </a:xfrm>
          <a:prstGeom prst="rect">
            <a:avLst/>
          </a:prstGeom>
          <a:noFill/>
        </p:spPr>
        <p:txBody>
          <a:bodyPr wrap="square" rtlCol="0">
            <a:spAutoFit/>
          </a:bodyPr>
          <a:lstStyle/>
          <a:p>
            <a:pPr marL="342900" indent="-342900">
              <a:buFont typeface="Arial" panose="020B0604020202020204" pitchFamily="34" charset="0"/>
              <a:buChar char="•"/>
            </a:pPr>
            <a:r>
              <a:rPr lang="en-GB" sz="3200" dirty="0"/>
              <a:t>No hands up / cold calling</a:t>
            </a:r>
          </a:p>
          <a:p>
            <a:pPr marL="342900" indent="-342900">
              <a:buFont typeface="Arial" panose="020B0604020202020204" pitchFamily="34" charset="0"/>
              <a:buChar char="•"/>
            </a:pPr>
            <a:r>
              <a:rPr lang="en-GB" sz="3200" dirty="0"/>
              <a:t>Comment only feedback (no mark / grade)</a:t>
            </a:r>
          </a:p>
          <a:p>
            <a:pPr marL="342900" indent="-342900">
              <a:buFont typeface="Arial" panose="020B0604020202020204" pitchFamily="34" charset="0"/>
              <a:buChar char="•"/>
            </a:pPr>
            <a:r>
              <a:rPr lang="en-GB" sz="3200" dirty="0"/>
              <a:t>WWW and EBI (What Went Well / Even Better If…)</a:t>
            </a:r>
          </a:p>
          <a:p>
            <a:pPr marL="342900" indent="-342900">
              <a:buFont typeface="Arial" panose="020B0604020202020204" pitchFamily="34" charset="0"/>
              <a:buChar char="•"/>
            </a:pPr>
            <a:r>
              <a:rPr lang="en-GB" sz="3200" dirty="0"/>
              <a:t>Peer-assessment</a:t>
            </a:r>
          </a:p>
          <a:p>
            <a:pPr marL="342900" indent="-342900">
              <a:buFont typeface="Arial" panose="020B0604020202020204" pitchFamily="34" charset="0"/>
              <a:buChar char="•"/>
            </a:pPr>
            <a:r>
              <a:rPr lang="en-GB" sz="3200" dirty="0"/>
              <a:t>Self-assessment</a:t>
            </a:r>
          </a:p>
          <a:p>
            <a:pPr marL="342900" indent="-342900">
              <a:buFont typeface="Arial" panose="020B0604020202020204" pitchFamily="34" charset="0"/>
              <a:buChar char="•"/>
            </a:pPr>
            <a:r>
              <a:rPr lang="en-GB" sz="3200" dirty="0"/>
              <a:t>Learning Objectives &amp; Success criteria / pupils compose own success criteria</a:t>
            </a:r>
          </a:p>
        </p:txBody>
      </p:sp>
      <p:sp>
        <p:nvSpPr>
          <p:cNvPr id="2" name="Title 1"/>
          <p:cNvSpPr>
            <a:spLocks noGrp="1"/>
          </p:cNvSpPr>
          <p:nvPr>
            <p:ph type="title"/>
          </p:nvPr>
        </p:nvSpPr>
        <p:spPr/>
        <p:txBody>
          <a:bodyPr>
            <a:normAutofit/>
          </a:bodyPr>
          <a:lstStyle/>
          <a:p>
            <a:r>
              <a:rPr lang="en-GB" sz="5400" b="1" dirty="0" err="1">
                <a:solidFill>
                  <a:srgbClr val="FF0000"/>
                </a:solidFill>
                <a:latin typeface="Calibri" panose="020F0502020204030204" pitchFamily="34" charset="0"/>
              </a:rPr>
              <a:t>AfL</a:t>
            </a:r>
            <a:r>
              <a:rPr lang="en-GB" sz="5400" b="1" dirty="0">
                <a:solidFill>
                  <a:srgbClr val="FF0000"/>
                </a:solidFill>
                <a:latin typeface="Calibri" panose="020F0502020204030204" pitchFamily="34" charset="0"/>
              </a:rPr>
              <a:t> Strategies </a:t>
            </a:r>
            <a:br>
              <a:rPr lang="en-GB" sz="5400" b="1" dirty="0">
                <a:solidFill>
                  <a:srgbClr val="FF0000"/>
                </a:solidFill>
                <a:latin typeface="Calibri" panose="020F0502020204030204" pitchFamily="34" charset="0"/>
              </a:rPr>
            </a:br>
            <a:endParaRPr lang="en-GB" dirty="0"/>
          </a:p>
        </p:txBody>
      </p:sp>
    </p:spTree>
    <p:extLst>
      <p:ext uri="{BB962C8B-B14F-4D97-AF65-F5344CB8AC3E}">
        <p14:creationId xmlns:p14="http://schemas.microsoft.com/office/powerpoint/2010/main" val="2183828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Effect transition="in" filter="fade">
                                      <p:cBhvr>
                                        <p:cTn id="21" dur="1000"/>
                                        <p:tgtEl>
                                          <p:spTgt spid="8">
                                            <p:txEl>
                                              <p:pRg st="2" end="2"/>
                                            </p:txEl>
                                          </p:spTgt>
                                        </p:tgtEl>
                                      </p:cBhvr>
                                    </p:animEffect>
                                    <p:anim calcmode="lin" valueType="num">
                                      <p:cBhvr>
                                        <p:cTn id="22"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
                                            <p:txEl>
                                              <p:pRg st="3" end="3"/>
                                            </p:txEl>
                                          </p:spTgt>
                                        </p:tgtEl>
                                        <p:attrNameLst>
                                          <p:attrName>style.visibility</p:attrName>
                                        </p:attrNameLst>
                                      </p:cBhvr>
                                      <p:to>
                                        <p:strVal val="visible"/>
                                      </p:to>
                                    </p:set>
                                    <p:animEffect transition="in" filter="fade">
                                      <p:cBhvr>
                                        <p:cTn id="28" dur="1000"/>
                                        <p:tgtEl>
                                          <p:spTgt spid="8">
                                            <p:txEl>
                                              <p:pRg st="3" end="3"/>
                                            </p:txEl>
                                          </p:spTgt>
                                        </p:tgtEl>
                                      </p:cBhvr>
                                    </p:animEffect>
                                    <p:anim calcmode="lin" valueType="num">
                                      <p:cBhvr>
                                        <p:cTn id="29"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
                                            <p:txEl>
                                              <p:pRg st="4" end="4"/>
                                            </p:txEl>
                                          </p:spTgt>
                                        </p:tgtEl>
                                        <p:attrNameLst>
                                          <p:attrName>style.visibility</p:attrName>
                                        </p:attrNameLst>
                                      </p:cBhvr>
                                      <p:to>
                                        <p:strVal val="visible"/>
                                      </p:to>
                                    </p:set>
                                    <p:animEffect transition="in" filter="fade">
                                      <p:cBhvr>
                                        <p:cTn id="35" dur="1000"/>
                                        <p:tgtEl>
                                          <p:spTgt spid="8">
                                            <p:txEl>
                                              <p:pRg st="4" end="4"/>
                                            </p:txEl>
                                          </p:spTgt>
                                        </p:tgtEl>
                                      </p:cBhvr>
                                    </p:animEffect>
                                    <p:anim calcmode="lin" valueType="num">
                                      <p:cBhvr>
                                        <p:cTn id="36"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8">
                                            <p:txEl>
                                              <p:pRg st="5" end="5"/>
                                            </p:txEl>
                                          </p:spTgt>
                                        </p:tgtEl>
                                        <p:attrNameLst>
                                          <p:attrName>style.visibility</p:attrName>
                                        </p:attrNameLst>
                                      </p:cBhvr>
                                      <p:to>
                                        <p:strVal val="visible"/>
                                      </p:to>
                                    </p:set>
                                    <p:animEffect transition="in" filter="fade">
                                      <p:cBhvr>
                                        <p:cTn id="42" dur="1000"/>
                                        <p:tgtEl>
                                          <p:spTgt spid="8">
                                            <p:txEl>
                                              <p:pRg st="5" end="5"/>
                                            </p:txEl>
                                          </p:spTgt>
                                        </p:tgtEl>
                                      </p:cBhvr>
                                    </p:animEffect>
                                    <p:anim calcmode="lin" valueType="num">
                                      <p:cBhvr>
                                        <p:cTn id="43"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BD2699C-6539-4F60-896A-679A7262B6F7}"/>
              </a:ext>
            </a:extLst>
          </p:cNvPr>
          <p:cNvSpPr txBox="1"/>
          <p:nvPr/>
        </p:nvSpPr>
        <p:spPr>
          <a:xfrm>
            <a:off x="638881" y="417576"/>
            <a:ext cx="10909640" cy="1249394"/>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100" kern="1200">
                <a:solidFill>
                  <a:schemeClr val="tx1"/>
                </a:solidFill>
                <a:latin typeface="+mj-lt"/>
                <a:ea typeface="+mj-ea"/>
                <a:cs typeface="+mj-cs"/>
              </a:rPr>
              <a:t>Are learning objectives always necessary at the start of a lesson? </a:t>
            </a:r>
          </a:p>
        </p:txBody>
      </p:sp>
      <p:pic>
        <p:nvPicPr>
          <p:cNvPr id="5" name="Picture 4"/>
          <p:cNvPicPr>
            <a:picLocks noChangeAspect="1"/>
          </p:cNvPicPr>
          <p:nvPr/>
        </p:nvPicPr>
        <p:blipFill>
          <a:blip r:embed="rId2"/>
          <a:stretch>
            <a:fillRect/>
          </a:stretch>
        </p:blipFill>
        <p:spPr>
          <a:xfrm>
            <a:off x="320040" y="3011912"/>
            <a:ext cx="11548872" cy="2829472"/>
          </a:xfrm>
          <a:prstGeom prst="rect">
            <a:avLst/>
          </a:prstGeom>
        </p:spPr>
      </p:pic>
    </p:spTree>
    <p:extLst>
      <p:ext uri="{BB962C8B-B14F-4D97-AF65-F5344CB8AC3E}">
        <p14:creationId xmlns:p14="http://schemas.microsoft.com/office/powerpoint/2010/main" val="76407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41248" y="548640"/>
            <a:ext cx="3600860" cy="5431536"/>
          </a:xfrm>
        </p:spPr>
        <p:txBody>
          <a:bodyPr>
            <a:normAutofit/>
          </a:bodyPr>
          <a:lstStyle/>
          <a:p>
            <a:r>
              <a:rPr lang="en-GB" sz="5400" dirty="0">
                <a:latin typeface="Calibri" panose="020F0502020204030204" pitchFamily="34" charset="0"/>
              </a:rPr>
              <a:t>Some final thoughts</a:t>
            </a:r>
            <a:endParaRPr lang="en-GB" sz="5400" dirty="0"/>
          </a:p>
        </p:txBody>
      </p:sp>
      <p:sp>
        <p:nvSpPr>
          <p:cNvPr id="5" name="Content Placeholder 4"/>
          <p:cNvSpPr>
            <a:spLocks noGrp="1"/>
          </p:cNvSpPr>
          <p:nvPr>
            <p:ph idx="1"/>
          </p:nvPr>
        </p:nvSpPr>
        <p:spPr>
          <a:xfrm>
            <a:off x="5126418" y="552091"/>
            <a:ext cx="6224335" cy="5431536"/>
          </a:xfrm>
        </p:spPr>
        <p:txBody>
          <a:bodyPr anchor="ctr">
            <a:normAutofit/>
          </a:bodyPr>
          <a:lstStyle/>
          <a:p>
            <a:pPr marL="0" indent="0">
              <a:buNone/>
            </a:pPr>
            <a:r>
              <a:rPr lang="en-GB" sz="3000" dirty="0">
                <a:latin typeface="Calibri" panose="020F0502020204030204" pitchFamily="34" charset="0"/>
              </a:rPr>
              <a:t>“If I had to reduce all the research on feedback into one simple overarching idea, at least for academic subjects in school, it would be this: </a:t>
            </a:r>
            <a:r>
              <a:rPr lang="en-GB" sz="3000" b="1" dirty="0">
                <a:latin typeface="Calibri" panose="020F0502020204030204" pitchFamily="34" charset="0"/>
              </a:rPr>
              <a:t>feedback should cause thinking</a:t>
            </a:r>
            <a:r>
              <a:rPr lang="en-GB" sz="3000" dirty="0">
                <a:latin typeface="Calibri" panose="020F0502020204030204" pitchFamily="34" charset="0"/>
              </a:rPr>
              <a:t>”</a:t>
            </a:r>
          </a:p>
          <a:p>
            <a:endParaRPr lang="en-GB" sz="3000" dirty="0">
              <a:latin typeface="Calibri" panose="020F0502020204030204" pitchFamily="34" charset="0"/>
            </a:endParaRPr>
          </a:p>
          <a:p>
            <a:endParaRPr lang="en-GB" sz="3000" dirty="0">
              <a:latin typeface="Calibri" panose="020F0502020204030204" pitchFamily="34" charset="0"/>
            </a:endParaRPr>
          </a:p>
          <a:p>
            <a:pPr marL="0" indent="0">
              <a:buNone/>
            </a:pPr>
            <a:r>
              <a:rPr lang="en-GB" sz="3000" dirty="0">
                <a:latin typeface="Calibri" panose="020F0502020204030204" pitchFamily="34" charset="0"/>
              </a:rPr>
              <a:t>“Feedback should be </a:t>
            </a:r>
            <a:r>
              <a:rPr lang="en-GB" sz="3000" b="1" dirty="0">
                <a:latin typeface="Calibri" panose="020F0502020204030204" pitchFamily="34" charset="0"/>
              </a:rPr>
              <a:t>more work for the recipient than the donor</a:t>
            </a:r>
            <a:r>
              <a:rPr lang="en-GB" sz="3000" dirty="0">
                <a:latin typeface="Calibri" panose="020F0502020204030204" pitchFamily="34" charset="0"/>
              </a:rPr>
              <a:t>”</a:t>
            </a:r>
          </a:p>
          <a:p>
            <a:endParaRPr lang="en-GB" sz="2200" dirty="0">
              <a:latin typeface="Calibri" panose="020F0502020204030204" pitchFamily="34" charset="0"/>
            </a:endParaRPr>
          </a:p>
          <a:p>
            <a:pPr marL="0" indent="0">
              <a:buNone/>
            </a:pPr>
            <a:r>
              <a:rPr lang="en-GB" sz="2200" dirty="0">
                <a:latin typeface="Calibri" panose="020F0502020204030204" pitchFamily="34" charset="0"/>
              </a:rPr>
              <a:t>				Dylan </a:t>
            </a:r>
            <a:r>
              <a:rPr lang="en-GB" sz="2200" dirty="0" err="1">
                <a:latin typeface="Calibri" panose="020F0502020204030204" pitchFamily="34" charset="0"/>
              </a:rPr>
              <a:t>Wiliam</a:t>
            </a:r>
            <a:r>
              <a:rPr lang="en-GB" sz="2200" dirty="0">
                <a:latin typeface="Calibri" panose="020F0502020204030204" pitchFamily="34" charset="0"/>
              </a:rPr>
              <a:t>  </a:t>
            </a:r>
          </a:p>
          <a:p>
            <a:endParaRPr lang="en-GB" sz="2200" dirty="0"/>
          </a:p>
        </p:txBody>
      </p:sp>
    </p:spTree>
    <p:extLst>
      <p:ext uri="{BB962C8B-B14F-4D97-AF65-F5344CB8AC3E}">
        <p14:creationId xmlns:p14="http://schemas.microsoft.com/office/powerpoint/2010/main" val="38964855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a:t>Task</a:t>
            </a:r>
          </a:p>
        </p:txBody>
      </p:sp>
      <p:sp>
        <p:nvSpPr>
          <p:cNvPr id="17" name="Content Placeholder 2"/>
          <p:cNvSpPr>
            <a:spLocks noGrp="1"/>
          </p:cNvSpPr>
          <p:nvPr>
            <p:ph idx="1"/>
          </p:nvPr>
        </p:nvSpPr>
        <p:spPr>
          <a:xfrm>
            <a:off x="1024128" y="2286000"/>
            <a:ext cx="6066818" cy="4023360"/>
          </a:xfrm>
        </p:spPr>
        <p:txBody>
          <a:bodyPr>
            <a:normAutofit/>
          </a:bodyPr>
          <a:lstStyle/>
          <a:p>
            <a:pPr marL="0" indent="0">
              <a:buNone/>
            </a:pPr>
            <a:r>
              <a:rPr lang="en-GB"/>
              <a:t>Go back to your lesson idea and consider:</a:t>
            </a:r>
          </a:p>
          <a:p>
            <a:pPr>
              <a:buFont typeface="Wingdings" panose="05000000000000000000" pitchFamily="2" charset="2"/>
              <a:buChar char="Ø"/>
            </a:pPr>
            <a:r>
              <a:rPr lang="en-GB"/>
              <a:t>What might the summative assessment be?</a:t>
            </a:r>
          </a:p>
          <a:p>
            <a:pPr>
              <a:buFont typeface="Wingdings" panose="05000000000000000000" pitchFamily="2" charset="2"/>
              <a:buChar char="Ø"/>
            </a:pPr>
            <a:r>
              <a:rPr lang="en-GB"/>
              <a:t>How you might be able to formatively assess?</a:t>
            </a:r>
          </a:p>
          <a:p>
            <a:pPr>
              <a:buFont typeface="Wingdings" panose="05000000000000000000" pitchFamily="2" charset="2"/>
              <a:buChar char="Ø"/>
            </a:pPr>
            <a:r>
              <a:rPr lang="en-GB"/>
              <a:t>When might you do so? (including self- or peer-assessment)</a:t>
            </a:r>
          </a:p>
        </p:txBody>
      </p:sp>
      <p:pic>
        <p:nvPicPr>
          <p:cNvPr id="19" name="Picture 18" descr="White puzzle with one red piece">
            <a:extLst>
              <a:ext uri="{FF2B5EF4-FFF2-40B4-BE49-F238E27FC236}">
                <a16:creationId xmlns:a16="http://schemas.microsoft.com/office/drawing/2014/main" id="{9083F6E5-F028-16EC-C396-131076F03AED}"/>
              </a:ext>
            </a:extLst>
          </p:cNvPr>
          <p:cNvPicPr>
            <a:picLocks noChangeAspect="1"/>
          </p:cNvPicPr>
          <p:nvPr/>
        </p:nvPicPr>
        <p:blipFill rotWithShape="1">
          <a:blip r:embed="rId2"/>
          <a:srcRect l="31774" r="30170"/>
          <a:stretch/>
        </p:blipFill>
        <p:spPr>
          <a:xfrm>
            <a:off x="7552266" y="10"/>
            <a:ext cx="4639733" cy="6857990"/>
          </a:xfrm>
          <a:prstGeom prst="rect">
            <a:avLst/>
          </a:prstGeom>
        </p:spPr>
      </p:pic>
    </p:spTree>
    <p:extLst>
      <p:ext uri="{BB962C8B-B14F-4D97-AF65-F5344CB8AC3E}">
        <p14:creationId xmlns:p14="http://schemas.microsoft.com/office/powerpoint/2010/main" val="31056634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3255</TotalTime>
  <Words>3453</Words>
  <Application>Microsoft Office PowerPoint</Application>
  <PresentationFormat>Widescreen</PresentationFormat>
  <Paragraphs>386</Paragraphs>
  <Slides>70</Slides>
  <Notes>24</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70</vt:i4>
      </vt:variant>
    </vt:vector>
  </HeadingPairs>
  <TitlesOfParts>
    <vt:vector size="78" baseType="lpstr">
      <vt:lpstr>Arial</vt:lpstr>
      <vt:lpstr>Calibri</vt:lpstr>
      <vt:lpstr>Symbol</vt:lpstr>
      <vt:lpstr>Tw Cen MT</vt:lpstr>
      <vt:lpstr>Tw Cen MT Condensed</vt:lpstr>
      <vt:lpstr>Wingdings</vt:lpstr>
      <vt:lpstr>Wingdings 3</vt:lpstr>
      <vt:lpstr>Integral</vt:lpstr>
      <vt:lpstr>Music 12/09/23</vt:lpstr>
      <vt:lpstr>Elements of music listening activity</vt:lpstr>
      <vt:lpstr>Planning/ Cynllunio</vt:lpstr>
      <vt:lpstr>The Process of Planning</vt:lpstr>
      <vt:lpstr>Levels of planning - Scheme of Work </vt:lpstr>
      <vt:lpstr>Levels of planning - Scheme of Work</vt:lpstr>
      <vt:lpstr>Levels of planning - Unit of work</vt:lpstr>
      <vt:lpstr>Levels of planning – individual lessons</vt:lpstr>
      <vt:lpstr>Planning a scheme of work</vt:lpstr>
      <vt:lpstr>What do you think children should have learnt in Music lessons by the end of Key Stage 3?</vt:lpstr>
      <vt:lpstr>What should children have learnt in Music lessons by the end of Key Stage 3?  Task:</vt:lpstr>
      <vt:lpstr>Task continued 1: compare your three schemes of work  </vt:lpstr>
      <vt:lpstr>Task continued 2</vt:lpstr>
      <vt:lpstr>Key Principles in Planning for Music Learning</vt:lpstr>
      <vt:lpstr>Key Principles in Planning for Music Learning</vt:lpstr>
      <vt:lpstr>Knowledge about  music Philpott in Philpott &amp; Spruce (2007)</vt:lpstr>
      <vt:lpstr>Knowledge of the ‘how’ of music (‘know how’) Philpott in Philpott &amp; Spruce (2007)</vt:lpstr>
      <vt:lpstr>Knowledge of  music Philpott in Philpott &amp; Spruce (2007)</vt:lpstr>
      <vt:lpstr>Summary</vt:lpstr>
      <vt:lpstr>Tasg / Task: give an example of the three types of knowledge</vt:lpstr>
      <vt:lpstr>Some examples</vt:lpstr>
      <vt:lpstr>Independent task</vt:lpstr>
      <vt:lpstr>Task part 1</vt:lpstr>
      <vt:lpstr>Task part 2</vt:lpstr>
      <vt:lpstr>Assessment  </vt:lpstr>
      <vt:lpstr>PowerPoint Presentation</vt:lpstr>
      <vt:lpstr>PowerPoint Presentation</vt:lpstr>
      <vt:lpstr>PowerPoint Presentation</vt:lpstr>
      <vt:lpstr>PowerPoint Presentation</vt:lpstr>
      <vt:lpstr>PowerPoint Presentation</vt:lpstr>
      <vt:lpstr>Assessment</vt:lpstr>
      <vt:lpstr>PowerPoint Presentation</vt:lpstr>
      <vt:lpstr>PowerPoint Presentation</vt:lpstr>
      <vt:lpstr>Formative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four elements of AfL?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assessment for learning strategies</vt:lpstr>
      <vt:lpstr>AfL Strategies  </vt:lpstr>
      <vt:lpstr>AfL Strategies  </vt:lpstr>
      <vt:lpstr>AfL Strategies </vt:lpstr>
      <vt:lpstr>AfL Strategies  </vt:lpstr>
      <vt:lpstr>AfL Strategies  </vt:lpstr>
      <vt:lpstr>AfL Strategies  </vt:lpstr>
      <vt:lpstr>AfL Strategies </vt:lpstr>
      <vt:lpstr>AfL Strategies </vt:lpstr>
      <vt:lpstr>AfL Strategies </vt:lpstr>
      <vt:lpstr>AfL Strategies </vt:lpstr>
      <vt:lpstr>AfL Strategies </vt:lpstr>
      <vt:lpstr>AfL Strategies  </vt:lpstr>
      <vt:lpstr>AfL Strategies</vt:lpstr>
      <vt:lpstr>AfL Strategies </vt:lpstr>
      <vt:lpstr>AfL Strategies </vt:lpstr>
      <vt:lpstr>AfL Strategies  </vt:lpstr>
      <vt:lpstr>PowerPoint Presentation</vt:lpstr>
      <vt:lpstr>Some final thoughts</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04/10/21</dc:title>
  <dc:creator>Catherine Morgan</dc:creator>
  <cp:lastModifiedBy>Catherine Morgan</cp:lastModifiedBy>
  <cp:revision>58</cp:revision>
  <dcterms:created xsi:type="dcterms:W3CDTF">2021-09-30T14:43:43Z</dcterms:created>
  <dcterms:modified xsi:type="dcterms:W3CDTF">2023-09-12T15:22:20Z</dcterms:modified>
</cp:coreProperties>
</file>