
<file path=[Content_Types].xml><?xml version="1.0" encoding="utf-8"?>
<Types xmlns="http://schemas.openxmlformats.org/package/2006/content-types">
  <Default Extension="xml" ContentType="application/xml"/>
  <Default Extension="docx" ContentType="application/vnd.openxmlformats-officedocument.wordprocessingml.document"/>
  <Default Extension="bin" ContentType="application/vnd.openxmlformats-officedocument.presentationml.printerSettings"/>
  <Default Extension="vml" ContentType="application/vnd.openxmlformats-officedocument.vmlDrawin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embeddings/oleObject1.bin" ContentType="application/vnd.openxmlformats-officedocument.oleObject"/>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74"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64" d="100"/>
          <a:sy n="64" d="100"/>
        </p:scale>
        <p:origin x="-1640"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printerSettings" Target="printerSettings/printerSettings1.bin"/><Relationship Id="rId22" Type="http://schemas.openxmlformats.org/officeDocument/2006/relationships/presProps" Target="presProps.xml"/><Relationship Id="rId23" Type="http://schemas.openxmlformats.org/officeDocument/2006/relationships/viewProps" Target="viewProps.xml"/><Relationship Id="rId24" Type="http://schemas.openxmlformats.org/officeDocument/2006/relationships/theme" Target="theme/theme1.xml"/><Relationship Id="rId25"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059C2B7F-CE36-984D-84C6-2DB212FAED8B}" type="datetimeFigureOut">
              <a:rPr lang="en-US" smtClean="0"/>
              <a:t>17/01/2018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02C425D-C629-2845-AAAC-DC4CB40CBCA3}" type="slidenum">
              <a:rPr lang="en-US" smtClean="0"/>
              <a:t>‹#›</a:t>
            </a:fld>
            <a:endParaRPr lang="en-US"/>
          </a:p>
        </p:txBody>
      </p:sp>
    </p:spTree>
    <p:extLst>
      <p:ext uri="{BB962C8B-B14F-4D97-AF65-F5344CB8AC3E}">
        <p14:creationId xmlns:p14="http://schemas.microsoft.com/office/powerpoint/2010/main" val="10789414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59C2B7F-CE36-984D-84C6-2DB212FAED8B}" type="datetimeFigureOut">
              <a:rPr lang="en-US" smtClean="0"/>
              <a:t>17/01/2018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02C425D-C629-2845-AAAC-DC4CB40CBCA3}" type="slidenum">
              <a:rPr lang="en-US" smtClean="0"/>
              <a:t>‹#›</a:t>
            </a:fld>
            <a:endParaRPr lang="en-US"/>
          </a:p>
        </p:txBody>
      </p:sp>
    </p:spTree>
    <p:extLst>
      <p:ext uri="{BB962C8B-B14F-4D97-AF65-F5344CB8AC3E}">
        <p14:creationId xmlns:p14="http://schemas.microsoft.com/office/powerpoint/2010/main" val="9630133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059C2B7F-CE36-984D-84C6-2DB212FAED8B}" type="datetimeFigureOut">
              <a:rPr lang="en-US" smtClean="0"/>
              <a:t>17/01/2018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02C425D-C629-2845-AAAC-DC4CB40CBCA3}" type="slidenum">
              <a:rPr lang="en-US" smtClean="0"/>
              <a:t>‹#›</a:t>
            </a:fld>
            <a:endParaRPr lang="en-US"/>
          </a:p>
        </p:txBody>
      </p:sp>
    </p:spTree>
    <p:extLst>
      <p:ext uri="{BB962C8B-B14F-4D97-AF65-F5344CB8AC3E}">
        <p14:creationId xmlns:p14="http://schemas.microsoft.com/office/powerpoint/2010/main" val="533941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059C2B7F-CE36-984D-84C6-2DB212FAED8B}" type="datetimeFigureOut">
              <a:rPr lang="en-US" smtClean="0"/>
              <a:t>17/01/2018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02C425D-C629-2845-AAAC-DC4CB40CBCA3}" type="slidenum">
              <a:rPr lang="en-US" smtClean="0"/>
              <a:t>‹#›</a:t>
            </a:fld>
            <a:endParaRPr lang="en-US"/>
          </a:p>
        </p:txBody>
      </p:sp>
    </p:spTree>
    <p:extLst>
      <p:ext uri="{BB962C8B-B14F-4D97-AF65-F5344CB8AC3E}">
        <p14:creationId xmlns:p14="http://schemas.microsoft.com/office/powerpoint/2010/main" val="10103263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059C2B7F-CE36-984D-84C6-2DB212FAED8B}" type="datetimeFigureOut">
              <a:rPr lang="en-US" smtClean="0"/>
              <a:t>17/01/2018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02C425D-C629-2845-AAAC-DC4CB40CBCA3}" type="slidenum">
              <a:rPr lang="en-US" smtClean="0"/>
              <a:t>‹#›</a:t>
            </a:fld>
            <a:endParaRPr lang="en-US"/>
          </a:p>
        </p:txBody>
      </p:sp>
    </p:spTree>
    <p:extLst>
      <p:ext uri="{BB962C8B-B14F-4D97-AF65-F5344CB8AC3E}">
        <p14:creationId xmlns:p14="http://schemas.microsoft.com/office/powerpoint/2010/main" val="5902779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059C2B7F-CE36-984D-84C6-2DB212FAED8B}" type="datetimeFigureOut">
              <a:rPr lang="en-US" smtClean="0"/>
              <a:t>17/01/2018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02C425D-C629-2845-AAAC-DC4CB40CBCA3}" type="slidenum">
              <a:rPr lang="en-US" smtClean="0"/>
              <a:t>‹#›</a:t>
            </a:fld>
            <a:endParaRPr lang="en-US"/>
          </a:p>
        </p:txBody>
      </p:sp>
    </p:spTree>
    <p:extLst>
      <p:ext uri="{BB962C8B-B14F-4D97-AF65-F5344CB8AC3E}">
        <p14:creationId xmlns:p14="http://schemas.microsoft.com/office/powerpoint/2010/main" val="36993832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9C2B7F-CE36-984D-84C6-2DB212FAED8B}" type="datetimeFigureOut">
              <a:rPr lang="en-US" smtClean="0"/>
              <a:t>17/01/2018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02C425D-C629-2845-AAAC-DC4CB40CBCA3}" type="slidenum">
              <a:rPr lang="en-US" smtClean="0"/>
              <a:t>‹#›</a:t>
            </a:fld>
            <a:endParaRPr lang="en-US"/>
          </a:p>
        </p:txBody>
      </p:sp>
    </p:spTree>
    <p:extLst>
      <p:ext uri="{BB962C8B-B14F-4D97-AF65-F5344CB8AC3E}">
        <p14:creationId xmlns:p14="http://schemas.microsoft.com/office/powerpoint/2010/main" val="2067067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059C2B7F-CE36-984D-84C6-2DB212FAED8B}" type="datetimeFigureOut">
              <a:rPr lang="en-US" smtClean="0"/>
              <a:t>17/01/2018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02C425D-C629-2845-AAAC-DC4CB40CBCA3}" type="slidenum">
              <a:rPr lang="en-US" smtClean="0"/>
              <a:t>‹#›</a:t>
            </a:fld>
            <a:endParaRPr lang="en-US"/>
          </a:p>
        </p:txBody>
      </p:sp>
    </p:spTree>
    <p:extLst>
      <p:ext uri="{BB962C8B-B14F-4D97-AF65-F5344CB8AC3E}">
        <p14:creationId xmlns:p14="http://schemas.microsoft.com/office/powerpoint/2010/main" val="31119289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059C2B7F-CE36-984D-84C6-2DB212FAED8B}" type="datetimeFigureOut">
              <a:rPr lang="en-US" smtClean="0"/>
              <a:t>17/01/2018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02C425D-C629-2845-AAAC-DC4CB40CBCA3}" type="slidenum">
              <a:rPr lang="en-US" smtClean="0"/>
              <a:t>‹#›</a:t>
            </a:fld>
            <a:endParaRPr lang="en-US"/>
          </a:p>
        </p:txBody>
      </p:sp>
    </p:spTree>
    <p:extLst>
      <p:ext uri="{BB962C8B-B14F-4D97-AF65-F5344CB8AC3E}">
        <p14:creationId xmlns:p14="http://schemas.microsoft.com/office/powerpoint/2010/main" val="2812928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59C2B7F-CE36-984D-84C6-2DB212FAED8B}" type="datetimeFigureOut">
              <a:rPr lang="en-US" smtClean="0"/>
              <a:t>17/01/2018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02C425D-C629-2845-AAAC-DC4CB40CBCA3}" type="slidenum">
              <a:rPr lang="en-US" smtClean="0"/>
              <a:t>‹#›</a:t>
            </a:fld>
            <a:endParaRPr lang="en-US"/>
          </a:p>
        </p:txBody>
      </p:sp>
    </p:spTree>
    <p:extLst>
      <p:ext uri="{BB962C8B-B14F-4D97-AF65-F5344CB8AC3E}">
        <p14:creationId xmlns:p14="http://schemas.microsoft.com/office/powerpoint/2010/main" val="42055630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59C2B7F-CE36-984D-84C6-2DB212FAED8B}" type="datetimeFigureOut">
              <a:rPr lang="en-US" smtClean="0"/>
              <a:t>17/01/2018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02C425D-C629-2845-AAAC-DC4CB40CBCA3}" type="slidenum">
              <a:rPr lang="en-US" smtClean="0"/>
              <a:t>‹#›</a:t>
            </a:fld>
            <a:endParaRPr lang="en-US"/>
          </a:p>
        </p:txBody>
      </p:sp>
    </p:spTree>
    <p:extLst>
      <p:ext uri="{BB962C8B-B14F-4D97-AF65-F5344CB8AC3E}">
        <p14:creationId xmlns:p14="http://schemas.microsoft.com/office/powerpoint/2010/main" val="1588771598"/>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59C2B7F-CE36-984D-84C6-2DB212FAED8B}" type="datetimeFigureOut">
              <a:rPr lang="en-US" smtClean="0"/>
              <a:t>17/01/2018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2C425D-C629-2845-AAAC-DC4CB40CBCA3}" type="slidenum">
              <a:rPr lang="en-US" smtClean="0"/>
              <a:t>‹#›</a:t>
            </a:fld>
            <a:endParaRPr lang="en-US"/>
          </a:p>
        </p:txBody>
      </p:sp>
    </p:spTree>
    <p:extLst>
      <p:ext uri="{BB962C8B-B14F-4D97-AF65-F5344CB8AC3E}">
        <p14:creationId xmlns:p14="http://schemas.microsoft.com/office/powerpoint/2010/main" val="39100269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hyperlink" Target="http://www.oilycart.org.uk" TargetMode="External"/></Relationships>
</file>

<file path=ppt/slides/_rels/slide3.xml.rels><?xml version="1.0" encoding="UTF-8" standalone="yes"?>
<Relationships xmlns="http://schemas.openxmlformats.org/package/2006/relationships"><Relationship Id="rId3" Type="http://schemas.openxmlformats.org/officeDocument/2006/relationships/oleObject" Target="../embeddings/oleObject1.bin"/><Relationship Id="rId4" Type="http://schemas.openxmlformats.org/officeDocument/2006/relationships/package" Target="../embeddings/Microsoft_Word_Document1.docx"/><Relationship Id="rId5" Type="http://schemas.openxmlformats.org/officeDocument/2006/relationships/image" Target="../media/image1.png"/><Relationship Id="rId1" Type="http://schemas.openxmlformats.org/officeDocument/2006/relationships/vmlDrawing" Target="../drawings/vmlDrawing1.vml"/><Relationship Id="rId2"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thenorthwall.com"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fueltheatre.com/home"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STAGE MANAGEMENT</a:t>
            </a:r>
            <a:endParaRPr lang="en-US" dirty="0"/>
          </a:p>
        </p:txBody>
      </p:sp>
      <p:sp>
        <p:nvSpPr>
          <p:cNvPr id="3" name="Content Placeholder 2"/>
          <p:cNvSpPr>
            <a:spLocks noGrp="1"/>
          </p:cNvSpPr>
          <p:nvPr>
            <p:ph type="subTitle" idx="1"/>
          </p:nvPr>
        </p:nvSpPr>
        <p:spPr/>
        <p:txBody>
          <a:bodyPr>
            <a:normAutofit/>
          </a:bodyPr>
          <a:lstStyle/>
          <a:p>
            <a:r>
              <a:rPr lang="en-US" sz="5400" dirty="0" smtClean="0"/>
              <a:t>JOB DESCRIPTIONS</a:t>
            </a:r>
            <a:endParaRPr lang="en-US" sz="5400" dirty="0"/>
          </a:p>
        </p:txBody>
      </p:sp>
    </p:spTree>
    <p:extLst>
      <p:ext uri="{BB962C8B-B14F-4D97-AF65-F5344CB8AC3E}">
        <p14:creationId xmlns:p14="http://schemas.microsoft.com/office/powerpoint/2010/main" val="27211743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36874"/>
            <a:ext cx="7772400" cy="1470025"/>
          </a:xfrm>
        </p:spPr>
        <p:txBody>
          <a:bodyPr/>
          <a:lstStyle/>
          <a:p>
            <a:endParaRPr lang="en-US" dirty="0"/>
          </a:p>
        </p:txBody>
      </p:sp>
      <p:sp>
        <p:nvSpPr>
          <p:cNvPr id="3" name="Subtitle 2"/>
          <p:cNvSpPr>
            <a:spLocks noGrp="1"/>
          </p:cNvSpPr>
          <p:nvPr>
            <p:ph type="subTitle" idx="1"/>
          </p:nvPr>
        </p:nvSpPr>
        <p:spPr>
          <a:xfrm>
            <a:off x="685800" y="2133600"/>
            <a:ext cx="7772400" cy="4270140"/>
          </a:xfrm>
        </p:spPr>
        <p:txBody>
          <a:bodyPr/>
          <a:lstStyle/>
          <a:p>
            <a:r>
              <a:rPr lang="en-US" dirty="0" smtClean="0">
                <a:hlinkClick r:id="rId2"/>
              </a:rPr>
              <a:t>OILY CART</a:t>
            </a:r>
            <a:endParaRPr lang="en-US" dirty="0"/>
          </a:p>
        </p:txBody>
      </p:sp>
    </p:spTree>
    <p:extLst>
      <p:ext uri="{BB962C8B-B14F-4D97-AF65-F5344CB8AC3E}">
        <p14:creationId xmlns:p14="http://schemas.microsoft.com/office/powerpoint/2010/main" val="663299044"/>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57200" y="1323088"/>
            <a:ext cx="8229600" cy="5274706"/>
          </a:xfrm>
        </p:spPr>
        <p:txBody>
          <a:bodyPr>
            <a:noAutofit/>
          </a:bodyPr>
          <a:lstStyle/>
          <a:p>
            <a:pPr marL="0" indent="0">
              <a:lnSpc>
                <a:spcPct val="80000"/>
              </a:lnSpc>
              <a:buNone/>
            </a:pPr>
            <a:r>
              <a:rPr lang="en-GB" sz="1200" b="1" dirty="0"/>
              <a:t>COMPANY STAGE MANAGER - JOB DESCRIPTION</a:t>
            </a:r>
            <a:endParaRPr lang="en-GB" sz="1200" dirty="0"/>
          </a:p>
          <a:p>
            <a:pPr marL="0" indent="0">
              <a:lnSpc>
                <a:spcPct val="80000"/>
              </a:lnSpc>
              <a:buNone/>
            </a:pPr>
            <a:r>
              <a:rPr lang="en-GB" sz="1200" dirty="0"/>
              <a:t> </a:t>
            </a:r>
          </a:p>
          <a:p>
            <a:pPr marL="0" indent="0">
              <a:lnSpc>
                <a:spcPct val="80000"/>
              </a:lnSpc>
              <a:buNone/>
            </a:pPr>
            <a:r>
              <a:rPr lang="en-GB" sz="1200" dirty="0"/>
              <a:t>RESPONSIBLE TO: Artistic Director</a:t>
            </a:r>
          </a:p>
          <a:p>
            <a:pPr marL="0" indent="0">
              <a:lnSpc>
                <a:spcPct val="80000"/>
              </a:lnSpc>
              <a:buNone/>
            </a:pPr>
            <a:r>
              <a:rPr lang="en-GB" sz="1200" dirty="0"/>
              <a:t> </a:t>
            </a:r>
          </a:p>
          <a:p>
            <a:pPr marL="0" indent="0">
              <a:lnSpc>
                <a:spcPct val="80000"/>
              </a:lnSpc>
              <a:buNone/>
            </a:pPr>
            <a:r>
              <a:rPr lang="en-GB" sz="1200" b="1" dirty="0"/>
              <a:t>KEY TASKS</a:t>
            </a:r>
            <a:endParaRPr lang="en-GB" sz="1200" dirty="0"/>
          </a:p>
          <a:p>
            <a:pPr marL="0" lvl="0" indent="0">
              <a:lnSpc>
                <a:spcPct val="80000"/>
              </a:lnSpc>
              <a:buNone/>
            </a:pPr>
            <a:r>
              <a:rPr lang="en-GB" sz="1200" dirty="0"/>
              <a:t>To manage the company on tour, acting as team leader, liaising with venues (both before and during the visits), accommodation and Oily Cart artistic and administrative teams.</a:t>
            </a:r>
          </a:p>
          <a:p>
            <a:pPr marL="0" indent="0">
              <a:lnSpc>
                <a:spcPct val="80000"/>
              </a:lnSpc>
              <a:buNone/>
            </a:pPr>
            <a:r>
              <a:rPr lang="en-GB" sz="1200" dirty="0"/>
              <a:t> </a:t>
            </a:r>
          </a:p>
          <a:p>
            <a:pPr marL="0" lvl="0" indent="0">
              <a:lnSpc>
                <a:spcPct val="80000"/>
              </a:lnSpc>
              <a:buNone/>
            </a:pPr>
            <a:r>
              <a:rPr lang="en-GB" sz="1200" dirty="0"/>
              <a:t>To maintain ‘the Book’ during rehearsals, prepare summary reports each day during the rehearsal period and to prepare and update the props list.</a:t>
            </a:r>
          </a:p>
          <a:p>
            <a:pPr marL="0" indent="0">
              <a:lnSpc>
                <a:spcPct val="80000"/>
              </a:lnSpc>
              <a:buNone/>
            </a:pPr>
            <a:r>
              <a:rPr lang="en-GB" sz="1200" dirty="0"/>
              <a:t> </a:t>
            </a:r>
          </a:p>
          <a:p>
            <a:pPr marL="0" lvl="0" indent="0">
              <a:lnSpc>
                <a:spcPct val="80000"/>
              </a:lnSpc>
              <a:buNone/>
            </a:pPr>
            <a:r>
              <a:rPr lang="en-GB" sz="1200" dirty="0"/>
              <a:t>To undertake production-related tasks during the rehearsal period as directed by the Artistic Director, and participate in meetings and minute them as required throughout the contract.</a:t>
            </a:r>
          </a:p>
          <a:p>
            <a:pPr marL="0" indent="0">
              <a:lnSpc>
                <a:spcPct val="80000"/>
              </a:lnSpc>
              <a:buNone/>
            </a:pPr>
            <a:r>
              <a:rPr lang="en-GB" sz="1200" dirty="0"/>
              <a:t> </a:t>
            </a:r>
          </a:p>
          <a:p>
            <a:pPr marL="0" lvl="0" indent="0">
              <a:lnSpc>
                <a:spcPct val="80000"/>
              </a:lnSpc>
              <a:buNone/>
            </a:pPr>
            <a:r>
              <a:rPr lang="en-GB" sz="1200" dirty="0"/>
              <a:t>To take responsibility for the majority of the driving, to co-ordinate the sharing of driving and to be responsible for regular maintenance, cleaning, repairs and fuelling of the company vehicle.</a:t>
            </a:r>
          </a:p>
          <a:p>
            <a:pPr marL="0" indent="0">
              <a:lnSpc>
                <a:spcPct val="80000"/>
              </a:lnSpc>
              <a:buNone/>
            </a:pPr>
            <a:r>
              <a:rPr lang="en-GB" sz="1200" dirty="0"/>
              <a:t> </a:t>
            </a:r>
          </a:p>
          <a:p>
            <a:pPr marL="0" lvl="0" indent="0">
              <a:lnSpc>
                <a:spcPct val="80000"/>
              </a:lnSpc>
              <a:buNone/>
            </a:pPr>
            <a:r>
              <a:rPr lang="en-GB" sz="1200" dirty="0"/>
              <a:t>To undertake and co-ordinate get-in and get-outs of touring shows and to stage manage during performances, undertaking technical duties as required.</a:t>
            </a:r>
          </a:p>
          <a:p>
            <a:pPr marL="0" indent="0">
              <a:lnSpc>
                <a:spcPct val="80000"/>
              </a:lnSpc>
              <a:buNone/>
            </a:pPr>
            <a:r>
              <a:rPr lang="en-GB" sz="1200" dirty="0"/>
              <a:t> </a:t>
            </a:r>
          </a:p>
          <a:p>
            <a:pPr marL="0" lvl="0" indent="0">
              <a:lnSpc>
                <a:spcPct val="80000"/>
              </a:lnSpc>
              <a:buNone/>
            </a:pPr>
            <a:r>
              <a:rPr lang="en-GB" sz="1200" dirty="0"/>
              <a:t>To conduct the relights for the touring show.</a:t>
            </a:r>
          </a:p>
          <a:p>
            <a:pPr marL="0" indent="0">
              <a:lnSpc>
                <a:spcPct val="80000"/>
              </a:lnSpc>
              <a:buNone/>
            </a:pPr>
            <a:r>
              <a:rPr lang="en-GB" sz="1200" dirty="0"/>
              <a:t> </a:t>
            </a:r>
          </a:p>
          <a:p>
            <a:pPr marL="0" lvl="0" indent="0">
              <a:lnSpc>
                <a:spcPct val="80000"/>
              </a:lnSpc>
              <a:buNone/>
            </a:pPr>
            <a:r>
              <a:rPr lang="en-GB" sz="1200" dirty="0"/>
              <a:t>To provide verbal feedback on the show's progress to the Artistic Director at least twice each week.</a:t>
            </a:r>
          </a:p>
          <a:p>
            <a:pPr marL="0" indent="0">
              <a:lnSpc>
                <a:spcPct val="80000"/>
              </a:lnSpc>
              <a:buNone/>
            </a:pPr>
            <a:r>
              <a:rPr lang="en-GB" sz="1200" dirty="0"/>
              <a:t> </a:t>
            </a:r>
          </a:p>
          <a:p>
            <a:pPr marL="0" lvl="0" indent="0">
              <a:lnSpc>
                <a:spcPct val="80000"/>
              </a:lnSpc>
              <a:buNone/>
            </a:pPr>
            <a:r>
              <a:rPr lang="en-GB" sz="1200" dirty="0"/>
              <a:t>To write daily show reports and circulate them to the performing and artistic team.</a:t>
            </a:r>
          </a:p>
          <a:p>
            <a:pPr marL="0" indent="0">
              <a:lnSpc>
                <a:spcPct val="80000"/>
              </a:lnSpc>
              <a:buNone/>
            </a:pPr>
            <a:r>
              <a:rPr lang="en-GB" sz="1200" dirty="0"/>
              <a:t> </a:t>
            </a:r>
          </a:p>
          <a:p>
            <a:pPr marL="0" lvl="0" indent="0">
              <a:lnSpc>
                <a:spcPct val="80000"/>
              </a:lnSpc>
              <a:buNone/>
            </a:pPr>
            <a:r>
              <a:rPr lang="en-GB" sz="1200" dirty="0"/>
              <a:t>To organise, or undertake repairs and laundry/dry cleaning of props, set and costumes as required.</a:t>
            </a:r>
          </a:p>
        </p:txBody>
      </p:sp>
      <p:graphicFrame>
        <p:nvGraphicFramePr>
          <p:cNvPr id="7" name="Object 6"/>
          <p:cNvGraphicFramePr>
            <a:graphicFrameLocks noChangeAspect="1"/>
          </p:cNvGraphicFramePr>
          <p:nvPr>
            <p:extLst>
              <p:ext uri="{D42A27DB-BD31-4B8C-83A1-F6EECF244321}">
                <p14:modId xmlns:p14="http://schemas.microsoft.com/office/powerpoint/2010/main" val="4182656909"/>
              </p:ext>
            </p:extLst>
          </p:nvPr>
        </p:nvGraphicFramePr>
        <p:xfrm>
          <a:off x="2617296" y="243771"/>
          <a:ext cx="3810000" cy="901700"/>
        </p:xfrm>
        <a:graphic>
          <a:graphicData uri="http://schemas.openxmlformats.org/presentationml/2006/ole">
            <mc:AlternateContent xmlns:mc="http://schemas.openxmlformats.org/markup-compatibility/2006">
              <mc:Choice xmlns:v="urn:schemas-microsoft-com:vml" Requires="v">
                <p:oleObj spid="_x0000_s1043" name="Document" r:id="rId4" imgW="3810000" imgH="901700" progId="Word.Document.12">
                  <p:embed/>
                </p:oleObj>
              </mc:Choice>
              <mc:Fallback>
                <p:oleObj name="Document" r:id="rId4" imgW="3810000" imgH="901700" progId="Word.Document.12">
                  <p:embed/>
                  <p:pic>
                    <p:nvPicPr>
                      <p:cNvPr id="0" name=""/>
                      <p:cNvPicPr/>
                      <p:nvPr/>
                    </p:nvPicPr>
                    <p:blipFill>
                      <a:blip r:embed="rId5"/>
                      <a:stretch>
                        <a:fillRect/>
                      </a:stretch>
                    </p:blipFill>
                    <p:spPr>
                      <a:xfrm>
                        <a:off x="2617296" y="243771"/>
                        <a:ext cx="3810000" cy="901700"/>
                      </a:xfrm>
                      <a:prstGeom prst="rect">
                        <a:avLst/>
                      </a:prstGeom>
                    </p:spPr>
                  </p:pic>
                </p:oleObj>
              </mc:Fallback>
            </mc:AlternateContent>
          </a:graphicData>
        </a:graphic>
      </p:graphicFrame>
    </p:spTree>
    <p:extLst>
      <p:ext uri="{BB962C8B-B14F-4D97-AF65-F5344CB8AC3E}">
        <p14:creationId xmlns:p14="http://schemas.microsoft.com/office/powerpoint/2010/main" val="998003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93955"/>
            <a:ext cx="8229600" cy="5892144"/>
          </a:xfrm>
        </p:spPr>
        <p:txBody>
          <a:bodyPr>
            <a:normAutofit fontScale="70000" lnSpcReduction="20000"/>
          </a:bodyPr>
          <a:lstStyle/>
          <a:p>
            <a:pPr marL="0" indent="0">
              <a:lnSpc>
                <a:spcPct val="110000"/>
              </a:lnSpc>
              <a:buNone/>
            </a:pPr>
            <a:r>
              <a:rPr lang="en-GB" b="1" dirty="0"/>
              <a:t>IN REHEARSAL</a:t>
            </a:r>
            <a:endParaRPr lang="en-GB" dirty="0"/>
          </a:p>
          <a:p>
            <a:pPr marL="0" lvl="0" indent="0">
              <a:lnSpc>
                <a:spcPct val="110000"/>
              </a:lnSpc>
              <a:buNone/>
            </a:pPr>
            <a:r>
              <a:rPr lang="en-GB" dirty="0"/>
              <a:t>Maintain ‘the Book’.</a:t>
            </a:r>
          </a:p>
          <a:p>
            <a:pPr marL="0" lvl="0" indent="0">
              <a:lnSpc>
                <a:spcPct val="110000"/>
              </a:lnSpc>
              <a:buNone/>
            </a:pPr>
            <a:r>
              <a:rPr lang="en-GB" dirty="0"/>
              <a:t>Prepare daily summaries of the week in the rehearsal room and ensure that these are distributed to the Director, the Head of Design and the Production Manager.</a:t>
            </a:r>
          </a:p>
          <a:p>
            <a:pPr marL="0" lvl="0" indent="0">
              <a:lnSpc>
                <a:spcPct val="110000"/>
              </a:lnSpc>
              <a:buNone/>
            </a:pPr>
            <a:r>
              <a:rPr lang="en-GB" dirty="0"/>
              <a:t>To prepare and maintain the props list for the production, and ensure that this is regularly distributed to the Director, Head of Design &amp; the Production Manager.</a:t>
            </a:r>
          </a:p>
          <a:p>
            <a:pPr marL="0" lvl="0" indent="0">
              <a:lnSpc>
                <a:spcPct val="110000"/>
              </a:lnSpc>
              <a:buNone/>
            </a:pPr>
            <a:r>
              <a:rPr lang="en-GB" dirty="0"/>
              <a:t>To ensure that the rehearsal room is kept in a clean &amp; tidy state.</a:t>
            </a:r>
          </a:p>
          <a:p>
            <a:pPr marL="0" indent="0">
              <a:lnSpc>
                <a:spcPct val="110000"/>
              </a:lnSpc>
              <a:buNone/>
            </a:pPr>
            <a:r>
              <a:rPr lang="en-GB" dirty="0"/>
              <a:t> </a:t>
            </a:r>
          </a:p>
          <a:p>
            <a:pPr marL="0" indent="0">
              <a:lnSpc>
                <a:spcPct val="110000"/>
              </a:lnSpc>
              <a:buNone/>
            </a:pPr>
            <a:r>
              <a:rPr lang="en-GB" b="1" dirty="0"/>
              <a:t>COMPANY MANAGEMENT</a:t>
            </a:r>
            <a:endParaRPr lang="en-GB" dirty="0"/>
          </a:p>
          <a:p>
            <a:pPr marL="0" lvl="0" indent="0">
              <a:lnSpc>
                <a:spcPct val="110000"/>
              </a:lnSpc>
              <a:buNone/>
            </a:pPr>
            <a:r>
              <a:rPr lang="en-GB" dirty="0"/>
              <a:t>To check that all company needs are reasonably met and to inform the artistic and administrative teams of any special requirements or difficulties at the earliest opportunity.</a:t>
            </a:r>
          </a:p>
          <a:p>
            <a:pPr marL="0" lvl="0" indent="0">
              <a:lnSpc>
                <a:spcPct val="110000"/>
              </a:lnSpc>
              <a:buNone/>
            </a:pPr>
            <a:r>
              <a:rPr lang="en-GB" dirty="0"/>
              <a:t>To note and agree long day payments with the General Manager.</a:t>
            </a:r>
          </a:p>
          <a:p>
            <a:pPr marL="0" lvl="0" indent="0">
              <a:lnSpc>
                <a:spcPct val="110000"/>
              </a:lnSpc>
              <a:buNone/>
            </a:pPr>
            <a:r>
              <a:rPr lang="en-GB" dirty="0"/>
              <a:t>To organise regular company meetings with performers whilst on tour.</a:t>
            </a:r>
          </a:p>
          <a:p>
            <a:pPr marL="0" indent="0">
              <a:lnSpc>
                <a:spcPct val="110000"/>
              </a:lnSpc>
              <a:buNone/>
            </a:pPr>
            <a:endParaRPr lang="en-US" dirty="0"/>
          </a:p>
        </p:txBody>
      </p:sp>
    </p:spTree>
    <p:extLst>
      <p:ext uri="{BB962C8B-B14F-4D97-AF65-F5344CB8AC3E}">
        <p14:creationId xmlns:p14="http://schemas.microsoft.com/office/powerpoint/2010/main" val="3596120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4037" y="282259"/>
            <a:ext cx="8766951" cy="6315533"/>
          </a:xfrm>
        </p:spPr>
        <p:txBody>
          <a:bodyPr>
            <a:noAutofit/>
          </a:bodyPr>
          <a:lstStyle/>
          <a:p>
            <a:pPr marL="0" indent="0">
              <a:lnSpc>
                <a:spcPct val="80000"/>
              </a:lnSpc>
              <a:buNone/>
            </a:pPr>
            <a:r>
              <a:rPr lang="en-GB" sz="1600" b="1" dirty="0"/>
              <a:t>TOUR MANAGEMENT</a:t>
            </a:r>
            <a:endParaRPr lang="en-GB" sz="1600" dirty="0"/>
          </a:p>
          <a:p>
            <a:pPr marL="0" lvl="0" indent="0">
              <a:lnSpc>
                <a:spcPct val="80000"/>
              </a:lnSpc>
              <a:buNone/>
            </a:pPr>
            <a:r>
              <a:rPr lang="en-GB" sz="1600" dirty="0"/>
              <a:t>To liaise with the Oily Cart Administrator and the Artistic Team before the tour, checking venue, geographical, and contractual details.</a:t>
            </a:r>
          </a:p>
          <a:p>
            <a:pPr marL="0" lvl="0" indent="0">
              <a:lnSpc>
                <a:spcPct val="80000"/>
              </a:lnSpc>
              <a:buNone/>
            </a:pPr>
            <a:r>
              <a:rPr lang="en-GB" sz="1600" dirty="0"/>
              <a:t>To ensure all technical information received from venues is adequate. To gather further information whenever necessary and to contact each venue at least two weeks ahead of the performance date to confirm all touring, staffing and technical details. </a:t>
            </a:r>
          </a:p>
          <a:p>
            <a:pPr marL="0" lvl="0" indent="0">
              <a:lnSpc>
                <a:spcPct val="80000"/>
              </a:lnSpc>
              <a:buNone/>
            </a:pPr>
            <a:r>
              <a:rPr lang="en-GB" sz="1600" dirty="0"/>
              <a:t>To be in charge of the technical running of performances including lighting, sound, video and special effects, and of all get-ins and get-outs, including initial liaison on arrival at a new venue. </a:t>
            </a:r>
          </a:p>
          <a:p>
            <a:pPr marL="0" lvl="0" indent="0">
              <a:lnSpc>
                <a:spcPct val="80000"/>
              </a:lnSpc>
              <a:buNone/>
            </a:pPr>
            <a:r>
              <a:rPr lang="en-GB" sz="1600" dirty="0"/>
              <a:t>To ensure that the set, costumes and technical equipment on tour are maintained to the highest standard, employing casual staff in consultation with the Production Manager to support this if necessary.</a:t>
            </a:r>
          </a:p>
          <a:p>
            <a:pPr marL="0" lvl="0" indent="0">
              <a:lnSpc>
                <a:spcPct val="80000"/>
              </a:lnSpc>
              <a:buNone/>
            </a:pPr>
            <a:r>
              <a:rPr lang="en-GB" sz="1600" dirty="0"/>
              <a:t>In liaison with the Administration team, to ensure each venue is provided with relevant educational and publicity materials as required.</a:t>
            </a:r>
          </a:p>
          <a:p>
            <a:pPr marL="0" lvl="0" indent="0">
              <a:lnSpc>
                <a:spcPct val="80000"/>
              </a:lnSpc>
              <a:buNone/>
            </a:pPr>
            <a:r>
              <a:rPr lang="en-GB" sz="1600" dirty="0"/>
              <a:t>To check accommodation needs and liaise with digs and Oily Cart Administrator to check details at least one week in advance.</a:t>
            </a:r>
          </a:p>
          <a:p>
            <a:pPr marL="0" lvl="0" indent="0">
              <a:lnSpc>
                <a:spcPct val="80000"/>
              </a:lnSpc>
              <a:buNone/>
            </a:pPr>
            <a:r>
              <a:rPr lang="en-GB" sz="1600" dirty="0"/>
              <a:t>To manage the Stage Management float, returning VAT receipts and claim forms to the General Manager fortnightly.</a:t>
            </a:r>
          </a:p>
          <a:p>
            <a:pPr marL="0" lvl="0" indent="0">
              <a:lnSpc>
                <a:spcPct val="80000"/>
              </a:lnSpc>
              <a:buNone/>
            </a:pPr>
            <a:r>
              <a:rPr lang="en-GB" sz="1600" dirty="0"/>
              <a:t>To liaise with the venue to ensure effective Front of House profile </a:t>
            </a:r>
            <a:r>
              <a:rPr lang="en-GB" sz="1600" dirty="0" err="1"/>
              <a:t>eg</a:t>
            </a:r>
            <a:r>
              <a:rPr lang="en-GB" sz="1600" dirty="0"/>
              <a:t> publicity, display etc.</a:t>
            </a:r>
          </a:p>
          <a:p>
            <a:pPr marL="0" lvl="0" indent="0">
              <a:lnSpc>
                <a:spcPct val="80000"/>
              </a:lnSpc>
              <a:buNone/>
            </a:pPr>
            <a:r>
              <a:rPr lang="en-GB" sz="1600" dirty="0"/>
              <a:t>To liaise with venue about merchandise sales, keeping a record of sales at each venue (sheets available from the Administrator).</a:t>
            </a:r>
          </a:p>
          <a:p>
            <a:pPr marL="0" lvl="0" indent="0">
              <a:lnSpc>
                <a:spcPct val="80000"/>
              </a:lnSpc>
              <a:buNone/>
            </a:pPr>
            <a:r>
              <a:rPr lang="en-GB" sz="1600" dirty="0"/>
              <a:t>To be responsible for arranging all repairs, maintenance, laundry and cleaning on the road, liaising with the artistic team as necessary.  In particular to ensure all technical equipment is operated under safe conditions.  To ensure all items on tour are clearly marked "Oily Cart" and are entered in a detailed inventory.</a:t>
            </a:r>
          </a:p>
          <a:p>
            <a:pPr marL="0" lvl="0" indent="0">
              <a:lnSpc>
                <a:spcPct val="80000"/>
              </a:lnSpc>
              <a:buNone/>
            </a:pPr>
            <a:r>
              <a:rPr lang="en-GB" sz="1600" dirty="0"/>
              <a:t>To have knowledge and awareness of health &amp; safety issues on tour and to comply with all current legislation and recommended precautions.</a:t>
            </a:r>
          </a:p>
          <a:p>
            <a:pPr marL="0" lvl="0" indent="0">
              <a:lnSpc>
                <a:spcPct val="80000"/>
              </a:lnSpc>
              <a:buNone/>
            </a:pPr>
            <a:r>
              <a:rPr lang="en-GB" sz="1600" dirty="0"/>
              <a:t>To be paid for at least half a week beyond the tour end to unload, sort, and de-commission the show as directed by the Production Manager</a:t>
            </a:r>
          </a:p>
          <a:p>
            <a:pPr marL="0" indent="0">
              <a:lnSpc>
                <a:spcPct val="80000"/>
              </a:lnSpc>
              <a:buNone/>
            </a:pPr>
            <a:endParaRPr lang="en-US" sz="1600" dirty="0"/>
          </a:p>
        </p:txBody>
      </p:sp>
    </p:spTree>
    <p:extLst>
      <p:ext uri="{BB962C8B-B14F-4D97-AF65-F5344CB8AC3E}">
        <p14:creationId xmlns:p14="http://schemas.microsoft.com/office/powerpoint/2010/main" val="1148112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29235"/>
            <a:ext cx="8229600" cy="5596928"/>
          </a:xfrm>
        </p:spPr>
        <p:txBody>
          <a:bodyPr>
            <a:normAutofit fontScale="70000" lnSpcReduction="20000"/>
          </a:bodyPr>
          <a:lstStyle/>
          <a:p>
            <a:pPr marL="0" indent="0">
              <a:buNone/>
            </a:pPr>
            <a:r>
              <a:rPr lang="en-GB" b="1" dirty="0"/>
              <a:t>VEHICLE MANAGEMENT</a:t>
            </a:r>
            <a:endParaRPr lang="en-GB" dirty="0"/>
          </a:p>
          <a:p>
            <a:pPr marL="0" lvl="0" indent="0">
              <a:buNone/>
            </a:pPr>
            <a:r>
              <a:rPr lang="en-GB" dirty="0"/>
              <a:t>To ensure that company vehicles are maintained in a safe and legal condition.</a:t>
            </a:r>
          </a:p>
          <a:p>
            <a:pPr marL="0" lvl="0" indent="0">
              <a:buNone/>
            </a:pPr>
            <a:r>
              <a:rPr lang="en-GB" dirty="0"/>
              <a:t>To ensure the vehicle is properly alarmed and secured whenever unattended.</a:t>
            </a:r>
          </a:p>
          <a:p>
            <a:pPr marL="0" lvl="0" indent="0">
              <a:buNone/>
            </a:pPr>
            <a:r>
              <a:rPr lang="en-GB" dirty="0"/>
              <a:t>To undertake and log daily and weekly maintenance checks on the company vehicle, ensuring maximum safety, road-worthiness and cleanliness.</a:t>
            </a:r>
          </a:p>
          <a:p>
            <a:pPr marL="0" indent="0">
              <a:buNone/>
            </a:pPr>
            <a:r>
              <a:rPr lang="en-GB" dirty="0"/>
              <a:t> </a:t>
            </a:r>
          </a:p>
          <a:p>
            <a:pPr marL="0" indent="0">
              <a:buNone/>
            </a:pPr>
            <a:r>
              <a:rPr lang="en-GB" b="1" dirty="0"/>
              <a:t>MONITORING AND FEEDBACK</a:t>
            </a:r>
            <a:endParaRPr lang="en-GB" dirty="0"/>
          </a:p>
          <a:p>
            <a:pPr marL="0" lvl="0" indent="0">
              <a:buNone/>
            </a:pPr>
            <a:r>
              <a:rPr lang="en-GB" dirty="0"/>
              <a:t>To ensure each venue is encouraged to feedback about the show.</a:t>
            </a:r>
          </a:p>
          <a:p>
            <a:pPr marL="0" lvl="0" indent="0">
              <a:buNone/>
            </a:pPr>
            <a:r>
              <a:rPr lang="en-GB" dirty="0"/>
              <a:t>To ensure that audience feedback forms are available at each performance.</a:t>
            </a:r>
          </a:p>
          <a:p>
            <a:pPr marL="0" lvl="0" indent="0">
              <a:buNone/>
            </a:pPr>
            <a:r>
              <a:rPr lang="en-GB" dirty="0"/>
              <a:t>To complete, collate and return daily show reports, accommodation and venue reports to the Administrator at the end of the tour.</a:t>
            </a:r>
          </a:p>
          <a:p>
            <a:pPr marL="0" lvl="0" indent="0">
              <a:buNone/>
            </a:pPr>
            <a:r>
              <a:rPr lang="en-GB" dirty="0"/>
              <a:t>To be in touch with the Oily Cart office at least once a week to report on the tour.</a:t>
            </a:r>
          </a:p>
        </p:txBody>
      </p:sp>
    </p:spTree>
    <p:extLst>
      <p:ext uri="{BB962C8B-B14F-4D97-AF65-F5344CB8AC3E}">
        <p14:creationId xmlns:p14="http://schemas.microsoft.com/office/powerpoint/2010/main" val="750467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lgn="ctr">
              <a:buNone/>
            </a:pPr>
            <a:r>
              <a:rPr lang="en-US" dirty="0" smtClean="0">
                <a:hlinkClick r:id="rId2"/>
              </a:rPr>
              <a:t>THE NORTH WALL, OXFORD</a:t>
            </a:r>
            <a:endParaRPr lang="en-US" dirty="0"/>
          </a:p>
        </p:txBody>
      </p:sp>
    </p:spTree>
    <p:extLst>
      <p:ext uri="{BB962C8B-B14F-4D97-AF65-F5344CB8AC3E}">
        <p14:creationId xmlns:p14="http://schemas.microsoft.com/office/powerpoint/2010/main" val="3756908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NORTH WALL, OXFORD</a:t>
            </a:r>
            <a:endParaRPr lang="en-US" dirty="0"/>
          </a:p>
        </p:txBody>
      </p:sp>
      <p:sp>
        <p:nvSpPr>
          <p:cNvPr id="3" name="Content Placeholder 2"/>
          <p:cNvSpPr>
            <a:spLocks noGrp="1"/>
          </p:cNvSpPr>
          <p:nvPr>
            <p:ph idx="1"/>
          </p:nvPr>
        </p:nvSpPr>
        <p:spPr>
          <a:xfrm>
            <a:off x="457200" y="1600200"/>
            <a:ext cx="8229600" cy="4967514"/>
          </a:xfrm>
        </p:spPr>
        <p:txBody>
          <a:bodyPr>
            <a:normAutofit fontScale="70000" lnSpcReduction="20000"/>
          </a:bodyPr>
          <a:lstStyle/>
          <a:p>
            <a:pPr marL="0" indent="0">
              <a:buNone/>
            </a:pPr>
            <a:r>
              <a:rPr lang="en-GB" b="1" dirty="0"/>
              <a:t>JOB DESCRIPTION – STAGE MANAGER/THEATRE TECHNICIAN </a:t>
            </a:r>
            <a:endParaRPr lang="en-GB" dirty="0"/>
          </a:p>
          <a:p>
            <a:pPr marL="0" indent="0">
              <a:buNone/>
            </a:pPr>
            <a:r>
              <a:rPr lang="en-GB" dirty="0"/>
              <a:t>Reports to: Theatre Technical Manager and Theatre General Manager </a:t>
            </a:r>
          </a:p>
          <a:p>
            <a:pPr marL="0" indent="0">
              <a:buNone/>
            </a:pPr>
            <a:r>
              <a:rPr lang="en-GB" dirty="0"/>
              <a:t>Responsible to: Director of The North Wall </a:t>
            </a:r>
          </a:p>
          <a:p>
            <a:pPr marL="0" indent="0">
              <a:buNone/>
            </a:pPr>
            <a:r>
              <a:rPr lang="en-GB" dirty="0"/>
              <a:t>Relates to: Visiting artists and theatre companies Teaching and non-teaching staff Pupils </a:t>
            </a:r>
          </a:p>
          <a:p>
            <a:pPr marL="0" indent="0">
              <a:buNone/>
            </a:pPr>
            <a:r>
              <a:rPr lang="en-GB" b="1" dirty="0"/>
              <a:t>Job Summary</a:t>
            </a:r>
            <a:r>
              <a:rPr lang="en-GB" dirty="0"/>
              <a:t> The Stage Manager/Theatre Technician supports the Technical Manager in maintaining a very high standard of technical service to all incoming theatre companies, artists and hirers of the building, to various outreach production projects and particularly serving the educational requirements of curricular and extra-curricular Drama. This involves the operation and maintenance of technical equipment in the North Wall Centre and other performance spaces within the school (and potentially elsewhere). </a:t>
            </a:r>
          </a:p>
          <a:p>
            <a:pPr marL="0" indent="0">
              <a:buNone/>
            </a:pPr>
            <a:r>
              <a:rPr lang="en-GB" dirty="0"/>
              <a:t>The post holder will be expected to provide in-house stage management to productions and projects in development and rehearsal. The role deputises for the Technical Manager, as necessary. </a:t>
            </a:r>
            <a:endParaRPr lang="en-US" dirty="0"/>
          </a:p>
        </p:txBody>
      </p:sp>
    </p:spTree>
    <p:extLst>
      <p:ext uri="{BB962C8B-B14F-4D97-AF65-F5344CB8AC3E}">
        <p14:creationId xmlns:p14="http://schemas.microsoft.com/office/powerpoint/2010/main" val="20476575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44714"/>
            <a:ext cx="8229600" cy="6277429"/>
          </a:xfrm>
        </p:spPr>
        <p:txBody>
          <a:bodyPr>
            <a:normAutofit fontScale="62500" lnSpcReduction="20000"/>
          </a:bodyPr>
          <a:lstStyle/>
          <a:p>
            <a:pPr marL="0" indent="0">
              <a:buNone/>
            </a:pPr>
            <a:r>
              <a:rPr lang="en-GB" b="1" dirty="0"/>
              <a:t>Hours of work </a:t>
            </a:r>
            <a:endParaRPr lang="en-GB" dirty="0"/>
          </a:p>
          <a:p>
            <a:pPr marL="0" indent="0">
              <a:buNone/>
            </a:pPr>
            <a:r>
              <a:rPr lang="en-GB" dirty="0"/>
              <a:t>Hours of work will depend on incoming productions and other uses of the performance spaces. The nature of the job is that there will be periods of intense production work followed by less intense periods. Commitments will involve some unsocial working hours, especially during production periods. This will be balanced out where possible with lighter shifts during the day and outside these periods, and time off in lieu will offered where the demands of the job allow - although this will vary from term to term, or even from week to week. A highly flexible approach is therefore required. The School will not require the post-holder to work more than an average 40 hours each week, nor will the hours worked infringe their rights under Working Time regulations. </a:t>
            </a:r>
          </a:p>
          <a:p>
            <a:pPr marL="0" indent="0">
              <a:buNone/>
            </a:pPr>
            <a:r>
              <a:rPr lang="en-GB" b="1" dirty="0"/>
              <a:t>Salary </a:t>
            </a:r>
            <a:endParaRPr lang="en-GB" dirty="0"/>
          </a:p>
          <a:p>
            <a:pPr marL="0" indent="0">
              <a:buNone/>
            </a:pPr>
            <a:r>
              <a:rPr lang="en-GB" dirty="0"/>
              <a:t>The annual salary for this position will be between £18,000 and £20,000, depending on qualifications and experience. </a:t>
            </a:r>
          </a:p>
          <a:p>
            <a:pPr marL="0" indent="0">
              <a:buNone/>
            </a:pPr>
            <a:r>
              <a:rPr lang="en-GB" b="1" dirty="0"/>
              <a:t>Health and Safety </a:t>
            </a:r>
            <a:endParaRPr lang="en-GB" dirty="0"/>
          </a:p>
          <a:p>
            <a:pPr marL="0" indent="0">
              <a:buNone/>
            </a:pPr>
            <a:r>
              <a:rPr lang="en-GB" dirty="0"/>
              <a:t>Under the Health &amp; Safety at Work Act 1974 all staff must take reasonable care of their own health and safety and of others who may be affected by their actions or omissions at work and must comply with the School in its understanding of any relevant statutory provision. Staff must not intentionally or recklessly interfere with or misuse anything provided in the interests of health, safety and welfare in pursuance of any of the statutory provisions. </a:t>
            </a:r>
          </a:p>
          <a:p>
            <a:pPr marL="0" indent="0">
              <a:buNone/>
            </a:pPr>
            <a:endParaRPr lang="en-US" dirty="0"/>
          </a:p>
        </p:txBody>
      </p:sp>
    </p:spTree>
    <p:extLst>
      <p:ext uri="{BB962C8B-B14F-4D97-AF65-F5344CB8AC3E}">
        <p14:creationId xmlns:p14="http://schemas.microsoft.com/office/powerpoint/2010/main" val="1498184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6571" y="127000"/>
            <a:ext cx="8654143" cy="6496538"/>
          </a:xfrm>
        </p:spPr>
        <p:txBody>
          <a:bodyPr>
            <a:noAutofit/>
          </a:bodyPr>
          <a:lstStyle/>
          <a:p>
            <a:pPr marL="0" indent="0">
              <a:lnSpc>
                <a:spcPct val="90000"/>
              </a:lnSpc>
              <a:buNone/>
            </a:pPr>
            <a:r>
              <a:rPr lang="en-GB" sz="2400" b="1" dirty="0"/>
              <a:t>Main Duties and Responsibilities </a:t>
            </a:r>
            <a:endParaRPr lang="en-GB" sz="2400" dirty="0"/>
          </a:p>
          <a:p>
            <a:pPr marL="0" indent="0">
              <a:lnSpc>
                <a:spcPct val="90000"/>
              </a:lnSpc>
              <a:buNone/>
            </a:pPr>
            <a:r>
              <a:rPr lang="en-GB" sz="2400" dirty="0"/>
              <a:t>The Stage Manager/Theatre Technician post will involve </a:t>
            </a:r>
            <a:r>
              <a:rPr lang="en-GB" sz="2400" dirty="0" smtClean="0"/>
              <a:t>heavy lifting </a:t>
            </a:r>
            <a:r>
              <a:rPr lang="en-GB" sz="2400" dirty="0"/>
              <a:t>and work at heights. Main duties and responsibilities will include: </a:t>
            </a:r>
          </a:p>
          <a:p>
            <a:pPr marL="0" indent="0">
              <a:lnSpc>
                <a:spcPct val="90000"/>
              </a:lnSpc>
              <a:buNone/>
            </a:pPr>
            <a:r>
              <a:rPr lang="en-GB" sz="2400" dirty="0" smtClean="0">
                <a:sym typeface="Symbol"/>
              </a:rPr>
              <a:t></a:t>
            </a:r>
            <a:r>
              <a:rPr lang="en-GB" sz="2400" dirty="0" smtClean="0"/>
              <a:t> </a:t>
            </a:r>
            <a:r>
              <a:rPr lang="en-GB" sz="2400" dirty="0"/>
              <a:t>Stage management duties, including sourcing props, creating prompt books, cuing shows </a:t>
            </a:r>
          </a:p>
          <a:p>
            <a:pPr marL="0" indent="0">
              <a:lnSpc>
                <a:spcPct val="90000"/>
              </a:lnSpc>
              <a:buNone/>
            </a:pPr>
            <a:r>
              <a:rPr lang="en-GB" sz="2400" dirty="0">
                <a:sym typeface="Symbol"/>
              </a:rPr>
              <a:t></a:t>
            </a:r>
            <a:r>
              <a:rPr lang="en-GB" sz="2400" dirty="0"/>
              <a:t> The operation of lighting and sound equipment, as required. </a:t>
            </a:r>
          </a:p>
          <a:p>
            <a:pPr marL="0" indent="0">
              <a:lnSpc>
                <a:spcPct val="90000"/>
              </a:lnSpc>
              <a:buNone/>
            </a:pPr>
            <a:r>
              <a:rPr lang="en-GB" sz="2400" dirty="0">
                <a:sym typeface="Symbol"/>
              </a:rPr>
              <a:t></a:t>
            </a:r>
            <a:r>
              <a:rPr lang="en-GB" sz="2400" dirty="0"/>
              <a:t> The provision of technical support for sound, lighting and sets for productions </a:t>
            </a:r>
          </a:p>
          <a:p>
            <a:pPr marL="0" indent="0">
              <a:lnSpc>
                <a:spcPct val="90000"/>
              </a:lnSpc>
              <a:buNone/>
            </a:pPr>
            <a:r>
              <a:rPr lang="en-GB" sz="2400" dirty="0">
                <a:sym typeface="Symbol"/>
              </a:rPr>
              <a:t></a:t>
            </a:r>
            <a:r>
              <a:rPr lang="en-GB" sz="2400" dirty="0"/>
              <a:t> The maintenance of the fabric and resources of the buildings and equipment. </a:t>
            </a:r>
          </a:p>
          <a:p>
            <a:pPr marL="0" indent="0">
              <a:lnSpc>
                <a:spcPct val="90000"/>
              </a:lnSpc>
              <a:buNone/>
            </a:pPr>
            <a:r>
              <a:rPr lang="en-GB" sz="2400" dirty="0">
                <a:sym typeface="Symbol"/>
              </a:rPr>
              <a:t></a:t>
            </a:r>
            <a:r>
              <a:rPr lang="en-GB" sz="2400" dirty="0"/>
              <a:t> Providing the technical requirements of artists and/or theatre companies visiting the theatre. </a:t>
            </a:r>
          </a:p>
          <a:p>
            <a:pPr marL="0" indent="0">
              <a:lnSpc>
                <a:spcPct val="90000"/>
              </a:lnSpc>
              <a:buNone/>
            </a:pPr>
            <a:r>
              <a:rPr lang="en-GB" sz="2400" dirty="0">
                <a:sym typeface="Symbol"/>
              </a:rPr>
              <a:t></a:t>
            </a:r>
            <a:r>
              <a:rPr lang="en-GB" sz="2400" dirty="0"/>
              <a:t> The maintenance of systems for neat storage of stock and equipment. </a:t>
            </a:r>
          </a:p>
          <a:p>
            <a:pPr marL="0" indent="0">
              <a:lnSpc>
                <a:spcPct val="90000"/>
              </a:lnSpc>
              <a:buNone/>
            </a:pPr>
            <a:r>
              <a:rPr lang="en-GB" sz="2400" dirty="0">
                <a:sym typeface="Symbol"/>
              </a:rPr>
              <a:t></a:t>
            </a:r>
            <a:r>
              <a:rPr lang="en-GB" sz="2400" dirty="0"/>
              <a:t> Helping to establish effective professional working practice in these spaces, in accordance with School policy and legal requirements for Health and Safety. </a:t>
            </a:r>
          </a:p>
          <a:p>
            <a:pPr marL="0" indent="0">
              <a:lnSpc>
                <a:spcPct val="90000"/>
              </a:lnSpc>
              <a:buNone/>
            </a:pPr>
            <a:endParaRPr lang="en-US" sz="2400" dirty="0"/>
          </a:p>
        </p:txBody>
      </p:sp>
    </p:spTree>
    <p:extLst>
      <p:ext uri="{BB962C8B-B14F-4D97-AF65-F5344CB8AC3E}">
        <p14:creationId xmlns:p14="http://schemas.microsoft.com/office/powerpoint/2010/main" val="40519939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26571"/>
            <a:ext cx="8229600" cy="6295571"/>
          </a:xfrm>
        </p:spPr>
        <p:txBody>
          <a:bodyPr>
            <a:normAutofit fontScale="77500" lnSpcReduction="20000"/>
          </a:bodyPr>
          <a:lstStyle/>
          <a:p>
            <a:pPr marL="0" indent="0">
              <a:buNone/>
            </a:pPr>
            <a:r>
              <a:rPr lang="en-GB" b="1" dirty="0"/>
              <a:t>Curricular and extra-curricular support </a:t>
            </a:r>
            <a:endParaRPr lang="en-GB" dirty="0"/>
          </a:p>
          <a:p>
            <a:pPr marL="0" indent="0">
              <a:buNone/>
            </a:pPr>
            <a:r>
              <a:rPr lang="en-GB" dirty="0">
                <a:sym typeface="Symbol"/>
              </a:rPr>
              <a:t></a:t>
            </a:r>
            <a:r>
              <a:rPr lang="en-GB" dirty="0"/>
              <a:t> Working with the Technical Manager and the Heads of Drama to provide technical and stage management support for curricular and extra-curricular drama. </a:t>
            </a:r>
          </a:p>
          <a:p>
            <a:pPr marL="0" indent="0">
              <a:buNone/>
            </a:pPr>
            <a:r>
              <a:rPr lang="en-GB" dirty="0">
                <a:sym typeface="Symbol"/>
              </a:rPr>
              <a:t></a:t>
            </a:r>
            <a:r>
              <a:rPr lang="en-GB" dirty="0"/>
              <a:t> Assisting in the provision of technical support for sound, lighting and sets for productions in School, under the direction of the Heads of Drama, Music and Dance. </a:t>
            </a:r>
          </a:p>
          <a:p>
            <a:pPr marL="0" indent="0">
              <a:buNone/>
            </a:pPr>
            <a:r>
              <a:rPr lang="en-GB" dirty="0" smtClean="0">
                <a:sym typeface="Symbol"/>
              </a:rPr>
              <a:t></a:t>
            </a:r>
            <a:r>
              <a:rPr lang="en-GB" dirty="0" smtClean="0"/>
              <a:t> Developing </a:t>
            </a:r>
            <a:r>
              <a:rPr lang="en-GB" dirty="0"/>
              <a:t>technical and stage management skills in </a:t>
            </a:r>
            <a:r>
              <a:rPr lang="en-GB" dirty="0" err="1" smtClean="0"/>
              <a:t>pupilswho</a:t>
            </a:r>
            <a:r>
              <a:rPr lang="en-GB" dirty="0" smtClean="0"/>
              <a:t> </a:t>
            </a:r>
            <a:r>
              <a:rPr lang="en-GB" dirty="0"/>
              <a:t>use the North Wall and other facilities and helping to teach these pupils effective, safe and professional working methods. </a:t>
            </a:r>
            <a:endParaRPr lang="en-GB" dirty="0" smtClean="0"/>
          </a:p>
          <a:p>
            <a:pPr marL="0" indent="0">
              <a:buNone/>
            </a:pPr>
            <a:endParaRPr lang="en-GB" dirty="0"/>
          </a:p>
          <a:p>
            <a:pPr marL="0" indent="0">
              <a:buNone/>
            </a:pPr>
            <a:r>
              <a:rPr lang="en-GB" b="1" dirty="0"/>
              <a:t>Other duties </a:t>
            </a:r>
            <a:endParaRPr lang="en-GB" dirty="0"/>
          </a:p>
          <a:p>
            <a:pPr marL="0" indent="0">
              <a:buNone/>
            </a:pPr>
            <a:r>
              <a:rPr lang="en-GB" dirty="0">
                <a:sym typeface="Symbol"/>
              </a:rPr>
              <a:t></a:t>
            </a:r>
            <a:r>
              <a:rPr lang="en-GB" dirty="0"/>
              <a:t> Deputising for the Technical Manager, as required. </a:t>
            </a:r>
          </a:p>
          <a:p>
            <a:pPr marL="0" indent="0">
              <a:buNone/>
            </a:pPr>
            <a:r>
              <a:rPr lang="en-GB" dirty="0">
                <a:sym typeface="Symbol"/>
              </a:rPr>
              <a:t></a:t>
            </a:r>
            <a:r>
              <a:rPr lang="en-GB" dirty="0"/>
              <a:t> With the theatre management team, sharing responsibility for lock-up procedures and security in the buildings. </a:t>
            </a:r>
          </a:p>
          <a:p>
            <a:pPr marL="0" indent="0">
              <a:buNone/>
            </a:pPr>
            <a:r>
              <a:rPr lang="en-GB" dirty="0">
                <a:sym typeface="Symbol"/>
              </a:rPr>
              <a:t></a:t>
            </a:r>
            <a:r>
              <a:rPr lang="en-GB" dirty="0"/>
              <a:t> The Stage Manager/Theatre Technician will be expected to undertake other duties related to the post, as necessary. </a:t>
            </a:r>
            <a:endParaRPr lang="en-US" dirty="0"/>
          </a:p>
        </p:txBody>
      </p:sp>
    </p:spTree>
    <p:extLst>
      <p:ext uri="{BB962C8B-B14F-4D97-AF65-F5344CB8AC3E}">
        <p14:creationId xmlns:p14="http://schemas.microsoft.com/office/powerpoint/2010/main" val="27591509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9571"/>
            <a:ext cx="8229600" cy="6386285"/>
          </a:xfrm>
        </p:spPr>
        <p:txBody>
          <a:bodyPr>
            <a:normAutofit fontScale="85000" lnSpcReduction="20000"/>
          </a:bodyPr>
          <a:lstStyle/>
          <a:p>
            <a:r>
              <a:rPr lang="en-GB" b="1" dirty="0"/>
              <a:t>Person Specification </a:t>
            </a:r>
            <a:endParaRPr lang="en-GB" dirty="0"/>
          </a:p>
          <a:p>
            <a:r>
              <a:rPr lang="en-GB" dirty="0"/>
              <a:t>The ability to work flexibly and work the necessary hours to meet the demands of the position. </a:t>
            </a:r>
          </a:p>
          <a:p>
            <a:r>
              <a:rPr lang="en-GB" dirty="0"/>
              <a:t>A formal qualification in stage management or technical theatre. </a:t>
            </a:r>
          </a:p>
          <a:p>
            <a:r>
              <a:rPr lang="en-GB" b="1" dirty="0"/>
              <a:t>Skills and abilities </a:t>
            </a:r>
            <a:endParaRPr lang="en-GB" dirty="0"/>
          </a:p>
          <a:p>
            <a:r>
              <a:rPr lang="en-GB" dirty="0"/>
              <a:t>Direct experience of stage management roles &amp; responsibilities and a willingness to undertake these at a variety of levels </a:t>
            </a:r>
          </a:p>
          <a:p>
            <a:r>
              <a:rPr lang="en-GB" dirty="0"/>
              <a:t>A wide range of technical theatre skills, specifically: - </a:t>
            </a:r>
          </a:p>
          <a:p>
            <a:r>
              <a:rPr lang="en-GB" dirty="0"/>
              <a:t>Rigging and focusing lights </a:t>
            </a:r>
          </a:p>
          <a:p>
            <a:r>
              <a:rPr lang="en-GB" dirty="0"/>
              <a:t>Programming lighting boards </a:t>
            </a:r>
          </a:p>
          <a:p>
            <a:r>
              <a:rPr lang="en-GB" dirty="0"/>
              <a:t>Basic lighting design competence </a:t>
            </a:r>
          </a:p>
          <a:p>
            <a:r>
              <a:rPr lang="en-GB" dirty="0"/>
              <a:t>Basic sound operation </a:t>
            </a:r>
          </a:p>
          <a:p>
            <a:r>
              <a:rPr lang="en-GB" dirty="0"/>
              <a:t>The ability to work and communicate with people of all ages. </a:t>
            </a:r>
          </a:p>
          <a:p>
            <a:endParaRPr lang="en-US" dirty="0"/>
          </a:p>
        </p:txBody>
      </p:sp>
    </p:spTree>
    <p:extLst>
      <p:ext uri="{BB962C8B-B14F-4D97-AF65-F5344CB8AC3E}">
        <p14:creationId xmlns:p14="http://schemas.microsoft.com/office/powerpoint/2010/main" val="33615692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16857"/>
            <a:ext cx="8229600" cy="5842000"/>
          </a:xfrm>
        </p:spPr>
        <p:txBody>
          <a:bodyPr>
            <a:normAutofit fontScale="70000" lnSpcReduction="20000"/>
          </a:bodyPr>
          <a:lstStyle/>
          <a:p>
            <a:r>
              <a:rPr lang="en-GB" dirty="0"/>
              <a:t>Willingness to work with students in an mentoring role and capacity </a:t>
            </a:r>
          </a:p>
          <a:p>
            <a:r>
              <a:rPr lang="en-GB" dirty="0"/>
              <a:t>Excellent interpersonal skills. </a:t>
            </a:r>
          </a:p>
          <a:p>
            <a:r>
              <a:rPr lang="en-GB" dirty="0"/>
              <a:t>The ability to work well as part of a team. </a:t>
            </a:r>
          </a:p>
          <a:p>
            <a:r>
              <a:rPr lang="en-GB" dirty="0"/>
              <a:t>The ability to prioritise and manage changing workloads and situations. </a:t>
            </a:r>
          </a:p>
          <a:p>
            <a:r>
              <a:rPr lang="en-GB" dirty="0"/>
              <a:t>Mixing live sound and creating basic sound designs </a:t>
            </a:r>
          </a:p>
          <a:p>
            <a:r>
              <a:rPr lang="en-GB" dirty="0"/>
              <a:t>Familiarity with </a:t>
            </a:r>
            <a:r>
              <a:rPr lang="en-GB" dirty="0" err="1"/>
              <a:t>QLab</a:t>
            </a:r>
            <a:r>
              <a:rPr lang="en-GB" dirty="0"/>
              <a:t> Experience </a:t>
            </a:r>
          </a:p>
          <a:p>
            <a:r>
              <a:rPr lang="en-GB" dirty="0"/>
              <a:t>Experience of technical work and/or stage management in the theatre, in a position of responsibility </a:t>
            </a:r>
          </a:p>
          <a:p>
            <a:r>
              <a:rPr lang="en-GB" dirty="0"/>
              <a:t>Experience of working with young people. </a:t>
            </a:r>
          </a:p>
          <a:p>
            <a:r>
              <a:rPr lang="en-GB" b="1" dirty="0"/>
              <a:t>Personal Qualities </a:t>
            </a:r>
            <a:endParaRPr lang="en-GB" dirty="0"/>
          </a:p>
          <a:p>
            <a:r>
              <a:rPr lang="en-GB" dirty="0"/>
              <a:t>A commitment to high standards of service </a:t>
            </a:r>
          </a:p>
          <a:p>
            <a:r>
              <a:rPr lang="en-GB" dirty="0"/>
              <a:t>An ability to both take instruction and to work on your own initiative and without supervision </a:t>
            </a:r>
          </a:p>
          <a:p>
            <a:r>
              <a:rPr lang="en-GB" dirty="0"/>
              <a:t>A commitment to child protection and a willingness to work within relevant School guidance and procedures</a:t>
            </a:r>
          </a:p>
        </p:txBody>
      </p:sp>
    </p:spTree>
    <p:extLst>
      <p:ext uri="{BB962C8B-B14F-4D97-AF65-F5344CB8AC3E}">
        <p14:creationId xmlns:p14="http://schemas.microsoft.com/office/powerpoint/2010/main" val="186513887"/>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lgn="ctr">
              <a:buNone/>
            </a:pPr>
            <a:r>
              <a:rPr lang="en-US" dirty="0" smtClean="0">
                <a:hlinkClick r:id="rId2"/>
              </a:rPr>
              <a:t>FUEL THEATRE</a:t>
            </a:r>
            <a:endParaRPr lang="en-US" dirty="0"/>
          </a:p>
        </p:txBody>
      </p:sp>
    </p:spTree>
    <p:extLst>
      <p:ext uri="{BB962C8B-B14F-4D97-AF65-F5344CB8AC3E}">
        <p14:creationId xmlns:p14="http://schemas.microsoft.com/office/powerpoint/2010/main" val="546103960"/>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FUEL THEATRE</a:t>
            </a:r>
            <a:endParaRPr lang="en-US" dirty="0"/>
          </a:p>
        </p:txBody>
      </p:sp>
      <p:sp>
        <p:nvSpPr>
          <p:cNvPr id="3" name="Content Placeholder 2"/>
          <p:cNvSpPr>
            <a:spLocks noGrp="1"/>
          </p:cNvSpPr>
          <p:nvPr>
            <p:ph idx="1"/>
          </p:nvPr>
        </p:nvSpPr>
        <p:spPr>
          <a:xfrm>
            <a:off x="457200" y="1600200"/>
            <a:ext cx="8229600" cy="4949371"/>
          </a:xfrm>
        </p:spPr>
        <p:txBody>
          <a:bodyPr/>
          <a:lstStyle/>
          <a:p>
            <a:pPr marL="0" indent="0">
              <a:buNone/>
            </a:pPr>
            <a:r>
              <a:rPr lang="en-US" dirty="0"/>
              <a:t>Fuel is looking for a Company Stage Manager for a ground breaking new opera, which will take </a:t>
            </a:r>
            <a:r>
              <a:rPr lang="en-US" dirty="0" smtClean="0"/>
              <a:t>place Spring </a:t>
            </a:r>
            <a:r>
              <a:rPr lang="en-US" dirty="0"/>
              <a:t>and Summer of 2016.</a:t>
            </a:r>
          </a:p>
          <a:p>
            <a:pPr marL="0" indent="0">
              <a:buNone/>
            </a:pPr>
            <a:r>
              <a:rPr lang="en-US" dirty="0"/>
              <a:t>“Opera for the Unknown Woman” will tour three UK cities in total with a cast of 12 performers (</a:t>
            </a:r>
            <a:r>
              <a:rPr lang="en-US" dirty="0" smtClean="0"/>
              <a:t>8 singers</a:t>
            </a:r>
            <a:r>
              <a:rPr lang="en-US" dirty="0"/>
              <a:t>, 3 musicians and a conductor)</a:t>
            </a:r>
          </a:p>
        </p:txBody>
      </p:sp>
    </p:spTree>
    <p:extLst>
      <p:ext uri="{BB962C8B-B14F-4D97-AF65-F5344CB8AC3E}">
        <p14:creationId xmlns:p14="http://schemas.microsoft.com/office/powerpoint/2010/main" val="1467696248"/>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08000"/>
            <a:ext cx="8229600" cy="6041571"/>
          </a:xfrm>
        </p:spPr>
        <p:txBody>
          <a:bodyPr>
            <a:normAutofit fontScale="85000" lnSpcReduction="20000"/>
          </a:bodyPr>
          <a:lstStyle/>
          <a:p>
            <a:pPr marL="0" indent="0">
              <a:buNone/>
            </a:pPr>
            <a:r>
              <a:rPr lang="en-US" b="1" dirty="0"/>
              <a:t>Key Responsibilities:</a:t>
            </a:r>
          </a:p>
          <a:p>
            <a:pPr marL="0" indent="0">
              <a:buNone/>
            </a:pPr>
            <a:r>
              <a:rPr lang="en-US" dirty="0"/>
              <a:t>Responsibility for the stage management of rehearsals and performances.</a:t>
            </a:r>
          </a:p>
          <a:p>
            <a:pPr marL="0" indent="0">
              <a:buNone/>
            </a:pPr>
            <a:r>
              <a:rPr lang="en-US" dirty="0"/>
              <a:t>Production and distribution of rehearsal calls and any other key information to the company, such </a:t>
            </a:r>
            <a:r>
              <a:rPr lang="en-US" dirty="0" smtClean="0"/>
              <a:t>as maps </a:t>
            </a:r>
            <a:r>
              <a:rPr lang="en-US" dirty="0"/>
              <a:t>and any other rehearsal and travel details/arrangements while in rehearsal and for the tour.</a:t>
            </a:r>
          </a:p>
          <a:p>
            <a:pPr marL="0" indent="0">
              <a:buNone/>
            </a:pPr>
            <a:r>
              <a:rPr lang="en-US" dirty="0"/>
              <a:t>Being the focal point for the scheduling of fittings, production progress meetings and any other </a:t>
            </a:r>
            <a:r>
              <a:rPr lang="en-US" dirty="0" smtClean="0"/>
              <a:t>activity which </a:t>
            </a:r>
            <a:r>
              <a:rPr lang="en-US" dirty="0"/>
              <a:t>might impinge upon rehearsal.</a:t>
            </a:r>
          </a:p>
          <a:p>
            <a:pPr marL="0" indent="0">
              <a:buNone/>
            </a:pPr>
            <a:r>
              <a:rPr lang="en-US" dirty="0"/>
              <a:t>Being the main pastoral care contact for all performers</a:t>
            </a:r>
          </a:p>
          <a:p>
            <a:pPr marL="0" indent="0">
              <a:buNone/>
            </a:pPr>
            <a:r>
              <a:rPr lang="en-US" dirty="0"/>
              <a:t>Working to ensure the smooth transfer of the rehearsal process from London to any other venue</a:t>
            </a:r>
          </a:p>
          <a:p>
            <a:pPr marL="0" indent="0">
              <a:buNone/>
            </a:pPr>
            <a:r>
              <a:rPr lang="en-US" dirty="0"/>
              <a:t>Keeping an up to date set of cue sheets and setting lists and to compile a show bible of all </a:t>
            </a:r>
            <a:r>
              <a:rPr lang="en-US" dirty="0" smtClean="0"/>
              <a:t>relevant information </a:t>
            </a:r>
            <a:r>
              <a:rPr lang="en-US" dirty="0"/>
              <a:t>at the end of the process.</a:t>
            </a:r>
          </a:p>
        </p:txBody>
      </p:sp>
    </p:spTree>
    <p:extLst>
      <p:ext uri="{BB962C8B-B14F-4D97-AF65-F5344CB8AC3E}">
        <p14:creationId xmlns:p14="http://schemas.microsoft.com/office/powerpoint/2010/main" val="3699118836"/>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35429"/>
            <a:ext cx="8229600" cy="6114141"/>
          </a:xfrm>
        </p:spPr>
        <p:txBody>
          <a:bodyPr>
            <a:normAutofit fontScale="70000" lnSpcReduction="20000"/>
          </a:bodyPr>
          <a:lstStyle/>
          <a:p>
            <a:pPr marL="0" indent="0">
              <a:buNone/>
            </a:pPr>
            <a:r>
              <a:rPr lang="en-US" b="1" dirty="0"/>
              <a:t>During the Get in and Get Out of the show:</a:t>
            </a:r>
          </a:p>
          <a:p>
            <a:pPr marL="0" indent="0">
              <a:buNone/>
            </a:pPr>
            <a:r>
              <a:rPr lang="en-US" dirty="0"/>
              <a:t>Get in and Get Out responsibilities will include setting up props and props tables.</a:t>
            </a:r>
          </a:p>
          <a:p>
            <a:pPr marL="0" indent="0">
              <a:buNone/>
            </a:pPr>
            <a:r>
              <a:rPr lang="en-US" dirty="0"/>
              <a:t>Making sure performer related facilities equipped</a:t>
            </a:r>
          </a:p>
          <a:p>
            <a:pPr marL="0" indent="0">
              <a:buNone/>
            </a:pPr>
            <a:r>
              <a:rPr lang="en-US" dirty="0"/>
              <a:t>Making sure necessary communication systems for the shows are up and running</a:t>
            </a:r>
          </a:p>
          <a:p>
            <a:pPr marL="0" indent="0">
              <a:buNone/>
            </a:pPr>
            <a:r>
              <a:rPr lang="en-US" dirty="0"/>
              <a:t>Supporting the production team in setting up the show as necessary</a:t>
            </a:r>
          </a:p>
          <a:p>
            <a:pPr marL="0" indent="0">
              <a:buNone/>
            </a:pPr>
            <a:endParaRPr lang="en-US" b="1" dirty="0" smtClean="0"/>
          </a:p>
          <a:p>
            <a:pPr marL="0" indent="0">
              <a:buNone/>
            </a:pPr>
            <a:r>
              <a:rPr lang="en-US" b="1" dirty="0" smtClean="0"/>
              <a:t>During </a:t>
            </a:r>
            <a:r>
              <a:rPr lang="en-US" b="1" dirty="0"/>
              <a:t>the show:</a:t>
            </a:r>
          </a:p>
          <a:p>
            <a:pPr marL="0" indent="0">
              <a:buNone/>
            </a:pPr>
            <a:r>
              <a:rPr lang="en-US" dirty="0"/>
              <a:t>To complete any pre-sets as necessary in collaboration with the production and in-house teams</a:t>
            </a:r>
          </a:p>
          <a:p>
            <a:pPr marL="0" indent="0">
              <a:buNone/>
            </a:pPr>
            <a:r>
              <a:rPr lang="en-US" dirty="0"/>
              <a:t>To cue show crew and performers as necessary</a:t>
            </a:r>
          </a:p>
          <a:p>
            <a:pPr marL="0" indent="0">
              <a:buNone/>
            </a:pPr>
            <a:r>
              <a:rPr lang="en-US" dirty="0"/>
              <a:t>To ensure all venues receive the relevant FOH arrangements regarding the show</a:t>
            </a:r>
          </a:p>
          <a:p>
            <a:pPr marL="0" indent="0">
              <a:buNone/>
            </a:pPr>
            <a:r>
              <a:rPr lang="en-US" dirty="0"/>
              <a:t>To complete show reports.</a:t>
            </a:r>
          </a:p>
          <a:p>
            <a:pPr marL="0" indent="0">
              <a:buNone/>
            </a:pPr>
            <a:r>
              <a:rPr lang="en-US" dirty="0"/>
              <a:t>Manage the Stage Management running budget as necessary including any Petty Cash assigned to </a:t>
            </a:r>
            <a:r>
              <a:rPr lang="en-US" dirty="0" smtClean="0"/>
              <a:t>this department</a:t>
            </a:r>
            <a:r>
              <a:rPr lang="en-US" dirty="0"/>
              <a:t>. </a:t>
            </a:r>
          </a:p>
        </p:txBody>
      </p:sp>
    </p:spTree>
    <p:extLst>
      <p:ext uri="{BB962C8B-B14F-4D97-AF65-F5344CB8AC3E}">
        <p14:creationId xmlns:p14="http://schemas.microsoft.com/office/powerpoint/2010/main" val="39235531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088571"/>
            <a:ext cx="8229600" cy="5352142"/>
          </a:xfrm>
        </p:spPr>
        <p:txBody>
          <a:bodyPr/>
          <a:lstStyle/>
          <a:p>
            <a:pPr marL="0" indent="0">
              <a:buNone/>
            </a:pPr>
            <a:r>
              <a:rPr lang="en-US" b="1" dirty="0"/>
              <a:t>Other desired skills or experience:</a:t>
            </a:r>
          </a:p>
          <a:p>
            <a:r>
              <a:rPr lang="en-US" dirty="0"/>
              <a:t>Excellent timekeeping and </a:t>
            </a:r>
            <a:r>
              <a:rPr lang="en-US" dirty="0" err="1"/>
              <a:t>organisations</a:t>
            </a:r>
            <a:r>
              <a:rPr lang="en-US" dirty="0"/>
              <a:t> skills</a:t>
            </a:r>
          </a:p>
          <a:p>
            <a:r>
              <a:rPr lang="en-US" dirty="0"/>
              <a:t>First Aider</a:t>
            </a:r>
          </a:p>
          <a:p>
            <a:r>
              <a:rPr lang="en-US" dirty="0"/>
              <a:t>Knowledge of Health and Safety and good/safe working practice</a:t>
            </a:r>
          </a:p>
          <a:p>
            <a:r>
              <a:rPr lang="en-US" dirty="0"/>
              <a:t>Experience of working in Opera and with Opera performers</a:t>
            </a:r>
          </a:p>
          <a:p>
            <a:r>
              <a:rPr lang="en-US" dirty="0"/>
              <a:t>Experience working in touring shows</a:t>
            </a:r>
          </a:p>
        </p:txBody>
      </p:sp>
    </p:spTree>
    <p:extLst>
      <p:ext uri="{BB962C8B-B14F-4D97-AF65-F5344CB8AC3E}">
        <p14:creationId xmlns:p14="http://schemas.microsoft.com/office/powerpoint/2010/main" val="29082343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26143"/>
            <a:ext cx="8229600" cy="5896427"/>
          </a:xfrm>
        </p:spPr>
        <p:txBody>
          <a:bodyPr/>
          <a:lstStyle/>
          <a:p>
            <a:pPr marL="0" indent="0">
              <a:buNone/>
            </a:pPr>
            <a:r>
              <a:rPr lang="en-US" b="1" dirty="0"/>
              <a:t>Dates</a:t>
            </a:r>
          </a:p>
          <a:p>
            <a:pPr marL="0" indent="0">
              <a:buNone/>
            </a:pPr>
            <a:r>
              <a:rPr lang="en-US" dirty="0"/>
              <a:t>Rehearsal Dates in London – 18th of April to the 20th of </a:t>
            </a:r>
            <a:r>
              <a:rPr lang="en-US" dirty="0" smtClean="0"/>
              <a:t>May</a:t>
            </a:r>
          </a:p>
          <a:p>
            <a:pPr marL="0" indent="0">
              <a:buNone/>
            </a:pPr>
            <a:endParaRPr lang="en-US" dirty="0"/>
          </a:p>
          <a:p>
            <a:pPr marL="0" indent="0">
              <a:buNone/>
            </a:pPr>
            <a:r>
              <a:rPr lang="en-US" b="1" dirty="0"/>
              <a:t>Tour dates </a:t>
            </a:r>
            <a:r>
              <a:rPr lang="en-US" dirty="0"/>
              <a:t>– 21st – 27th of May</a:t>
            </a:r>
          </a:p>
          <a:p>
            <a:pPr marL="0" indent="0">
              <a:buNone/>
            </a:pPr>
            <a:r>
              <a:rPr lang="en-US" dirty="0"/>
              <a:t>31st of May – 12th of June</a:t>
            </a:r>
          </a:p>
          <a:p>
            <a:pPr marL="0" indent="0">
              <a:buNone/>
            </a:pPr>
            <a:r>
              <a:rPr lang="en-US" dirty="0"/>
              <a:t>20th – 25th of </a:t>
            </a:r>
            <a:r>
              <a:rPr lang="en-US" dirty="0" smtClean="0"/>
              <a:t>June</a:t>
            </a:r>
          </a:p>
          <a:p>
            <a:pPr marL="0" indent="0">
              <a:buNone/>
            </a:pPr>
            <a:endParaRPr lang="en-US" dirty="0"/>
          </a:p>
          <a:p>
            <a:pPr marL="0" indent="0">
              <a:buNone/>
            </a:pPr>
            <a:r>
              <a:rPr lang="en-US" b="1" dirty="0"/>
              <a:t>Fee</a:t>
            </a:r>
            <a:r>
              <a:rPr lang="en-US" dirty="0"/>
              <a:t> - £4500 plus accommodation, travel and per diems</a:t>
            </a:r>
          </a:p>
        </p:txBody>
      </p:sp>
    </p:spTree>
    <p:extLst>
      <p:ext uri="{BB962C8B-B14F-4D97-AF65-F5344CB8AC3E}">
        <p14:creationId xmlns:p14="http://schemas.microsoft.com/office/powerpoint/2010/main" val="14074431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384</TotalTime>
  <Words>1791</Words>
  <Application>Microsoft Macintosh PowerPoint</Application>
  <PresentationFormat>On-screen Show (4:3)</PresentationFormat>
  <Paragraphs>150</Paragraphs>
  <Slides>19</Slides>
  <Notes>0</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19</vt:i4>
      </vt:variant>
    </vt:vector>
  </HeadingPairs>
  <TitlesOfParts>
    <vt:vector size="21" baseType="lpstr">
      <vt:lpstr>Office Theme</vt:lpstr>
      <vt:lpstr>Document</vt:lpstr>
      <vt:lpstr>STAGE MANAGEMENT</vt:lpstr>
      <vt:lpstr>PowerPoint Presentation</vt:lpstr>
      <vt:lpstr>PowerPoint Presentation</vt:lpstr>
      <vt:lpstr>PowerPoint Presentation</vt:lpstr>
      <vt:lpstr>PowerPoint Presentation</vt:lpstr>
      <vt:lpstr>PowerPoint Presentation</vt:lpstr>
      <vt:lpstr>PowerPoint Presentation</vt:lpstr>
      <vt:lpstr>THE NORTH WALL, OXFORD</vt:lpstr>
      <vt:lpstr>PowerPoint Presentation</vt:lpstr>
      <vt:lpstr>PowerPoint Presentation</vt:lpstr>
      <vt:lpstr>PowerPoint Presentation</vt:lpstr>
      <vt:lpstr>PowerPoint Presentation</vt:lpstr>
      <vt:lpstr>PowerPoint Presentation</vt:lpstr>
      <vt:lpstr>PowerPoint Presentation</vt:lpstr>
      <vt:lpstr>FUEL THEATRE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Office 2004 Test Drive User</dc:creator>
  <cp:lastModifiedBy>Office 2004 Test Drive User</cp:lastModifiedBy>
  <cp:revision>12</cp:revision>
  <dcterms:created xsi:type="dcterms:W3CDTF">2016-02-22T16:42:24Z</dcterms:created>
  <dcterms:modified xsi:type="dcterms:W3CDTF">2018-01-17T21:27:10Z</dcterms:modified>
</cp:coreProperties>
</file>