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9"/>
  </p:notesMasterIdLst>
  <p:sldIdLst>
    <p:sldId id="256" r:id="rId2"/>
    <p:sldId id="269" r:id="rId3"/>
    <p:sldId id="262" r:id="rId4"/>
    <p:sldId id="271" r:id="rId5"/>
    <p:sldId id="281" r:id="rId6"/>
    <p:sldId id="273" r:id="rId7"/>
    <p:sldId id="285" r:id="rId8"/>
    <p:sldId id="284" r:id="rId9"/>
    <p:sldId id="282" r:id="rId10"/>
    <p:sldId id="283" r:id="rId11"/>
    <p:sldId id="274" r:id="rId12"/>
    <p:sldId id="275" r:id="rId13"/>
    <p:sldId id="276" r:id="rId14"/>
    <p:sldId id="277" r:id="rId15"/>
    <p:sldId id="278" r:id="rId16"/>
    <p:sldId id="279" r:id="rId17"/>
    <p:sldId id="280"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868"/>
    <p:restoredTop sz="93233"/>
  </p:normalViewPr>
  <p:slideViewPr>
    <p:cSldViewPr snapToGrid="0" snapToObjects="1">
      <p:cViewPr>
        <p:scale>
          <a:sx n="68" d="100"/>
          <a:sy n="68" d="100"/>
        </p:scale>
        <p:origin x="486" y="39"/>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298CB02-22ED-E84B-B943-0D573E81AF36}" type="datetimeFigureOut">
              <a:rPr lang="en-US" smtClean="0"/>
              <a:pPr/>
              <a:t>1/28/2019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6C2D03F-3102-9447-B771-F38B0444EFBF}" type="slidenum">
              <a:rPr lang="en-US" smtClean="0"/>
              <a:pPr/>
              <a:t>‹#›</a:t>
            </a:fld>
            <a:endParaRPr lang="en-US"/>
          </a:p>
        </p:txBody>
      </p:sp>
    </p:spTree>
    <p:extLst>
      <p:ext uri="{BB962C8B-B14F-4D97-AF65-F5344CB8AC3E}">
        <p14:creationId xmlns:p14="http://schemas.microsoft.com/office/powerpoint/2010/main" val="310935100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Modwl</a:t>
            </a:r>
            <a:r>
              <a:rPr lang="en-US" dirty="0" smtClean="0"/>
              <a:t> wedi </a:t>
            </a:r>
            <a:r>
              <a:rPr lang="en-US" dirty="0" err="1" smtClean="0"/>
              <a:t>ei</a:t>
            </a:r>
            <a:r>
              <a:rPr lang="en-US" dirty="0" smtClean="0"/>
              <a:t> </a:t>
            </a:r>
            <a:r>
              <a:rPr lang="en-US" dirty="0" err="1" smtClean="0"/>
              <a:t>rhannu</a:t>
            </a:r>
            <a:r>
              <a:rPr lang="en-US" baseline="0" dirty="0" smtClean="0"/>
              <a:t> I 2 </a:t>
            </a:r>
            <a:r>
              <a:rPr lang="en-US" baseline="0" dirty="0" err="1" smtClean="0"/>
              <a:t>rhan</a:t>
            </a:r>
            <a:r>
              <a:rPr lang="en-US" baseline="0" smtClean="0"/>
              <a:t> – </a:t>
            </a:r>
            <a:r>
              <a:rPr lang="en-US" baseline="0" dirty="0" smtClean="0"/>
              <a:t>iaith a </a:t>
            </a:r>
            <a:r>
              <a:rPr lang="en-US" baseline="0" dirty="0" err="1" smtClean="0"/>
              <a:t>theori</a:t>
            </a:r>
            <a:endParaRPr lang="en-US" baseline="0" dirty="0" smtClean="0"/>
          </a:p>
          <a:p>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Bydd </a:t>
            </a:r>
            <a:r>
              <a:rPr lang="en-US" dirty="0" err="1" smtClean="0"/>
              <a:t>rhan</a:t>
            </a:r>
            <a:r>
              <a:rPr lang="en-US" dirty="0" smtClean="0"/>
              <a:t> </a:t>
            </a:r>
            <a:r>
              <a:rPr lang="en-US" dirty="0" err="1" smtClean="0"/>
              <a:t>fwyaf</a:t>
            </a:r>
            <a:r>
              <a:rPr lang="en-US" dirty="0" smtClean="0"/>
              <a:t> </a:t>
            </a:r>
            <a:r>
              <a:rPr lang="en-US" dirty="0" err="1" smtClean="0"/>
              <a:t>y</a:t>
            </a:r>
            <a:r>
              <a:rPr lang="en-US" dirty="0" smtClean="0"/>
              <a:t> </a:t>
            </a:r>
            <a:r>
              <a:rPr lang="en-US" dirty="0" err="1" smtClean="0"/>
              <a:t>sesiynau’n</a:t>
            </a:r>
            <a:r>
              <a:rPr lang="en-US" dirty="0" smtClean="0"/>
              <a:t> </a:t>
            </a:r>
            <a:r>
              <a:rPr lang="en-US" dirty="0" err="1" smtClean="0"/>
              <a:t>cynnwys</a:t>
            </a:r>
            <a:r>
              <a:rPr lang="en-US" dirty="0" smtClean="0"/>
              <a:t> </a:t>
            </a:r>
            <a:r>
              <a:rPr lang="en-US" dirty="0" err="1" smtClean="0"/>
              <a:t>theori</a:t>
            </a:r>
            <a:r>
              <a:rPr lang="en-US" dirty="0" smtClean="0"/>
              <a:t> ac iaith (</a:t>
            </a:r>
            <a:r>
              <a:rPr lang="en-US" dirty="0" err="1" smtClean="0"/>
              <a:t>Jeni</a:t>
            </a:r>
            <a:r>
              <a:rPr lang="en-US" dirty="0" smtClean="0"/>
              <a:t> a </a:t>
            </a:r>
            <a:r>
              <a:rPr lang="en-US" dirty="0" err="1" smtClean="0"/>
              <a:t>Catrin</a:t>
            </a:r>
            <a:r>
              <a:rPr lang="en-US" dirty="0" smtClean="0"/>
              <a:t> </a:t>
            </a:r>
            <a:r>
              <a:rPr lang="en-US" dirty="0" err="1" smtClean="0"/>
              <a:t>i</a:t>
            </a:r>
            <a:r>
              <a:rPr lang="en-US" dirty="0" smtClean="0"/>
              <a:t> </a:t>
            </a:r>
            <a:r>
              <a:rPr lang="en-US" dirty="0" err="1" smtClean="0"/>
              <a:t>newid</a:t>
            </a:r>
            <a:r>
              <a:rPr lang="en-US" dirty="0" smtClean="0"/>
              <a:t> </a:t>
            </a:r>
            <a:r>
              <a:rPr lang="en-US" dirty="0" err="1" smtClean="0"/>
              <a:t>hwn</a:t>
            </a:r>
            <a:r>
              <a:rPr lang="en-US" dirty="0" smtClean="0"/>
              <a:t> </a:t>
            </a:r>
            <a:r>
              <a:rPr lang="en-US" dirty="0" err="1" smtClean="0"/>
              <a:t>os</a:t>
            </a:r>
            <a:r>
              <a:rPr lang="en-US" dirty="0" smtClean="0"/>
              <a:t> </a:t>
            </a:r>
            <a:r>
              <a:rPr lang="en-US" dirty="0" err="1" smtClean="0"/>
              <a:t>rydych</a:t>
            </a:r>
            <a:r>
              <a:rPr lang="en-US" baseline="0" dirty="0" smtClean="0"/>
              <a:t> </a:t>
            </a:r>
            <a:r>
              <a:rPr lang="en-US" baseline="0" dirty="0" err="1" smtClean="0"/>
              <a:t>yn</a:t>
            </a:r>
            <a:r>
              <a:rPr lang="en-US" baseline="0" dirty="0" smtClean="0"/>
              <a:t> </a:t>
            </a:r>
            <a:r>
              <a:rPr lang="en-US" baseline="0" dirty="0" err="1" smtClean="0"/>
              <a:t>dymuno</a:t>
            </a:r>
            <a:r>
              <a:rPr lang="en-US" baseline="0" dirty="0" smtClean="0"/>
              <a:t>)</a:t>
            </a:r>
          </a:p>
          <a:p>
            <a:endParaRPr lang="en-US" baseline="0" dirty="0" smtClean="0"/>
          </a:p>
          <a:p>
            <a:r>
              <a:rPr lang="en-US" baseline="0" dirty="0" smtClean="0"/>
              <a:t>Felly </a:t>
            </a:r>
            <a:r>
              <a:rPr lang="en-US" baseline="0" dirty="0" err="1" smtClean="0"/>
              <a:t>mae’r</a:t>
            </a:r>
            <a:r>
              <a:rPr lang="en-US" baseline="0" dirty="0" smtClean="0"/>
              <a:t> </a:t>
            </a:r>
            <a:r>
              <a:rPr lang="en-US" baseline="0" dirty="0" err="1" smtClean="0"/>
              <a:t>ddwy</a:t>
            </a:r>
            <a:r>
              <a:rPr lang="en-US" baseline="0" dirty="0" smtClean="0"/>
              <a:t> </a:t>
            </a:r>
            <a:r>
              <a:rPr lang="en-US" baseline="0" dirty="0" err="1" smtClean="0"/>
              <a:t>rhan</a:t>
            </a:r>
            <a:r>
              <a:rPr lang="en-US" baseline="0" dirty="0" smtClean="0"/>
              <a:t> </a:t>
            </a:r>
            <a:r>
              <a:rPr lang="en-US" baseline="0" dirty="0" err="1" smtClean="0"/>
              <a:t>yn</a:t>
            </a:r>
            <a:r>
              <a:rPr lang="en-US" baseline="0" dirty="0" smtClean="0"/>
              <a:t> </a:t>
            </a:r>
            <a:r>
              <a:rPr lang="en-US" baseline="0" dirty="0" err="1" smtClean="0"/>
              <a:t>cael</a:t>
            </a:r>
            <a:r>
              <a:rPr lang="en-US" baseline="0" dirty="0" smtClean="0"/>
              <a:t> </a:t>
            </a:r>
            <a:r>
              <a:rPr lang="en-US" baseline="0" dirty="0" err="1" smtClean="0"/>
              <a:t>eu</a:t>
            </a:r>
            <a:r>
              <a:rPr lang="en-US" baseline="0" dirty="0" smtClean="0"/>
              <a:t> </a:t>
            </a:r>
            <a:r>
              <a:rPr lang="en-US" baseline="0" dirty="0" err="1" smtClean="0"/>
              <a:t>asesu</a:t>
            </a:r>
            <a:r>
              <a:rPr lang="en-US" baseline="0" dirty="0" smtClean="0"/>
              <a:t> </a:t>
            </a:r>
            <a:r>
              <a:rPr lang="en-US" baseline="0" dirty="0" err="1" smtClean="0"/>
              <a:t>ar</a:t>
            </a:r>
            <a:r>
              <a:rPr lang="en-US" baseline="0" dirty="0" smtClean="0"/>
              <a:t> </a:t>
            </a:r>
            <a:r>
              <a:rPr lang="en-US" baseline="0" dirty="0" err="1" smtClean="0"/>
              <a:t>wahan</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1</a:t>
            </a:fld>
            <a:endParaRPr lang="en-US"/>
          </a:p>
        </p:txBody>
      </p:sp>
    </p:spTree>
    <p:extLst>
      <p:ext uri="{BB962C8B-B14F-4D97-AF65-F5344CB8AC3E}">
        <p14:creationId xmlns:p14="http://schemas.microsoft.com/office/powerpoint/2010/main" val="471960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Angen</a:t>
            </a:r>
            <a:r>
              <a:rPr lang="en-US" dirty="0" smtClean="0"/>
              <a:t> </a:t>
            </a:r>
            <a:r>
              <a:rPr lang="en-US" dirty="0" err="1" smtClean="0"/>
              <a:t>rhif</a:t>
            </a:r>
            <a:r>
              <a:rPr lang="en-US" baseline="0" dirty="0" smtClean="0"/>
              <a:t> </a:t>
            </a:r>
            <a:r>
              <a:rPr lang="en-US" baseline="0" dirty="0" err="1" smtClean="0"/>
              <a:t>ffon</a:t>
            </a:r>
            <a:r>
              <a:rPr lang="en-US" baseline="0" smtClean="0"/>
              <a:t> Kara a Linda</a:t>
            </a:r>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2</a:t>
            </a:fld>
            <a:endParaRPr lang="en-US"/>
          </a:p>
        </p:txBody>
      </p:sp>
    </p:spTree>
    <p:extLst>
      <p:ext uri="{BB962C8B-B14F-4D97-AF65-F5344CB8AC3E}">
        <p14:creationId xmlns:p14="http://schemas.microsoft.com/office/powerpoint/2010/main" val="287725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err="1" smtClean="0"/>
              <a:t>Angen</a:t>
            </a:r>
            <a:r>
              <a:rPr lang="en-US" dirty="0" smtClean="0"/>
              <a:t> </a:t>
            </a:r>
            <a:r>
              <a:rPr lang="en-US" dirty="0" err="1" smtClean="0"/>
              <a:t>rhif</a:t>
            </a:r>
            <a:r>
              <a:rPr lang="en-US" baseline="0" dirty="0" smtClean="0"/>
              <a:t> </a:t>
            </a:r>
            <a:r>
              <a:rPr lang="en-US" baseline="0" dirty="0" err="1" smtClean="0"/>
              <a:t>ffon</a:t>
            </a:r>
            <a:r>
              <a:rPr lang="en-US" baseline="0" smtClean="0"/>
              <a:t> Kara a Linda</a:t>
            </a:r>
            <a:endParaRPr lang="en-US" dirty="0"/>
          </a:p>
        </p:txBody>
      </p:sp>
      <p:sp>
        <p:nvSpPr>
          <p:cNvPr id="4" name="Slide Number Placeholder 3"/>
          <p:cNvSpPr>
            <a:spLocks noGrp="1"/>
          </p:cNvSpPr>
          <p:nvPr>
            <p:ph type="sldNum" sz="quarter" idx="10"/>
          </p:nvPr>
        </p:nvSpPr>
        <p:spPr/>
        <p:txBody>
          <a:bodyPr/>
          <a:lstStyle/>
          <a:p>
            <a:fld id="{F6C2D03F-3102-9447-B771-F38B0444EFBF}" type="slidenum">
              <a:rPr lang="en-US" smtClean="0"/>
              <a:pPr/>
              <a:t>3</a:t>
            </a:fld>
            <a:endParaRPr lang="en-US"/>
          </a:p>
        </p:txBody>
      </p:sp>
    </p:spTree>
    <p:extLst>
      <p:ext uri="{BB962C8B-B14F-4D97-AF65-F5344CB8AC3E}">
        <p14:creationId xmlns:p14="http://schemas.microsoft.com/office/powerpoint/2010/main" val="17382842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lstStyle>
          <a:p>
            <a:fld id="{36533BB3-2A54-C843-A523-1F25A7C4956E}" type="datetimeFigureOut">
              <a:rPr lang="en-US" smtClean="0"/>
              <a:pPr/>
              <a:t>1/28/2019</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lstStyle>
          <a:p>
            <a:fld id="{84ACFACB-D1FE-2B48-A677-3892B895BEBC}"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
        <p:nvSpPr>
          <p:cNvPr id="7" name="Title 6"/>
          <p:cNvSpPr>
            <a:spLocks noGrp="1"/>
          </p:cNvSpPr>
          <p:nvPr>
            <p:ph type="title"/>
          </p:nvPr>
        </p:nvSpPr>
        <p:spPr/>
        <p:txBody>
          <a:bodyPr rtlCol="0"/>
          <a:lstStyle/>
          <a:p>
            <a:r>
              <a:rPr kumimoji="0" lang="en-GB"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4" name="Date Placeholder 3"/>
          <p:cNvSpPr>
            <a:spLocks noGrp="1"/>
          </p:cNvSpPr>
          <p:nvPr>
            <p:ph type="dt" sz="half" idx="10"/>
          </p:nvPr>
        </p:nvSpPr>
        <p:spPr/>
        <p:txBody>
          <a:bodyPr/>
          <a:lstStyle/>
          <a:p>
            <a:fld id="{36533BB3-2A54-C843-A523-1F25A7C4956E}" type="datetimeFigureOut">
              <a:rPr lang="en-US" smtClean="0"/>
              <a:pPr/>
              <a:t>1/28/2019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p:txBody>
          <a:bodyPr/>
          <a:lstStyle/>
          <a:p>
            <a:fld id="{36533BB3-2A54-C843-A523-1F25A7C4956E}" type="datetimeFigureOut">
              <a:rPr lang="en-US" smtClean="0"/>
              <a:pPr/>
              <a:t>1/28/2019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ACFACB-D1FE-2B48-A677-3892B895BEBC}" type="slidenum">
              <a:rPr lang="en-US" smtClean="0"/>
              <a:pPr/>
              <a:t>‹#›</a:t>
            </a:fld>
            <a:endParaRPr lang="en-US"/>
          </a:p>
        </p:txBody>
      </p:sp>
      <p:sp>
        <p:nvSpPr>
          <p:cNvPr id="8" name="Title 7"/>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GB"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GB"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7" name="Date Placeholder 6"/>
          <p:cNvSpPr>
            <a:spLocks noGrp="1"/>
          </p:cNvSpPr>
          <p:nvPr>
            <p:ph type="dt" sz="half" idx="10"/>
          </p:nvPr>
        </p:nvSpPr>
        <p:spPr/>
        <p:txBody>
          <a:bodyPr/>
          <a:lstStyle/>
          <a:p>
            <a:fld id="{36533BB3-2A54-C843-A523-1F25A7C4956E}" type="datetimeFigureOut">
              <a:rPr lang="en-US" smtClean="0"/>
              <a:pPr/>
              <a:t>1/28/2019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4ACFACB-D1FE-2B48-A677-3892B895BEB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6533BB3-2A54-C843-A523-1F25A7C4956E}" type="datetimeFigureOut">
              <a:rPr lang="en-US" smtClean="0"/>
              <a:pPr/>
              <a:t>1/28/2019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4ACFACB-D1FE-2B48-A677-3892B895BEBC}" type="slidenum">
              <a:rPr lang="en-US" smtClean="0"/>
              <a:pPr/>
              <a:t>‹#›</a:t>
            </a:fld>
            <a:endParaRPr lang="en-US"/>
          </a:p>
        </p:txBody>
      </p:sp>
      <p:sp>
        <p:nvSpPr>
          <p:cNvPr id="6" name="Title 5"/>
          <p:cNvSpPr>
            <a:spLocks noGrp="1"/>
          </p:cNvSpPr>
          <p:nvPr>
            <p:ph type="title"/>
          </p:nvPr>
        </p:nvSpPr>
        <p:spPr/>
        <p:txBody>
          <a:bodyPr rtlCol="0"/>
          <a:lstStyle/>
          <a:p>
            <a:r>
              <a:rPr kumimoji="0" lang="en-GB"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533BB3-2A54-C843-A523-1F25A7C4956E}" type="datetimeFigureOut">
              <a:rPr lang="en-US" smtClean="0"/>
              <a:pPr/>
              <a:t>1/28/2019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en-GB"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36533BB3-2A54-C843-A523-1F25A7C4956E}" type="datetimeFigureOut">
              <a:rPr lang="en-US" smtClean="0"/>
              <a:pPr/>
              <a:t>1/28/2019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4ACFACB-D1FE-2B48-A677-3892B895BEB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en-GB"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en-GB"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lstStyle>
          <a:p>
            <a:fld id="{36533BB3-2A54-C843-A523-1F25A7C4956E}" type="datetimeFigureOut">
              <a:rPr lang="en-US" smtClean="0"/>
              <a:pPr/>
              <a:t>1/28/2019</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84ACFACB-D1FE-2B48-A677-3892B895BEBC}"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en-GB"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36533BB3-2A54-C843-A523-1F25A7C4956E}" type="datetimeFigureOut">
              <a:rPr lang="en-US" smtClean="0"/>
              <a:pPr/>
              <a:t>1/28/2019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4ACFACB-D1FE-2B48-A677-3892B895BEB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GB"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lstStyle>
          <a:p>
            <a:fld id="{36533BB3-2A54-C843-A523-1F25A7C4956E}" type="datetimeFigureOut">
              <a:rPr lang="en-US" smtClean="0"/>
              <a:pPr/>
              <a:t>1/28/2019</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lstStyle>
          <a:p>
            <a:fld id="{84ACFACB-D1FE-2B48-A677-3892B895BEBC}"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natalie.griffiths@uwtsd.ac.uk"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mailto:d.b.thomas@uwtsd.ac.uk"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mailto:natalie.griffiths@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mailto:C.Evans-Thomas@uwtsd.ac.uk" TargetMode="External"/><Relationship Id="rId5" Type="http://schemas.openxmlformats.org/officeDocument/2006/relationships/hyperlink" Target="mailto:c.morgan@uwtsd.ac.uk" TargetMode="External"/><Relationship Id="rId4" Type="http://schemas.openxmlformats.org/officeDocument/2006/relationships/hyperlink" Target="mailto:d.b.thomas@uwtsd.ac.uk"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ECAD4002C</a:t>
            </a:r>
            <a:endParaRPr lang="en-US" dirty="0"/>
          </a:p>
        </p:txBody>
      </p:sp>
      <p:sp>
        <p:nvSpPr>
          <p:cNvPr id="3" name="Subtitle 2"/>
          <p:cNvSpPr>
            <a:spLocks noGrp="1"/>
          </p:cNvSpPr>
          <p:nvPr>
            <p:ph type="subTitle" idx="1"/>
          </p:nvPr>
        </p:nvSpPr>
        <p:spPr/>
        <p:txBody>
          <a:bodyPr/>
          <a:lstStyle/>
          <a:p>
            <a:r>
              <a:rPr lang="en-US" dirty="0" err="1" smtClean="0"/>
              <a:t>Yr</a:t>
            </a:r>
            <a:r>
              <a:rPr lang="en-US" dirty="0" smtClean="0"/>
              <a:t> </a:t>
            </a:r>
            <a:r>
              <a:rPr lang="en-US" dirty="0" err="1" smtClean="0"/>
              <a:t>Iaith</a:t>
            </a:r>
            <a:r>
              <a:rPr lang="en-US" dirty="0" smtClean="0"/>
              <a:t> </a:t>
            </a:r>
            <a:r>
              <a:rPr lang="en-US" dirty="0" err="1" smtClean="0"/>
              <a:t>ar</a:t>
            </a:r>
            <a:r>
              <a:rPr lang="en-US" dirty="0" smtClean="0"/>
              <a:t> </a:t>
            </a:r>
            <a:r>
              <a:rPr lang="en-US" dirty="0" err="1" smtClean="0"/>
              <a:t>Daith</a:t>
            </a:r>
            <a:endParaRPr lang="en-US" dirty="0" smtClean="0"/>
          </a:p>
          <a:p>
            <a:r>
              <a:rPr lang="en-US" dirty="0" smtClean="0"/>
              <a:t>2018 - 2019</a:t>
            </a:r>
            <a:endParaRPr lang="en-US" dirty="0"/>
          </a:p>
        </p:txBody>
      </p:sp>
      <p:pic>
        <p:nvPicPr>
          <p:cNvPr id="6" name="Picture 5" descr="TSD Logo.png"/>
          <p:cNvPicPr>
            <a:picLocks noChangeAspect="1"/>
          </p:cNvPicPr>
          <p:nvPr/>
        </p:nvPicPr>
        <p:blipFill>
          <a:blip r:embed="rId3"/>
          <a:stretch>
            <a:fillRect/>
          </a:stretch>
        </p:blipFill>
        <p:spPr>
          <a:xfrm>
            <a:off x="306208" y="292476"/>
            <a:ext cx="3810000" cy="12573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86153" y="1293759"/>
            <a:ext cx="8229600" cy="4525963"/>
          </a:xfrm>
        </p:spPr>
        <p:txBody>
          <a:bodyPr>
            <a:normAutofit/>
          </a:bodyPr>
          <a:lstStyle/>
          <a:p>
            <a:pPr hangingPunct="0">
              <a:defRPr/>
            </a:pPr>
            <a:endParaRPr lang="en-GB" b="1" dirty="0" smtClean="0"/>
          </a:p>
          <a:p>
            <a:pPr hangingPunct="0">
              <a:defRPr/>
            </a:pPr>
            <a:r>
              <a:rPr lang="en-GB" b="1" dirty="0" smtClean="0"/>
              <a:t>Natalie Griffiths   </a:t>
            </a:r>
            <a:r>
              <a:rPr lang="en-GB" dirty="0" smtClean="0"/>
              <a:t>(Module Lead)</a:t>
            </a:r>
            <a:r>
              <a:rPr lang="en-GB" b="1" dirty="0" smtClean="0"/>
              <a:t>                                </a:t>
            </a:r>
            <a:r>
              <a:rPr lang="en-GB" dirty="0" smtClean="0">
                <a:hlinkClick r:id="rId3"/>
              </a:rPr>
              <a:t>natalie.griffiths@uwtsd.ac.uk</a:t>
            </a:r>
            <a:endParaRPr lang="en-GB" dirty="0" smtClean="0"/>
          </a:p>
          <a:p>
            <a:pPr hangingPunct="0">
              <a:defRPr/>
            </a:pPr>
            <a:endParaRPr lang="en-GB" dirty="0" smtClean="0"/>
          </a:p>
          <a:p>
            <a:r>
              <a:rPr lang="en-GB" b="1" dirty="0" smtClean="0"/>
              <a:t>Diane </a:t>
            </a:r>
            <a:r>
              <a:rPr lang="en-GB" b="1" dirty="0"/>
              <a:t>Thomas</a:t>
            </a:r>
            <a:r>
              <a:rPr lang="en-GB" dirty="0" smtClean="0"/>
              <a:t> ( Deputy Lead)</a:t>
            </a:r>
          </a:p>
          <a:p>
            <a:r>
              <a:rPr lang="en-GB" dirty="0" smtClean="0">
                <a:hlinkClick r:id="rId4"/>
              </a:rPr>
              <a:t>d.b.thomas@uwtsd.ac.uk</a:t>
            </a:r>
            <a:endParaRPr lang="en-GB" dirty="0" smtClean="0"/>
          </a:p>
          <a:p>
            <a:endParaRPr lang="en-US" dirty="0"/>
          </a:p>
          <a:p>
            <a:endParaRPr lang="en-US" dirty="0"/>
          </a:p>
          <a:p>
            <a:endParaRPr lang="en-GB" dirty="0" smtClean="0"/>
          </a:p>
          <a:p>
            <a:endParaRPr lang="en-US" dirty="0" smtClean="0"/>
          </a:p>
          <a:p>
            <a:pPr marL="109728" indent="0">
              <a:buNone/>
            </a:pPr>
            <a:endParaRPr lang="en-US" dirty="0" smtClean="0"/>
          </a:p>
          <a:p>
            <a:pPr marL="109728" indent="0">
              <a:buNone/>
            </a:pPr>
            <a:endParaRPr lang="en-US" dirty="0"/>
          </a:p>
        </p:txBody>
      </p:sp>
      <p:sp>
        <p:nvSpPr>
          <p:cNvPr id="3" name="Title 2"/>
          <p:cNvSpPr>
            <a:spLocks noGrp="1"/>
          </p:cNvSpPr>
          <p:nvPr>
            <p:ph type="title"/>
          </p:nvPr>
        </p:nvSpPr>
        <p:spPr/>
        <p:txBody>
          <a:bodyPr/>
          <a:lstStyle/>
          <a:p>
            <a:r>
              <a:rPr lang="en-US" dirty="0" err="1" smtClean="0"/>
              <a:t>Pwy</a:t>
            </a:r>
            <a:r>
              <a:rPr lang="en-US" dirty="0" smtClean="0"/>
              <a:t> </a:t>
            </a:r>
            <a:r>
              <a:rPr lang="en-US" dirty="0" err="1" smtClean="0"/>
              <a:t>i</a:t>
            </a:r>
            <a:r>
              <a:rPr lang="en-US" dirty="0" smtClean="0"/>
              <a:t> </a:t>
            </a:r>
            <a:r>
              <a:rPr lang="en-US" dirty="0" err="1" smtClean="0"/>
              <a:t>gysylltu</a:t>
            </a:r>
            <a:r>
              <a:rPr lang="en-US" dirty="0" smtClean="0"/>
              <a:t>? Contact Details</a:t>
            </a:r>
            <a:endParaRPr lang="en-US" dirty="0"/>
          </a:p>
        </p:txBody>
      </p:sp>
    </p:spTree>
    <p:extLst>
      <p:ext uri="{BB962C8B-B14F-4D97-AF65-F5344CB8AC3E}">
        <p14:creationId xmlns:p14="http://schemas.microsoft.com/office/powerpoint/2010/main" val="6433550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86153" y="1293759"/>
            <a:ext cx="8229600" cy="4525963"/>
          </a:xfrm>
        </p:spPr>
        <p:txBody>
          <a:bodyPr>
            <a:normAutofit/>
          </a:bodyPr>
          <a:lstStyle/>
          <a:p>
            <a:pPr hangingPunct="0">
              <a:defRPr/>
            </a:pPr>
            <a:endParaRPr lang="en-GB" b="1" dirty="0" smtClean="0"/>
          </a:p>
          <a:p>
            <a:pPr hangingPunct="0">
              <a:defRPr/>
            </a:pPr>
            <a:r>
              <a:rPr lang="en-GB" b="1" dirty="0" smtClean="0"/>
              <a:t>Natalie Griffiths   </a:t>
            </a:r>
            <a:r>
              <a:rPr lang="en-GB" dirty="0" smtClean="0"/>
              <a:t>(</a:t>
            </a:r>
            <a:r>
              <a:rPr lang="en-GB" dirty="0" err="1" smtClean="0"/>
              <a:t>Cydlynydd</a:t>
            </a:r>
            <a:r>
              <a:rPr lang="en-GB" dirty="0" smtClean="0"/>
              <a:t> y </a:t>
            </a:r>
            <a:r>
              <a:rPr lang="en-GB" dirty="0" err="1" smtClean="0"/>
              <a:t>Modiwl</a:t>
            </a:r>
            <a:r>
              <a:rPr lang="en-GB" dirty="0" smtClean="0"/>
              <a:t>)</a:t>
            </a:r>
            <a:r>
              <a:rPr lang="en-GB" b="1" dirty="0" smtClean="0"/>
              <a:t>                                </a:t>
            </a:r>
            <a:r>
              <a:rPr lang="en-GB" dirty="0" smtClean="0">
                <a:hlinkClick r:id="rId3"/>
              </a:rPr>
              <a:t>natalie.griffiths@uwtsd.ac.uk</a:t>
            </a:r>
            <a:endParaRPr lang="en-GB" dirty="0" smtClean="0"/>
          </a:p>
          <a:p>
            <a:r>
              <a:rPr lang="en-GB" b="1" dirty="0" smtClean="0"/>
              <a:t>Diane </a:t>
            </a:r>
            <a:r>
              <a:rPr lang="en-GB" b="1" dirty="0"/>
              <a:t>Thomas</a:t>
            </a:r>
            <a:r>
              <a:rPr lang="en-GB" dirty="0" smtClean="0"/>
              <a:t> </a:t>
            </a:r>
          </a:p>
          <a:p>
            <a:r>
              <a:rPr lang="en-GB" dirty="0" smtClean="0">
                <a:hlinkClick r:id="rId4"/>
              </a:rPr>
              <a:t>d.b.thomas@uwtsd.ac.uk</a:t>
            </a:r>
            <a:endParaRPr lang="en-GB" dirty="0" smtClean="0"/>
          </a:p>
          <a:p>
            <a:r>
              <a:rPr lang="en-GB" b="1" dirty="0" smtClean="0"/>
              <a:t>Catherine Morgan</a:t>
            </a:r>
            <a:endParaRPr lang="en-GB" b="1" dirty="0"/>
          </a:p>
          <a:p>
            <a:r>
              <a:rPr lang="en-US" dirty="0" smtClean="0">
                <a:hlinkClick r:id="rId5"/>
              </a:rPr>
              <a:t>c.morgan@uwtsd.ac.uk</a:t>
            </a:r>
            <a:endParaRPr lang="en-US" dirty="0" smtClean="0"/>
          </a:p>
          <a:p>
            <a:r>
              <a:rPr lang="en-US" dirty="0" err="1" smtClean="0"/>
              <a:t>Catrin</a:t>
            </a:r>
            <a:r>
              <a:rPr lang="en-US" dirty="0" smtClean="0"/>
              <a:t> Evans</a:t>
            </a:r>
            <a:r>
              <a:rPr lang="mr-IN" dirty="0" smtClean="0"/>
              <a:t>–</a:t>
            </a:r>
            <a:r>
              <a:rPr lang="en-US" dirty="0" smtClean="0"/>
              <a:t>Thomas</a:t>
            </a:r>
          </a:p>
          <a:p>
            <a:r>
              <a:rPr lang="en-US" dirty="0" smtClean="0">
                <a:hlinkClick r:id="rId6"/>
              </a:rPr>
              <a:t>C.Evans-Thomas@uwtsd.ac.uk</a:t>
            </a:r>
            <a:r>
              <a:rPr lang="en-US" dirty="0" smtClean="0"/>
              <a:t>  </a:t>
            </a:r>
          </a:p>
          <a:p>
            <a:endParaRPr lang="en-US" dirty="0"/>
          </a:p>
          <a:p>
            <a:endParaRPr lang="en-US" dirty="0"/>
          </a:p>
          <a:p>
            <a:endParaRPr lang="en-GB" dirty="0" smtClean="0"/>
          </a:p>
          <a:p>
            <a:endParaRPr lang="en-US" dirty="0" smtClean="0"/>
          </a:p>
          <a:p>
            <a:pPr marL="109728" indent="0">
              <a:buNone/>
            </a:pPr>
            <a:endParaRPr lang="en-US" dirty="0" smtClean="0"/>
          </a:p>
          <a:p>
            <a:pPr marL="109728" indent="0">
              <a:buNone/>
            </a:pPr>
            <a:endParaRPr lang="en-US" dirty="0"/>
          </a:p>
        </p:txBody>
      </p:sp>
      <p:sp>
        <p:nvSpPr>
          <p:cNvPr id="3" name="Title 2"/>
          <p:cNvSpPr>
            <a:spLocks noGrp="1"/>
          </p:cNvSpPr>
          <p:nvPr>
            <p:ph type="title"/>
          </p:nvPr>
        </p:nvSpPr>
        <p:spPr/>
        <p:txBody>
          <a:bodyPr>
            <a:normAutofit fontScale="90000"/>
          </a:bodyPr>
          <a:lstStyle/>
          <a:p>
            <a:r>
              <a:rPr lang="en-US" dirty="0" smtClean="0"/>
              <a:t>Language Tutors</a:t>
            </a:r>
            <a:br>
              <a:rPr lang="en-US" dirty="0" smtClean="0"/>
            </a:br>
            <a:r>
              <a:rPr lang="en-US" dirty="0" smtClean="0"/>
              <a:t>Contact Details</a:t>
            </a:r>
            <a:endParaRPr lang="en-US" dirty="0"/>
          </a:p>
        </p:txBody>
      </p:sp>
    </p:spTree>
    <p:extLst>
      <p:ext uri="{BB962C8B-B14F-4D97-AF65-F5344CB8AC3E}">
        <p14:creationId xmlns:p14="http://schemas.microsoft.com/office/powerpoint/2010/main" val="4245124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a:bodyPr>
          <a:lstStyle/>
          <a:p>
            <a:r>
              <a:rPr lang="en-GB" dirty="0"/>
              <a:t> </a:t>
            </a:r>
            <a:r>
              <a:rPr lang="en-GB" b="1" dirty="0" smtClean="0"/>
              <a:t>Task 1: </a:t>
            </a:r>
          </a:p>
          <a:p>
            <a:r>
              <a:rPr lang="en-GB" dirty="0" smtClean="0"/>
              <a:t>Choose </a:t>
            </a:r>
            <a:r>
              <a:rPr lang="en-GB" dirty="0"/>
              <a:t>a suitable story to be presented to a group of children setting out the rationale for choosing that story and the main aims involved in choosing the story. The proposed audience should be noted, and the type of language teaching opportunities the story would offer. This could be presented as a lesson </a:t>
            </a:r>
            <a:r>
              <a:rPr lang="en-GB" dirty="0" smtClean="0"/>
              <a:t>plan. </a:t>
            </a:r>
            <a:r>
              <a:rPr lang="en-GB" dirty="0"/>
              <a:t>(up to 200 </a:t>
            </a:r>
            <a:r>
              <a:rPr lang="en-GB" dirty="0" smtClean="0"/>
              <a:t>words</a:t>
            </a:r>
            <a:r>
              <a:rPr lang="en-GB" dirty="0"/>
              <a:t>)</a:t>
            </a:r>
          </a:p>
        </p:txBody>
      </p:sp>
      <p:sp>
        <p:nvSpPr>
          <p:cNvPr id="7" name="Title 6"/>
          <p:cNvSpPr>
            <a:spLocks noGrp="1"/>
          </p:cNvSpPr>
          <p:nvPr>
            <p:ph type="title"/>
          </p:nvPr>
        </p:nvSpPr>
        <p:spPr/>
        <p:txBody>
          <a:bodyPr/>
          <a:lstStyle/>
          <a:p>
            <a:r>
              <a:rPr lang="en-US" dirty="0" smtClean="0"/>
              <a:t>Portfolio Tasks (1)</a:t>
            </a:r>
            <a:endParaRPr lang="en-US" dirty="0"/>
          </a:p>
        </p:txBody>
      </p:sp>
    </p:spTree>
    <p:extLst>
      <p:ext uri="{BB962C8B-B14F-4D97-AF65-F5344CB8AC3E}">
        <p14:creationId xmlns:p14="http://schemas.microsoft.com/office/powerpoint/2010/main" val="1518946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Age group</a:t>
            </a:r>
          </a:p>
          <a:p>
            <a:r>
              <a:rPr lang="en-GB" dirty="0" smtClean="0"/>
              <a:t>Personal Training Target</a:t>
            </a:r>
          </a:p>
          <a:p>
            <a:r>
              <a:rPr lang="en-GB" dirty="0" smtClean="0"/>
              <a:t>The learning intension</a:t>
            </a:r>
          </a:p>
          <a:p>
            <a:r>
              <a:rPr lang="en-GB" dirty="0" smtClean="0"/>
              <a:t>Learning Objective &amp; Success Criteria</a:t>
            </a:r>
          </a:p>
          <a:p>
            <a:r>
              <a:rPr lang="en-GB" dirty="0" smtClean="0"/>
              <a:t>Links to previous learning – if appropriate</a:t>
            </a:r>
          </a:p>
          <a:p>
            <a:r>
              <a:rPr lang="en-GB" dirty="0" smtClean="0"/>
              <a:t>Resources </a:t>
            </a:r>
          </a:p>
          <a:p>
            <a:r>
              <a:rPr lang="en-GB" dirty="0" smtClean="0"/>
              <a:t>Links to curriculum coverage for Foundation Phase/ KS2 curriculum </a:t>
            </a:r>
          </a:p>
          <a:p>
            <a:r>
              <a:rPr lang="en-GB" dirty="0" smtClean="0"/>
              <a:t>Links to LNF / DCF / YCC as appropriate</a:t>
            </a:r>
          </a:p>
          <a:p>
            <a:r>
              <a:rPr lang="en-GB" dirty="0" smtClean="0"/>
              <a:t>Welsh patterns to be introduced / revised</a:t>
            </a:r>
            <a:endParaRPr lang="en-GB" dirty="0"/>
          </a:p>
        </p:txBody>
      </p:sp>
      <p:sp>
        <p:nvSpPr>
          <p:cNvPr id="3" name="Title 2"/>
          <p:cNvSpPr>
            <a:spLocks noGrp="1"/>
          </p:cNvSpPr>
          <p:nvPr>
            <p:ph type="title"/>
          </p:nvPr>
        </p:nvSpPr>
        <p:spPr/>
        <p:txBody>
          <a:bodyPr>
            <a:normAutofit fontScale="90000"/>
          </a:bodyPr>
          <a:lstStyle/>
          <a:p>
            <a:r>
              <a:rPr lang="en-GB" dirty="0" smtClean="0"/>
              <a:t>Part 1 -You will need to include:</a:t>
            </a:r>
            <a:endParaRPr lang="en-GB" dirty="0"/>
          </a:p>
        </p:txBody>
      </p:sp>
    </p:spTree>
    <p:extLst>
      <p:ext uri="{BB962C8B-B14F-4D97-AF65-F5344CB8AC3E}">
        <p14:creationId xmlns:p14="http://schemas.microsoft.com/office/powerpoint/2010/main" val="14804489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a:bodyPr>
          <a:lstStyle/>
          <a:p>
            <a:r>
              <a:rPr lang="en-GB" b="1" dirty="0" smtClean="0"/>
              <a:t>Task </a:t>
            </a:r>
            <a:r>
              <a:rPr lang="en-GB" b="1" dirty="0"/>
              <a:t>2</a:t>
            </a:r>
            <a:r>
              <a:rPr lang="en-GB" dirty="0"/>
              <a:t>: </a:t>
            </a:r>
            <a:endParaRPr lang="en-GB" dirty="0" smtClean="0"/>
          </a:p>
          <a:p>
            <a:r>
              <a:rPr lang="en-GB" dirty="0" smtClean="0"/>
              <a:t>Read </a:t>
            </a:r>
            <a:r>
              <a:rPr lang="en-GB" dirty="0"/>
              <a:t>a story for a group of children during your PAP period. You will need to film yourself as evidence for you to </a:t>
            </a:r>
            <a:r>
              <a:rPr lang="en-GB" dirty="0" smtClean="0"/>
              <a:t>analyse </a:t>
            </a:r>
            <a:r>
              <a:rPr lang="en-GB" dirty="0"/>
              <a:t>and submit it as part of the module's assessment. (up to 5 minutes)</a:t>
            </a:r>
          </a:p>
          <a:p>
            <a:endParaRPr lang="en-GB" dirty="0"/>
          </a:p>
        </p:txBody>
      </p:sp>
      <p:sp>
        <p:nvSpPr>
          <p:cNvPr id="7" name="Title 6"/>
          <p:cNvSpPr>
            <a:spLocks noGrp="1"/>
          </p:cNvSpPr>
          <p:nvPr>
            <p:ph type="title"/>
          </p:nvPr>
        </p:nvSpPr>
        <p:spPr/>
        <p:txBody>
          <a:bodyPr/>
          <a:lstStyle/>
          <a:p>
            <a:r>
              <a:rPr lang="en-US" dirty="0" smtClean="0"/>
              <a:t>Portfolio Tasks (2)</a:t>
            </a:r>
            <a:endParaRPr lang="en-US" dirty="0"/>
          </a:p>
        </p:txBody>
      </p:sp>
    </p:spTree>
    <p:extLst>
      <p:ext uri="{BB962C8B-B14F-4D97-AF65-F5344CB8AC3E}">
        <p14:creationId xmlns:p14="http://schemas.microsoft.com/office/powerpoint/2010/main" val="79071210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Read clearly </a:t>
            </a:r>
          </a:p>
          <a:p>
            <a:r>
              <a:rPr lang="en-GB" dirty="0" smtClean="0"/>
              <a:t>Pronounce words to the best of your ability</a:t>
            </a:r>
          </a:p>
          <a:p>
            <a:r>
              <a:rPr lang="en-GB" dirty="0" smtClean="0"/>
              <a:t>Use appropriate intonation</a:t>
            </a:r>
          </a:p>
          <a:p>
            <a:r>
              <a:rPr lang="en-GB" dirty="0" smtClean="0"/>
              <a:t>Engage with your pupils</a:t>
            </a:r>
          </a:p>
          <a:p>
            <a:r>
              <a:rPr lang="en-GB" dirty="0" smtClean="0"/>
              <a:t>Ask questions using sentence patterns that are familiar to the </a:t>
            </a:r>
            <a:r>
              <a:rPr lang="en-GB" dirty="0" smtClean="0"/>
              <a:t>pupils which are linked to the story</a:t>
            </a:r>
            <a:endParaRPr lang="en-GB" dirty="0" smtClean="0"/>
          </a:p>
          <a:p>
            <a:r>
              <a:rPr lang="en-GB" dirty="0" smtClean="0"/>
              <a:t>Include opportunities for writing – if appropriate</a:t>
            </a:r>
          </a:p>
          <a:p>
            <a:endParaRPr lang="en-GB" dirty="0"/>
          </a:p>
        </p:txBody>
      </p:sp>
      <p:sp>
        <p:nvSpPr>
          <p:cNvPr id="3" name="Title 2"/>
          <p:cNvSpPr>
            <a:spLocks noGrp="1"/>
          </p:cNvSpPr>
          <p:nvPr>
            <p:ph type="title"/>
          </p:nvPr>
        </p:nvSpPr>
        <p:spPr/>
        <p:txBody>
          <a:bodyPr>
            <a:normAutofit/>
          </a:bodyPr>
          <a:lstStyle/>
          <a:p>
            <a:r>
              <a:rPr lang="en-GB" dirty="0"/>
              <a:t>Part </a:t>
            </a:r>
            <a:r>
              <a:rPr lang="en-GB" dirty="0" smtClean="0"/>
              <a:t>2 </a:t>
            </a:r>
            <a:r>
              <a:rPr lang="en-GB" dirty="0"/>
              <a:t>-You will need </a:t>
            </a:r>
            <a:r>
              <a:rPr lang="en-GB" dirty="0" smtClean="0"/>
              <a:t>to:</a:t>
            </a:r>
            <a:endParaRPr lang="en-GB" dirty="0"/>
          </a:p>
        </p:txBody>
      </p:sp>
    </p:spTree>
    <p:extLst>
      <p:ext uri="{BB962C8B-B14F-4D97-AF65-F5344CB8AC3E}">
        <p14:creationId xmlns:p14="http://schemas.microsoft.com/office/powerpoint/2010/main" val="31913226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normAutofit/>
          </a:bodyPr>
          <a:lstStyle/>
          <a:p>
            <a:r>
              <a:rPr lang="en-GB" dirty="0"/>
              <a:t> </a:t>
            </a:r>
            <a:r>
              <a:rPr lang="en-GB" b="1" dirty="0" smtClean="0"/>
              <a:t>Task </a:t>
            </a:r>
            <a:r>
              <a:rPr lang="en-GB" b="1" dirty="0"/>
              <a:t>3</a:t>
            </a:r>
            <a:r>
              <a:rPr lang="en-GB" dirty="0"/>
              <a:t>: </a:t>
            </a:r>
            <a:endParaRPr lang="en-GB" dirty="0" smtClean="0"/>
          </a:p>
          <a:p>
            <a:r>
              <a:rPr lang="en-GB" dirty="0" smtClean="0"/>
              <a:t>Written </a:t>
            </a:r>
            <a:r>
              <a:rPr lang="en-GB" dirty="0"/>
              <a:t>reflection on task 2 (up to 1200 words)</a:t>
            </a:r>
          </a:p>
          <a:p>
            <a:endParaRPr lang="en-US" dirty="0"/>
          </a:p>
        </p:txBody>
      </p:sp>
      <p:sp>
        <p:nvSpPr>
          <p:cNvPr id="7" name="Title 6"/>
          <p:cNvSpPr>
            <a:spLocks noGrp="1"/>
          </p:cNvSpPr>
          <p:nvPr>
            <p:ph type="title"/>
          </p:nvPr>
        </p:nvSpPr>
        <p:spPr/>
        <p:txBody>
          <a:bodyPr/>
          <a:lstStyle/>
          <a:p>
            <a:r>
              <a:rPr lang="en-US" dirty="0" smtClean="0"/>
              <a:t>Portfolio Tasks (3)</a:t>
            </a:r>
            <a:endParaRPr lang="en-US" dirty="0"/>
          </a:p>
        </p:txBody>
      </p:sp>
    </p:spTree>
    <p:extLst>
      <p:ext uri="{BB962C8B-B14F-4D97-AF65-F5344CB8AC3E}">
        <p14:creationId xmlns:p14="http://schemas.microsoft.com/office/powerpoint/2010/main" val="2014457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b="1" i="1" u="sng" dirty="0" smtClean="0">
                <a:solidFill>
                  <a:srgbClr val="FF0000"/>
                </a:solidFill>
              </a:rPr>
              <a:t>Feelings</a:t>
            </a:r>
          </a:p>
          <a:p>
            <a:endParaRPr lang="en-GB" b="1" dirty="0">
              <a:solidFill>
                <a:srgbClr val="FF0000"/>
              </a:solidFill>
            </a:endParaRPr>
          </a:p>
          <a:p>
            <a:r>
              <a:rPr lang="en-US" dirty="0"/>
              <a:t>What are your feelings (initial/reflective) regarding the experience?</a:t>
            </a:r>
            <a:endParaRPr lang="en-GB" dirty="0"/>
          </a:p>
          <a:p>
            <a:endParaRPr lang="en-GB" dirty="0" smtClean="0"/>
          </a:p>
          <a:p>
            <a:r>
              <a:rPr lang="en-US" b="1" i="1" u="sng" dirty="0">
                <a:solidFill>
                  <a:srgbClr val="FF0000"/>
                </a:solidFill>
              </a:rPr>
              <a:t>Remember and </a:t>
            </a:r>
            <a:r>
              <a:rPr lang="en-US" b="1" i="1" u="sng" dirty="0" smtClean="0">
                <a:solidFill>
                  <a:srgbClr val="FF0000"/>
                </a:solidFill>
              </a:rPr>
              <a:t>Understand</a:t>
            </a:r>
          </a:p>
          <a:p>
            <a:endParaRPr lang="en-GB" b="1" dirty="0">
              <a:solidFill>
                <a:srgbClr val="FF0000"/>
              </a:solidFill>
            </a:endParaRPr>
          </a:p>
          <a:p>
            <a:r>
              <a:rPr lang="en-US" i="1" dirty="0"/>
              <a:t>C</a:t>
            </a:r>
            <a:r>
              <a:rPr lang="en-US" i="1" dirty="0" smtClean="0"/>
              <a:t>an </a:t>
            </a:r>
            <a:r>
              <a:rPr lang="en-US" i="1" dirty="0"/>
              <a:t>you list the aspects of the learning experience that went well</a:t>
            </a:r>
            <a:r>
              <a:rPr lang="en-US" i="1" dirty="0" smtClean="0"/>
              <a:t>?”</a:t>
            </a:r>
          </a:p>
          <a:p>
            <a:endParaRPr lang="en-GB" dirty="0"/>
          </a:p>
          <a:p>
            <a:r>
              <a:rPr lang="en-US" i="1" dirty="0" smtClean="0"/>
              <a:t>What </a:t>
            </a:r>
            <a:r>
              <a:rPr lang="en-US" i="1" dirty="0"/>
              <a:t>were the elements of the learning experience that were disappointing?”</a:t>
            </a:r>
            <a:endParaRPr lang="en-GB" dirty="0"/>
          </a:p>
          <a:p>
            <a:endParaRPr lang="en-GB" dirty="0"/>
          </a:p>
        </p:txBody>
      </p:sp>
      <p:sp>
        <p:nvSpPr>
          <p:cNvPr id="3" name="Title 2"/>
          <p:cNvSpPr>
            <a:spLocks noGrp="1"/>
          </p:cNvSpPr>
          <p:nvPr>
            <p:ph type="title"/>
          </p:nvPr>
        </p:nvSpPr>
        <p:spPr/>
        <p:txBody>
          <a:bodyPr>
            <a:normAutofit fontScale="90000"/>
          </a:bodyPr>
          <a:lstStyle/>
          <a:p>
            <a:r>
              <a:rPr lang="en-GB" dirty="0"/>
              <a:t>Part </a:t>
            </a:r>
            <a:r>
              <a:rPr lang="en-GB" dirty="0" smtClean="0"/>
              <a:t>3 </a:t>
            </a:r>
            <a:r>
              <a:rPr lang="en-GB" dirty="0"/>
              <a:t>-You </a:t>
            </a:r>
            <a:r>
              <a:rPr lang="en-GB" dirty="0" smtClean="0"/>
              <a:t>may wish to </a:t>
            </a:r>
            <a:r>
              <a:rPr lang="en-GB" dirty="0"/>
              <a:t>Follow the ARC reflection </a:t>
            </a:r>
            <a:r>
              <a:rPr lang="en-GB" dirty="0" smtClean="0"/>
              <a:t>tool:</a:t>
            </a:r>
            <a:endParaRPr lang="en-GB" dirty="0"/>
          </a:p>
        </p:txBody>
      </p:sp>
    </p:spTree>
    <p:extLst>
      <p:ext uri="{BB962C8B-B14F-4D97-AF65-F5344CB8AC3E}">
        <p14:creationId xmlns:p14="http://schemas.microsoft.com/office/powerpoint/2010/main" val="862522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386862"/>
            <a:ext cx="8229600" cy="5620429"/>
          </a:xfrm>
        </p:spPr>
        <p:txBody>
          <a:bodyPr>
            <a:normAutofit fontScale="92500" lnSpcReduction="20000"/>
          </a:bodyPr>
          <a:lstStyle/>
          <a:p>
            <a:r>
              <a:rPr lang="en-US" b="1" i="1" u="sng" dirty="0" smtClean="0">
                <a:solidFill>
                  <a:srgbClr val="FF0000"/>
                </a:solidFill>
              </a:rPr>
              <a:t>Evaluate </a:t>
            </a:r>
            <a:r>
              <a:rPr lang="en-US" b="1" i="1" u="sng" dirty="0">
                <a:solidFill>
                  <a:srgbClr val="FF0000"/>
                </a:solidFill>
              </a:rPr>
              <a:t>and </a:t>
            </a:r>
            <a:r>
              <a:rPr lang="en-US" b="1" i="1" u="sng" dirty="0" err="1" smtClean="0">
                <a:solidFill>
                  <a:srgbClr val="FF0000"/>
                </a:solidFill>
              </a:rPr>
              <a:t>analyse</a:t>
            </a:r>
            <a:endParaRPr lang="en-GB" b="1" u="sng" dirty="0">
              <a:solidFill>
                <a:srgbClr val="FF0000"/>
              </a:solidFill>
            </a:endParaRPr>
          </a:p>
          <a:p>
            <a:r>
              <a:rPr lang="en-US" i="1" dirty="0"/>
              <a:t>“What will you keep the same to ensure effective teaching and learning in the future?”</a:t>
            </a:r>
            <a:endParaRPr lang="en-GB" dirty="0"/>
          </a:p>
          <a:p>
            <a:r>
              <a:rPr lang="en-US" i="1" dirty="0"/>
              <a:t> </a:t>
            </a:r>
            <a:endParaRPr lang="en-GB" dirty="0"/>
          </a:p>
          <a:p>
            <a:r>
              <a:rPr lang="en-US" i="1" dirty="0"/>
              <a:t>“What was the cause of the most important disappointing element</a:t>
            </a:r>
            <a:r>
              <a:rPr lang="en-US" i="1" dirty="0" smtClean="0"/>
              <a:t>?”</a:t>
            </a:r>
          </a:p>
          <a:p>
            <a:endParaRPr lang="en-GB" dirty="0"/>
          </a:p>
          <a:p>
            <a:r>
              <a:rPr lang="en-US" b="1" i="1" u="sng" dirty="0">
                <a:solidFill>
                  <a:srgbClr val="FF0000"/>
                </a:solidFill>
              </a:rPr>
              <a:t>Conclusions and actions</a:t>
            </a:r>
            <a:endParaRPr lang="en-GB" b="1" u="sng" dirty="0">
              <a:solidFill>
                <a:srgbClr val="FF0000"/>
              </a:solidFill>
            </a:endParaRPr>
          </a:p>
          <a:p>
            <a:r>
              <a:rPr lang="en-US" i="1" dirty="0"/>
              <a:t> </a:t>
            </a:r>
            <a:endParaRPr lang="en-GB" dirty="0"/>
          </a:p>
          <a:p>
            <a:r>
              <a:rPr lang="en-US" i="1" dirty="0"/>
              <a:t>“What are your possible solutions to the disappointing issues identified?”</a:t>
            </a:r>
            <a:endParaRPr lang="en-GB" dirty="0"/>
          </a:p>
          <a:p>
            <a:r>
              <a:rPr lang="en-US" i="1" dirty="0"/>
              <a:t> </a:t>
            </a:r>
            <a:endParaRPr lang="en-GB" dirty="0"/>
          </a:p>
          <a:p>
            <a:r>
              <a:rPr lang="en-US" i="1" dirty="0"/>
              <a:t>“What will you do next</a:t>
            </a:r>
            <a:r>
              <a:rPr lang="en-US" i="1" dirty="0" smtClean="0"/>
              <a:t>?”</a:t>
            </a:r>
          </a:p>
          <a:p>
            <a:endParaRPr lang="en-US" i="1" dirty="0"/>
          </a:p>
          <a:p>
            <a:endParaRPr lang="en-US" sz="1900" i="1" dirty="0" smtClean="0"/>
          </a:p>
          <a:p>
            <a:r>
              <a:rPr lang="en-US" sz="1900" i="1" dirty="0" smtClean="0"/>
              <a:t>The ARC reflection will be further explained in PTE preparation</a:t>
            </a:r>
            <a:endParaRPr lang="en-GB" sz="1900" dirty="0"/>
          </a:p>
          <a:p>
            <a:endParaRPr lang="en-GB" dirty="0"/>
          </a:p>
        </p:txBody>
      </p:sp>
    </p:spTree>
    <p:extLst>
      <p:ext uri="{BB962C8B-B14F-4D97-AF65-F5344CB8AC3E}">
        <p14:creationId xmlns:p14="http://schemas.microsoft.com/office/powerpoint/2010/main" val="1606310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109728" indent="0">
              <a:buNone/>
            </a:pPr>
            <a:r>
              <a:rPr lang="en-GB" b="1" i="1" dirty="0"/>
              <a:t>Guidance specific to this assessment:</a:t>
            </a:r>
            <a:r>
              <a:rPr lang="en-GB" i="1" dirty="0"/>
              <a:t> </a:t>
            </a:r>
            <a:endParaRPr lang="en-GB" dirty="0"/>
          </a:p>
          <a:p>
            <a:r>
              <a:rPr lang="en-GB" i="1" dirty="0"/>
              <a:t>Use the essential and recommended readings on language teaching and learning provided in the Module Handbook and apply these to your discussions. You might also use other relevant sources independently. Welsh Government or </a:t>
            </a:r>
            <a:r>
              <a:rPr lang="en-GB" i="1" dirty="0" err="1"/>
              <a:t>Estyn</a:t>
            </a:r>
            <a:r>
              <a:rPr lang="en-GB" i="1" dirty="0"/>
              <a:t> documentation and publications in relation to the teaching of Welsh in the English-medium sector would also be useful. Make sure you reference by following the UWTSD Harvard Referencing Guide to reference material. </a:t>
            </a:r>
            <a:endParaRPr lang="en-GB" dirty="0"/>
          </a:p>
          <a:p>
            <a:endParaRPr lang="en-GB" dirty="0"/>
          </a:p>
        </p:txBody>
      </p:sp>
      <p:sp>
        <p:nvSpPr>
          <p:cNvPr id="3" name="Title 2"/>
          <p:cNvSpPr>
            <a:spLocks noGrp="1"/>
          </p:cNvSpPr>
          <p:nvPr>
            <p:ph type="title"/>
          </p:nvPr>
        </p:nvSpPr>
        <p:spPr/>
        <p:txBody>
          <a:bodyPr>
            <a:normAutofit fontScale="90000"/>
          </a:bodyPr>
          <a:lstStyle/>
          <a:p>
            <a:r>
              <a:rPr lang="en-GB" dirty="0">
                <a:effectLst/>
              </a:rPr>
              <a:t>Engagement with Literature Skills</a:t>
            </a:r>
            <a:br>
              <a:rPr lang="en-GB" dirty="0">
                <a:effectLst/>
              </a:rPr>
            </a:br>
            <a:r>
              <a:rPr lang="en-GB" dirty="0" smtClean="0">
                <a:effectLst/>
              </a:rPr>
              <a:t>(10 marks)</a:t>
            </a:r>
            <a:endParaRPr lang="en-GB" dirty="0"/>
          </a:p>
        </p:txBody>
      </p:sp>
    </p:spTree>
    <p:extLst>
      <p:ext uri="{BB962C8B-B14F-4D97-AF65-F5344CB8AC3E}">
        <p14:creationId xmlns:p14="http://schemas.microsoft.com/office/powerpoint/2010/main" val="24859797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b="1" i="1" dirty="0"/>
              <a:t>Guidance specific to this assessment:</a:t>
            </a:r>
            <a:r>
              <a:rPr lang="en-GB" i="1" dirty="0"/>
              <a:t> </a:t>
            </a:r>
            <a:endParaRPr lang="en-GB" dirty="0"/>
          </a:p>
          <a:p>
            <a:r>
              <a:rPr lang="en-GB" i="1" dirty="0"/>
              <a:t>Your rationale and evaluation should demonstrate that you have knowledge and understanding of the age and abilities of the pupils in your class and that you have taken this into consideration when choosing a book that will appeal and interest the pupils. The chosen book could possibly be linked to work that the pupils are completing in class.   </a:t>
            </a:r>
            <a:endParaRPr lang="en-GB" dirty="0"/>
          </a:p>
          <a:p>
            <a:endParaRPr lang="en-GB" dirty="0"/>
          </a:p>
        </p:txBody>
      </p:sp>
      <p:sp>
        <p:nvSpPr>
          <p:cNvPr id="3" name="Title 2"/>
          <p:cNvSpPr>
            <a:spLocks noGrp="1"/>
          </p:cNvSpPr>
          <p:nvPr>
            <p:ph type="title"/>
          </p:nvPr>
        </p:nvSpPr>
        <p:spPr/>
        <p:txBody>
          <a:bodyPr>
            <a:normAutofit fontScale="90000"/>
          </a:bodyPr>
          <a:lstStyle/>
          <a:p>
            <a:r>
              <a:rPr lang="en-GB" dirty="0">
                <a:effectLst/>
              </a:rPr>
              <a:t>Knowledge and Understanding </a:t>
            </a:r>
            <a:r>
              <a:rPr lang="en-GB" dirty="0" smtClean="0">
                <a:effectLst/>
              </a:rPr>
              <a:t>Skills (10 marks)</a:t>
            </a:r>
            <a:endParaRPr lang="en-GB" dirty="0"/>
          </a:p>
        </p:txBody>
      </p:sp>
    </p:spTree>
    <p:extLst>
      <p:ext uri="{BB962C8B-B14F-4D97-AF65-F5344CB8AC3E}">
        <p14:creationId xmlns:p14="http://schemas.microsoft.com/office/powerpoint/2010/main" val="25303388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109728" indent="0">
              <a:buNone/>
            </a:pPr>
            <a:r>
              <a:rPr lang="en-GB" b="1" i="1" dirty="0"/>
              <a:t>Guidance specific to this assessment:</a:t>
            </a:r>
            <a:r>
              <a:rPr lang="en-GB" i="1" dirty="0"/>
              <a:t> </a:t>
            </a:r>
            <a:endParaRPr lang="en-GB" dirty="0"/>
          </a:p>
          <a:p>
            <a:r>
              <a:rPr lang="en-GB" i="1" dirty="0"/>
              <a:t>You should demonstrate understanding of effective pedagogy that is relevant to your class possibly through observation of the class teacher. You should identify props that you use to support the reading of the story. You should vary the tone of your voice to add interest to the story. You could include examples of good practice on the teaching of Welsh in the English-medium sector e.g. as identified by </a:t>
            </a:r>
            <a:r>
              <a:rPr lang="en-GB" i="1" dirty="0" err="1"/>
              <a:t>Estyn</a:t>
            </a:r>
            <a:r>
              <a:rPr lang="en-GB" i="1" dirty="0"/>
              <a:t>. </a:t>
            </a:r>
            <a:endParaRPr lang="en-GB" dirty="0"/>
          </a:p>
          <a:p>
            <a:endParaRPr lang="en-GB" dirty="0"/>
          </a:p>
        </p:txBody>
      </p:sp>
      <p:sp>
        <p:nvSpPr>
          <p:cNvPr id="3" name="Title 2"/>
          <p:cNvSpPr>
            <a:spLocks noGrp="1"/>
          </p:cNvSpPr>
          <p:nvPr>
            <p:ph type="title"/>
          </p:nvPr>
        </p:nvSpPr>
        <p:spPr/>
        <p:txBody>
          <a:bodyPr>
            <a:normAutofit fontScale="90000"/>
          </a:bodyPr>
          <a:lstStyle/>
          <a:p>
            <a:r>
              <a:rPr lang="en-GB" dirty="0">
                <a:effectLst/>
              </a:rPr>
              <a:t>Practical Skills</a:t>
            </a:r>
            <a:br>
              <a:rPr lang="en-GB" dirty="0">
                <a:effectLst/>
              </a:rPr>
            </a:br>
            <a:r>
              <a:rPr lang="en-GB" dirty="0" smtClean="0">
                <a:effectLst/>
              </a:rPr>
              <a:t>(10 marks)</a:t>
            </a:r>
            <a:endParaRPr lang="en-GB" dirty="0"/>
          </a:p>
        </p:txBody>
      </p:sp>
    </p:spTree>
    <p:extLst>
      <p:ext uri="{BB962C8B-B14F-4D97-AF65-F5344CB8AC3E}">
        <p14:creationId xmlns:p14="http://schemas.microsoft.com/office/powerpoint/2010/main" val="3184660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r>
              <a:rPr lang="en-GB" b="1" i="1" dirty="0"/>
              <a:t>Guidance specific to this assessment:</a:t>
            </a:r>
            <a:r>
              <a:rPr lang="en-GB" i="1" dirty="0"/>
              <a:t> </a:t>
            </a:r>
            <a:endParaRPr lang="en-GB" dirty="0"/>
          </a:p>
          <a:p>
            <a:r>
              <a:rPr lang="en-GB" i="1" dirty="0" smtClean="0"/>
              <a:t>You </a:t>
            </a:r>
            <a:r>
              <a:rPr lang="en-GB" i="1" dirty="0"/>
              <a:t>should show that you are able to present your own points, thoughts and reflections in a coherent and clear written assignment which is well presented and well written. As a possible future teacher, you should ensure that work is grammatically correct, with professional, precise and accurate use of language. </a:t>
            </a:r>
            <a:endParaRPr lang="en-GB" dirty="0"/>
          </a:p>
          <a:p>
            <a:endParaRPr lang="en-GB" dirty="0"/>
          </a:p>
        </p:txBody>
      </p:sp>
      <p:sp>
        <p:nvSpPr>
          <p:cNvPr id="3" name="Title 2"/>
          <p:cNvSpPr>
            <a:spLocks noGrp="1"/>
          </p:cNvSpPr>
          <p:nvPr>
            <p:ph type="title"/>
          </p:nvPr>
        </p:nvSpPr>
        <p:spPr/>
        <p:txBody>
          <a:bodyPr>
            <a:normAutofit fontScale="90000"/>
          </a:bodyPr>
          <a:lstStyle/>
          <a:p>
            <a:r>
              <a:rPr lang="en-GB" dirty="0">
                <a:effectLst/>
              </a:rPr>
              <a:t>Transferable Skills for Life and Professional Practice </a:t>
            </a:r>
            <a:r>
              <a:rPr lang="en-GB" dirty="0" smtClean="0">
                <a:effectLst/>
              </a:rPr>
              <a:t>(10 marks)</a:t>
            </a:r>
            <a:endParaRPr lang="en-GB" dirty="0"/>
          </a:p>
        </p:txBody>
      </p:sp>
    </p:spTree>
    <p:extLst>
      <p:ext uri="{BB962C8B-B14F-4D97-AF65-F5344CB8AC3E}">
        <p14:creationId xmlns:p14="http://schemas.microsoft.com/office/powerpoint/2010/main" val="26103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pPr marL="109728" indent="0">
              <a:buNone/>
            </a:pPr>
            <a:endParaRPr lang="en-GB" dirty="0"/>
          </a:p>
          <a:p>
            <a:pPr marL="109728" lvl="0" indent="0">
              <a:buNone/>
            </a:pPr>
            <a:r>
              <a:rPr lang="en-GB" b="1" i="1" dirty="0"/>
              <a:t>Listening and understanding  </a:t>
            </a:r>
            <a:endParaRPr lang="en-GB" dirty="0"/>
          </a:p>
          <a:p>
            <a:r>
              <a:rPr lang="en-GB" i="1" dirty="0"/>
              <a:t>Your work must prove that you have taken every opportunity – within the range of your linguistic ability – to prepare and undertake an activity which demonstrates that you are listening to the way in which the learners are using Welsh and that you understand by responding appropriately. You must provide evidence that you encourage learners to communicate within their linguistic achievement in Welsh and are promoting further development.   </a:t>
            </a:r>
            <a:endParaRPr lang="en-GB" dirty="0"/>
          </a:p>
          <a:p>
            <a:endParaRPr lang="en-GB" dirty="0"/>
          </a:p>
          <a:p>
            <a:r>
              <a:rPr lang="en-GB" i="1" dirty="0"/>
              <a:t>You must provide visual and aural evidence (the film clip) which is based on reading a story and asking questions about the text or using the sentence patterns within the book</a:t>
            </a:r>
            <a:endParaRPr lang="en-GB" dirty="0"/>
          </a:p>
          <a:p>
            <a:endParaRPr lang="en-GB" dirty="0"/>
          </a:p>
        </p:txBody>
      </p:sp>
      <p:sp>
        <p:nvSpPr>
          <p:cNvPr id="3" name="Title 2"/>
          <p:cNvSpPr>
            <a:spLocks noGrp="1"/>
          </p:cNvSpPr>
          <p:nvPr>
            <p:ph type="title"/>
          </p:nvPr>
        </p:nvSpPr>
        <p:spPr/>
        <p:txBody>
          <a:bodyPr>
            <a:normAutofit fontScale="90000"/>
          </a:bodyPr>
          <a:lstStyle/>
          <a:p>
            <a:r>
              <a:rPr lang="en-GB" dirty="0"/>
              <a:t>Listening &amp; Understanding / Oral / Reading &amp; Understanding / Writing</a:t>
            </a:r>
            <a:br>
              <a:rPr lang="en-GB" dirty="0"/>
            </a:br>
            <a:r>
              <a:rPr lang="en-GB" dirty="0" smtClean="0"/>
              <a:t>(60 marks altogether)</a:t>
            </a:r>
            <a:endParaRPr lang="en-GB" dirty="0"/>
          </a:p>
        </p:txBody>
      </p:sp>
    </p:spTree>
    <p:extLst>
      <p:ext uri="{BB962C8B-B14F-4D97-AF65-F5344CB8AC3E}">
        <p14:creationId xmlns:p14="http://schemas.microsoft.com/office/powerpoint/2010/main" val="41105395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668216"/>
            <a:ext cx="8229600" cy="5339076"/>
          </a:xfrm>
        </p:spPr>
        <p:txBody>
          <a:bodyPr>
            <a:normAutofit fontScale="92500" lnSpcReduction="20000"/>
          </a:bodyPr>
          <a:lstStyle/>
          <a:p>
            <a:pPr marL="109728" lvl="0" indent="0">
              <a:buNone/>
            </a:pPr>
            <a:r>
              <a:rPr lang="en-GB" b="1" i="1" dirty="0"/>
              <a:t>Oral </a:t>
            </a:r>
            <a:endParaRPr lang="en-GB" dirty="0"/>
          </a:p>
          <a:p>
            <a:r>
              <a:rPr lang="en-GB" i="1" dirty="0"/>
              <a:t>Your work must offer evidence that you have taken every opportunity – within the range of your linguistic ability – to speak Welsh with the learners.  You are expected to select a story which will offer opportunities for learners to extend their Welsh oral skills within their linguistic achievement as well as promoting further development.  Various ways of teaching the language could be displayed such as drilling, singing, asking questions or any other relevant methodologies which enhance understanding and the learners’ oral use of Welsh.  You must provide visual and aural evidence (the film clip) which shows an effort to model the language and offer linguistic guidance to the learners. </a:t>
            </a:r>
            <a:endParaRPr lang="en-GB" dirty="0"/>
          </a:p>
          <a:p>
            <a:endParaRPr lang="en-GB" dirty="0"/>
          </a:p>
          <a:p>
            <a:endParaRPr lang="en-GB" dirty="0"/>
          </a:p>
        </p:txBody>
      </p:sp>
    </p:spTree>
    <p:extLst>
      <p:ext uri="{BB962C8B-B14F-4D97-AF65-F5344CB8AC3E}">
        <p14:creationId xmlns:p14="http://schemas.microsoft.com/office/powerpoint/2010/main" val="187640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6862" y="450167"/>
            <a:ext cx="8229600" cy="5859580"/>
          </a:xfrm>
        </p:spPr>
        <p:txBody>
          <a:bodyPr>
            <a:normAutofit fontScale="77500" lnSpcReduction="20000"/>
          </a:bodyPr>
          <a:lstStyle/>
          <a:p>
            <a:pPr marL="109728" lvl="0" indent="0">
              <a:buNone/>
            </a:pPr>
            <a:r>
              <a:rPr lang="en-GB" b="1" i="1" dirty="0"/>
              <a:t>Reading </a:t>
            </a:r>
            <a:endParaRPr lang="en-GB" dirty="0"/>
          </a:p>
          <a:p>
            <a:r>
              <a:rPr lang="en-GB" i="1" dirty="0"/>
              <a:t>You are expected to select and read a story which is suitable for your learners and their linguistic attainment.  You should offer visual and aural evidence (the film clip) which proves – within the range of your linguistic ability – that you are reading the story in a way which demonstrates your understanding of the meaning of the text as well as your understanding of the text’s potential as a resource for developing your learners’ Welsh language skills.  When reading the story every opportunity should be taken to improve learners’ reading skills and pronunciation.   </a:t>
            </a:r>
            <a:r>
              <a:rPr lang="en-GB" b="1" i="1" dirty="0"/>
              <a:t> </a:t>
            </a:r>
            <a:endParaRPr lang="en-GB" dirty="0"/>
          </a:p>
          <a:p>
            <a:r>
              <a:rPr lang="en-GB" b="1" i="1" dirty="0"/>
              <a:t> </a:t>
            </a:r>
            <a:endParaRPr lang="en-GB" dirty="0"/>
          </a:p>
          <a:p>
            <a:pPr marL="109728" lvl="0" indent="0">
              <a:buNone/>
            </a:pPr>
            <a:r>
              <a:rPr lang="en-GB" b="1" i="1" dirty="0"/>
              <a:t>Writing</a:t>
            </a:r>
            <a:endParaRPr lang="en-GB" dirty="0"/>
          </a:p>
          <a:p>
            <a:r>
              <a:rPr lang="en-GB" i="1" dirty="0"/>
              <a:t>You will be expected to introduce accurate models of written Welsh - to the learners - within the range of your linguistic ability maybe through writing on the board.  You should offer visual evidence - by means of the film and your resource – of your ability to present written Welsh.</a:t>
            </a:r>
            <a:endParaRPr lang="en-GB" dirty="0"/>
          </a:p>
          <a:p>
            <a:endParaRPr lang="en-GB" dirty="0"/>
          </a:p>
        </p:txBody>
      </p:sp>
    </p:spTree>
    <p:extLst>
      <p:ext uri="{BB962C8B-B14F-4D97-AF65-F5344CB8AC3E}">
        <p14:creationId xmlns:p14="http://schemas.microsoft.com/office/powerpoint/2010/main" val="277471630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themeOverride>
</file>

<file path=docProps/app.xml><?xml version="1.0" encoding="utf-8"?>
<Properties xmlns="http://schemas.openxmlformats.org/officeDocument/2006/extended-properties" xmlns:vt="http://schemas.openxmlformats.org/officeDocument/2006/docPropsVTypes">
  <Template/>
  <TotalTime>3328</TotalTime>
  <Words>889</Words>
  <Application>Microsoft Office PowerPoint</Application>
  <PresentationFormat>On-screen Show (4:3)</PresentationFormat>
  <Paragraphs>110</Paragraphs>
  <Slides>17</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Calibri</vt:lpstr>
      <vt:lpstr>Lucida Sans Unicode</vt:lpstr>
      <vt:lpstr>Mangal</vt:lpstr>
      <vt:lpstr>Verdana</vt:lpstr>
      <vt:lpstr>Wingdings 2</vt:lpstr>
      <vt:lpstr>Wingdings 3</vt:lpstr>
      <vt:lpstr>Concourse</vt:lpstr>
      <vt:lpstr>ECAD4002C</vt:lpstr>
      <vt:lpstr>Pwy i gysylltu? Contact Details</vt:lpstr>
      <vt:lpstr>Language Tutors Contact Details</vt:lpstr>
      <vt:lpstr>Portfolio Tasks (1)</vt:lpstr>
      <vt:lpstr>Part 1 -You will need to include:</vt:lpstr>
      <vt:lpstr>Portfolio Tasks (2)</vt:lpstr>
      <vt:lpstr>Part 2 -You will need to:</vt:lpstr>
      <vt:lpstr>Portfolio Tasks (3)</vt:lpstr>
      <vt:lpstr>Part 3 -You may wish to Follow the ARC reflection tool:</vt:lpstr>
      <vt:lpstr>PowerPoint Presentation</vt:lpstr>
      <vt:lpstr>Engagement with Literature Skills (10 marks)</vt:lpstr>
      <vt:lpstr>Knowledge and Understanding Skills (10 marks)</vt:lpstr>
      <vt:lpstr>Practical Skills (10 marks)</vt:lpstr>
      <vt:lpstr>Transferable Skills for Life and Professional Practice (10 marks)</vt:lpstr>
      <vt:lpstr>Listening &amp; Understanding / Oral / Reading &amp; Understanding / Writing (60 marks altogether)</vt:lpstr>
      <vt:lpstr>PowerPoint Presentation</vt:lpstr>
      <vt:lpstr>PowerPoint Presentation</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ITIA6004C</dc:title>
  <dc:creator>TSD</dc:creator>
  <cp:lastModifiedBy>Natalie Griffiths</cp:lastModifiedBy>
  <cp:revision>55</cp:revision>
  <dcterms:created xsi:type="dcterms:W3CDTF">2016-09-28T08:58:43Z</dcterms:created>
  <dcterms:modified xsi:type="dcterms:W3CDTF">2019-01-28T20:10:26Z</dcterms:modified>
</cp:coreProperties>
</file>