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9144000" cy="6858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999696-6B51-4FD3-9CC3-9C4A21FA033E}" v="26" dt="2021-04-27T15:54:34.05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5" d="100"/>
          <a:sy n="75" d="100"/>
        </p:scale>
        <p:origin x="32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4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80013" y="0"/>
            <a:ext cx="3962400" cy="344488"/>
          </a:xfrm>
          <a:prstGeom prst="rect">
            <a:avLst/>
          </a:prstGeom>
        </p:spPr>
        <p:txBody>
          <a:bodyPr vert="horz" lIns="91440" tIns="45720" rIns="91440" bIns="45720" rtlCol="0"/>
          <a:lstStyle>
            <a:lvl1pPr algn="r">
              <a:defRPr sz="1200"/>
            </a:lvl1pPr>
          </a:lstStyle>
          <a:p>
            <a:fld id="{E0103534-6AD2-46B6-B532-0D402FE3977A}" type="datetimeFigureOut">
              <a:rPr lang="en-GB" smtClean="0"/>
              <a:t>27/04/2021</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3"/>
            <a:ext cx="7315200" cy="27003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513513"/>
            <a:ext cx="3962400" cy="3444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80013" y="6513513"/>
            <a:ext cx="3962400" cy="344487"/>
          </a:xfrm>
          <a:prstGeom prst="rect">
            <a:avLst/>
          </a:prstGeom>
        </p:spPr>
        <p:txBody>
          <a:bodyPr vert="horz" lIns="91440" tIns="45720" rIns="91440" bIns="45720" rtlCol="0" anchor="b"/>
          <a:lstStyle>
            <a:lvl1pPr algn="r">
              <a:defRPr sz="1200"/>
            </a:lvl1pPr>
          </a:lstStyle>
          <a:p>
            <a:fld id="{349ACD5A-6FEE-45AA-890C-8EC3FA9300A5}" type="slidenum">
              <a:rPr lang="en-GB" smtClean="0"/>
              <a:t>‹#›</a:t>
            </a:fld>
            <a:endParaRPr lang="en-GB"/>
          </a:p>
        </p:txBody>
      </p:sp>
    </p:spTree>
    <p:extLst>
      <p:ext uri="{BB962C8B-B14F-4D97-AF65-F5344CB8AC3E}">
        <p14:creationId xmlns:p14="http://schemas.microsoft.com/office/powerpoint/2010/main" val="530214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B59FE7-F261-4502-A20F-3154412830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7C1FB7D-4E32-4B79-904C-446A7580EBE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437F0C-29CD-4864-82B9-BBDEF677855A}"/>
              </a:ext>
            </a:extLst>
          </p:cNvPr>
          <p:cNvSpPr>
            <a:spLocks noGrp="1"/>
          </p:cNvSpPr>
          <p:nvPr>
            <p:ph type="dt" sz="half" idx="10"/>
          </p:nvPr>
        </p:nvSpPr>
        <p:spPr/>
        <p:txBody>
          <a:bodyPr/>
          <a:lstStyle/>
          <a:p>
            <a:fld id="{99355331-424A-423A-B249-553357CF0C01}" type="datetimeFigureOut">
              <a:rPr lang="en-GB" smtClean="0"/>
              <a:t>27/04/2021</a:t>
            </a:fld>
            <a:endParaRPr lang="en-GB"/>
          </a:p>
        </p:txBody>
      </p:sp>
      <p:sp>
        <p:nvSpPr>
          <p:cNvPr id="5" name="Footer Placeholder 4">
            <a:extLst>
              <a:ext uri="{FF2B5EF4-FFF2-40B4-BE49-F238E27FC236}">
                <a16:creationId xmlns:a16="http://schemas.microsoft.com/office/drawing/2014/main" id="{7D4C31A0-1E28-4251-8E6A-299D5F6783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699201-FBB6-4183-A998-96A7C3189415}"/>
              </a:ext>
            </a:extLst>
          </p:cNvPr>
          <p:cNvSpPr>
            <a:spLocks noGrp="1"/>
          </p:cNvSpPr>
          <p:nvPr>
            <p:ph type="sldNum" sz="quarter" idx="12"/>
          </p:nvPr>
        </p:nvSpPr>
        <p:spPr/>
        <p:txBody>
          <a:bodyPr/>
          <a:lstStyle/>
          <a:p>
            <a:fld id="{F01FF352-C827-499C-9F9D-A1B027EAFF25}" type="slidenum">
              <a:rPr lang="en-GB" smtClean="0"/>
              <a:t>‹#›</a:t>
            </a:fld>
            <a:endParaRPr lang="en-GB"/>
          </a:p>
        </p:txBody>
      </p:sp>
    </p:spTree>
    <p:extLst>
      <p:ext uri="{BB962C8B-B14F-4D97-AF65-F5344CB8AC3E}">
        <p14:creationId xmlns:p14="http://schemas.microsoft.com/office/powerpoint/2010/main" val="3293890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CF72A-1E9D-44A9-B840-4FC698B2267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A91DE4-5B35-4DA9-8C81-2C3313550A1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D63151-DA0C-4F48-9548-29F0789E6838}"/>
              </a:ext>
            </a:extLst>
          </p:cNvPr>
          <p:cNvSpPr>
            <a:spLocks noGrp="1"/>
          </p:cNvSpPr>
          <p:nvPr>
            <p:ph type="dt" sz="half" idx="10"/>
          </p:nvPr>
        </p:nvSpPr>
        <p:spPr/>
        <p:txBody>
          <a:bodyPr/>
          <a:lstStyle/>
          <a:p>
            <a:fld id="{99355331-424A-423A-B249-553357CF0C01}" type="datetimeFigureOut">
              <a:rPr lang="en-GB" smtClean="0"/>
              <a:t>27/04/2021</a:t>
            </a:fld>
            <a:endParaRPr lang="en-GB"/>
          </a:p>
        </p:txBody>
      </p:sp>
      <p:sp>
        <p:nvSpPr>
          <p:cNvPr id="5" name="Footer Placeholder 4">
            <a:extLst>
              <a:ext uri="{FF2B5EF4-FFF2-40B4-BE49-F238E27FC236}">
                <a16:creationId xmlns:a16="http://schemas.microsoft.com/office/drawing/2014/main" id="{1869671A-36F8-4FD7-89BF-356730E968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F84A19-702D-4171-9B9A-CE0330E7B9DD}"/>
              </a:ext>
            </a:extLst>
          </p:cNvPr>
          <p:cNvSpPr>
            <a:spLocks noGrp="1"/>
          </p:cNvSpPr>
          <p:nvPr>
            <p:ph type="sldNum" sz="quarter" idx="12"/>
          </p:nvPr>
        </p:nvSpPr>
        <p:spPr/>
        <p:txBody>
          <a:bodyPr/>
          <a:lstStyle/>
          <a:p>
            <a:fld id="{F01FF352-C827-499C-9F9D-A1B027EAFF25}" type="slidenum">
              <a:rPr lang="en-GB" smtClean="0"/>
              <a:t>‹#›</a:t>
            </a:fld>
            <a:endParaRPr lang="en-GB"/>
          </a:p>
        </p:txBody>
      </p:sp>
    </p:spTree>
    <p:extLst>
      <p:ext uri="{BB962C8B-B14F-4D97-AF65-F5344CB8AC3E}">
        <p14:creationId xmlns:p14="http://schemas.microsoft.com/office/powerpoint/2010/main" val="3252438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BC4DB-ECD2-4990-8449-9966CE2EFE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EE235EF-5482-4B54-8F36-AFF3F5E09B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FF5910D-2A64-4277-BC2F-87C46747E3E4}"/>
              </a:ext>
            </a:extLst>
          </p:cNvPr>
          <p:cNvSpPr>
            <a:spLocks noGrp="1"/>
          </p:cNvSpPr>
          <p:nvPr>
            <p:ph type="dt" sz="half" idx="10"/>
          </p:nvPr>
        </p:nvSpPr>
        <p:spPr/>
        <p:txBody>
          <a:bodyPr/>
          <a:lstStyle/>
          <a:p>
            <a:fld id="{99355331-424A-423A-B249-553357CF0C01}" type="datetimeFigureOut">
              <a:rPr lang="en-GB" smtClean="0"/>
              <a:t>27/04/2021</a:t>
            </a:fld>
            <a:endParaRPr lang="en-GB"/>
          </a:p>
        </p:txBody>
      </p:sp>
      <p:sp>
        <p:nvSpPr>
          <p:cNvPr id="5" name="Footer Placeholder 4">
            <a:extLst>
              <a:ext uri="{FF2B5EF4-FFF2-40B4-BE49-F238E27FC236}">
                <a16:creationId xmlns:a16="http://schemas.microsoft.com/office/drawing/2014/main" id="{8E66BC53-A637-4A3C-A6F2-292E79603F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40EE6C-1A40-4F66-9CDD-5F674BC6BD2C}"/>
              </a:ext>
            </a:extLst>
          </p:cNvPr>
          <p:cNvSpPr>
            <a:spLocks noGrp="1"/>
          </p:cNvSpPr>
          <p:nvPr>
            <p:ph type="sldNum" sz="quarter" idx="12"/>
          </p:nvPr>
        </p:nvSpPr>
        <p:spPr/>
        <p:txBody>
          <a:bodyPr/>
          <a:lstStyle/>
          <a:p>
            <a:fld id="{F01FF352-C827-499C-9F9D-A1B027EAFF25}" type="slidenum">
              <a:rPr lang="en-GB" smtClean="0"/>
              <a:t>‹#›</a:t>
            </a:fld>
            <a:endParaRPr lang="en-GB"/>
          </a:p>
        </p:txBody>
      </p:sp>
    </p:spTree>
    <p:extLst>
      <p:ext uri="{BB962C8B-B14F-4D97-AF65-F5344CB8AC3E}">
        <p14:creationId xmlns:p14="http://schemas.microsoft.com/office/powerpoint/2010/main" val="876698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0AA1B-F7A7-4BA8-ACF6-31EA03D90C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AE1255-0046-4D83-B7BA-D98B734490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F52E78-BDB9-4096-8389-DB967DE8905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95EB05-0BAB-4ADB-8F64-987B5BC9D2FB}"/>
              </a:ext>
            </a:extLst>
          </p:cNvPr>
          <p:cNvSpPr>
            <a:spLocks noGrp="1"/>
          </p:cNvSpPr>
          <p:nvPr>
            <p:ph type="dt" sz="half" idx="10"/>
          </p:nvPr>
        </p:nvSpPr>
        <p:spPr/>
        <p:txBody>
          <a:bodyPr/>
          <a:lstStyle/>
          <a:p>
            <a:fld id="{99355331-424A-423A-B249-553357CF0C01}" type="datetimeFigureOut">
              <a:rPr lang="en-GB" smtClean="0"/>
              <a:t>27/04/2021</a:t>
            </a:fld>
            <a:endParaRPr lang="en-GB"/>
          </a:p>
        </p:txBody>
      </p:sp>
      <p:sp>
        <p:nvSpPr>
          <p:cNvPr id="6" name="Footer Placeholder 5">
            <a:extLst>
              <a:ext uri="{FF2B5EF4-FFF2-40B4-BE49-F238E27FC236}">
                <a16:creationId xmlns:a16="http://schemas.microsoft.com/office/drawing/2014/main" id="{502FF9BE-10A4-4B74-8182-F0795A35BE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B15A08-8A1A-4894-83FB-73913D66861C}"/>
              </a:ext>
            </a:extLst>
          </p:cNvPr>
          <p:cNvSpPr>
            <a:spLocks noGrp="1"/>
          </p:cNvSpPr>
          <p:nvPr>
            <p:ph type="sldNum" sz="quarter" idx="12"/>
          </p:nvPr>
        </p:nvSpPr>
        <p:spPr/>
        <p:txBody>
          <a:bodyPr/>
          <a:lstStyle/>
          <a:p>
            <a:fld id="{F01FF352-C827-499C-9F9D-A1B027EAFF25}" type="slidenum">
              <a:rPr lang="en-GB" smtClean="0"/>
              <a:t>‹#›</a:t>
            </a:fld>
            <a:endParaRPr lang="en-GB"/>
          </a:p>
        </p:txBody>
      </p:sp>
    </p:spTree>
    <p:extLst>
      <p:ext uri="{BB962C8B-B14F-4D97-AF65-F5344CB8AC3E}">
        <p14:creationId xmlns:p14="http://schemas.microsoft.com/office/powerpoint/2010/main" val="4036873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F65A3-CE97-45E4-A292-1BD9DE1D15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E5F9644-C4D6-4819-B6A2-772E774E56F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1664A58-1402-40FA-B1AF-2872AC71BF9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AD2E292-DB04-4E88-AD1C-92E7FE3E7EC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346E213-223B-4B1D-9070-8728097659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63677C-63B0-4D07-B28F-3CFE8F1861B7}"/>
              </a:ext>
            </a:extLst>
          </p:cNvPr>
          <p:cNvSpPr>
            <a:spLocks noGrp="1"/>
          </p:cNvSpPr>
          <p:nvPr>
            <p:ph type="dt" sz="half" idx="10"/>
          </p:nvPr>
        </p:nvSpPr>
        <p:spPr/>
        <p:txBody>
          <a:bodyPr/>
          <a:lstStyle/>
          <a:p>
            <a:fld id="{99355331-424A-423A-B249-553357CF0C01}" type="datetimeFigureOut">
              <a:rPr lang="en-GB" smtClean="0"/>
              <a:t>27/04/2021</a:t>
            </a:fld>
            <a:endParaRPr lang="en-GB"/>
          </a:p>
        </p:txBody>
      </p:sp>
      <p:sp>
        <p:nvSpPr>
          <p:cNvPr id="8" name="Footer Placeholder 7">
            <a:extLst>
              <a:ext uri="{FF2B5EF4-FFF2-40B4-BE49-F238E27FC236}">
                <a16:creationId xmlns:a16="http://schemas.microsoft.com/office/drawing/2014/main" id="{E7A69E30-7FF9-4ABC-BB89-6235D8DE524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19D9202-4155-4A67-8E47-648F5E554003}"/>
              </a:ext>
            </a:extLst>
          </p:cNvPr>
          <p:cNvSpPr>
            <a:spLocks noGrp="1"/>
          </p:cNvSpPr>
          <p:nvPr>
            <p:ph type="sldNum" sz="quarter" idx="12"/>
          </p:nvPr>
        </p:nvSpPr>
        <p:spPr/>
        <p:txBody>
          <a:bodyPr/>
          <a:lstStyle/>
          <a:p>
            <a:fld id="{F01FF352-C827-499C-9F9D-A1B027EAFF25}" type="slidenum">
              <a:rPr lang="en-GB" smtClean="0"/>
              <a:t>‹#›</a:t>
            </a:fld>
            <a:endParaRPr lang="en-GB"/>
          </a:p>
        </p:txBody>
      </p:sp>
    </p:spTree>
    <p:extLst>
      <p:ext uri="{BB962C8B-B14F-4D97-AF65-F5344CB8AC3E}">
        <p14:creationId xmlns:p14="http://schemas.microsoft.com/office/powerpoint/2010/main" val="4934659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8E100-500F-498E-8B4D-6977405E85E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04BA2F0-2AB0-4A10-BC15-6754A6C4B30C}"/>
              </a:ext>
            </a:extLst>
          </p:cNvPr>
          <p:cNvSpPr>
            <a:spLocks noGrp="1"/>
          </p:cNvSpPr>
          <p:nvPr>
            <p:ph type="dt" sz="half" idx="10"/>
          </p:nvPr>
        </p:nvSpPr>
        <p:spPr/>
        <p:txBody>
          <a:bodyPr/>
          <a:lstStyle/>
          <a:p>
            <a:fld id="{99355331-424A-423A-B249-553357CF0C01}" type="datetimeFigureOut">
              <a:rPr lang="en-GB" smtClean="0"/>
              <a:t>27/04/2021</a:t>
            </a:fld>
            <a:endParaRPr lang="en-GB"/>
          </a:p>
        </p:txBody>
      </p:sp>
      <p:sp>
        <p:nvSpPr>
          <p:cNvPr id="4" name="Footer Placeholder 3">
            <a:extLst>
              <a:ext uri="{FF2B5EF4-FFF2-40B4-BE49-F238E27FC236}">
                <a16:creationId xmlns:a16="http://schemas.microsoft.com/office/drawing/2014/main" id="{8283F345-6B1D-4640-BB59-50412F3930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1546B26-923D-4CFF-8177-AAE81C4922AF}"/>
              </a:ext>
            </a:extLst>
          </p:cNvPr>
          <p:cNvSpPr>
            <a:spLocks noGrp="1"/>
          </p:cNvSpPr>
          <p:nvPr>
            <p:ph type="sldNum" sz="quarter" idx="12"/>
          </p:nvPr>
        </p:nvSpPr>
        <p:spPr/>
        <p:txBody>
          <a:bodyPr/>
          <a:lstStyle/>
          <a:p>
            <a:fld id="{F01FF352-C827-499C-9F9D-A1B027EAFF25}" type="slidenum">
              <a:rPr lang="en-GB" smtClean="0"/>
              <a:t>‹#›</a:t>
            </a:fld>
            <a:endParaRPr lang="en-GB"/>
          </a:p>
        </p:txBody>
      </p:sp>
    </p:spTree>
    <p:extLst>
      <p:ext uri="{BB962C8B-B14F-4D97-AF65-F5344CB8AC3E}">
        <p14:creationId xmlns:p14="http://schemas.microsoft.com/office/powerpoint/2010/main" val="8097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CA716B-F054-45D5-94EE-CB82222969FF}"/>
              </a:ext>
            </a:extLst>
          </p:cNvPr>
          <p:cNvSpPr>
            <a:spLocks noGrp="1"/>
          </p:cNvSpPr>
          <p:nvPr>
            <p:ph type="dt" sz="half" idx="10"/>
          </p:nvPr>
        </p:nvSpPr>
        <p:spPr/>
        <p:txBody>
          <a:bodyPr/>
          <a:lstStyle/>
          <a:p>
            <a:fld id="{99355331-424A-423A-B249-553357CF0C01}" type="datetimeFigureOut">
              <a:rPr lang="en-GB" smtClean="0"/>
              <a:t>27/04/2021</a:t>
            </a:fld>
            <a:endParaRPr lang="en-GB"/>
          </a:p>
        </p:txBody>
      </p:sp>
      <p:sp>
        <p:nvSpPr>
          <p:cNvPr id="3" name="Footer Placeholder 2">
            <a:extLst>
              <a:ext uri="{FF2B5EF4-FFF2-40B4-BE49-F238E27FC236}">
                <a16:creationId xmlns:a16="http://schemas.microsoft.com/office/drawing/2014/main" id="{DA64D2A8-CD4C-4E80-974C-22EADE126EF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5AB4737-31EE-45E3-A3DA-BA59418263A8}"/>
              </a:ext>
            </a:extLst>
          </p:cNvPr>
          <p:cNvSpPr>
            <a:spLocks noGrp="1"/>
          </p:cNvSpPr>
          <p:nvPr>
            <p:ph type="sldNum" sz="quarter" idx="12"/>
          </p:nvPr>
        </p:nvSpPr>
        <p:spPr/>
        <p:txBody>
          <a:bodyPr/>
          <a:lstStyle/>
          <a:p>
            <a:fld id="{F01FF352-C827-499C-9F9D-A1B027EAFF25}" type="slidenum">
              <a:rPr lang="en-GB" smtClean="0"/>
              <a:t>‹#›</a:t>
            </a:fld>
            <a:endParaRPr lang="en-GB"/>
          </a:p>
        </p:txBody>
      </p:sp>
    </p:spTree>
    <p:extLst>
      <p:ext uri="{BB962C8B-B14F-4D97-AF65-F5344CB8AC3E}">
        <p14:creationId xmlns:p14="http://schemas.microsoft.com/office/powerpoint/2010/main" val="212574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01777D-5271-4EB7-9F81-5846518D20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EB71616-8E16-461F-B021-8BD6610AE6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BF96803-012F-400E-87D5-4AA6A5A88B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373089-16FE-4DBE-AA34-8702C4A27F7C}"/>
              </a:ext>
            </a:extLst>
          </p:cNvPr>
          <p:cNvSpPr>
            <a:spLocks noGrp="1"/>
          </p:cNvSpPr>
          <p:nvPr>
            <p:ph type="dt" sz="half" idx="10"/>
          </p:nvPr>
        </p:nvSpPr>
        <p:spPr/>
        <p:txBody>
          <a:bodyPr/>
          <a:lstStyle/>
          <a:p>
            <a:fld id="{99355331-424A-423A-B249-553357CF0C01}" type="datetimeFigureOut">
              <a:rPr lang="en-GB" smtClean="0"/>
              <a:t>27/04/2021</a:t>
            </a:fld>
            <a:endParaRPr lang="en-GB"/>
          </a:p>
        </p:txBody>
      </p:sp>
      <p:sp>
        <p:nvSpPr>
          <p:cNvPr id="6" name="Footer Placeholder 5">
            <a:extLst>
              <a:ext uri="{FF2B5EF4-FFF2-40B4-BE49-F238E27FC236}">
                <a16:creationId xmlns:a16="http://schemas.microsoft.com/office/drawing/2014/main" id="{736DA04E-BFB8-4644-9C1A-DC9CE7FED9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E42C31-BC9E-4D20-983A-7EA7E6F74F1B}"/>
              </a:ext>
            </a:extLst>
          </p:cNvPr>
          <p:cNvSpPr>
            <a:spLocks noGrp="1"/>
          </p:cNvSpPr>
          <p:nvPr>
            <p:ph type="sldNum" sz="quarter" idx="12"/>
          </p:nvPr>
        </p:nvSpPr>
        <p:spPr/>
        <p:txBody>
          <a:bodyPr/>
          <a:lstStyle/>
          <a:p>
            <a:fld id="{F01FF352-C827-499C-9F9D-A1B027EAFF25}" type="slidenum">
              <a:rPr lang="en-GB" smtClean="0"/>
              <a:t>‹#›</a:t>
            </a:fld>
            <a:endParaRPr lang="en-GB"/>
          </a:p>
        </p:txBody>
      </p:sp>
    </p:spTree>
    <p:extLst>
      <p:ext uri="{BB962C8B-B14F-4D97-AF65-F5344CB8AC3E}">
        <p14:creationId xmlns:p14="http://schemas.microsoft.com/office/powerpoint/2010/main" val="16692849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C22AC-8365-4919-9082-C24F52AB0F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5448B7D-54E5-4F57-915C-6BBF40E0B5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0D0DF3-8D9A-44DF-9D05-D44982E376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16CD619-A64E-4D33-A00F-A81316A5D584}"/>
              </a:ext>
            </a:extLst>
          </p:cNvPr>
          <p:cNvSpPr>
            <a:spLocks noGrp="1"/>
          </p:cNvSpPr>
          <p:nvPr>
            <p:ph type="dt" sz="half" idx="10"/>
          </p:nvPr>
        </p:nvSpPr>
        <p:spPr/>
        <p:txBody>
          <a:bodyPr/>
          <a:lstStyle/>
          <a:p>
            <a:fld id="{99355331-424A-423A-B249-553357CF0C01}" type="datetimeFigureOut">
              <a:rPr lang="en-GB" smtClean="0"/>
              <a:t>27/04/2021</a:t>
            </a:fld>
            <a:endParaRPr lang="en-GB"/>
          </a:p>
        </p:txBody>
      </p:sp>
      <p:sp>
        <p:nvSpPr>
          <p:cNvPr id="6" name="Footer Placeholder 5">
            <a:extLst>
              <a:ext uri="{FF2B5EF4-FFF2-40B4-BE49-F238E27FC236}">
                <a16:creationId xmlns:a16="http://schemas.microsoft.com/office/drawing/2014/main" id="{09318953-91AE-456F-A381-500A519D09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75F96C-2515-4196-8A48-A950DD6DF073}"/>
              </a:ext>
            </a:extLst>
          </p:cNvPr>
          <p:cNvSpPr>
            <a:spLocks noGrp="1"/>
          </p:cNvSpPr>
          <p:nvPr>
            <p:ph type="sldNum" sz="quarter" idx="12"/>
          </p:nvPr>
        </p:nvSpPr>
        <p:spPr/>
        <p:txBody>
          <a:bodyPr/>
          <a:lstStyle/>
          <a:p>
            <a:fld id="{F01FF352-C827-499C-9F9D-A1B027EAFF25}" type="slidenum">
              <a:rPr lang="en-GB" smtClean="0"/>
              <a:t>‹#›</a:t>
            </a:fld>
            <a:endParaRPr lang="en-GB"/>
          </a:p>
        </p:txBody>
      </p:sp>
    </p:spTree>
    <p:extLst>
      <p:ext uri="{BB962C8B-B14F-4D97-AF65-F5344CB8AC3E}">
        <p14:creationId xmlns:p14="http://schemas.microsoft.com/office/powerpoint/2010/main" val="2411934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5789C-A44E-4BAD-9875-FB0B2C84A25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538386-7E74-4C6F-B0D5-DC48BF52FEC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C3F140-4F05-4B6C-B69F-68FBA23F1315}"/>
              </a:ext>
            </a:extLst>
          </p:cNvPr>
          <p:cNvSpPr>
            <a:spLocks noGrp="1"/>
          </p:cNvSpPr>
          <p:nvPr>
            <p:ph type="dt" sz="half" idx="10"/>
          </p:nvPr>
        </p:nvSpPr>
        <p:spPr/>
        <p:txBody>
          <a:bodyPr/>
          <a:lstStyle/>
          <a:p>
            <a:fld id="{99355331-424A-423A-B249-553357CF0C01}" type="datetimeFigureOut">
              <a:rPr lang="en-GB" smtClean="0"/>
              <a:t>27/04/2021</a:t>
            </a:fld>
            <a:endParaRPr lang="en-GB"/>
          </a:p>
        </p:txBody>
      </p:sp>
      <p:sp>
        <p:nvSpPr>
          <p:cNvPr id="5" name="Footer Placeholder 4">
            <a:extLst>
              <a:ext uri="{FF2B5EF4-FFF2-40B4-BE49-F238E27FC236}">
                <a16:creationId xmlns:a16="http://schemas.microsoft.com/office/drawing/2014/main" id="{983310F2-A37A-44A2-B757-CA614F59C0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528731-3552-495C-8640-60D6F9EEAEAC}"/>
              </a:ext>
            </a:extLst>
          </p:cNvPr>
          <p:cNvSpPr>
            <a:spLocks noGrp="1"/>
          </p:cNvSpPr>
          <p:nvPr>
            <p:ph type="sldNum" sz="quarter" idx="12"/>
          </p:nvPr>
        </p:nvSpPr>
        <p:spPr/>
        <p:txBody>
          <a:bodyPr/>
          <a:lstStyle/>
          <a:p>
            <a:fld id="{F01FF352-C827-499C-9F9D-A1B027EAFF25}" type="slidenum">
              <a:rPr lang="en-GB" smtClean="0"/>
              <a:t>‹#›</a:t>
            </a:fld>
            <a:endParaRPr lang="en-GB"/>
          </a:p>
        </p:txBody>
      </p:sp>
    </p:spTree>
    <p:extLst>
      <p:ext uri="{BB962C8B-B14F-4D97-AF65-F5344CB8AC3E}">
        <p14:creationId xmlns:p14="http://schemas.microsoft.com/office/powerpoint/2010/main" val="831562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9D3D2E8-9E0F-4D33-BF13-990678BBD2D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7B1C9A4-0DB4-4341-8CAE-A355CF5C12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182343-4C5E-4D78-B4C1-C661E863E5D1}"/>
              </a:ext>
            </a:extLst>
          </p:cNvPr>
          <p:cNvSpPr>
            <a:spLocks noGrp="1"/>
          </p:cNvSpPr>
          <p:nvPr>
            <p:ph type="dt" sz="half" idx="10"/>
          </p:nvPr>
        </p:nvSpPr>
        <p:spPr/>
        <p:txBody>
          <a:bodyPr/>
          <a:lstStyle/>
          <a:p>
            <a:fld id="{99355331-424A-423A-B249-553357CF0C01}" type="datetimeFigureOut">
              <a:rPr lang="en-GB" smtClean="0"/>
              <a:t>27/04/2021</a:t>
            </a:fld>
            <a:endParaRPr lang="en-GB"/>
          </a:p>
        </p:txBody>
      </p:sp>
      <p:sp>
        <p:nvSpPr>
          <p:cNvPr id="5" name="Footer Placeholder 4">
            <a:extLst>
              <a:ext uri="{FF2B5EF4-FFF2-40B4-BE49-F238E27FC236}">
                <a16:creationId xmlns:a16="http://schemas.microsoft.com/office/drawing/2014/main" id="{1E74BED9-916C-437F-8A24-88D41B6196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C4AB36-19A8-4CA0-AD93-833F72661C8D}"/>
              </a:ext>
            </a:extLst>
          </p:cNvPr>
          <p:cNvSpPr>
            <a:spLocks noGrp="1"/>
          </p:cNvSpPr>
          <p:nvPr>
            <p:ph type="sldNum" sz="quarter" idx="12"/>
          </p:nvPr>
        </p:nvSpPr>
        <p:spPr/>
        <p:txBody>
          <a:bodyPr/>
          <a:lstStyle/>
          <a:p>
            <a:fld id="{F01FF352-C827-499C-9F9D-A1B027EAFF25}" type="slidenum">
              <a:rPr lang="en-GB" smtClean="0"/>
              <a:t>‹#›</a:t>
            </a:fld>
            <a:endParaRPr lang="en-GB"/>
          </a:p>
        </p:txBody>
      </p:sp>
    </p:spTree>
    <p:extLst>
      <p:ext uri="{BB962C8B-B14F-4D97-AF65-F5344CB8AC3E}">
        <p14:creationId xmlns:p14="http://schemas.microsoft.com/office/powerpoint/2010/main" val="4050537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7D7EF9-CFB1-440E-82BF-8829103AB2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87EE29C-0839-455D-9B90-80A4A47572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4703EF-F005-4245-8C4B-ED023AAA151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355331-424A-423A-B249-553357CF0C01}" type="datetimeFigureOut">
              <a:rPr lang="en-GB" smtClean="0"/>
              <a:t>27/04/2021</a:t>
            </a:fld>
            <a:endParaRPr lang="en-GB"/>
          </a:p>
        </p:txBody>
      </p:sp>
      <p:sp>
        <p:nvSpPr>
          <p:cNvPr id="5" name="Footer Placeholder 4">
            <a:extLst>
              <a:ext uri="{FF2B5EF4-FFF2-40B4-BE49-F238E27FC236}">
                <a16:creationId xmlns:a16="http://schemas.microsoft.com/office/drawing/2014/main" id="{CEA67B97-4B77-470B-BFA2-62CA35525D3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969A348-15E5-4972-87C0-C8B559001DC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1FF352-C827-499C-9F9D-A1B027EAFF25}" type="slidenum">
              <a:rPr lang="en-GB" smtClean="0"/>
              <a:t>‹#›</a:t>
            </a:fld>
            <a:endParaRPr lang="en-GB"/>
          </a:p>
        </p:txBody>
      </p:sp>
    </p:spTree>
    <p:extLst>
      <p:ext uri="{BB962C8B-B14F-4D97-AF65-F5344CB8AC3E}">
        <p14:creationId xmlns:p14="http://schemas.microsoft.com/office/powerpoint/2010/main" val="20471574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A5889E85-F0B2-4E50-96B6-7A4CFB58E29C}"/>
              </a:ext>
            </a:extLst>
          </p:cNvPr>
          <p:cNvPicPr>
            <a:picLocks noChangeAspect="1"/>
          </p:cNvPicPr>
          <p:nvPr/>
        </p:nvPicPr>
        <p:blipFill>
          <a:blip r:embed="rId2"/>
          <a:stretch>
            <a:fillRect/>
          </a:stretch>
        </p:blipFill>
        <p:spPr>
          <a:xfrm>
            <a:off x="0" y="0"/>
            <a:ext cx="2095500" cy="733425"/>
          </a:xfrm>
          <a:prstGeom prst="rect">
            <a:avLst/>
          </a:prstGeom>
        </p:spPr>
      </p:pic>
      <p:sp>
        <p:nvSpPr>
          <p:cNvPr id="5" name="TextBox 4">
            <a:extLst>
              <a:ext uri="{FF2B5EF4-FFF2-40B4-BE49-F238E27FC236}">
                <a16:creationId xmlns:a16="http://schemas.microsoft.com/office/drawing/2014/main" id="{F7F0CC35-7589-477F-AED4-56157DE5EE35}"/>
              </a:ext>
            </a:extLst>
          </p:cNvPr>
          <p:cNvSpPr txBox="1"/>
          <p:nvPr/>
        </p:nvSpPr>
        <p:spPr>
          <a:xfrm>
            <a:off x="24325" y="767769"/>
            <a:ext cx="3037113" cy="369332"/>
          </a:xfrm>
          <a:prstGeom prst="rect">
            <a:avLst/>
          </a:prstGeom>
          <a:solidFill>
            <a:schemeClr val="accent1"/>
          </a:solidFill>
        </p:spPr>
        <p:txBody>
          <a:bodyPr wrap="square" rtlCol="0">
            <a:spAutoFit/>
          </a:bodyPr>
          <a:lstStyle/>
          <a:p>
            <a:pPr algn="ctr"/>
            <a:r>
              <a:rPr lang="en-GB" dirty="0"/>
              <a:t>Introduction</a:t>
            </a:r>
          </a:p>
        </p:txBody>
      </p:sp>
      <p:sp>
        <p:nvSpPr>
          <p:cNvPr id="6" name="TextBox 5">
            <a:extLst>
              <a:ext uri="{FF2B5EF4-FFF2-40B4-BE49-F238E27FC236}">
                <a16:creationId xmlns:a16="http://schemas.microsoft.com/office/drawing/2014/main" id="{15C1C2F5-9E8B-4B81-97ED-C3EB5491F4CC}"/>
              </a:ext>
            </a:extLst>
          </p:cNvPr>
          <p:cNvSpPr txBox="1"/>
          <p:nvPr/>
        </p:nvSpPr>
        <p:spPr>
          <a:xfrm>
            <a:off x="3037113" y="767769"/>
            <a:ext cx="3332890" cy="369332"/>
          </a:xfrm>
          <a:prstGeom prst="rect">
            <a:avLst/>
          </a:prstGeom>
          <a:solidFill>
            <a:schemeClr val="accent1"/>
          </a:solidFill>
        </p:spPr>
        <p:txBody>
          <a:bodyPr wrap="square" rtlCol="0">
            <a:spAutoFit/>
          </a:bodyPr>
          <a:lstStyle/>
          <a:p>
            <a:pPr algn="ctr"/>
            <a:r>
              <a:rPr lang="en-GB" dirty="0"/>
              <a:t>Methodology</a:t>
            </a:r>
          </a:p>
        </p:txBody>
      </p:sp>
      <p:sp>
        <p:nvSpPr>
          <p:cNvPr id="8" name="TextBox 7">
            <a:extLst>
              <a:ext uri="{FF2B5EF4-FFF2-40B4-BE49-F238E27FC236}">
                <a16:creationId xmlns:a16="http://schemas.microsoft.com/office/drawing/2014/main" id="{06141C81-BE19-4EAF-A424-410C5E0AFEE4}"/>
              </a:ext>
            </a:extLst>
          </p:cNvPr>
          <p:cNvSpPr txBox="1"/>
          <p:nvPr/>
        </p:nvSpPr>
        <p:spPr>
          <a:xfrm>
            <a:off x="25886" y="4124084"/>
            <a:ext cx="3037112" cy="369332"/>
          </a:xfrm>
          <a:prstGeom prst="rect">
            <a:avLst/>
          </a:prstGeom>
          <a:solidFill>
            <a:schemeClr val="accent1"/>
          </a:solidFill>
        </p:spPr>
        <p:txBody>
          <a:bodyPr wrap="square" rtlCol="0">
            <a:spAutoFit/>
          </a:bodyPr>
          <a:lstStyle/>
          <a:p>
            <a:pPr algn="ctr"/>
            <a:r>
              <a:rPr lang="en-GB" dirty="0"/>
              <a:t>Objectives </a:t>
            </a:r>
          </a:p>
        </p:txBody>
      </p:sp>
      <p:sp>
        <p:nvSpPr>
          <p:cNvPr id="9" name="TextBox 8">
            <a:extLst>
              <a:ext uri="{FF2B5EF4-FFF2-40B4-BE49-F238E27FC236}">
                <a16:creationId xmlns:a16="http://schemas.microsoft.com/office/drawing/2014/main" id="{15105176-909E-4F22-BD39-2F462B90CC82}"/>
              </a:ext>
            </a:extLst>
          </p:cNvPr>
          <p:cNvSpPr txBox="1"/>
          <p:nvPr/>
        </p:nvSpPr>
        <p:spPr>
          <a:xfrm>
            <a:off x="3062592" y="4425824"/>
            <a:ext cx="3282508" cy="366863"/>
          </a:xfrm>
          <a:prstGeom prst="rect">
            <a:avLst/>
          </a:prstGeom>
          <a:solidFill>
            <a:schemeClr val="accent1"/>
          </a:solidFill>
        </p:spPr>
        <p:txBody>
          <a:bodyPr wrap="square" rtlCol="0">
            <a:spAutoFit/>
          </a:bodyPr>
          <a:lstStyle/>
          <a:p>
            <a:r>
              <a:rPr lang="en-GB" dirty="0"/>
              <a:t>	Results </a:t>
            </a:r>
          </a:p>
        </p:txBody>
      </p:sp>
      <p:sp>
        <p:nvSpPr>
          <p:cNvPr id="10" name="TextBox 9">
            <a:extLst>
              <a:ext uri="{FF2B5EF4-FFF2-40B4-BE49-F238E27FC236}">
                <a16:creationId xmlns:a16="http://schemas.microsoft.com/office/drawing/2014/main" id="{43F09125-C7B9-42E1-B6BD-A847C106EB2D}"/>
              </a:ext>
            </a:extLst>
          </p:cNvPr>
          <p:cNvSpPr txBox="1"/>
          <p:nvPr/>
        </p:nvSpPr>
        <p:spPr>
          <a:xfrm>
            <a:off x="9518707" y="780179"/>
            <a:ext cx="2725096" cy="366864"/>
          </a:xfrm>
          <a:prstGeom prst="rect">
            <a:avLst/>
          </a:prstGeom>
          <a:solidFill>
            <a:schemeClr val="accent1"/>
          </a:solidFill>
        </p:spPr>
        <p:txBody>
          <a:bodyPr wrap="square" rtlCol="0">
            <a:spAutoFit/>
          </a:bodyPr>
          <a:lstStyle/>
          <a:p>
            <a:pPr algn="ctr"/>
            <a:r>
              <a:rPr lang="en-GB" dirty="0"/>
              <a:t>Conclusion</a:t>
            </a:r>
          </a:p>
        </p:txBody>
      </p:sp>
      <p:sp>
        <p:nvSpPr>
          <p:cNvPr id="11" name="TextBox 10">
            <a:extLst>
              <a:ext uri="{FF2B5EF4-FFF2-40B4-BE49-F238E27FC236}">
                <a16:creationId xmlns:a16="http://schemas.microsoft.com/office/drawing/2014/main" id="{9BA3C3D3-EDA8-499E-B6C3-FE5F3AF7B5EB}"/>
              </a:ext>
            </a:extLst>
          </p:cNvPr>
          <p:cNvSpPr txBox="1"/>
          <p:nvPr/>
        </p:nvSpPr>
        <p:spPr>
          <a:xfrm>
            <a:off x="9513354" y="1978571"/>
            <a:ext cx="2678645" cy="372686"/>
          </a:xfrm>
          <a:prstGeom prst="rect">
            <a:avLst/>
          </a:prstGeom>
          <a:solidFill>
            <a:schemeClr val="accent1"/>
          </a:solidFill>
        </p:spPr>
        <p:txBody>
          <a:bodyPr wrap="square" rtlCol="0">
            <a:spAutoFit/>
          </a:bodyPr>
          <a:lstStyle/>
          <a:p>
            <a:pPr algn="ctr"/>
            <a:r>
              <a:rPr lang="en-GB" dirty="0"/>
              <a:t>References</a:t>
            </a:r>
          </a:p>
        </p:txBody>
      </p:sp>
      <p:sp>
        <p:nvSpPr>
          <p:cNvPr id="12" name="TextBox 11">
            <a:extLst>
              <a:ext uri="{FF2B5EF4-FFF2-40B4-BE49-F238E27FC236}">
                <a16:creationId xmlns:a16="http://schemas.microsoft.com/office/drawing/2014/main" id="{328B7CE3-7176-4A8E-B463-7D6866F8ACF9}"/>
              </a:ext>
            </a:extLst>
          </p:cNvPr>
          <p:cNvSpPr txBox="1"/>
          <p:nvPr/>
        </p:nvSpPr>
        <p:spPr>
          <a:xfrm>
            <a:off x="30322" y="1133644"/>
            <a:ext cx="3037113" cy="2993897"/>
          </a:xfrm>
          <a:prstGeom prst="rect">
            <a:avLst/>
          </a:prstGeom>
          <a:noFill/>
          <a:ln w="19050">
            <a:solidFill>
              <a:srgbClr val="0070C0"/>
            </a:solidFill>
          </a:ln>
        </p:spPr>
        <p:txBody>
          <a:bodyPr wrap="square" rtlCol="0">
            <a:spAutoFit/>
          </a:bodyPr>
          <a:lstStyle/>
          <a:p>
            <a:pPr>
              <a:lnSpc>
                <a:spcPct val="107000"/>
              </a:lnSpc>
              <a:spcAft>
                <a:spcPts val="800"/>
              </a:spcAft>
            </a:pPr>
            <a:r>
              <a:rPr lang="en-GB" sz="700" dirty="0">
                <a:effectLst/>
                <a:latin typeface="Calibri" panose="020F0502020204030204" pitchFamily="34" charset="0"/>
                <a:ea typeface="Calibri" panose="020F0502020204030204" pitchFamily="34" charset="0"/>
                <a:cs typeface="Times New Roman" panose="02020603050405020304" pitchFamily="18" charset="0"/>
              </a:rPr>
              <a:t>Increased aging populations are causing major worldwide health problems due to the rise in diseases and pathologies which are associated with advanced age such. The main concern with an older age, as the population become retired will find themselves adapting a sedentary lifestyle. Becoming sedentary will increase the onset of osteoarthritis and muscle depletion.  According to the World Health Organisation (WHO) guidelines, one of the most critical challenges faced with an aging population is being able to provide a proper physical rehabilitation. Physical activity, even when performed at low intensities can improve the quality of life. The benefits of exercise are well established </a:t>
            </a:r>
            <a:r>
              <a:rPr lang="en-GB" sz="700" dirty="0">
                <a:latin typeface="Calibri" panose="020F0502020204030204" pitchFamily="34" charset="0"/>
                <a:ea typeface="Calibri" panose="020F0502020204030204" pitchFamily="34" charset="0"/>
                <a:cs typeface="Times New Roman" panose="02020603050405020304" pitchFamily="18" charset="0"/>
              </a:rPr>
              <a:t>for </a:t>
            </a:r>
            <a:r>
              <a:rPr lang="en-GB" sz="700" dirty="0">
                <a:effectLst/>
                <a:latin typeface="Calibri" panose="020F0502020204030204" pitchFamily="34" charset="0"/>
                <a:ea typeface="Calibri" panose="020F0502020204030204" pitchFamily="34" charset="0"/>
                <a:cs typeface="Times New Roman" panose="02020603050405020304" pitchFamily="18" charset="0"/>
              </a:rPr>
              <a:t>older populations, becoming more activity will reduce the disability rate and reduce the risks of pathologies involved with a sedentary lifestyle. It can be challenging to find a form of physical activity which is suitable for an older population due to accessibility, physical and mental well-being and physical capabilities. </a:t>
            </a:r>
          </a:p>
          <a:p>
            <a:r>
              <a:rPr lang="en-GB" sz="700" dirty="0">
                <a:effectLst/>
                <a:latin typeface="Calibri" panose="020F0502020204030204" pitchFamily="34" charset="0"/>
                <a:ea typeface="Calibri" panose="020F0502020204030204" pitchFamily="34" charset="0"/>
                <a:cs typeface="Times New Roman" panose="02020603050405020304" pitchFamily="18" charset="0"/>
              </a:rPr>
              <a:t>Nordic walking (NW) is defined as 'Scandinavian walking with poles' and was invented in the 1920s as a summer exercise for skiers. NW is a form of fitness walking using specially designed poles which are aimed at activating the upper body during walking. Its purpose is to combine skiing, sport walking and trekking. It has been recognised as a form of exercise from the late 1980s and has gained global attention for its popular form of activity. Within Europe NW is now one of the fastest developing forms of physical activity among older populations. NW works by using the poles during the gait cycle, activating the muscles in the upper body. NW increases the gait speed and the cardiovascular metabolism; regular Nordic walkers have been shown to have had higher heart rates and oxygen consumption than walking without poles.</a:t>
            </a:r>
            <a:endParaRPr lang="en-GB" sz="700" dirty="0"/>
          </a:p>
        </p:txBody>
      </p:sp>
      <p:sp>
        <p:nvSpPr>
          <p:cNvPr id="15" name="TextBox 14">
            <a:extLst>
              <a:ext uri="{FF2B5EF4-FFF2-40B4-BE49-F238E27FC236}">
                <a16:creationId xmlns:a16="http://schemas.microsoft.com/office/drawing/2014/main" id="{C115CFB0-7D85-402E-8786-796CE7C4582A}"/>
              </a:ext>
            </a:extLst>
          </p:cNvPr>
          <p:cNvSpPr txBox="1"/>
          <p:nvPr/>
        </p:nvSpPr>
        <p:spPr>
          <a:xfrm>
            <a:off x="38454" y="4493416"/>
            <a:ext cx="3037113" cy="2354491"/>
          </a:xfrm>
          <a:prstGeom prst="rect">
            <a:avLst/>
          </a:prstGeom>
          <a:noFill/>
          <a:ln w="19050">
            <a:solidFill>
              <a:srgbClr val="0070C0"/>
            </a:solidFill>
          </a:ln>
        </p:spPr>
        <p:txBody>
          <a:bodyPr wrap="square" rtlCol="0">
            <a:spAutoFit/>
          </a:bodyPr>
          <a:lstStyle/>
          <a:p>
            <a:r>
              <a:rPr lang="en-GB" sz="700" dirty="0">
                <a:effectLst/>
                <a:latin typeface="Calibri" panose="020F0502020204030204" pitchFamily="34" charset="0"/>
                <a:ea typeface="Calibri" panose="020F0502020204030204" pitchFamily="34" charset="0"/>
                <a:cs typeface="Times New Roman" panose="02020603050405020304" pitchFamily="18" charset="0"/>
              </a:rPr>
              <a:t>The primary outcome variable of this study </a:t>
            </a:r>
            <a:r>
              <a:rPr lang="en-GB" sz="700" dirty="0">
                <a:latin typeface="Calibri" panose="020F0502020204030204" pitchFamily="34" charset="0"/>
                <a:ea typeface="Calibri" panose="020F0502020204030204" pitchFamily="34" charset="0"/>
                <a:cs typeface="Times New Roman" panose="02020603050405020304" pitchFamily="18" charset="0"/>
              </a:rPr>
              <a:t>is</a:t>
            </a:r>
            <a:r>
              <a:rPr lang="en-GB" sz="700" dirty="0">
                <a:effectLst/>
                <a:latin typeface="Calibri" panose="020F0502020204030204" pitchFamily="34" charset="0"/>
                <a:ea typeface="Calibri" panose="020F0502020204030204" pitchFamily="34" charset="0"/>
                <a:cs typeface="Times New Roman" panose="02020603050405020304" pitchFamily="18" charset="0"/>
              </a:rPr>
              <a:t> the sedentary behaviour after being introduced to NW. The sedentary time was assessed with the Longitudinal Ageing Study Amsterdam Sedentary Behaviour Questionnaire (LASA-SDB) (Visser et al., 2012). The secondary outcome measures included the 6-minute walk test, aimed at measuring the cardiorespiratory fitness of an individual which determined the physical fitness before and after the 8-week intervention. </a:t>
            </a:r>
          </a:p>
          <a:p>
            <a:endParaRPr lang="en-GB" sz="700" dirty="0">
              <a:latin typeface="Calibri" panose="020F0502020204030204" pitchFamily="34" charset="0"/>
              <a:ea typeface="Calibri" panose="020F0502020204030204" pitchFamily="34" charset="0"/>
              <a:cs typeface="Times New Roman" panose="02020603050405020304" pitchFamily="18" charset="0"/>
            </a:endParaRPr>
          </a:p>
          <a:p>
            <a:r>
              <a:rPr lang="en-GB" sz="700" dirty="0">
                <a:effectLst/>
                <a:latin typeface="Calibri" panose="020F0502020204030204" pitchFamily="34" charset="0"/>
                <a:ea typeface="Calibri" panose="020F0502020204030204" pitchFamily="34" charset="0"/>
                <a:cs typeface="Times New Roman" panose="02020603050405020304" pitchFamily="18" charset="0"/>
              </a:rPr>
              <a:t>Research questions:</a:t>
            </a:r>
          </a:p>
          <a:p>
            <a:pPr marL="228600" indent="-228600">
              <a:buFont typeface="+mj-lt"/>
              <a:buAutoNum type="arabicPeriod"/>
            </a:pPr>
            <a:r>
              <a:rPr lang="en-GB" sz="700" dirty="0">
                <a:latin typeface="Calibri" panose="020F0502020204030204" pitchFamily="34" charset="0"/>
                <a:ea typeface="Calibri" panose="020F0502020204030204" pitchFamily="34" charset="0"/>
                <a:cs typeface="Times New Roman" panose="02020603050405020304" pitchFamily="18" charset="0"/>
              </a:rPr>
              <a:t>Does sedentary behaviour collaborate to fitness?</a:t>
            </a:r>
          </a:p>
          <a:p>
            <a:pPr marL="228600" indent="-228600">
              <a:buFont typeface="+mj-lt"/>
              <a:buAutoNum type="arabicPeriod"/>
            </a:pPr>
            <a:r>
              <a:rPr lang="en-GB" sz="700" dirty="0">
                <a:effectLst/>
                <a:latin typeface="Calibri" panose="020F0502020204030204" pitchFamily="34" charset="0"/>
                <a:ea typeface="Calibri" panose="020F0502020204030204" pitchFamily="34" charset="0"/>
                <a:cs typeface="Times New Roman" panose="02020603050405020304" pitchFamily="18" charset="0"/>
              </a:rPr>
              <a:t>Does the intervention </a:t>
            </a:r>
            <a:r>
              <a:rPr lang="en-GB" sz="700" dirty="0">
                <a:latin typeface="Calibri" panose="020F0502020204030204" pitchFamily="34" charset="0"/>
                <a:ea typeface="Calibri" panose="020F0502020204030204" pitchFamily="34" charset="0"/>
                <a:cs typeface="Times New Roman" panose="02020603050405020304" pitchFamily="18" charset="0"/>
              </a:rPr>
              <a:t>change the amount of sedentary time  spent?</a:t>
            </a:r>
          </a:p>
          <a:p>
            <a:pPr marL="228600" indent="-228600">
              <a:buFont typeface="+mj-lt"/>
              <a:buAutoNum type="arabicPeriod"/>
            </a:pPr>
            <a:r>
              <a:rPr lang="en-GB" sz="700" dirty="0">
                <a:effectLst/>
                <a:latin typeface="Calibri" panose="020F0502020204030204" pitchFamily="34" charset="0"/>
                <a:ea typeface="Calibri" panose="020F0502020204030204" pitchFamily="34" charset="0"/>
                <a:cs typeface="Times New Roman" panose="02020603050405020304" pitchFamily="18" charset="0"/>
              </a:rPr>
              <a:t>Does the intervention increase </a:t>
            </a:r>
            <a:r>
              <a:rPr lang="en-GB" sz="700" dirty="0">
                <a:latin typeface="Calibri" panose="020F0502020204030204" pitchFamily="34" charset="0"/>
                <a:ea typeface="Calibri" panose="020F0502020204030204" pitchFamily="34" charset="0"/>
                <a:cs typeface="Times New Roman" panose="02020603050405020304" pitchFamily="18" charset="0"/>
              </a:rPr>
              <a:t>improve the performance</a:t>
            </a:r>
            <a:r>
              <a:rPr lang="en-GB" sz="700" dirty="0">
                <a:effectLst/>
                <a:latin typeface="Calibri" panose="020F0502020204030204" pitchFamily="34" charset="0"/>
                <a:ea typeface="Calibri" panose="020F0502020204030204" pitchFamily="34" charset="0"/>
                <a:cs typeface="Times New Roman" panose="02020603050405020304" pitchFamily="18" charset="0"/>
              </a:rPr>
              <a:t> of the 6 minute walk test?</a:t>
            </a:r>
          </a:p>
          <a:p>
            <a:pPr marL="228600" indent="-228600">
              <a:buFont typeface="+mj-lt"/>
              <a:buAutoNum type="arabicPeriod"/>
            </a:pPr>
            <a:endParaRPr lang="en-GB" sz="700" dirty="0">
              <a:latin typeface="Calibri" panose="020F0502020204030204" pitchFamily="34" charset="0"/>
              <a:ea typeface="Calibri" panose="020F0502020204030204" pitchFamily="34" charset="0"/>
              <a:cs typeface="Times New Roman" panose="02020603050405020304" pitchFamily="18" charset="0"/>
            </a:endParaRPr>
          </a:p>
          <a:p>
            <a:r>
              <a:rPr lang="en-GB" sz="700" dirty="0">
                <a:effectLst/>
                <a:latin typeface="Calibri" panose="020F0502020204030204" pitchFamily="34" charset="0"/>
                <a:ea typeface="Calibri" panose="020F0502020204030204" pitchFamily="34" charset="0"/>
                <a:cs typeface="Times New Roman" panose="02020603050405020304" pitchFamily="18" charset="0"/>
              </a:rPr>
              <a:t>Hypothesis – The 8 week Nordic walking programme will result in reduced sedentary time/day and improved physical performance.</a:t>
            </a:r>
            <a:endParaRPr lang="en-GB" sz="700" dirty="0">
              <a:latin typeface="Calibri" panose="020F0502020204030204" pitchFamily="34" charset="0"/>
              <a:ea typeface="Calibri" panose="020F0502020204030204" pitchFamily="34" charset="0"/>
              <a:cs typeface="Times New Roman" panose="02020603050405020304" pitchFamily="18" charset="0"/>
            </a:endParaRPr>
          </a:p>
          <a:p>
            <a:endParaRPr lang="en-GB" sz="700" dirty="0">
              <a:latin typeface="Calibri" panose="020F0502020204030204" pitchFamily="34" charset="0"/>
              <a:ea typeface="Calibri" panose="020F0502020204030204" pitchFamily="34" charset="0"/>
              <a:cs typeface="Times New Roman" panose="02020603050405020304" pitchFamily="18" charset="0"/>
            </a:endParaRPr>
          </a:p>
          <a:p>
            <a:r>
              <a:rPr lang="en-GB" sz="700" dirty="0">
                <a:effectLst/>
                <a:latin typeface="Calibri" panose="020F0502020204030204" pitchFamily="34" charset="0"/>
                <a:ea typeface="Calibri" panose="020F0502020204030204" pitchFamily="34" charset="0"/>
                <a:cs typeface="Times New Roman" panose="02020603050405020304" pitchFamily="18" charset="0"/>
              </a:rPr>
              <a:t>Null hypothesis – Nordic walking will result in no changes in the physical behaviour in older adults.</a:t>
            </a:r>
          </a:p>
          <a:p>
            <a:endParaRPr lang="en-GB" sz="700" dirty="0">
              <a:latin typeface="Calibri" panose="020F0502020204030204" pitchFamily="34" charset="0"/>
              <a:ea typeface="Calibri" panose="020F0502020204030204" pitchFamily="34" charset="0"/>
              <a:cs typeface="Times New Roman" panose="02020603050405020304" pitchFamily="18" charset="0"/>
            </a:endParaRPr>
          </a:p>
          <a:p>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6" name="TextBox 15">
            <a:extLst>
              <a:ext uri="{FF2B5EF4-FFF2-40B4-BE49-F238E27FC236}">
                <a16:creationId xmlns:a16="http://schemas.microsoft.com/office/drawing/2014/main" id="{79CE4F8E-5667-48EA-A08B-500E631DB18B}"/>
              </a:ext>
            </a:extLst>
          </p:cNvPr>
          <p:cNvSpPr txBox="1"/>
          <p:nvPr/>
        </p:nvSpPr>
        <p:spPr>
          <a:xfrm>
            <a:off x="9528571" y="2365187"/>
            <a:ext cx="2649129" cy="1708160"/>
          </a:xfrm>
          <a:prstGeom prst="rect">
            <a:avLst/>
          </a:prstGeom>
          <a:noFill/>
          <a:ln w="19050">
            <a:solidFill>
              <a:srgbClr val="0070C0"/>
            </a:solidFill>
          </a:ln>
        </p:spPr>
        <p:txBody>
          <a:bodyPr wrap="square" rtlCol="0">
            <a:spAutoFit/>
          </a:bodyPr>
          <a:lstStyle/>
          <a:p>
            <a:r>
              <a:rPr lang="en-GB" sz="700" b="0" i="0" dirty="0">
                <a:solidFill>
                  <a:srgbClr val="222222"/>
                </a:solidFill>
                <a:effectLst/>
                <a:latin typeface="Arial" panose="020B0604020202020204" pitchFamily="34" charset="0"/>
              </a:rPr>
              <a:t>Mathieson, S. and Lin, C.W.C., 2014. Health benefits of Nordic walking; a systematic review. </a:t>
            </a:r>
            <a:r>
              <a:rPr lang="en-GB" sz="700" b="0" i="1" dirty="0">
                <a:solidFill>
                  <a:srgbClr val="222222"/>
                </a:solidFill>
                <a:effectLst/>
                <a:latin typeface="Arial" panose="020B0604020202020204" pitchFamily="34" charset="0"/>
              </a:rPr>
              <a:t>British journal of sports medicine</a:t>
            </a:r>
            <a:r>
              <a:rPr lang="en-GB" sz="700" b="0" i="0" dirty="0">
                <a:solidFill>
                  <a:srgbClr val="222222"/>
                </a:solidFill>
                <a:effectLst/>
                <a:latin typeface="Arial" panose="020B0604020202020204" pitchFamily="34" charset="0"/>
              </a:rPr>
              <a:t>, </a:t>
            </a:r>
            <a:r>
              <a:rPr lang="en-GB" sz="700" b="0" i="1" dirty="0">
                <a:solidFill>
                  <a:srgbClr val="222222"/>
                </a:solidFill>
                <a:effectLst/>
                <a:latin typeface="Arial" panose="020B0604020202020204" pitchFamily="34" charset="0"/>
              </a:rPr>
              <a:t>48</a:t>
            </a:r>
            <a:r>
              <a:rPr lang="en-GB" sz="700" b="0" i="0" dirty="0">
                <a:solidFill>
                  <a:srgbClr val="222222"/>
                </a:solidFill>
                <a:effectLst/>
                <a:latin typeface="Arial" panose="020B0604020202020204" pitchFamily="34" charset="0"/>
              </a:rPr>
              <a:t>(21), pp.1577-1578.</a:t>
            </a:r>
          </a:p>
          <a:p>
            <a:endParaRPr lang="en-GB" sz="700" b="0" i="0" dirty="0">
              <a:solidFill>
                <a:srgbClr val="222222"/>
              </a:solidFill>
              <a:effectLst/>
              <a:latin typeface="Arial" panose="020B0604020202020204" pitchFamily="34" charset="0"/>
            </a:endParaRPr>
          </a:p>
          <a:p>
            <a:r>
              <a:rPr lang="en-GB" sz="700" b="0" i="0" dirty="0" err="1">
                <a:solidFill>
                  <a:srgbClr val="222222"/>
                </a:solidFill>
                <a:effectLst/>
                <a:latin typeface="Arial" panose="020B0604020202020204" pitchFamily="34" charset="0"/>
              </a:rPr>
              <a:t>Skórkowska-Telichowska</a:t>
            </a:r>
            <a:r>
              <a:rPr lang="en-GB" sz="700" b="0" i="0" dirty="0">
                <a:solidFill>
                  <a:srgbClr val="222222"/>
                </a:solidFill>
                <a:effectLst/>
                <a:latin typeface="Arial" panose="020B0604020202020204" pitchFamily="34" charset="0"/>
              </a:rPr>
              <a:t>, K., </a:t>
            </a:r>
            <a:r>
              <a:rPr lang="en-GB" sz="700" b="0" i="0" dirty="0" err="1">
                <a:solidFill>
                  <a:srgbClr val="222222"/>
                </a:solidFill>
                <a:effectLst/>
                <a:latin typeface="Arial" panose="020B0604020202020204" pitchFamily="34" charset="0"/>
              </a:rPr>
              <a:t>Kropielnicka</a:t>
            </a:r>
            <a:r>
              <a:rPr lang="en-GB" sz="700" b="0" i="0" dirty="0">
                <a:solidFill>
                  <a:srgbClr val="222222"/>
                </a:solidFill>
                <a:effectLst/>
                <a:latin typeface="Arial" panose="020B0604020202020204" pitchFamily="34" charset="0"/>
              </a:rPr>
              <a:t>, K., </a:t>
            </a:r>
            <a:r>
              <a:rPr lang="en-GB" sz="700" b="0" i="0" dirty="0" err="1">
                <a:solidFill>
                  <a:srgbClr val="222222"/>
                </a:solidFill>
                <a:effectLst/>
                <a:latin typeface="Arial" panose="020B0604020202020204" pitchFamily="34" charset="0"/>
              </a:rPr>
              <a:t>Bulińska</a:t>
            </a:r>
            <a:r>
              <a:rPr lang="en-GB" sz="700" b="0" i="0" dirty="0">
                <a:solidFill>
                  <a:srgbClr val="222222"/>
                </a:solidFill>
                <a:effectLst/>
                <a:latin typeface="Arial" panose="020B0604020202020204" pitchFamily="34" charset="0"/>
              </a:rPr>
              <a:t>, K., Pilch, U., </a:t>
            </a:r>
            <a:r>
              <a:rPr lang="en-GB" sz="700" b="0" i="0" dirty="0" err="1">
                <a:solidFill>
                  <a:srgbClr val="222222"/>
                </a:solidFill>
                <a:effectLst/>
                <a:latin typeface="Arial" panose="020B0604020202020204" pitchFamily="34" charset="0"/>
              </a:rPr>
              <a:t>Woźniewski</a:t>
            </a:r>
            <a:r>
              <a:rPr lang="en-GB" sz="700" b="0" i="0" dirty="0">
                <a:solidFill>
                  <a:srgbClr val="222222"/>
                </a:solidFill>
                <a:effectLst/>
                <a:latin typeface="Arial" panose="020B0604020202020204" pitchFamily="34" charset="0"/>
              </a:rPr>
              <a:t>, M., </a:t>
            </a:r>
            <a:r>
              <a:rPr lang="en-GB" sz="700" b="0" i="0" dirty="0" err="1">
                <a:solidFill>
                  <a:srgbClr val="222222"/>
                </a:solidFill>
                <a:effectLst/>
                <a:latin typeface="Arial" panose="020B0604020202020204" pitchFamily="34" charset="0"/>
              </a:rPr>
              <a:t>Szuba</a:t>
            </a:r>
            <a:r>
              <a:rPr lang="en-GB" sz="700" b="0" i="0" dirty="0">
                <a:solidFill>
                  <a:srgbClr val="222222"/>
                </a:solidFill>
                <a:effectLst/>
                <a:latin typeface="Arial" panose="020B0604020202020204" pitchFamily="34" charset="0"/>
              </a:rPr>
              <a:t>, A. and </a:t>
            </a:r>
            <a:r>
              <a:rPr lang="en-GB" sz="700" b="0" i="0" dirty="0" err="1">
                <a:solidFill>
                  <a:srgbClr val="222222"/>
                </a:solidFill>
                <a:effectLst/>
                <a:latin typeface="Arial" panose="020B0604020202020204" pitchFamily="34" charset="0"/>
              </a:rPr>
              <a:t>Jasiński</a:t>
            </a:r>
            <a:r>
              <a:rPr lang="en-GB" sz="700" b="0" i="0" dirty="0">
                <a:solidFill>
                  <a:srgbClr val="222222"/>
                </a:solidFill>
                <a:effectLst/>
                <a:latin typeface="Arial" panose="020B0604020202020204" pitchFamily="34" charset="0"/>
              </a:rPr>
              <a:t>, R., 2016. Nordic walking in the second half of life. </a:t>
            </a:r>
            <a:r>
              <a:rPr lang="en-GB" sz="700" b="0" i="1" dirty="0">
                <a:solidFill>
                  <a:srgbClr val="222222"/>
                </a:solidFill>
                <a:effectLst/>
                <a:latin typeface="Arial" panose="020B0604020202020204" pitchFamily="34" charset="0"/>
              </a:rPr>
              <a:t>Aging clinical and experimental research</a:t>
            </a:r>
            <a:r>
              <a:rPr lang="en-GB" sz="700" b="0" i="0" dirty="0">
                <a:solidFill>
                  <a:srgbClr val="222222"/>
                </a:solidFill>
                <a:effectLst/>
                <a:latin typeface="Arial" panose="020B0604020202020204" pitchFamily="34" charset="0"/>
              </a:rPr>
              <a:t>, </a:t>
            </a:r>
            <a:r>
              <a:rPr lang="en-GB" sz="700" b="0" i="1" dirty="0">
                <a:solidFill>
                  <a:srgbClr val="222222"/>
                </a:solidFill>
                <a:effectLst/>
                <a:latin typeface="Arial" panose="020B0604020202020204" pitchFamily="34" charset="0"/>
              </a:rPr>
              <a:t>28</a:t>
            </a:r>
            <a:r>
              <a:rPr lang="en-GB" sz="700" b="0" i="0" dirty="0">
                <a:solidFill>
                  <a:srgbClr val="222222"/>
                </a:solidFill>
                <a:effectLst/>
                <a:latin typeface="Arial" panose="020B0604020202020204" pitchFamily="34" charset="0"/>
              </a:rPr>
              <a:t>(6), pp.1035-1046. </a:t>
            </a:r>
          </a:p>
          <a:p>
            <a:endParaRPr lang="en-GB" sz="700" dirty="0">
              <a:solidFill>
                <a:srgbClr val="222222"/>
              </a:solidFill>
              <a:latin typeface="Arial" panose="020B0604020202020204" pitchFamily="34" charset="0"/>
            </a:endParaRPr>
          </a:p>
          <a:p>
            <a:r>
              <a:rPr lang="en-GB" sz="700" b="0" i="0" dirty="0">
                <a:solidFill>
                  <a:srgbClr val="222222"/>
                </a:solidFill>
                <a:effectLst/>
                <a:latin typeface="Arial" panose="020B0604020202020204" pitchFamily="34" charset="0"/>
              </a:rPr>
              <a:t>Takeshima, N., Islam, M.M., Rogers, M.E., Rogers, N.L., Sengoku, N., Koizumi, D., </a:t>
            </a:r>
            <a:r>
              <a:rPr lang="en-GB" sz="700" b="0" i="0" dirty="0" err="1">
                <a:solidFill>
                  <a:srgbClr val="222222"/>
                </a:solidFill>
                <a:effectLst/>
                <a:latin typeface="Arial" panose="020B0604020202020204" pitchFamily="34" charset="0"/>
              </a:rPr>
              <a:t>Kitabayashi</a:t>
            </a:r>
            <a:r>
              <a:rPr lang="en-GB" sz="700" b="0" i="0" dirty="0">
                <a:solidFill>
                  <a:srgbClr val="222222"/>
                </a:solidFill>
                <a:effectLst/>
                <a:latin typeface="Arial" panose="020B0604020202020204" pitchFamily="34" charset="0"/>
              </a:rPr>
              <a:t>, Y., Imai, A. and </a:t>
            </a:r>
            <a:r>
              <a:rPr lang="en-GB" sz="700" b="0" i="0" dirty="0" err="1">
                <a:solidFill>
                  <a:srgbClr val="222222"/>
                </a:solidFill>
                <a:effectLst/>
                <a:latin typeface="Arial" panose="020B0604020202020204" pitchFamily="34" charset="0"/>
              </a:rPr>
              <a:t>Naruse</a:t>
            </a:r>
            <a:r>
              <a:rPr lang="en-GB" sz="700" b="0" i="0" dirty="0">
                <a:solidFill>
                  <a:srgbClr val="222222"/>
                </a:solidFill>
                <a:effectLst/>
                <a:latin typeface="Arial" panose="020B0604020202020204" pitchFamily="34" charset="0"/>
              </a:rPr>
              <a:t>, A., 2013. Effects of </a:t>
            </a:r>
            <a:r>
              <a:rPr lang="en-GB" sz="700" b="0" i="0" dirty="0" err="1">
                <a:solidFill>
                  <a:srgbClr val="222222"/>
                </a:solidFill>
                <a:effectLst/>
                <a:latin typeface="Arial" panose="020B0604020202020204" pitchFamily="34" charset="0"/>
              </a:rPr>
              <a:t>nordic</a:t>
            </a:r>
            <a:r>
              <a:rPr lang="en-GB" sz="700" b="0" i="0" dirty="0">
                <a:solidFill>
                  <a:srgbClr val="222222"/>
                </a:solidFill>
                <a:effectLst/>
                <a:latin typeface="Arial" panose="020B0604020202020204" pitchFamily="34" charset="0"/>
              </a:rPr>
              <a:t> walking compared to conventional walking and band-based resistance exercise on fitness in older adults. </a:t>
            </a:r>
            <a:r>
              <a:rPr lang="en-GB" sz="700" b="0" i="1" dirty="0">
                <a:solidFill>
                  <a:srgbClr val="222222"/>
                </a:solidFill>
                <a:effectLst/>
                <a:latin typeface="Arial" panose="020B0604020202020204" pitchFamily="34" charset="0"/>
              </a:rPr>
              <a:t>Journal of sports science &amp; medicine</a:t>
            </a:r>
            <a:r>
              <a:rPr lang="en-GB" sz="700" b="0" i="0" dirty="0">
                <a:solidFill>
                  <a:srgbClr val="222222"/>
                </a:solidFill>
                <a:effectLst/>
                <a:latin typeface="Arial" panose="020B0604020202020204" pitchFamily="34" charset="0"/>
              </a:rPr>
              <a:t>, </a:t>
            </a:r>
            <a:r>
              <a:rPr lang="en-GB" sz="700" b="0" i="1" dirty="0">
                <a:solidFill>
                  <a:srgbClr val="222222"/>
                </a:solidFill>
                <a:effectLst/>
                <a:latin typeface="Arial" panose="020B0604020202020204" pitchFamily="34" charset="0"/>
              </a:rPr>
              <a:t>12</a:t>
            </a:r>
            <a:r>
              <a:rPr lang="en-GB" sz="700" b="0" i="0" dirty="0">
                <a:solidFill>
                  <a:srgbClr val="222222"/>
                </a:solidFill>
                <a:effectLst/>
                <a:latin typeface="Arial" panose="020B0604020202020204" pitchFamily="34" charset="0"/>
              </a:rPr>
              <a:t>(3), p.422.</a:t>
            </a:r>
            <a:endParaRPr lang="en-GB" sz="600" dirty="0"/>
          </a:p>
        </p:txBody>
      </p:sp>
      <p:sp>
        <p:nvSpPr>
          <p:cNvPr id="17" name="TextBox 16">
            <a:extLst>
              <a:ext uri="{FF2B5EF4-FFF2-40B4-BE49-F238E27FC236}">
                <a16:creationId xmlns:a16="http://schemas.microsoft.com/office/drawing/2014/main" id="{587E34A3-9CD9-4B2D-B374-B6E9539533DC}"/>
              </a:ext>
            </a:extLst>
          </p:cNvPr>
          <p:cNvSpPr txBox="1"/>
          <p:nvPr/>
        </p:nvSpPr>
        <p:spPr>
          <a:xfrm>
            <a:off x="9534535" y="1133644"/>
            <a:ext cx="2647447" cy="830997"/>
          </a:xfrm>
          <a:prstGeom prst="rect">
            <a:avLst/>
          </a:prstGeom>
          <a:noFill/>
          <a:ln w="19050">
            <a:solidFill>
              <a:srgbClr val="0070C0"/>
            </a:solidFill>
          </a:ln>
        </p:spPr>
        <p:txBody>
          <a:bodyPr wrap="square" rtlCol="0">
            <a:spAutoFit/>
          </a:bodyPr>
          <a:lstStyle/>
          <a:p>
            <a:r>
              <a:rPr lang="en-GB" sz="800" dirty="0"/>
              <a:t>The outcome of the current study suggests a positive connection with the projects hypothesis. The study does support the use of Nordic Walking for increasing the physical behaviour in adults over the age of 50 years old. The results also suggest that Nordic walking can improve the physical performance of adults over the age of 50. </a:t>
            </a:r>
          </a:p>
        </p:txBody>
      </p:sp>
      <p:sp>
        <p:nvSpPr>
          <p:cNvPr id="18" name="TextBox 17">
            <a:extLst>
              <a:ext uri="{FF2B5EF4-FFF2-40B4-BE49-F238E27FC236}">
                <a16:creationId xmlns:a16="http://schemas.microsoft.com/office/drawing/2014/main" id="{90A3F1E9-50F6-468F-9529-3C3EA1EDE6B2}"/>
              </a:ext>
            </a:extLst>
          </p:cNvPr>
          <p:cNvSpPr txBox="1"/>
          <p:nvPr/>
        </p:nvSpPr>
        <p:spPr>
          <a:xfrm>
            <a:off x="6365430" y="1061707"/>
            <a:ext cx="3156195" cy="5386090"/>
          </a:xfrm>
          <a:prstGeom prst="rect">
            <a:avLst/>
          </a:prstGeom>
          <a:noFill/>
          <a:ln w="19050">
            <a:noFill/>
          </a:ln>
        </p:spPr>
        <p:txBody>
          <a:bodyPr wrap="square" rtlCol="0">
            <a:spAutoFit/>
          </a:bodyPr>
          <a:lstStyle/>
          <a:p>
            <a:endParaRPr lang="en-GB" sz="800" dirty="0"/>
          </a:p>
          <a:p>
            <a:endParaRPr lang="en-GB" sz="800" dirty="0"/>
          </a:p>
          <a:p>
            <a:r>
              <a:rPr lang="en-GB" sz="800" dirty="0"/>
              <a:t>Table 2. Pearson's Correlation Analysis </a:t>
            </a:r>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r>
              <a:rPr lang="en-GB" sz="800" dirty="0"/>
              <a:t>A Pearson's correlation analysis showed that there was a behaviour change after exercise </a:t>
            </a:r>
            <a:r>
              <a:rPr lang="en-GB" sz="800" i="1" dirty="0"/>
              <a:t>r</a:t>
            </a:r>
            <a:r>
              <a:rPr lang="en-GB" sz="800" dirty="0"/>
              <a:t>=(21)=0.13 </a:t>
            </a:r>
            <a:r>
              <a:rPr lang="en-GB" sz="800" i="1" dirty="0"/>
              <a:t>p</a:t>
            </a:r>
            <a:r>
              <a:rPr lang="en-GB" sz="800" dirty="0"/>
              <a:t> = &lt;0.05. This showed a statistical significance between the sedentary behaviour and the 6 minute walk test.</a:t>
            </a:r>
          </a:p>
          <a:p>
            <a:endParaRPr lang="en-GB" sz="800" dirty="0"/>
          </a:p>
          <a:p>
            <a:r>
              <a:rPr lang="en-GB" sz="800" dirty="0"/>
              <a:t>The graphs below displays the changes from baseline to end of intervention</a:t>
            </a:r>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a:p>
            <a:endParaRPr lang="en-GB" sz="800" dirty="0"/>
          </a:p>
        </p:txBody>
      </p:sp>
      <p:sp>
        <p:nvSpPr>
          <p:cNvPr id="19" name="TextBox 18">
            <a:extLst>
              <a:ext uri="{FF2B5EF4-FFF2-40B4-BE49-F238E27FC236}">
                <a16:creationId xmlns:a16="http://schemas.microsoft.com/office/drawing/2014/main" id="{D5483A2A-7EBA-4702-9E90-05BC7744D775}"/>
              </a:ext>
            </a:extLst>
          </p:cNvPr>
          <p:cNvSpPr txBox="1"/>
          <p:nvPr/>
        </p:nvSpPr>
        <p:spPr>
          <a:xfrm>
            <a:off x="3075973" y="1133644"/>
            <a:ext cx="3282511" cy="3298339"/>
          </a:xfrm>
          <a:prstGeom prst="rect">
            <a:avLst/>
          </a:prstGeom>
          <a:noFill/>
          <a:ln w="19050">
            <a:solidFill>
              <a:srgbClr val="0070C0"/>
            </a:solidFill>
          </a:ln>
        </p:spPr>
        <p:txBody>
          <a:bodyPr wrap="square" rtlCol="0">
            <a:spAutoFit/>
          </a:bodyPr>
          <a:lstStyle/>
          <a:p>
            <a:pPr>
              <a:spcAft>
                <a:spcPts val="800"/>
              </a:spcAft>
            </a:pPr>
            <a:r>
              <a:rPr lang="en-GB" sz="700" dirty="0">
                <a:effectLst/>
                <a:latin typeface="Calibri" panose="020F0502020204030204" pitchFamily="34" charset="0"/>
                <a:ea typeface="Calibri" panose="020F0502020204030204" pitchFamily="34" charset="0"/>
                <a:cs typeface="Times New Roman" panose="02020603050405020304" pitchFamily="18" charset="0"/>
              </a:rPr>
              <a:t>The participants were randomised on a 1:1 ratio with either a Nordic walking or a control group for the parallel group in an unblinded trial.</a:t>
            </a:r>
          </a:p>
          <a:p>
            <a:pPr>
              <a:spcAft>
                <a:spcPts val="800"/>
              </a:spcAft>
            </a:pPr>
            <a:r>
              <a:rPr lang="en-GB" sz="700" dirty="0">
                <a:effectLst/>
                <a:latin typeface="Calibri" panose="020F0502020204030204" pitchFamily="34" charset="0"/>
                <a:ea typeface="Calibri" panose="020F0502020204030204" pitchFamily="34" charset="0"/>
                <a:cs typeface="Times New Roman" panose="02020603050405020304" pitchFamily="18" charset="0"/>
              </a:rPr>
              <a:t>26 adults over the age of 50 started this study with the mean age of 64.1. Adults were male and female participants. </a:t>
            </a:r>
            <a:r>
              <a:rPr lang="en-GB" sz="700" dirty="0">
                <a:latin typeface="Calibri" panose="020F0502020204030204" pitchFamily="34" charset="0"/>
                <a:ea typeface="Calibri" panose="020F0502020204030204" pitchFamily="34" charset="0"/>
                <a:cs typeface="Times New Roman" panose="02020603050405020304" pitchFamily="18" charset="0"/>
              </a:rPr>
              <a:t>I</a:t>
            </a:r>
            <a:r>
              <a:rPr lang="en-GB" sz="700" dirty="0">
                <a:effectLst/>
                <a:latin typeface="Calibri" panose="020F0502020204030204" pitchFamily="34" charset="0"/>
                <a:ea typeface="Calibri" panose="020F0502020204030204" pitchFamily="34" charset="0"/>
                <a:cs typeface="Times New Roman" panose="02020603050405020304" pitchFamily="18" charset="0"/>
              </a:rPr>
              <a:t>ndividuals who were allocated into the intervention group took part in the 8-week NW program. This program was led by volunteered, experienced NW instructors, who had appropriate training and achieved a level of qualification to deliver and instruct NW. The qualifications gained were endorsed by the governing body of the International Nordic Walking Federation, 2016. The instructed sessions were held outdoors three times a week in local green spaces and surrounding countryside in all weather conditions.  Each session would be approximately 60 minutes in duration and gradually increased in intensity as the program progressed. However, the intensity had the aim of not exceeding a rate of perceived exertion (RPE) level of 5-6. Due to the risks involved with this trial. prior to the delivery of the intervention, all NW instructors were briefed regarding the intensity and RPE level. The following elements were chosen to be involved in every session:</a:t>
            </a:r>
          </a:p>
          <a:p>
            <a:pPr>
              <a:spcAft>
                <a:spcPts val="800"/>
              </a:spcAft>
            </a:pPr>
            <a:r>
              <a:rPr lang="en-GB" sz="700" dirty="0">
                <a:effectLst/>
                <a:latin typeface="Calibri" panose="020F0502020204030204" pitchFamily="34" charset="0"/>
                <a:ea typeface="Calibri" panose="020F0502020204030204" pitchFamily="34" charset="0"/>
                <a:cs typeface="Times New Roman" panose="02020603050405020304" pitchFamily="18" charset="0"/>
              </a:rPr>
              <a:t>- 10-minute warm up period</a:t>
            </a:r>
          </a:p>
          <a:p>
            <a:pPr>
              <a:spcAft>
                <a:spcPts val="800"/>
              </a:spcAft>
            </a:pPr>
            <a:r>
              <a:rPr lang="en-GB" sz="700" dirty="0">
                <a:effectLst/>
                <a:latin typeface="Calibri" panose="020F0502020204030204" pitchFamily="34" charset="0"/>
                <a:ea typeface="Calibri" panose="020F0502020204030204" pitchFamily="34" charset="0"/>
                <a:cs typeface="Times New Roman" panose="02020603050405020304" pitchFamily="18" charset="0"/>
              </a:rPr>
              <a:t>- 45-50 minutes of NW</a:t>
            </a:r>
          </a:p>
          <a:p>
            <a:pPr>
              <a:spcAft>
                <a:spcPts val="800"/>
              </a:spcAft>
            </a:pPr>
            <a:r>
              <a:rPr lang="en-GB" sz="700" dirty="0">
                <a:effectLst/>
                <a:latin typeface="Calibri" panose="020F0502020204030204" pitchFamily="34" charset="0"/>
                <a:ea typeface="Calibri" panose="020F0502020204030204" pitchFamily="34" charset="0"/>
                <a:cs typeface="Times New Roman" panose="02020603050405020304" pitchFamily="18" charset="0"/>
              </a:rPr>
              <a:t>- 10-minute cool down period</a:t>
            </a:r>
          </a:p>
          <a:p>
            <a:pPr>
              <a:spcAft>
                <a:spcPts val="800"/>
              </a:spcAft>
            </a:pPr>
            <a:r>
              <a:rPr lang="en-GB" sz="700" dirty="0">
                <a:effectLst/>
                <a:latin typeface="Calibri" panose="020F0502020204030204" pitchFamily="34" charset="0"/>
                <a:ea typeface="Calibri" panose="020F0502020204030204" pitchFamily="34" charset="0"/>
                <a:cs typeface="Times New Roman" panose="02020603050405020304" pitchFamily="18" charset="0"/>
              </a:rPr>
              <a:t>During the first 5 weeks of the intervention, participants were taught how to perform the correct techniques to maximise the potential benefits of NW and to ensure their own safety whilst exercising. After the 5 weeks of instruction, a further 3 weeks of NW took place with less focus on the instruction if exercise. Participants who continued with difficulty performing correct NW were offered further support by instructors to aid their skills for the reminder of the intervention. </a:t>
            </a:r>
          </a:p>
        </p:txBody>
      </p:sp>
      <p:sp>
        <p:nvSpPr>
          <p:cNvPr id="20" name="TextBox 19">
            <a:extLst>
              <a:ext uri="{FF2B5EF4-FFF2-40B4-BE49-F238E27FC236}">
                <a16:creationId xmlns:a16="http://schemas.microsoft.com/office/drawing/2014/main" id="{CFBAD0C8-47DF-4DE7-A2FE-3C43915CB1DB}"/>
              </a:ext>
            </a:extLst>
          </p:cNvPr>
          <p:cNvSpPr txBox="1"/>
          <p:nvPr/>
        </p:nvSpPr>
        <p:spPr>
          <a:xfrm>
            <a:off x="2404067" y="-7363"/>
            <a:ext cx="9420225" cy="984885"/>
          </a:xfrm>
          <a:prstGeom prst="rect">
            <a:avLst/>
          </a:prstGeom>
          <a:noFill/>
        </p:spPr>
        <p:txBody>
          <a:bodyPr wrap="square" rtlCol="0">
            <a:spAutoFit/>
          </a:bodyPr>
          <a:lstStyle/>
          <a:p>
            <a:r>
              <a:rPr lang="en-GB" sz="2000" dirty="0">
                <a:effectLst/>
                <a:latin typeface="Times New Roman" panose="02020603050405020304" pitchFamily="18" charset="0"/>
                <a:ea typeface="Calibri" panose="020F0502020204030204" pitchFamily="34" charset="0"/>
                <a:cs typeface="Times New Roman" panose="02020603050405020304" pitchFamily="18" charset="0"/>
              </a:rPr>
              <a:t>Does Nordic walking improve the physical behaviour in older adults:  An eight-week randomised controlled trial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7" name="Picture 6">
            <a:extLst>
              <a:ext uri="{FF2B5EF4-FFF2-40B4-BE49-F238E27FC236}">
                <a16:creationId xmlns:a16="http://schemas.microsoft.com/office/drawing/2014/main" id="{BDDFFA6E-9500-4C13-AE34-FBC09C2F826A}"/>
              </a:ext>
            </a:extLst>
          </p:cNvPr>
          <p:cNvPicPr>
            <a:picLocks noChangeAspect="1"/>
          </p:cNvPicPr>
          <p:nvPr/>
        </p:nvPicPr>
        <p:blipFill rotWithShape="1">
          <a:blip r:embed="rId3"/>
          <a:srcRect l="14687" t="28816" r="14375" b="52004"/>
          <a:stretch/>
        </p:blipFill>
        <p:spPr>
          <a:xfrm>
            <a:off x="3111512" y="5070446"/>
            <a:ext cx="3233588" cy="553523"/>
          </a:xfrm>
          <a:prstGeom prst="rect">
            <a:avLst/>
          </a:prstGeom>
          <a:ln w="3175">
            <a:solidFill>
              <a:schemeClr val="accent1"/>
            </a:solidFill>
          </a:ln>
        </p:spPr>
      </p:pic>
      <p:pic>
        <p:nvPicPr>
          <p:cNvPr id="22" name="Picture 21">
            <a:extLst>
              <a:ext uri="{FF2B5EF4-FFF2-40B4-BE49-F238E27FC236}">
                <a16:creationId xmlns:a16="http://schemas.microsoft.com/office/drawing/2014/main" id="{9BA91C13-E19D-47D0-9F7E-F6A3E3A3E17A}"/>
              </a:ext>
            </a:extLst>
          </p:cNvPr>
          <p:cNvPicPr>
            <a:picLocks noChangeAspect="1"/>
          </p:cNvPicPr>
          <p:nvPr/>
        </p:nvPicPr>
        <p:blipFill rotWithShape="1">
          <a:blip r:embed="rId4"/>
          <a:srcRect l="49340" t="39220" r="29453" b="42787"/>
          <a:stretch/>
        </p:blipFill>
        <p:spPr>
          <a:xfrm>
            <a:off x="6388397" y="1535806"/>
            <a:ext cx="3107106" cy="1092310"/>
          </a:xfrm>
          <a:prstGeom prst="rect">
            <a:avLst/>
          </a:prstGeom>
          <a:ln w="12700">
            <a:solidFill>
              <a:schemeClr val="accent1"/>
            </a:solidFill>
          </a:ln>
        </p:spPr>
      </p:pic>
      <p:pic>
        <p:nvPicPr>
          <p:cNvPr id="2" name="Picture 1">
            <a:extLst>
              <a:ext uri="{FF2B5EF4-FFF2-40B4-BE49-F238E27FC236}">
                <a16:creationId xmlns:a16="http://schemas.microsoft.com/office/drawing/2014/main" id="{3CB05A77-D861-4863-9600-296D4856CF28}"/>
              </a:ext>
            </a:extLst>
          </p:cNvPr>
          <p:cNvPicPr>
            <a:picLocks noChangeAspect="1"/>
          </p:cNvPicPr>
          <p:nvPr/>
        </p:nvPicPr>
        <p:blipFill>
          <a:blip r:embed="rId5"/>
          <a:stretch>
            <a:fillRect/>
          </a:stretch>
        </p:blipFill>
        <p:spPr>
          <a:xfrm>
            <a:off x="6353639" y="3592463"/>
            <a:ext cx="3163956" cy="1788839"/>
          </a:xfrm>
          <a:prstGeom prst="rect">
            <a:avLst/>
          </a:prstGeom>
        </p:spPr>
      </p:pic>
      <p:pic>
        <p:nvPicPr>
          <p:cNvPr id="3" name="Picture 2">
            <a:extLst>
              <a:ext uri="{FF2B5EF4-FFF2-40B4-BE49-F238E27FC236}">
                <a16:creationId xmlns:a16="http://schemas.microsoft.com/office/drawing/2014/main" id="{5BD70809-3A17-4A66-8BD3-0AD20D6AA32D}"/>
              </a:ext>
            </a:extLst>
          </p:cNvPr>
          <p:cNvPicPr>
            <a:picLocks noChangeAspect="1"/>
          </p:cNvPicPr>
          <p:nvPr/>
        </p:nvPicPr>
        <p:blipFill>
          <a:blip r:embed="rId6"/>
          <a:stretch>
            <a:fillRect/>
          </a:stretch>
        </p:blipFill>
        <p:spPr>
          <a:xfrm>
            <a:off x="6347440" y="5381302"/>
            <a:ext cx="3148063" cy="1465317"/>
          </a:xfrm>
          <a:prstGeom prst="rect">
            <a:avLst/>
          </a:prstGeom>
        </p:spPr>
      </p:pic>
      <p:sp>
        <p:nvSpPr>
          <p:cNvPr id="4" name="TextBox 3">
            <a:extLst>
              <a:ext uri="{FF2B5EF4-FFF2-40B4-BE49-F238E27FC236}">
                <a16:creationId xmlns:a16="http://schemas.microsoft.com/office/drawing/2014/main" id="{3D552ED9-9883-4F7D-A393-BCFD4A33208A}"/>
              </a:ext>
            </a:extLst>
          </p:cNvPr>
          <p:cNvSpPr txBox="1"/>
          <p:nvPr/>
        </p:nvSpPr>
        <p:spPr>
          <a:xfrm>
            <a:off x="3046209" y="4844748"/>
            <a:ext cx="3302771" cy="492443"/>
          </a:xfrm>
          <a:prstGeom prst="rect">
            <a:avLst/>
          </a:prstGeom>
          <a:noFill/>
        </p:spPr>
        <p:txBody>
          <a:bodyPr wrap="square" rtlCol="0">
            <a:spAutoFit/>
          </a:bodyPr>
          <a:lstStyle/>
          <a:p>
            <a:r>
              <a:rPr lang="en-GB" sz="800" dirty="0"/>
              <a:t>Table 1. Paired sample T test.</a:t>
            </a:r>
          </a:p>
          <a:p>
            <a:endParaRPr lang="en-GB" dirty="0"/>
          </a:p>
        </p:txBody>
      </p:sp>
      <p:sp>
        <p:nvSpPr>
          <p:cNvPr id="13" name="TextBox 12">
            <a:extLst>
              <a:ext uri="{FF2B5EF4-FFF2-40B4-BE49-F238E27FC236}">
                <a16:creationId xmlns:a16="http://schemas.microsoft.com/office/drawing/2014/main" id="{55D9CEB3-08AB-424F-A065-55CC42FB0EF9}"/>
              </a:ext>
            </a:extLst>
          </p:cNvPr>
          <p:cNvSpPr txBox="1"/>
          <p:nvPr/>
        </p:nvSpPr>
        <p:spPr>
          <a:xfrm>
            <a:off x="3070870" y="5645002"/>
            <a:ext cx="3286799" cy="1200329"/>
          </a:xfrm>
          <a:prstGeom prst="rect">
            <a:avLst/>
          </a:prstGeom>
          <a:noFill/>
          <a:ln w="19050">
            <a:solidFill>
              <a:schemeClr val="accent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Older adults were able to walk further in the 6 minute walk test (M=552.7, SD = 50.7) than the baseline measure </a:t>
            </a:r>
            <a:r>
              <a:rPr kumimoji="0" lang="en-GB" sz="800" b="0" i="1" u="none" strike="noStrike" kern="1200" cap="none" spc="0" normalizeH="0" baseline="0" noProof="0" dirty="0">
                <a:ln>
                  <a:noFill/>
                </a:ln>
                <a:solidFill>
                  <a:prstClr val="black"/>
                </a:solidFill>
                <a:effectLst/>
                <a:uLnTx/>
                <a:uFillTx/>
                <a:latin typeface="Calibri" panose="020F0502020204030204"/>
                <a:ea typeface="+mn-ea"/>
                <a:cs typeface="+mn-cs"/>
              </a:rPr>
              <a:t>t</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(26) = 33.1, </a:t>
            </a:r>
            <a:r>
              <a:rPr kumimoji="0" lang="en-GB" sz="800" b="0" i="1" u="none" strike="noStrike" kern="1200" cap="none" spc="0" normalizeH="0" baseline="0" noProof="0" dirty="0">
                <a:ln>
                  <a:noFill/>
                </a:ln>
                <a:solidFill>
                  <a:prstClr val="black"/>
                </a:solidFill>
                <a:effectLst/>
                <a:uLnTx/>
                <a:uFillTx/>
                <a:latin typeface="Calibri" panose="020F0502020204030204"/>
                <a:ea typeface="+mn-ea"/>
                <a:cs typeface="+mn-cs"/>
              </a:rPr>
              <a:t>p</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.003 after the intervention.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Older adults were also spending less time in sedentary behaviour after the intervention (M= 480.6, SD = 179.9) when compared to the baseline measurement </a:t>
            </a:r>
            <a:r>
              <a:rPr kumimoji="0" lang="en-GB" sz="800" b="0" i="1" u="none" strike="noStrike" kern="1200" cap="none" spc="0" normalizeH="0" baseline="0" noProof="0" dirty="0">
                <a:ln>
                  <a:noFill/>
                </a:ln>
                <a:solidFill>
                  <a:prstClr val="black"/>
                </a:solidFill>
                <a:effectLst/>
                <a:uLnTx/>
                <a:uFillTx/>
                <a:latin typeface="Calibri" panose="020F0502020204030204"/>
                <a:ea typeface="+mn-ea"/>
                <a:cs typeface="+mn-cs"/>
              </a:rPr>
              <a:t>t</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(20) = 32.2 </a:t>
            </a:r>
            <a:r>
              <a:rPr kumimoji="0" lang="en-GB" sz="800" b="0" i="1" u="none" strike="noStrike" kern="1200" cap="none" spc="0" normalizeH="0" baseline="0" noProof="0" dirty="0">
                <a:ln>
                  <a:noFill/>
                </a:ln>
                <a:solidFill>
                  <a:prstClr val="black"/>
                </a:solidFill>
                <a:effectLst/>
                <a:uLnTx/>
                <a:uFillTx/>
                <a:latin typeface="Calibri" panose="020F0502020204030204"/>
                <a:ea typeface="+mn-ea"/>
                <a:cs typeface="+mn-cs"/>
              </a:rPr>
              <a:t>p</a:t>
            </a:r>
            <a:r>
              <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rPr>
              <a:t>= .434.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dirty="0">
              <a:solidFill>
                <a:prstClr val="black"/>
              </a:solidFill>
              <a:latin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4" name="TextBox 13">
            <a:extLst>
              <a:ext uri="{FF2B5EF4-FFF2-40B4-BE49-F238E27FC236}">
                <a16:creationId xmlns:a16="http://schemas.microsoft.com/office/drawing/2014/main" id="{07F71576-CF14-457E-8A84-767658F3BFCA}"/>
              </a:ext>
            </a:extLst>
          </p:cNvPr>
          <p:cNvSpPr txBox="1"/>
          <p:nvPr/>
        </p:nvSpPr>
        <p:spPr>
          <a:xfrm>
            <a:off x="6364615" y="782797"/>
            <a:ext cx="3163956" cy="369332"/>
          </a:xfrm>
          <a:prstGeom prst="rect">
            <a:avLst/>
          </a:prstGeom>
          <a:solidFill>
            <a:schemeClr val="accent1"/>
          </a:solidFill>
        </p:spPr>
        <p:txBody>
          <a:bodyPr wrap="square" rtlCol="0">
            <a:spAutoFit/>
          </a:bodyPr>
          <a:lstStyle/>
          <a:p>
            <a:r>
              <a:rPr lang="en-GB" dirty="0"/>
              <a:t>Results continued</a:t>
            </a:r>
          </a:p>
        </p:txBody>
      </p:sp>
      <p:pic>
        <p:nvPicPr>
          <p:cNvPr id="24" name="Picture 23">
            <a:extLst>
              <a:ext uri="{FF2B5EF4-FFF2-40B4-BE49-F238E27FC236}">
                <a16:creationId xmlns:a16="http://schemas.microsoft.com/office/drawing/2014/main" id="{5063F0EA-DE23-427A-B136-1179C26C697C}"/>
              </a:ext>
            </a:extLst>
          </p:cNvPr>
          <p:cNvPicPr>
            <a:picLocks noChangeAspect="1"/>
          </p:cNvPicPr>
          <p:nvPr/>
        </p:nvPicPr>
        <p:blipFill>
          <a:blip r:embed="rId7"/>
          <a:stretch>
            <a:fillRect/>
          </a:stretch>
        </p:blipFill>
        <p:spPr>
          <a:xfrm>
            <a:off x="9535585" y="4255855"/>
            <a:ext cx="2420112" cy="2402574"/>
          </a:xfrm>
          <a:prstGeom prst="rect">
            <a:avLst/>
          </a:prstGeom>
        </p:spPr>
      </p:pic>
    </p:spTree>
    <p:extLst>
      <p:ext uri="{BB962C8B-B14F-4D97-AF65-F5344CB8AC3E}">
        <p14:creationId xmlns:p14="http://schemas.microsoft.com/office/powerpoint/2010/main" val="13026012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16220</TotalTime>
  <Words>1173</Words>
  <Application>Microsoft Office PowerPoint</Application>
  <PresentationFormat>Widescreen</PresentationFormat>
  <Paragraphs>73</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Taliesin fargeot</dc:creator>
  <cp:lastModifiedBy>Taliesin</cp:lastModifiedBy>
  <cp:revision>7</cp:revision>
  <dcterms:created xsi:type="dcterms:W3CDTF">2021-04-14T20:55:45Z</dcterms:created>
  <dcterms:modified xsi:type="dcterms:W3CDTF">2021-04-27T16:12:29Z</dcterms:modified>
</cp:coreProperties>
</file>