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37FF83-4896-4356-B564-84240AE97610}" v="31" dt="2025-11-02T11:16:04.9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120" d="100"/>
          <a:sy n="120" d="100"/>
        </p:scale>
        <p:origin x="23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iprian Mamai (2438626)" userId="d0caa3a3-23d4-427d-ba84-9e797db1a531" providerId="ADAL" clId="{FFF203DE-0080-457F-A6CB-CD2A1EB07893}"/>
    <pc:docChg chg="undo redo custSel modSld">
      <pc:chgData name="Ciprian Mamai (2438626)" userId="d0caa3a3-23d4-427d-ba84-9e797db1a531" providerId="ADAL" clId="{FFF203DE-0080-457F-A6CB-CD2A1EB07893}" dt="2025-11-09T09:22:54.197" v="5743" actId="1076"/>
      <pc:docMkLst>
        <pc:docMk/>
      </pc:docMkLst>
      <pc:sldChg chg="modSp mod">
        <pc:chgData name="Ciprian Mamai (2438626)" userId="d0caa3a3-23d4-427d-ba84-9e797db1a531" providerId="ADAL" clId="{FFF203DE-0080-457F-A6CB-CD2A1EB07893}" dt="2025-11-02T09:13:27.810" v="913" actId="20577"/>
        <pc:sldMkLst>
          <pc:docMk/>
          <pc:sldMk cId="2897957523" sldId="258"/>
        </pc:sldMkLst>
        <pc:spChg chg="mod">
          <ac:chgData name="Ciprian Mamai (2438626)" userId="d0caa3a3-23d4-427d-ba84-9e797db1a531" providerId="ADAL" clId="{FFF203DE-0080-457F-A6CB-CD2A1EB07893}" dt="2025-11-02T09:13:27.810" v="913" actId="20577"/>
          <ac:spMkLst>
            <pc:docMk/>
            <pc:sldMk cId="2897957523" sldId="258"/>
            <ac:spMk id="3" creationId="{028A8359-438A-7EDF-F235-AE5BAE7FB208}"/>
          </ac:spMkLst>
        </pc:spChg>
      </pc:sldChg>
      <pc:sldChg chg="modSp mod">
        <pc:chgData name="Ciprian Mamai (2438626)" userId="d0caa3a3-23d4-427d-ba84-9e797db1a531" providerId="ADAL" clId="{FFF203DE-0080-457F-A6CB-CD2A1EB07893}" dt="2025-11-02T09:15:19.508" v="1015" actId="20577"/>
        <pc:sldMkLst>
          <pc:docMk/>
          <pc:sldMk cId="1748499028" sldId="259"/>
        </pc:sldMkLst>
        <pc:spChg chg="mod">
          <ac:chgData name="Ciprian Mamai (2438626)" userId="d0caa3a3-23d4-427d-ba84-9e797db1a531" providerId="ADAL" clId="{FFF203DE-0080-457F-A6CB-CD2A1EB07893}" dt="2025-11-02T09:15:19.508" v="1015" actId="20577"/>
          <ac:spMkLst>
            <pc:docMk/>
            <pc:sldMk cId="1748499028" sldId="259"/>
            <ac:spMk id="3" creationId="{F9C1CCB3-874D-5E4A-629C-E7AA4A8AB46C}"/>
          </ac:spMkLst>
        </pc:spChg>
      </pc:sldChg>
      <pc:sldChg chg="modSp mod">
        <pc:chgData name="Ciprian Mamai (2438626)" userId="d0caa3a3-23d4-427d-ba84-9e797db1a531" providerId="ADAL" clId="{FFF203DE-0080-457F-A6CB-CD2A1EB07893}" dt="2025-11-02T09:30:23.124" v="1782" actId="33524"/>
        <pc:sldMkLst>
          <pc:docMk/>
          <pc:sldMk cId="1424087263" sldId="260"/>
        </pc:sldMkLst>
        <pc:spChg chg="mod">
          <ac:chgData name="Ciprian Mamai (2438626)" userId="d0caa3a3-23d4-427d-ba84-9e797db1a531" providerId="ADAL" clId="{FFF203DE-0080-457F-A6CB-CD2A1EB07893}" dt="2025-11-02T09:30:23.124" v="1782" actId="33524"/>
          <ac:spMkLst>
            <pc:docMk/>
            <pc:sldMk cId="1424087263" sldId="260"/>
            <ac:spMk id="3" creationId="{E73EC453-8E6E-AAA5-639A-7F2EB8FCDBC5}"/>
          </ac:spMkLst>
        </pc:spChg>
      </pc:sldChg>
      <pc:sldChg chg="addSp modSp mod">
        <pc:chgData name="Ciprian Mamai (2438626)" userId="d0caa3a3-23d4-427d-ba84-9e797db1a531" providerId="ADAL" clId="{FFF203DE-0080-457F-A6CB-CD2A1EB07893}" dt="2025-11-02T09:42:49.178" v="2865" actId="20577"/>
        <pc:sldMkLst>
          <pc:docMk/>
          <pc:sldMk cId="1382716628" sldId="262"/>
        </pc:sldMkLst>
        <pc:spChg chg="mod">
          <ac:chgData name="Ciprian Mamai (2438626)" userId="d0caa3a3-23d4-427d-ba84-9e797db1a531" providerId="ADAL" clId="{FFF203DE-0080-457F-A6CB-CD2A1EB07893}" dt="2025-11-02T09:42:49.178" v="2865" actId="20577"/>
          <ac:spMkLst>
            <pc:docMk/>
            <pc:sldMk cId="1382716628" sldId="262"/>
            <ac:spMk id="3" creationId="{87B96C4E-C633-AD44-2B5D-616D8D99EE4D}"/>
          </ac:spMkLst>
        </pc:spChg>
      </pc:sldChg>
      <pc:sldChg chg="modSp mod">
        <pc:chgData name="Ciprian Mamai (2438626)" userId="d0caa3a3-23d4-427d-ba84-9e797db1a531" providerId="ADAL" clId="{FFF203DE-0080-457F-A6CB-CD2A1EB07893}" dt="2025-11-02T10:01:08.260" v="4017" actId="20577"/>
        <pc:sldMkLst>
          <pc:docMk/>
          <pc:sldMk cId="3970473306" sldId="264"/>
        </pc:sldMkLst>
        <pc:spChg chg="mod">
          <ac:chgData name="Ciprian Mamai (2438626)" userId="d0caa3a3-23d4-427d-ba84-9e797db1a531" providerId="ADAL" clId="{FFF203DE-0080-457F-A6CB-CD2A1EB07893}" dt="2025-11-02T10:01:08.260" v="4017" actId="20577"/>
          <ac:spMkLst>
            <pc:docMk/>
            <pc:sldMk cId="3970473306" sldId="264"/>
            <ac:spMk id="3" creationId="{4A53051C-8483-F6FD-7AB5-FC885653EC99}"/>
          </ac:spMkLst>
        </pc:spChg>
      </pc:sldChg>
      <pc:sldChg chg="modSp mod">
        <pc:chgData name="Ciprian Mamai (2438626)" userId="d0caa3a3-23d4-427d-ba84-9e797db1a531" providerId="ADAL" clId="{FFF203DE-0080-457F-A6CB-CD2A1EB07893}" dt="2025-11-02T11:20:15.916" v="5720" actId="20577"/>
        <pc:sldMkLst>
          <pc:docMk/>
          <pc:sldMk cId="359125969" sldId="265"/>
        </pc:sldMkLst>
        <pc:spChg chg="mod">
          <ac:chgData name="Ciprian Mamai (2438626)" userId="d0caa3a3-23d4-427d-ba84-9e797db1a531" providerId="ADAL" clId="{FFF203DE-0080-457F-A6CB-CD2A1EB07893}" dt="2025-11-02T11:20:15.916" v="5720" actId="20577"/>
          <ac:spMkLst>
            <pc:docMk/>
            <pc:sldMk cId="359125969" sldId="265"/>
            <ac:spMk id="3" creationId="{5F8D0C3B-0DFC-3E5A-28D7-AC7CD95B6A10}"/>
          </ac:spMkLst>
        </pc:spChg>
      </pc:sldChg>
      <pc:sldChg chg="addSp delSp modSp mod">
        <pc:chgData name="Ciprian Mamai (2438626)" userId="d0caa3a3-23d4-427d-ba84-9e797db1a531" providerId="ADAL" clId="{FFF203DE-0080-457F-A6CB-CD2A1EB07893}" dt="2025-11-09T09:22:54.197" v="5743" actId="1076"/>
        <pc:sldMkLst>
          <pc:docMk/>
          <pc:sldMk cId="1917974163" sldId="267"/>
        </pc:sldMkLst>
        <pc:spChg chg="add del mod">
          <ac:chgData name="Ciprian Mamai (2438626)" userId="d0caa3a3-23d4-427d-ba84-9e797db1a531" providerId="ADAL" clId="{FFF203DE-0080-457F-A6CB-CD2A1EB07893}" dt="2025-11-09T09:22:54.197" v="5743" actId="1076"/>
          <ac:spMkLst>
            <pc:docMk/>
            <pc:sldMk cId="1917974163" sldId="267"/>
            <ac:spMk id="3" creationId="{C71705AF-A114-46D3-808C-4A69D3AE5A69}"/>
          </ac:spMkLst>
        </pc:spChg>
      </pc:sldChg>
      <pc:sldChg chg="addSp delSp modSp mod">
        <pc:chgData name="Ciprian Mamai (2438626)" userId="d0caa3a3-23d4-427d-ba84-9e797db1a531" providerId="ADAL" clId="{FFF203DE-0080-457F-A6CB-CD2A1EB07893}" dt="2025-11-02T10:56:56.244" v="4800" actId="14100"/>
        <pc:sldMkLst>
          <pc:docMk/>
          <pc:sldMk cId="3645478630" sldId="268"/>
        </pc:sldMkLst>
        <pc:spChg chg="add mod">
          <ac:chgData name="Ciprian Mamai (2438626)" userId="d0caa3a3-23d4-427d-ba84-9e797db1a531" providerId="ADAL" clId="{FFF203DE-0080-457F-A6CB-CD2A1EB07893}" dt="2025-11-02T10:42:10.583" v="4156" actId="1076"/>
          <ac:spMkLst>
            <pc:docMk/>
            <pc:sldMk cId="3645478630" sldId="268"/>
            <ac:spMk id="23" creationId="{BEAD6935-B72E-21B6-727B-60A274ADA514}"/>
          </ac:spMkLst>
        </pc:spChg>
        <pc:spChg chg="add mod">
          <ac:chgData name="Ciprian Mamai (2438626)" userId="d0caa3a3-23d4-427d-ba84-9e797db1a531" providerId="ADAL" clId="{FFF203DE-0080-457F-A6CB-CD2A1EB07893}" dt="2025-11-02T10:44:43.663" v="4302" actId="20577"/>
          <ac:spMkLst>
            <pc:docMk/>
            <pc:sldMk cId="3645478630" sldId="268"/>
            <ac:spMk id="24" creationId="{0353E34F-23BC-5533-6756-C104075A3435}"/>
          </ac:spMkLst>
        </pc:spChg>
        <pc:spChg chg="add mod">
          <ac:chgData name="Ciprian Mamai (2438626)" userId="d0caa3a3-23d4-427d-ba84-9e797db1a531" providerId="ADAL" clId="{FFF203DE-0080-457F-A6CB-CD2A1EB07893}" dt="2025-11-02T10:48:10.395" v="4436" actId="14100"/>
          <ac:spMkLst>
            <pc:docMk/>
            <pc:sldMk cId="3645478630" sldId="268"/>
            <ac:spMk id="25" creationId="{B51EB540-21FF-3827-B9C2-EE1260377BBD}"/>
          </ac:spMkLst>
        </pc:spChg>
        <pc:spChg chg="add mod">
          <ac:chgData name="Ciprian Mamai (2438626)" userId="d0caa3a3-23d4-427d-ba84-9e797db1a531" providerId="ADAL" clId="{FFF203DE-0080-457F-A6CB-CD2A1EB07893}" dt="2025-11-02T10:51:05.299" v="4570" actId="20577"/>
          <ac:spMkLst>
            <pc:docMk/>
            <pc:sldMk cId="3645478630" sldId="268"/>
            <ac:spMk id="26" creationId="{8394AA38-F3B7-264B-3740-00B9145BE35B}"/>
          </ac:spMkLst>
        </pc:spChg>
        <pc:spChg chg="add mod">
          <ac:chgData name="Ciprian Mamai (2438626)" userId="d0caa3a3-23d4-427d-ba84-9e797db1a531" providerId="ADAL" clId="{FFF203DE-0080-457F-A6CB-CD2A1EB07893}" dt="2025-11-02T10:52:58.190" v="4723" actId="20577"/>
          <ac:spMkLst>
            <pc:docMk/>
            <pc:sldMk cId="3645478630" sldId="268"/>
            <ac:spMk id="27" creationId="{B7058DD0-880A-2AA4-2F1A-1BFEC6F48346}"/>
          </ac:spMkLst>
        </pc:spChg>
        <pc:spChg chg="add mod">
          <ac:chgData name="Ciprian Mamai (2438626)" userId="d0caa3a3-23d4-427d-ba84-9e797db1a531" providerId="ADAL" clId="{FFF203DE-0080-457F-A6CB-CD2A1EB07893}" dt="2025-11-02T10:54:50.715" v="4792" actId="1076"/>
          <ac:spMkLst>
            <pc:docMk/>
            <pc:sldMk cId="3645478630" sldId="268"/>
            <ac:spMk id="28" creationId="{0A585413-4330-258D-01FC-10906EAD0322}"/>
          </ac:spMkLst>
        </pc:spChg>
        <pc:picChg chg="add mod">
          <ac:chgData name="Ciprian Mamai (2438626)" userId="d0caa3a3-23d4-427d-ba84-9e797db1a531" providerId="ADAL" clId="{FFF203DE-0080-457F-A6CB-CD2A1EB07893}" dt="2025-11-02T10:56:56.244" v="4800" actId="14100"/>
          <ac:picMkLst>
            <pc:docMk/>
            <pc:sldMk cId="3645478630" sldId="268"/>
            <ac:picMk id="29" creationId="{CB76765F-A4A8-DFA1-3D83-A3555CAEF9CD}"/>
          </ac:picMkLst>
        </pc:picChg>
        <pc:cxnChg chg="add mod">
          <ac:chgData name="Ciprian Mamai (2438626)" userId="d0caa3a3-23d4-427d-ba84-9e797db1a531" providerId="ADAL" clId="{FFF203DE-0080-457F-A6CB-CD2A1EB07893}" dt="2025-11-02T10:36:08.217" v="4020" actId="14100"/>
          <ac:cxnSpMkLst>
            <pc:docMk/>
            <pc:sldMk cId="3645478630" sldId="268"/>
            <ac:cxnSpMk id="5" creationId="{A23D64CA-6C92-87B7-1A3A-EBAF35CF3904}"/>
          </ac:cxnSpMkLst>
        </pc:cxnChg>
        <pc:cxnChg chg="add">
          <ac:chgData name="Ciprian Mamai (2438626)" userId="d0caa3a3-23d4-427d-ba84-9e797db1a531" providerId="ADAL" clId="{FFF203DE-0080-457F-A6CB-CD2A1EB07893}" dt="2025-11-02T10:36:36.663" v="4021" actId="11529"/>
          <ac:cxnSpMkLst>
            <pc:docMk/>
            <pc:sldMk cId="3645478630" sldId="268"/>
            <ac:cxnSpMk id="8" creationId="{0CEE66B0-E8C0-AC98-2B05-26B58AD7B7A5}"/>
          </ac:cxnSpMkLst>
        </pc:cxnChg>
        <pc:cxnChg chg="add mod">
          <ac:chgData name="Ciprian Mamai (2438626)" userId="d0caa3a3-23d4-427d-ba84-9e797db1a531" providerId="ADAL" clId="{FFF203DE-0080-457F-A6CB-CD2A1EB07893}" dt="2025-11-02T10:38:36.662" v="4031" actId="1076"/>
          <ac:cxnSpMkLst>
            <pc:docMk/>
            <pc:sldMk cId="3645478630" sldId="268"/>
            <ac:cxnSpMk id="10" creationId="{1BC704E8-784F-416E-1E0B-73E5D42B612C}"/>
          </ac:cxnSpMkLst>
        </pc:cxnChg>
        <pc:cxnChg chg="add">
          <ac:chgData name="Ciprian Mamai (2438626)" userId="d0caa3a3-23d4-427d-ba84-9e797db1a531" providerId="ADAL" clId="{FFF203DE-0080-457F-A6CB-CD2A1EB07893}" dt="2025-11-02T10:37:12.422" v="4023" actId="11529"/>
          <ac:cxnSpMkLst>
            <pc:docMk/>
            <pc:sldMk cId="3645478630" sldId="268"/>
            <ac:cxnSpMk id="12" creationId="{8BCF3A1E-BF94-A1CC-CC23-55AE5E8EAF88}"/>
          </ac:cxnSpMkLst>
        </pc:cxnChg>
        <pc:cxnChg chg="add mod">
          <ac:chgData name="Ciprian Mamai (2438626)" userId="d0caa3a3-23d4-427d-ba84-9e797db1a531" providerId="ADAL" clId="{FFF203DE-0080-457F-A6CB-CD2A1EB07893}" dt="2025-11-02T10:38:41.350" v="4032" actId="14100"/>
          <ac:cxnSpMkLst>
            <pc:docMk/>
            <pc:sldMk cId="3645478630" sldId="268"/>
            <ac:cxnSpMk id="14" creationId="{DF2387E8-577C-EE25-B50B-13326EF5A2A3}"/>
          </ac:cxnSpMkLst>
        </pc:cxnChg>
        <pc:cxnChg chg="add mod">
          <ac:chgData name="Ciprian Mamai (2438626)" userId="d0caa3a3-23d4-427d-ba84-9e797db1a531" providerId="ADAL" clId="{FFF203DE-0080-457F-A6CB-CD2A1EB07893}" dt="2025-11-02T10:38:49.289" v="4034" actId="14100"/>
          <ac:cxnSpMkLst>
            <pc:docMk/>
            <pc:sldMk cId="3645478630" sldId="268"/>
            <ac:cxnSpMk id="18" creationId="{5E9CE053-57EC-F7A8-0DFD-A309ADEFA08D}"/>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09/11/2025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statista.com/" TargetMode="External"/><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 Id="rId4" Type="http://schemas.openxmlformats.org/officeDocument/2006/relationships/hyperlink" Target="https://www.britishfloristassociation.org/"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1873624" y="645459"/>
            <a:ext cx="9923929" cy="3974055"/>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Ciprian Mamai</a:t>
            </a:r>
            <a:br>
              <a:rPr lang="en-GB" sz="3200" dirty="0">
                <a:latin typeface="A"/>
              </a:rPr>
            </a:br>
            <a:r>
              <a:rPr lang="en-GB" sz="3200" dirty="0">
                <a:latin typeface="A"/>
              </a:rPr>
              <a:t>STUDENT ID 2438626</a:t>
            </a:r>
            <a:br>
              <a:rPr lang="en-GB" sz="3200" dirty="0">
                <a:latin typeface="A"/>
              </a:rPr>
            </a:br>
            <a:r>
              <a:rPr lang="en-GB" sz="3200" dirty="0">
                <a:latin typeface="A"/>
              </a:rPr>
              <a:t>LECTURER </a:t>
            </a:r>
            <a:r>
              <a:rPr lang="en-GB" sz="3200" dirty="0" err="1">
                <a:latin typeface="A"/>
              </a:rPr>
              <a:t>mohammed</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normAutofit/>
          </a:bodyPr>
          <a:lstStyle/>
          <a:p>
            <a:r>
              <a:rPr lang="en-GB" sz="1800" b="1" dirty="0">
                <a:solidFill>
                  <a:srgbClr val="111111"/>
                </a:solidFill>
                <a:latin typeface="Roboto"/>
                <a:ea typeface="Roboto"/>
                <a:cs typeface="Roboto"/>
              </a:rPr>
              <a:t>Green haven florists is a small business that sells flowers and gifts for different occasions. The shop focuses on offering fresh flowers and good costumer service. Recently the business has faced a drop in sale, which means fewer costumer. This report will look at the reasons for the drop in sale and suggest ways to improve the business.</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normAutofit/>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 2016</a:t>
            </a:r>
          </a:p>
          <a:p>
            <a:pPr marL="342900" indent="-342900">
              <a:buFont typeface="Arial" charset="2"/>
              <a:buChar char="•"/>
            </a:pPr>
            <a:r>
              <a:rPr lang="en-GB" b="1" dirty="0"/>
              <a:t>Owners: LIAM AND PRYAL PATEL</a:t>
            </a:r>
          </a:p>
          <a:p>
            <a:pPr marL="342900" indent="-342900">
              <a:buFont typeface="Arial" charset="2"/>
              <a:buChar char="•"/>
            </a:pPr>
            <a:r>
              <a:rPr lang="en-GB" b="1" dirty="0"/>
              <a:t>Sells floral arrangements and eco friendly packaging </a:t>
            </a:r>
          </a:p>
          <a:p>
            <a:pPr marL="342900" indent="-342900">
              <a:buFont typeface="Arial" charset="2"/>
              <a:buChar char="•"/>
            </a:pPr>
            <a:r>
              <a:rPr lang="en-GB" b="1" dirty="0"/>
              <a:t>Operates from a single retail store with an online ordering and local delivery services</a:t>
            </a:r>
          </a:p>
          <a:p>
            <a:pPr marL="342900" indent="-342900">
              <a:buFont typeface="Arial" charset="2"/>
              <a:buChar char="•"/>
            </a:pPr>
            <a:r>
              <a:rPr lang="en-GB" b="1" dirty="0"/>
              <a:t>Known for creative floral designs </a:t>
            </a:r>
          </a:p>
          <a:p>
            <a:pPr marL="342900" indent="-342900">
              <a:buFont typeface="Arial" charset="2"/>
              <a:buChar char="•"/>
            </a:pPr>
            <a:r>
              <a:rPr lang="en-GB" b="1" dirty="0"/>
              <a:t>Facing increased competition from online planforms</a:t>
            </a:r>
          </a:p>
          <a:p>
            <a:pPr marL="342900" indent="-342900">
              <a:buFont typeface="Arial" charset="2"/>
              <a:buChar char="•"/>
            </a:pPr>
            <a:endParaRPr lang="en-GB" b="1" dirty="0">
              <a:solidFill>
                <a:srgbClr val="FF0000"/>
              </a:solidFill>
              <a:ea typeface="+mn-lt"/>
              <a:cs typeface="+mn-lt"/>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fontScale="62500" lnSpcReduction="20000"/>
          </a:bodyPr>
          <a:lstStyle/>
          <a:p>
            <a:r>
              <a:rPr lang="en-GB" sz="2800" b="1" dirty="0">
                <a:solidFill>
                  <a:srgbClr val="FF0000"/>
                </a:solidFill>
              </a:rPr>
              <a:t>5W2H</a:t>
            </a:r>
          </a:p>
          <a:p>
            <a:r>
              <a:rPr lang="en-GB" sz="2800" b="1" dirty="0"/>
              <a:t>Who:</a:t>
            </a:r>
            <a:br>
              <a:rPr lang="en-GB" sz="2800" dirty="0"/>
            </a:br>
            <a:r>
              <a:rPr lang="en-GB" sz="2800" dirty="0"/>
              <a:t>Liam and Priya Patel</a:t>
            </a:r>
          </a:p>
          <a:p>
            <a:r>
              <a:rPr lang="en-GB" sz="2800" b="1" dirty="0"/>
              <a:t>What:</a:t>
            </a:r>
          </a:p>
          <a:p>
            <a:r>
              <a:rPr lang="en-GB" sz="2800" dirty="0"/>
              <a:t>The business is challenging a drop in sale. Not too much costumers wants to buy flowers and gifts like they used to</a:t>
            </a:r>
            <a:br>
              <a:rPr lang="en-GB" sz="2800" dirty="0"/>
            </a:br>
            <a:r>
              <a:rPr lang="en-GB" sz="2800" b="1" dirty="0"/>
              <a:t>Where: </a:t>
            </a:r>
          </a:p>
          <a:p>
            <a:r>
              <a:rPr lang="en-GB" sz="2800" dirty="0"/>
              <a:t>At the green haven florist shop and maybe also online if they have a website or a social media</a:t>
            </a:r>
            <a:endParaRPr lang="en-GB" sz="2800" b="1" dirty="0"/>
          </a:p>
          <a:p>
            <a:r>
              <a:rPr lang="en-GB" sz="2800" b="1" dirty="0"/>
              <a:t>When:</a:t>
            </a:r>
          </a:p>
          <a:p>
            <a:r>
              <a:rPr lang="en-GB" sz="2800" dirty="0"/>
              <a:t>The problem stared recently, and sales have continually has decreased over the time </a:t>
            </a:r>
            <a:br>
              <a:rPr lang="en-GB" sz="2800" dirty="0"/>
            </a:br>
            <a:r>
              <a:rPr lang="en-GB" sz="2800" b="1" dirty="0"/>
              <a:t>Why:</a:t>
            </a:r>
          </a:p>
          <a:p>
            <a:r>
              <a:rPr lang="en-GB" sz="2800" dirty="0"/>
              <a:t>It could be more than on reason such as less marketing, increased competition, economic difficulties.</a:t>
            </a:r>
            <a:br>
              <a:rPr lang="en-GB" sz="2800" dirty="0"/>
            </a:br>
            <a:endParaRPr lang="en-GB" sz="2800" b="1" dirty="0">
              <a:solidFill>
                <a:srgbClr val="FF0000"/>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506071" y="690282"/>
            <a:ext cx="10685929" cy="6167718"/>
          </a:xfrm>
        </p:spPr>
        <p:txBody>
          <a:bodyPr>
            <a:normAutofit/>
          </a:bodyPr>
          <a:lstStyle/>
          <a:p>
            <a:r>
              <a:rPr lang="en-GB" sz="1600" b="1" dirty="0"/>
              <a:t>POLITICAL</a:t>
            </a:r>
          </a:p>
          <a:p>
            <a:r>
              <a:rPr lang="en-GB" sz="1600" b="1" dirty="0"/>
              <a:t>The government has put some new rules against transportation flowers from another country Since Brexit is very hard to bring anything from another country, so that’s one of the big problem green haven floral is facing which makes the business to struggle </a:t>
            </a:r>
          </a:p>
          <a:p>
            <a:endParaRPr lang="en-GB" sz="1600" b="1" dirty="0">
              <a:solidFill>
                <a:schemeClr val="tx1"/>
              </a:solidFill>
            </a:endParaRPr>
          </a:p>
          <a:p>
            <a:r>
              <a:rPr lang="en-GB" sz="1600" b="1" dirty="0"/>
              <a:t>ECONOMIC </a:t>
            </a:r>
          </a:p>
          <a:p>
            <a:r>
              <a:rPr lang="en-GB" b="1" dirty="0"/>
              <a:t>The price of the flowers and transport has increased so maybe that’s the reason the shop does not make any profit.</a:t>
            </a:r>
          </a:p>
          <a:p>
            <a:r>
              <a:rPr lang="en-GB" b="1" dirty="0"/>
              <a:t>People have less money to spend because of the high cost of living so some of the people buy less flowers some of the people don’t buy at all</a:t>
            </a:r>
          </a:p>
          <a:p>
            <a:endParaRPr lang="en-GB" b="1" dirty="0"/>
          </a:p>
          <a:p>
            <a:r>
              <a:rPr lang="en-GB" b="1" dirty="0"/>
              <a:t>SOCIAL </a:t>
            </a:r>
          </a:p>
          <a:p>
            <a:r>
              <a:rPr lang="en-GB" b="1" dirty="0"/>
              <a:t>Many costumers buy flowers online instead going to shop because many people don’t have time, so they rather order it online.</a:t>
            </a:r>
          </a:p>
          <a:p>
            <a:r>
              <a:rPr lang="en-GB" b="1" dirty="0"/>
              <a:t>Another thing is that also many people buys flowers only on special occasions which makes the shop drop in sale and not profitable.</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370588" y="1425388"/>
            <a:ext cx="10058374" cy="5432612"/>
          </a:xfrm>
        </p:spPr>
        <p:txBody>
          <a:bodyPr/>
          <a:lstStyle/>
          <a:p>
            <a:r>
              <a:rPr lang="en-GB" b="1" dirty="0"/>
              <a:t>TECHNOLOGICAL- The shop can use social media like Facebook or Instagram to show and sell flowers. Having an online shop can help more then shopping in store to sell flowers.</a:t>
            </a:r>
          </a:p>
          <a:p>
            <a:endParaRPr lang="en-GB" b="1" dirty="0"/>
          </a:p>
          <a:p>
            <a:endParaRPr lang="en-GB" b="1" dirty="0"/>
          </a:p>
          <a:p>
            <a:endParaRPr lang="en-GB" b="1" dirty="0"/>
          </a:p>
          <a:p>
            <a:r>
              <a:rPr lang="en-GB" b="1" dirty="0"/>
              <a:t>LEGAL- The shop must follow health and safety rules when  handling and sorting flowers. The owner must  treat  every employees correctly and respectfully and also pay them correctly and must follow every rule.</a:t>
            </a:r>
          </a:p>
          <a:p>
            <a:endParaRPr lang="en-GB" b="1" dirty="0"/>
          </a:p>
          <a:p>
            <a:endParaRPr lang="en-GB" b="1" dirty="0"/>
          </a:p>
          <a:p>
            <a:endParaRPr lang="en-GB" b="1" dirty="0"/>
          </a:p>
          <a:p>
            <a:r>
              <a:rPr lang="en-GB" b="1" dirty="0"/>
              <a:t>ENVIRONMENTAL-Bad weather can damage flowers or make it harder to get fresh ones. Many people prefer local eco-friendly flowers to help the environment.</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cxnSp>
        <p:nvCxnSpPr>
          <p:cNvPr id="5" name="Straight Connector 4">
            <a:extLst>
              <a:ext uri="{FF2B5EF4-FFF2-40B4-BE49-F238E27FC236}">
                <a16:creationId xmlns:a16="http://schemas.microsoft.com/office/drawing/2014/main" id="{A23D64CA-6C92-87B7-1A3A-EBAF35CF3904}"/>
              </a:ext>
            </a:extLst>
          </p:cNvPr>
          <p:cNvCxnSpPr>
            <a:cxnSpLocks/>
          </p:cNvCxnSpPr>
          <p:nvPr/>
        </p:nvCxnSpPr>
        <p:spPr>
          <a:xfrm>
            <a:off x="1637969" y="3429000"/>
            <a:ext cx="769686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CEE66B0-E8C0-AC98-2B05-26B58AD7B7A5}"/>
              </a:ext>
            </a:extLst>
          </p:cNvPr>
          <p:cNvCxnSpPr/>
          <p:nvPr/>
        </p:nvCxnSpPr>
        <p:spPr>
          <a:xfrm>
            <a:off x="9334831" y="3429000"/>
            <a:ext cx="69971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BC704E8-784F-416E-1E0B-73E5D42B612C}"/>
              </a:ext>
            </a:extLst>
          </p:cNvPr>
          <p:cNvCxnSpPr/>
          <p:nvPr/>
        </p:nvCxnSpPr>
        <p:spPr>
          <a:xfrm>
            <a:off x="6583680" y="1105231"/>
            <a:ext cx="2115047" cy="2323769"/>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BCF3A1E-BF94-A1CC-CC23-55AE5E8EAF88}"/>
              </a:ext>
            </a:extLst>
          </p:cNvPr>
          <p:cNvCxnSpPr/>
          <p:nvPr/>
        </p:nvCxnSpPr>
        <p:spPr>
          <a:xfrm flipH="1">
            <a:off x="6424654" y="3429000"/>
            <a:ext cx="2274073" cy="2081254"/>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F2387E8-577C-EE25-B50B-13326EF5A2A3}"/>
              </a:ext>
            </a:extLst>
          </p:cNvPr>
          <p:cNvCxnSpPr>
            <a:cxnSpLocks/>
          </p:cNvCxnSpPr>
          <p:nvPr/>
        </p:nvCxnSpPr>
        <p:spPr>
          <a:xfrm>
            <a:off x="3307743" y="1347747"/>
            <a:ext cx="0" cy="1777116"/>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E9CE053-57EC-F7A8-0DFD-A309ADEFA08D}"/>
              </a:ext>
            </a:extLst>
          </p:cNvPr>
          <p:cNvCxnSpPr>
            <a:cxnSpLocks/>
          </p:cNvCxnSpPr>
          <p:nvPr/>
        </p:nvCxnSpPr>
        <p:spPr>
          <a:xfrm>
            <a:off x="3307743" y="3560187"/>
            <a:ext cx="0" cy="1903864"/>
          </a:xfrm>
          <a:prstGeom prst="line">
            <a:avLst/>
          </a:prstGeom>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BEAD6935-B72E-21B6-727B-60A274ADA514}"/>
              </a:ext>
            </a:extLst>
          </p:cNvPr>
          <p:cNvSpPr txBox="1"/>
          <p:nvPr/>
        </p:nvSpPr>
        <p:spPr>
          <a:xfrm>
            <a:off x="818989" y="1522605"/>
            <a:ext cx="2409241" cy="1169551"/>
          </a:xfrm>
          <a:prstGeom prst="rect">
            <a:avLst/>
          </a:prstGeom>
          <a:noFill/>
        </p:spPr>
        <p:txBody>
          <a:bodyPr wrap="square" rtlCol="0">
            <a:spAutoFit/>
          </a:bodyPr>
          <a:lstStyle/>
          <a:p>
            <a:r>
              <a:rPr lang="en-GB" sz="1400" dirty="0"/>
              <a:t>Limited staff training</a:t>
            </a:r>
          </a:p>
          <a:p>
            <a:endParaRPr lang="en-GB" sz="1400" dirty="0"/>
          </a:p>
          <a:p>
            <a:endParaRPr lang="en-GB" sz="1400" dirty="0"/>
          </a:p>
          <a:p>
            <a:r>
              <a:rPr lang="en-GB" sz="1400" dirty="0"/>
              <a:t>Small team size leads to high workload and stress </a:t>
            </a:r>
          </a:p>
        </p:txBody>
      </p:sp>
      <p:sp>
        <p:nvSpPr>
          <p:cNvPr id="24" name="TextBox 23">
            <a:extLst>
              <a:ext uri="{FF2B5EF4-FFF2-40B4-BE49-F238E27FC236}">
                <a16:creationId xmlns:a16="http://schemas.microsoft.com/office/drawing/2014/main" id="{0353E34F-23BC-5533-6756-C104075A3435}"/>
              </a:ext>
            </a:extLst>
          </p:cNvPr>
          <p:cNvSpPr txBox="1"/>
          <p:nvPr/>
        </p:nvSpPr>
        <p:spPr>
          <a:xfrm>
            <a:off x="3387256" y="1522603"/>
            <a:ext cx="2798859" cy="1600438"/>
          </a:xfrm>
          <a:prstGeom prst="rect">
            <a:avLst/>
          </a:prstGeom>
          <a:noFill/>
        </p:spPr>
        <p:txBody>
          <a:bodyPr wrap="square" rtlCol="0">
            <a:spAutoFit/>
          </a:bodyPr>
          <a:lstStyle/>
          <a:p>
            <a:r>
              <a:rPr lang="en-GB" sz="1400" dirty="0"/>
              <a:t>                     </a:t>
            </a:r>
            <a:r>
              <a:rPr lang="en-GB" sz="1400" b="1" dirty="0"/>
              <a:t>Process</a:t>
            </a:r>
          </a:p>
          <a:p>
            <a:r>
              <a:rPr lang="en-GB" sz="1400" dirty="0"/>
              <a:t>Inconsistent  order management system</a:t>
            </a:r>
          </a:p>
          <a:p>
            <a:endParaRPr lang="en-GB" sz="1400" dirty="0"/>
          </a:p>
          <a:p>
            <a:endParaRPr lang="en-GB" sz="1400" dirty="0"/>
          </a:p>
          <a:p>
            <a:r>
              <a:rPr lang="en-GB" sz="1400" dirty="0"/>
              <a:t>Delays in delivery during peak seasons</a:t>
            </a:r>
          </a:p>
        </p:txBody>
      </p:sp>
      <p:sp>
        <p:nvSpPr>
          <p:cNvPr id="25" name="TextBox 24">
            <a:extLst>
              <a:ext uri="{FF2B5EF4-FFF2-40B4-BE49-F238E27FC236}">
                <a16:creationId xmlns:a16="http://schemas.microsoft.com/office/drawing/2014/main" id="{B51EB540-21FF-3827-B9C2-EE1260377BBD}"/>
              </a:ext>
            </a:extLst>
          </p:cNvPr>
          <p:cNvSpPr txBox="1"/>
          <p:nvPr/>
        </p:nvSpPr>
        <p:spPr>
          <a:xfrm>
            <a:off x="3713261" y="3859885"/>
            <a:ext cx="2973786" cy="800219"/>
          </a:xfrm>
          <a:prstGeom prst="rect">
            <a:avLst/>
          </a:prstGeom>
          <a:noFill/>
        </p:spPr>
        <p:txBody>
          <a:bodyPr wrap="square" rtlCol="0">
            <a:spAutoFit/>
          </a:bodyPr>
          <a:lstStyle/>
          <a:p>
            <a:r>
              <a:rPr lang="en-GB" dirty="0"/>
              <a:t>         </a:t>
            </a:r>
            <a:r>
              <a:rPr lang="en-GB" sz="1600" b="1" dirty="0"/>
              <a:t>Process</a:t>
            </a:r>
            <a:endParaRPr lang="en-GB" b="1" dirty="0"/>
          </a:p>
          <a:p>
            <a:r>
              <a:rPr lang="en-GB" sz="1400" dirty="0"/>
              <a:t>Lack of standard controlling method for quality control</a:t>
            </a:r>
          </a:p>
        </p:txBody>
      </p:sp>
      <p:sp>
        <p:nvSpPr>
          <p:cNvPr id="26" name="TextBox 25">
            <a:extLst>
              <a:ext uri="{FF2B5EF4-FFF2-40B4-BE49-F238E27FC236}">
                <a16:creationId xmlns:a16="http://schemas.microsoft.com/office/drawing/2014/main" id="{8394AA38-F3B7-264B-3740-00B9145BE35B}"/>
              </a:ext>
            </a:extLst>
          </p:cNvPr>
          <p:cNvSpPr txBox="1"/>
          <p:nvPr/>
        </p:nvSpPr>
        <p:spPr>
          <a:xfrm>
            <a:off x="7783400" y="1200894"/>
            <a:ext cx="3721211" cy="1354217"/>
          </a:xfrm>
          <a:prstGeom prst="rect">
            <a:avLst/>
          </a:prstGeom>
          <a:noFill/>
        </p:spPr>
        <p:txBody>
          <a:bodyPr wrap="square" rtlCol="0">
            <a:spAutoFit/>
          </a:bodyPr>
          <a:lstStyle/>
          <a:p>
            <a:r>
              <a:rPr lang="en-GB" dirty="0"/>
              <a:t>          </a:t>
            </a:r>
            <a:r>
              <a:rPr lang="en-GB" b="1" dirty="0"/>
              <a:t>Marketing</a:t>
            </a:r>
          </a:p>
          <a:p>
            <a:r>
              <a:rPr lang="en-GB" sz="1600" dirty="0"/>
              <a:t>Low online presence and minimal social media interaction</a:t>
            </a:r>
          </a:p>
          <a:p>
            <a:endParaRPr lang="en-GB" sz="1600" dirty="0"/>
          </a:p>
          <a:p>
            <a:r>
              <a:rPr lang="en-GB" sz="1600" dirty="0"/>
              <a:t>External promotion</a:t>
            </a:r>
          </a:p>
        </p:txBody>
      </p:sp>
      <p:sp>
        <p:nvSpPr>
          <p:cNvPr id="27" name="TextBox 26">
            <a:extLst>
              <a:ext uri="{FF2B5EF4-FFF2-40B4-BE49-F238E27FC236}">
                <a16:creationId xmlns:a16="http://schemas.microsoft.com/office/drawing/2014/main" id="{B7058DD0-880A-2AA4-2F1A-1BFEC6F48346}"/>
              </a:ext>
            </a:extLst>
          </p:cNvPr>
          <p:cNvSpPr txBox="1"/>
          <p:nvPr/>
        </p:nvSpPr>
        <p:spPr>
          <a:xfrm>
            <a:off x="8945217" y="3935896"/>
            <a:ext cx="3069204" cy="1446550"/>
          </a:xfrm>
          <a:prstGeom prst="rect">
            <a:avLst/>
          </a:prstGeom>
          <a:noFill/>
        </p:spPr>
        <p:txBody>
          <a:bodyPr wrap="square" rtlCol="0">
            <a:spAutoFit/>
          </a:bodyPr>
          <a:lstStyle/>
          <a:p>
            <a:r>
              <a:rPr lang="en-GB" b="1" dirty="0"/>
              <a:t>           technology</a:t>
            </a:r>
          </a:p>
          <a:p>
            <a:r>
              <a:rPr lang="en-GB" sz="1400" dirty="0"/>
              <a:t>Essential website with limited functions</a:t>
            </a:r>
          </a:p>
          <a:p>
            <a:endParaRPr lang="en-GB" sz="1400" dirty="0"/>
          </a:p>
          <a:p>
            <a:r>
              <a:rPr lang="en-GB" sz="1400" dirty="0"/>
              <a:t>Lack of digital tools for operating orders and costumer data </a:t>
            </a:r>
          </a:p>
        </p:txBody>
      </p:sp>
      <p:sp>
        <p:nvSpPr>
          <p:cNvPr id="28" name="TextBox 27">
            <a:extLst>
              <a:ext uri="{FF2B5EF4-FFF2-40B4-BE49-F238E27FC236}">
                <a16:creationId xmlns:a16="http://schemas.microsoft.com/office/drawing/2014/main" id="{0A585413-4330-258D-01FC-10906EAD0322}"/>
              </a:ext>
            </a:extLst>
          </p:cNvPr>
          <p:cNvSpPr txBox="1"/>
          <p:nvPr/>
        </p:nvSpPr>
        <p:spPr>
          <a:xfrm>
            <a:off x="620203" y="3820629"/>
            <a:ext cx="2608027" cy="800219"/>
          </a:xfrm>
          <a:prstGeom prst="rect">
            <a:avLst/>
          </a:prstGeom>
          <a:noFill/>
        </p:spPr>
        <p:txBody>
          <a:bodyPr wrap="square" rtlCol="0">
            <a:spAutoFit/>
          </a:bodyPr>
          <a:lstStyle/>
          <a:p>
            <a:r>
              <a:rPr lang="en-GB" dirty="0"/>
              <a:t>            </a:t>
            </a:r>
            <a:r>
              <a:rPr lang="en-GB" b="1" dirty="0"/>
              <a:t>People</a:t>
            </a:r>
          </a:p>
          <a:p>
            <a:r>
              <a:rPr lang="en-GB" sz="1400" dirty="0"/>
              <a:t>reduced supervision during peak times</a:t>
            </a:r>
          </a:p>
        </p:txBody>
      </p:sp>
      <p:pic>
        <p:nvPicPr>
          <p:cNvPr id="29" name="Picture 28">
            <a:extLst>
              <a:ext uri="{FF2B5EF4-FFF2-40B4-BE49-F238E27FC236}">
                <a16:creationId xmlns:a16="http://schemas.microsoft.com/office/drawing/2014/main" id="{CB76765F-A4A8-DFA1-3D83-A3555CAEF9CD}"/>
              </a:ext>
            </a:extLst>
          </p:cNvPr>
          <p:cNvPicPr>
            <a:picLocks noChangeAspect="1"/>
          </p:cNvPicPr>
          <p:nvPr/>
        </p:nvPicPr>
        <p:blipFill>
          <a:blip r:embed="rId2"/>
          <a:stretch>
            <a:fillRect/>
          </a:stretch>
        </p:blipFill>
        <p:spPr>
          <a:xfrm>
            <a:off x="8698725" y="3244376"/>
            <a:ext cx="1399431" cy="396269"/>
          </a:xfrm>
          <a:prstGeom prst="rect">
            <a:avLst/>
          </a:prstGeom>
        </p:spPr>
      </p:pic>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t>Green haven floral is a small flower shop that sells many kinds of flowers to the community. The shop has good service and tries to make costumers happy. It faces some problems like competition online and changes in what costumers wants, but it can grow if it uses new ideas. By working hard and keeping </a:t>
            </a:r>
            <a:r>
              <a:rPr lang="en-GB"/>
              <a:t>good quality, Green Haven </a:t>
            </a:r>
            <a:r>
              <a:rPr lang="en-GB" dirty="0"/>
              <a:t>F</a:t>
            </a:r>
            <a:r>
              <a:rPr lang="en-GB"/>
              <a:t>loral </a:t>
            </a:r>
            <a:r>
              <a:rPr lang="en-GB" dirty="0"/>
              <a:t>can continue to give nice flowers and good service to its costumers.</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fontScale="62500" lnSpcReduction="20000"/>
          </a:bodyPr>
          <a:lstStyle/>
          <a:p>
            <a:r>
              <a:rPr lang="en-GB" sz="1400" b="1" dirty="0">
                <a:solidFill>
                  <a:srgbClr val="111111"/>
                </a:solidFill>
                <a:latin typeface="Arial"/>
                <a:ea typeface="Roboto"/>
                <a:cs typeface="Roboto"/>
              </a:rPr>
              <a:t>Calculator Ultra (2025)</a:t>
            </a:r>
            <a:r>
              <a:rPr lang="en-GB" sz="1400" b="1" i="1" dirty="0">
                <a:solidFill>
                  <a:srgbClr val="111111"/>
                </a:solidFill>
                <a:latin typeface="Arial"/>
                <a:ea typeface="Roboto"/>
                <a:cs typeface="Roboto"/>
              </a:rPr>
              <a:t> </a:t>
            </a:r>
            <a:r>
              <a:rPr lang="en-GB" sz="1400" b="1" i="1" dirty="0">
                <a:solidFill>
                  <a:srgbClr val="1D4ED8"/>
                </a:solidFill>
                <a:latin typeface="Arial"/>
                <a:ea typeface="Roboto"/>
                <a:cs typeface="Roboto"/>
              </a:rPr>
              <a:t>Find More Calculator</a:t>
            </a:r>
            <a:r>
              <a:rPr lang="en-GB" sz="1400" b="1" dirty="0">
                <a:solidFill>
                  <a:srgbClr val="1D4ED8"/>
                </a:solidFill>
                <a:latin typeface="Arial"/>
                <a:ea typeface="Roboto"/>
                <a:cs typeface="Roboto"/>
              </a:rPr>
              <a:t> Available at: </a:t>
            </a:r>
            <a:r>
              <a:rPr lang="en-GB" sz="1400" dirty="0">
                <a:solidFill>
                  <a:srgbClr val="1D4ED8"/>
                </a:solidFill>
                <a:latin typeface="Arial"/>
                <a:ea typeface="+mn-lt"/>
                <a:cs typeface="+mn-lt"/>
                <a:hlinkClick r:id="rId2"/>
              </a:rPr>
              <a:t>Drop in Sales Calculator &amp; Formula Online Calculator Ultra</a:t>
            </a:r>
            <a:r>
              <a:rPr lang="en-GB" sz="1400" b="1" i="1" dirty="0">
                <a:latin typeface="Arial"/>
                <a:ea typeface="Roboto"/>
                <a:cs typeface="Roboto"/>
              </a:rPr>
              <a:t> </a:t>
            </a:r>
            <a:r>
              <a:rPr lang="en-GB" sz="1400" b="1" dirty="0">
                <a:latin typeface="Arial"/>
                <a:ea typeface="Roboto"/>
                <a:cs typeface="Roboto"/>
              </a:rPr>
              <a:t>(Accessed:  6 October 2025).</a:t>
            </a:r>
          </a:p>
          <a:p>
            <a:endParaRPr lang="en-GB" b="1" dirty="0">
              <a:solidFill>
                <a:schemeClr val="tx1"/>
              </a:solidFill>
              <a:latin typeface="Arial"/>
              <a:ea typeface="Roboto"/>
              <a:cs typeface="Roboto"/>
            </a:endParaRPr>
          </a:p>
          <a:p>
            <a:r>
              <a:rPr lang="en-GB" b="1" dirty="0">
                <a:solidFill>
                  <a:schemeClr val="tx1"/>
                </a:solidFill>
                <a:latin typeface="Arial"/>
                <a:ea typeface="Roboto"/>
                <a:cs typeface="Roboto"/>
              </a:rPr>
              <a:t>Statista. (2024) online flower and plant sales in the united kingdom.</a:t>
            </a:r>
          </a:p>
          <a:p>
            <a:r>
              <a:rPr lang="en-GB" sz="1800" dirty="0">
                <a:solidFill>
                  <a:schemeClr val="tx1"/>
                </a:solidFill>
                <a:latin typeface="Arial"/>
                <a:ea typeface="Roboto"/>
                <a:cs typeface="Roboto"/>
              </a:rPr>
              <a:t>Available at </a:t>
            </a:r>
            <a:r>
              <a:rPr lang="en-GB" sz="1800" dirty="0">
                <a:solidFill>
                  <a:schemeClr val="tx1"/>
                </a:solidFill>
                <a:latin typeface="Arial"/>
                <a:ea typeface="Roboto"/>
                <a:cs typeface="Roboto"/>
                <a:hlinkClick r:id="rId3"/>
              </a:rPr>
              <a:t>https://www.statista.com</a:t>
            </a:r>
            <a:r>
              <a:rPr lang="en-GB" sz="1800" dirty="0">
                <a:solidFill>
                  <a:schemeClr val="tx1"/>
                </a:solidFill>
                <a:latin typeface="Arial"/>
                <a:ea typeface="Roboto"/>
                <a:cs typeface="Roboto"/>
              </a:rPr>
              <a:t> (accessed 6 October 2025)</a:t>
            </a:r>
          </a:p>
          <a:p>
            <a:endParaRPr lang="en-GB" dirty="0">
              <a:solidFill>
                <a:schemeClr val="tx1"/>
              </a:solidFill>
              <a:latin typeface="Arial"/>
              <a:ea typeface="Roboto"/>
              <a:cs typeface="Roboto"/>
            </a:endParaRPr>
          </a:p>
          <a:p>
            <a:r>
              <a:rPr lang="en-GB" b="1" dirty="0">
                <a:solidFill>
                  <a:schemeClr val="tx1"/>
                </a:solidFill>
                <a:latin typeface="Arial"/>
                <a:ea typeface="Roboto"/>
                <a:cs typeface="Roboto"/>
              </a:rPr>
              <a:t>Smith, L (2023) trends and challenges in the independent retail sector.</a:t>
            </a:r>
          </a:p>
          <a:p>
            <a:r>
              <a:rPr lang="en-GB" sz="1800" dirty="0">
                <a:solidFill>
                  <a:schemeClr val="tx1"/>
                </a:solidFill>
                <a:latin typeface="Arial"/>
                <a:ea typeface="Roboto"/>
                <a:cs typeface="Roboto"/>
              </a:rPr>
              <a:t>London: business insight press</a:t>
            </a:r>
          </a:p>
          <a:p>
            <a:endParaRPr lang="en-GB" sz="1800" dirty="0">
              <a:solidFill>
                <a:schemeClr val="tx1"/>
              </a:solidFill>
              <a:latin typeface="Arial"/>
              <a:ea typeface="Roboto"/>
              <a:cs typeface="Roboto"/>
            </a:endParaRPr>
          </a:p>
          <a:p>
            <a:r>
              <a:rPr lang="en-GB" sz="1800" b="1" dirty="0">
                <a:solidFill>
                  <a:schemeClr val="tx1"/>
                </a:solidFill>
                <a:latin typeface="Arial"/>
                <a:ea typeface="Roboto"/>
                <a:cs typeface="Roboto"/>
              </a:rPr>
              <a:t>British florist association (2024) Uk floristry industry overview</a:t>
            </a:r>
          </a:p>
          <a:p>
            <a:r>
              <a:rPr lang="en-GB" sz="1600" dirty="0">
                <a:solidFill>
                  <a:schemeClr val="tx1"/>
                </a:solidFill>
                <a:latin typeface="Arial"/>
                <a:ea typeface="Roboto"/>
                <a:cs typeface="Roboto"/>
              </a:rPr>
              <a:t>Available at </a:t>
            </a:r>
            <a:r>
              <a:rPr lang="en-GB" sz="1600" dirty="0">
                <a:solidFill>
                  <a:schemeClr val="tx1"/>
                </a:solidFill>
                <a:latin typeface="Arial"/>
                <a:ea typeface="Roboto"/>
                <a:cs typeface="Roboto"/>
                <a:hlinkClick r:id="rId4"/>
              </a:rPr>
              <a:t>https://www.britishfloristassociation.org</a:t>
            </a:r>
            <a:r>
              <a:rPr lang="en-GB" sz="1600" dirty="0">
                <a:solidFill>
                  <a:schemeClr val="tx1"/>
                </a:solidFill>
                <a:latin typeface="Arial"/>
                <a:ea typeface="Roboto"/>
                <a:cs typeface="Roboto"/>
              </a:rPr>
              <a:t> (assessed: 6 October 2025)</a:t>
            </a:r>
          </a:p>
          <a:p>
            <a:endParaRPr lang="en-GB" sz="1600" dirty="0">
              <a:solidFill>
                <a:schemeClr val="tx1"/>
              </a:solidFill>
              <a:latin typeface="Arial"/>
              <a:ea typeface="Roboto"/>
              <a:cs typeface="Roboto"/>
            </a:endParaRPr>
          </a:p>
          <a:p>
            <a:r>
              <a:rPr lang="en-GB" sz="1600" b="1" dirty="0">
                <a:solidFill>
                  <a:schemeClr val="tx1"/>
                </a:solidFill>
                <a:latin typeface="Arial"/>
                <a:ea typeface="Roboto"/>
                <a:cs typeface="Roboto"/>
              </a:rPr>
              <a:t>Porter, M.E. (2008) the five competitive forces that shape strategy.</a:t>
            </a:r>
          </a:p>
          <a:p>
            <a:r>
              <a:rPr lang="en-GB" sz="1500" dirty="0">
                <a:solidFill>
                  <a:schemeClr val="tx1"/>
                </a:solidFill>
                <a:latin typeface="Arial"/>
                <a:ea typeface="Roboto"/>
                <a:cs typeface="Roboto"/>
              </a:rPr>
              <a:t>Harvard business review, 86(1), pp. 78-93.</a:t>
            </a:r>
          </a:p>
          <a:p>
            <a:endParaRPr lang="en-GB" b="1" dirty="0">
              <a:latin typeface="Arial"/>
              <a:ea typeface="Roboto"/>
              <a:cs typeface="Roboto"/>
            </a:endParaRPr>
          </a:p>
          <a:p>
            <a:r>
              <a:rPr lang="en-GB" b="1" dirty="0">
                <a:latin typeface="Arial"/>
                <a:ea typeface="Roboto"/>
                <a:cs typeface="Roboto"/>
              </a:rPr>
              <a:t>Johnson, R. (2023) business analysis techniques for small enterprises.</a:t>
            </a:r>
          </a:p>
          <a:p>
            <a:r>
              <a:rPr lang="en-GB" sz="1700" dirty="0">
                <a:latin typeface="Arial"/>
                <a:ea typeface="Roboto"/>
                <a:cs typeface="Roboto"/>
              </a:rPr>
              <a:t>oxford: oxford university press</a:t>
            </a:r>
            <a:br>
              <a:rPr lang="en-GB" sz="1700" b="1" dirty="0">
                <a:latin typeface="Arial"/>
                <a:ea typeface="Roboto"/>
                <a:cs typeface="Roboto"/>
              </a:rPr>
            </a:br>
            <a:endParaRPr lang="en-GB" sz="17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381</TotalTime>
  <Words>823</Words>
  <Application>Microsoft Office PowerPoint</Application>
  <PresentationFormat>Widescreen</PresentationFormat>
  <Paragraphs>92</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problem solving and decision making MODULE CODE LCLM4004 STUDENT NAME Ciprian Mamai STUDENT ID 2438626 LECTURER mohammed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Ciprian Mamai (2438626)</cp:lastModifiedBy>
  <cp:revision>92</cp:revision>
  <dcterms:created xsi:type="dcterms:W3CDTF">2024-10-08T15:58:04Z</dcterms:created>
  <dcterms:modified xsi:type="dcterms:W3CDTF">2025-11-09T09:23:04Z</dcterms:modified>
</cp:coreProperties>
</file>