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86" r:id="rId2"/>
    <p:sldId id="257" r:id="rId3"/>
    <p:sldId id="287" r:id="rId4"/>
    <p:sldId id="258" r:id="rId5"/>
    <p:sldId id="259" r:id="rId6"/>
    <p:sldId id="260" r:id="rId7"/>
    <p:sldId id="261" r:id="rId8"/>
    <p:sldId id="262" r:id="rId9"/>
    <p:sldId id="263" r:id="rId10"/>
    <p:sldId id="264" r:id="rId11"/>
    <p:sldId id="266" r:id="rId12"/>
    <p:sldId id="288" r:id="rId13"/>
    <p:sldId id="267" r:id="rId14"/>
    <p:sldId id="268" r:id="rId15"/>
    <p:sldId id="269" r:id="rId16"/>
    <p:sldId id="270" r:id="rId17"/>
    <p:sldId id="290" r:id="rId18"/>
    <p:sldId id="291" r:id="rId19"/>
    <p:sldId id="292" r:id="rId20"/>
    <p:sldId id="278" r:id="rId21"/>
    <p:sldId id="282" r:id="rId22"/>
    <p:sldId id="283" r:id="rId23"/>
    <p:sldId id="279" r:id="rId24"/>
    <p:sldId id="280" r:id="rId25"/>
    <p:sldId id="281" r:id="rId26"/>
    <p:sldId id="284" r:id="rId27"/>
    <p:sldId id="285"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4242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BBD98BF-E238-4EC0-8095-F883AB32B63B}"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F74F92F2-AFA7-4A77-A0A0-8B584E8317B0}">
      <dgm:prSet/>
      <dgm:spPr/>
      <dgm:t>
        <a:bodyPr/>
        <a:lstStyle/>
        <a:p>
          <a:r>
            <a:rPr lang="en-US" b="1"/>
            <a:t>Student Name: Mehbuba Tabassum</a:t>
          </a:r>
          <a:endParaRPr lang="en-US"/>
        </a:p>
      </dgm:t>
    </dgm:pt>
    <dgm:pt modelId="{3EEDC214-D856-4A98-A7D9-0E854D2F0F61}" type="parTrans" cxnId="{6830985A-2593-4B46-8DF3-AD4F36F3D0F0}">
      <dgm:prSet/>
      <dgm:spPr/>
      <dgm:t>
        <a:bodyPr/>
        <a:lstStyle/>
        <a:p>
          <a:endParaRPr lang="en-US"/>
        </a:p>
      </dgm:t>
    </dgm:pt>
    <dgm:pt modelId="{82B66EFF-E9AE-4F7A-AAA9-79F25DF8917D}" type="sibTrans" cxnId="{6830985A-2593-4B46-8DF3-AD4F36F3D0F0}">
      <dgm:prSet/>
      <dgm:spPr/>
      <dgm:t>
        <a:bodyPr/>
        <a:lstStyle/>
        <a:p>
          <a:endParaRPr lang="en-US"/>
        </a:p>
      </dgm:t>
    </dgm:pt>
    <dgm:pt modelId="{27C90738-3EBA-437D-B809-F92ED13E5EA5}">
      <dgm:prSet/>
      <dgm:spPr/>
      <dgm:t>
        <a:bodyPr/>
        <a:lstStyle/>
        <a:p>
          <a:r>
            <a:rPr lang="en-US" b="1"/>
            <a:t>Student ID: 2516186</a:t>
          </a:r>
          <a:r>
            <a:rPr lang="en-US" b="1" i="1"/>
            <a:t> </a:t>
          </a:r>
          <a:endParaRPr lang="en-US"/>
        </a:p>
      </dgm:t>
    </dgm:pt>
    <dgm:pt modelId="{B47430D5-FF67-4CBE-9A40-E23DCA71B850}" type="parTrans" cxnId="{0228908E-CCCD-4EB8-A591-C748366EE10A}">
      <dgm:prSet/>
      <dgm:spPr/>
      <dgm:t>
        <a:bodyPr/>
        <a:lstStyle/>
        <a:p>
          <a:endParaRPr lang="en-US"/>
        </a:p>
      </dgm:t>
    </dgm:pt>
    <dgm:pt modelId="{95FD7304-E3CD-4455-8CC6-C8AA8E873A8C}" type="sibTrans" cxnId="{0228908E-CCCD-4EB8-A591-C748366EE10A}">
      <dgm:prSet/>
      <dgm:spPr/>
      <dgm:t>
        <a:bodyPr/>
        <a:lstStyle/>
        <a:p>
          <a:endParaRPr lang="en-US"/>
        </a:p>
      </dgm:t>
    </dgm:pt>
    <dgm:pt modelId="{F21F3035-3E4D-432A-A5A2-48CBD502035B}">
      <dgm:prSet/>
      <dgm:spPr/>
      <dgm:t>
        <a:bodyPr/>
        <a:lstStyle/>
        <a:p>
          <a:r>
            <a:rPr lang="en-US" b="1"/>
            <a:t>Module Code: LCLM4003</a:t>
          </a:r>
          <a:endParaRPr lang="en-US"/>
        </a:p>
      </dgm:t>
    </dgm:pt>
    <dgm:pt modelId="{C146FE51-C58D-453A-9F90-FBA2FBB1D4A5}" type="parTrans" cxnId="{C68C48CE-F50A-40F5-8924-3ED3A75FF67B}">
      <dgm:prSet/>
      <dgm:spPr/>
      <dgm:t>
        <a:bodyPr/>
        <a:lstStyle/>
        <a:p>
          <a:endParaRPr lang="en-US"/>
        </a:p>
      </dgm:t>
    </dgm:pt>
    <dgm:pt modelId="{3136626A-0736-4EB6-A479-0E458FF7F9F2}" type="sibTrans" cxnId="{C68C48CE-F50A-40F5-8924-3ED3A75FF67B}">
      <dgm:prSet/>
      <dgm:spPr/>
      <dgm:t>
        <a:bodyPr/>
        <a:lstStyle/>
        <a:p>
          <a:endParaRPr lang="en-US"/>
        </a:p>
      </dgm:t>
    </dgm:pt>
    <dgm:pt modelId="{0C528264-DA5F-499B-A2E3-7455F4329DF0}">
      <dgm:prSet/>
      <dgm:spPr/>
      <dgm:t>
        <a:bodyPr/>
        <a:lstStyle/>
        <a:p>
          <a:r>
            <a:rPr lang="en-US" b="1"/>
            <a:t>Module: Effective Teamworking and Communication</a:t>
          </a:r>
          <a:endParaRPr lang="en-US"/>
        </a:p>
      </dgm:t>
    </dgm:pt>
    <dgm:pt modelId="{736EA94B-C2B8-4ACE-AA0B-FE1024AA55F3}" type="parTrans" cxnId="{838B921B-0502-4F27-A856-8178A7806D77}">
      <dgm:prSet/>
      <dgm:spPr/>
      <dgm:t>
        <a:bodyPr/>
        <a:lstStyle/>
        <a:p>
          <a:endParaRPr lang="en-US"/>
        </a:p>
      </dgm:t>
    </dgm:pt>
    <dgm:pt modelId="{997CB906-10B3-4201-94B6-3F770E795872}" type="sibTrans" cxnId="{838B921B-0502-4F27-A856-8178A7806D77}">
      <dgm:prSet/>
      <dgm:spPr/>
      <dgm:t>
        <a:bodyPr/>
        <a:lstStyle/>
        <a:p>
          <a:endParaRPr lang="en-US"/>
        </a:p>
      </dgm:t>
    </dgm:pt>
    <dgm:pt modelId="{10C131EB-BDC4-491D-88C9-462734235343}">
      <dgm:prSet/>
      <dgm:spPr/>
      <dgm:t>
        <a:bodyPr/>
        <a:lstStyle/>
        <a:p>
          <a:r>
            <a:rPr lang="en-US" b="1"/>
            <a:t>Lecturer: Timothy Hopkins</a:t>
          </a:r>
          <a:endParaRPr lang="en-US"/>
        </a:p>
      </dgm:t>
    </dgm:pt>
    <dgm:pt modelId="{5B9BE3C9-F096-4B42-930A-B247AB1F2974}" type="parTrans" cxnId="{CDE1C226-8C04-4DDE-B8C9-6D7E02329E06}">
      <dgm:prSet/>
      <dgm:spPr/>
      <dgm:t>
        <a:bodyPr/>
        <a:lstStyle/>
        <a:p>
          <a:endParaRPr lang="en-US"/>
        </a:p>
      </dgm:t>
    </dgm:pt>
    <dgm:pt modelId="{2D8ACBEF-6194-408E-8F88-0A76CD58E2AC}" type="sibTrans" cxnId="{CDE1C226-8C04-4DDE-B8C9-6D7E02329E06}">
      <dgm:prSet/>
      <dgm:spPr/>
      <dgm:t>
        <a:bodyPr/>
        <a:lstStyle/>
        <a:p>
          <a:endParaRPr lang="en-US"/>
        </a:p>
      </dgm:t>
    </dgm:pt>
    <dgm:pt modelId="{8C1E3756-1089-4843-8EEF-E87717983951}" type="pres">
      <dgm:prSet presAssocID="{2BBD98BF-E238-4EC0-8095-F883AB32B63B}" presName="root" presStyleCnt="0">
        <dgm:presLayoutVars>
          <dgm:dir/>
          <dgm:resizeHandles val="exact"/>
        </dgm:presLayoutVars>
      </dgm:prSet>
      <dgm:spPr/>
    </dgm:pt>
    <dgm:pt modelId="{86606119-8D85-4986-B38C-86C8A338B876}" type="pres">
      <dgm:prSet presAssocID="{F74F92F2-AFA7-4A77-A0A0-8B584E8317B0}" presName="compNode" presStyleCnt="0"/>
      <dgm:spPr/>
    </dgm:pt>
    <dgm:pt modelId="{9CB337F9-9AD1-4547-947B-AD83006B7D1D}" type="pres">
      <dgm:prSet presAssocID="{F74F92F2-AFA7-4A77-A0A0-8B584E8317B0}" presName="bgRect" presStyleLbl="bgShp" presStyleIdx="0" presStyleCnt="5"/>
      <dgm:spPr/>
    </dgm:pt>
    <dgm:pt modelId="{A2DE047C-2298-4D1F-9BED-C603FFAD3279}" type="pres">
      <dgm:prSet presAssocID="{F74F92F2-AFA7-4A77-A0A0-8B584E8317B0}"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
        </a:ext>
      </dgm:extLst>
    </dgm:pt>
    <dgm:pt modelId="{ECB5591A-CBA3-4BD5-B86F-A1D13F723B39}" type="pres">
      <dgm:prSet presAssocID="{F74F92F2-AFA7-4A77-A0A0-8B584E8317B0}" presName="spaceRect" presStyleCnt="0"/>
      <dgm:spPr/>
    </dgm:pt>
    <dgm:pt modelId="{3972613B-517D-4089-A4CA-BECEFDD89E14}" type="pres">
      <dgm:prSet presAssocID="{F74F92F2-AFA7-4A77-A0A0-8B584E8317B0}" presName="parTx" presStyleLbl="revTx" presStyleIdx="0" presStyleCnt="5">
        <dgm:presLayoutVars>
          <dgm:chMax val="0"/>
          <dgm:chPref val="0"/>
        </dgm:presLayoutVars>
      </dgm:prSet>
      <dgm:spPr/>
    </dgm:pt>
    <dgm:pt modelId="{3998BB42-4532-4FCB-A099-4D8F1B6FBAD1}" type="pres">
      <dgm:prSet presAssocID="{82B66EFF-E9AE-4F7A-AAA9-79F25DF8917D}" presName="sibTrans" presStyleCnt="0"/>
      <dgm:spPr/>
    </dgm:pt>
    <dgm:pt modelId="{4E18C582-7BF7-45A0-A4DF-FFC2E43C37C2}" type="pres">
      <dgm:prSet presAssocID="{27C90738-3EBA-437D-B809-F92ED13E5EA5}" presName="compNode" presStyleCnt="0"/>
      <dgm:spPr/>
    </dgm:pt>
    <dgm:pt modelId="{57D3275A-AC73-4B27-9316-94E4C0577318}" type="pres">
      <dgm:prSet presAssocID="{27C90738-3EBA-437D-B809-F92ED13E5EA5}" presName="bgRect" presStyleLbl="bgShp" presStyleIdx="1" presStyleCnt="5"/>
      <dgm:spPr/>
    </dgm:pt>
    <dgm:pt modelId="{64CDA473-FCAC-4B45-AF26-6DEBC3B8542C}" type="pres">
      <dgm:prSet presAssocID="{27C90738-3EBA-437D-B809-F92ED13E5EA5}"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mployee Badge"/>
        </a:ext>
      </dgm:extLst>
    </dgm:pt>
    <dgm:pt modelId="{8198835A-9CD0-4A3A-B928-96230BB5758B}" type="pres">
      <dgm:prSet presAssocID="{27C90738-3EBA-437D-B809-F92ED13E5EA5}" presName="spaceRect" presStyleCnt="0"/>
      <dgm:spPr/>
    </dgm:pt>
    <dgm:pt modelId="{31B68396-49AB-4812-9C9A-017D039F0E01}" type="pres">
      <dgm:prSet presAssocID="{27C90738-3EBA-437D-B809-F92ED13E5EA5}" presName="parTx" presStyleLbl="revTx" presStyleIdx="1" presStyleCnt="5">
        <dgm:presLayoutVars>
          <dgm:chMax val="0"/>
          <dgm:chPref val="0"/>
        </dgm:presLayoutVars>
      </dgm:prSet>
      <dgm:spPr/>
    </dgm:pt>
    <dgm:pt modelId="{65EB87C7-8B9B-4CD8-AC0C-C58A07DD5AC6}" type="pres">
      <dgm:prSet presAssocID="{95FD7304-E3CD-4455-8CC6-C8AA8E873A8C}" presName="sibTrans" presStyleCnt="0"/>
      <dgm:spPr/>
    </dgm:pt>
    <dgm:pt modelId="{55E634CB-C079-4672-9085-38D85735994D}" type="pres">
      <dgm:prSet presAssocID="{F21F3035-3E4D-432A-A5A2-48CBD502035B}" presName="compNode" presStyleCnt="0"/>
      <dgm:spPr/>
    </dgm:pt>
    <dgm:pt modelId="{A52B2DEA-DD06-4014-B65E-D97E8172DF0F}" type="pres">
      <dgm:prSet presAssocID="{F21F3035-3E4D-432A-A5A2-48CBD502035B}" presName="bgRect" presStyleLbl="bgShp" presStyleIdx="2" presStyleCnt="5"/>
      <dgm:spPr/>
    </dgm:pt>
    <dgm:pt modelId="{1A1CF35A-70BF-4800-96E5-BE98BDDA51B9}" type="pres">
      <dgm:prSet presAssocID="{F21F3035-3E4D-432A-A5A2-48CBD502035B}"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rocessor"/>
        </a:ext>
      </dgm:extLst>
    </dgm:pt>
    <dgm:pt modelId="{5CB84645-6630-4A18-966B-F8D14986315D}" type="pres">
      <dgm:prSet presAssocID="{F21F3035-3E4D-432A-A5A2-48CBD502035B}" presName="spaceRect" presStyleCnt="0"/>
      <dgm:spPr/>
    </dgm:pt>
    <dgm:pt modelId="{05FE1B27-0BB0-4E4B-9E89-FC1D2B692724}" type="pres">
      <dgm:prSet presAssocID="{F21F3035-3E4D-432A-A5A2-48CBD502035B}" presName="parTx" presStyleLbl="revTx" presStyleIdx="2" presStyleCnt="5">
        <dgm:presLayoutVars>
          <dgm:chMax val="0"/>
          <dgm:chPref val="0"/>
        </dgm:presLayoutVars>
      </dgm:prSet>
      <dgm:spPr/>
    </dgm:pt>
    <dgm:pt modelId="{B35CAA1D-1F23-48F3-88A0-D609AB331885}" type="pres">
      <dgm:prSet presAssocID="{3136626A-0736-4EB6-A479-0E458FF7F9F2}" presName="sibTrans" presStyleCnt="0"/>
      <dgm:spPr/>
    </dgm:pt>
    <dgm:pt modelId="{7C460296-6964-42F6-89E0-70D0255A5D72}" type="pres">
      <dgm:prSet presAssocID="{0C528264-DA5F-499B-A2E3-7455F4329DF0}" presName="compNode" presStyleCnt="0"/>
      <dgm:spPr/>
    </dgm:pt>
    <dgm:pt modelId="{24E57E44-FB12-47D6-BCBF-43633BD2B3CF}" type="pres">
      <dgm:prSet presAssocID="{0C528264-DA5F-499B-A2E3-7455F4329DF0}" presName="bgRect" presStyleLbl="bgShp" presStyleIdx="3" presStyleCnt="5"/>
      <dgm:spPr/>
    </dgm:pt>
    <dgm:pt modelId="{FCC88B8D-7071-44B3-A80E-5642A0220D33}" type="pres">
      <dgm:prSet presAssocID="{0C528264-DA5F-499B-A2E3-7455F4329DF0}"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aw blade"/>
        </a:ext>
      </dgm:extLst>
    </dgm:pt>
    <dgm:pt modelId="{0142CA43-3627-45EC-AE81-FF4CCCF1DA06}" type="pres">
      <dgm:prSet presAssocID="{0C528264-DA5F-499B-A2E3-7455F4329DF0}" presName="spaceRect" presStyleCnt="0"/>
      <dgm:spPr/>
    </dgm:pt>
    <dgm:pt modelId="{63EE65AA-926B-4638-9594-F9ECD29F2DFA}" type="pres">
      <dgm:prSet presAssocID="{0C528264-DA5F-499B-A2E3-7455F4329DF0}" presName="parTx" presStyleLbl="revTx" presStyleIdx="3" presStyleCnt="5">
        <dgm:presLayoutVars>
          <dgm:chMax val="0"/>
          <dgm:chPref val="0"/>
        </dgm:presLayoutVars>
      </dgm:prSet>
      <dgm:spPr/>
    </dgm:pt>
    <dgm:pt modelId="{0DE6D09C-E369-40F8-871D-440ECC3D7E00}" type="pres">
      <dgm:prSet presAssocID="{997CB906-10B3-4201-94B6-3F770E795872}" presName="sibTrans" presStyleCnt="0"/>
      <dgm:spPr/>
    </dgm:pt>
    <dgm:pt modelId="{744186BD-4809-4FFE-95F5-2226B15DB3AD}" type="pres">
      <dgm:prSet presAssocID="{10C131EB-BDC4-491D-88C9-462734235343}" presName="compNode" presStyleCnt="0"/>
      <dgm:spPr/>
    </dgm:pt>
    <dgm:pt modelId="{5DE13067-78AC-479C-8146-D48817B728F4}" type="pres">
      <dgm:prSet presAssocID="{10C131EB-BDC4-491D-88C9-462734235343}" presName="bgRect" presStyleLbl="bgShp" presStyleIdx="4" presStyleCnt="5"/>
      <dgm:spPr/>
    </dgm:pt>
    <dgm:pt modelId="{BD445D67-F841-4C5D-8BBE-07B2577A4DCA}" type="pres">
      <dgm:prSet presAssocID="{10C131EB-BDC4-491D-88C9-462734235343}"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Lecturer"/>
        </a:ext>
      </dgm:extLst>
    </dgm:pt>
    <dgm:pt modelId="{1B4713A6-B4B0-4188-B185-CD55AD16C606}" type="pres">
      <dgm:prSet presAssocID="{10C131EB-BDC4-491D-88C9-462734235343}" presName="spaceRect" presStyleCnt="0"/>
      <dgm:spPr/>
    </dgm:pt>
    <dgm:pt modelId="{9B8BD6BE-778C-40D6-B156-FAA2D62EC16C}" type="pres">
      <dgm:prSet presAssocID="{10C131EB-BDC4-491D-88C9-462734235343}" presName="parTx" presStyleLbl="revTx" presStyleIdx="4" presStyleCnt="5">
        <dgm:presLayoutVars>
          <dgm:chMax val="0"/>
          <dgm:chPref val="0"/>
        </dgm:presLayoutVars>
      </dgm:prSet>
      <dgm:spPr/>
    </dgm:pt>
  </dgm:ptLst>
  <dgm:cxnLst>
    <dgm:cxn modelId="{C257BD0C-3415-4453-947F-F855333208B6}" type="presOf" srcId="{F74F92F2-AFA7-4A77-A0A0-8B584E8317B0}" destId="{3972613B-517D-4089-A4CA-BECEFDD89E14}" srcOrd="0" destOrd="0" presId="urn:microsoft.com/office/officeart/2018/2/layout/IconVerticalSolidList"/>
    <dgm:cxn modelId="{507F7710-F8D3-4198-9A3E-9F4A88ACB802}" type="presOf" srcId="{10C131EB-BDC4-491D-88C9-462734235343}" destId="{9B8BD6BE-778C-40D6-B156-FAA2D62EC16C}" srcOrd="0" destOrd="0" presId="urn:microsoft.com/office/officeart/2018/2/layout/IconVerticalSolidList"/>
    <dgm:cxn modelId="{838B921B-0502-4F27-A856-8178A7806D77}" srcId="{2BBD98BF-E238-4EC0-8095-F883AB32B63B}" destId="{0C528264-DA5F-499B-A2E3-7455F4329DF0}" srcOrd="3" destOrd="0" parTransId="{736EA94B-C2B8-4ACE-AA0B-FE1024AA55F3}" sibTransId="{997CB906-10B3-4201-94B6-3F770E795872}"/>
    <dgm:cxn modelId="{CDE1C226-8C04-4DDE-B8C9-6D7E02329E06}" srcId="{2BBD98BF-E238-4EC0-8095-F883AB32B63B}" destId="{10C131EB-BDC4-491D-88C9-462734235343}" srcOrd="4" destOrd="0" parTransId="{5B9BE3C9-F096-4B42-930A-B247AB1F2974}" sibTransId="{2D8ACBEF-6194-408E-8F88-0A76CD58E2AC}"/>
    <dgm:cxn modelId="{55620028-2666-4671-8CE6-12C858FBD53D}" type="presOf" srcId="{0C528264-DA5F-499B-A2E3-7455F4329DF0}" destId="{63EE65AA-926B-4638-9594-F9ECD29F2DFA}" srcOrd="0" destOrd="0" presId="urn:microsoft.com/office/officeart/2018/2/layout/IconVerticalSolidList"/>
    <dgm:cxn modelId="{6830985A-2593-4B46-8DF3-AD4F36F3D0F0}" srcId="{2BBD98BF-E238-4EC0-8095-F883AB32B63B}" destId="{F74F92F2-AFA7-4A77-A0A0-8B584E8317B0}" srcOrd="0" destOrd="0" parTransId="{3EEDC214-D856-4A98-A7D9-0E854D2F0F61}" sibTransId="{82B66EFF-E9AE-4F7A-AAA9-79F25DF8917D}"/>
    <dgm:cxn modelId="{0228908E-CCCD-4EB8-A591-C748366EE10A}" srcId="{2BBD98BF-E238-4EC0-8095-F883AB32B63B}" destId="{27C90738-3EBA-437D-B809-F92ED13E5EA5}" srcOrd="1" destOrd="0" parTransId="{B47430D5-FF67-4CBE-9A40-E23DCA71B850}" sibTransId="{95FD7304-E3CD-4455-8CC6-C8AA8E873A8C}"/>
    <dgm:cxn modelId="{4FF106AB-30A3-4F9E-B01B-79B48D01AC30}" type="presOf" srcId="{27C90738-3EBA-437D-B809-F92ED13E5EA5}" destId="{31B68396-49AB-4812-9C9A-017D039F0E01}" srcOrd="0" destOrd="0" presId="urn:microsoft.com/office/officeart/2018/2/layout/IconVerticalSolidList"/>
    <dgm:cxn modelId="{C68C48CE-F50A-40F5-8924-3ED3A75FF67B}" srcId="{2BBD98BF-E238-4EC0-8095-F883AB32B63B}" destId="{F21F3035-3E4D-432A-A5A2-48CBD502035B}" srcOrd="2" destOrd="0" parTransId="{C146FE51-C58D-453A-9F90-FBA2FBB1D4A5}" sibTransId="{3136626A-0736-4EB6-A479-0E458FF7F9F2}"/>
    <dgm:cxn modelId="{679965F3-5542-49A9-AE8E-899237DA1492}" type="presOf" srcId="{F21F3035-3E4D-432A-A5A2-48CBD502035B}" destId="{05FE1B27-0BB0-4E4B-9E89-FC1D2B692724}" srcOrd="0" destOrd="0" presId="urn:microsoft.com/office/officeart/2018/2/layout/IconVerticalSolidList"/>
    <dgm:cxn modelId="{FCFBC0F7-B570-44E6-BA61-59A77A98E4F6}" type="presOf" srcId="{2BBD98BF-E238-4EC0-8095-F883AB32B63B}" destId="{8C1E3756-1089-4843-8EEF-E87717983951}" srcOrd="0" destOrd="0" presId="urn:microsoft.com/office/officeart/2018/2/layout/IconVerticalSolidList"/>
    <dgm:cxn modelId="{A2EEC767-030F-4E0C-B5ED-1CA21170C4E3}" type="presParOf" srcId="{8C1E3756-1089-4843-8EEF-E87717983951}" destId="{86606119-8D85-4986-B38C-86C8A338B876}" srcOrd="0" destOrd="0" presId="urn:microsoft.com/office/officeart/2018/2/layout/IconVerticalSolidList"/>
    <dgm:cxn modelId="{15E41BBB-EE00-4E0B-9070-5B29B5E5C310}" type="presParOf" srcId="{86606119-8D85-4986-B38C-86C8A338B876}" destId="{9CB337F9-9AD1-4547-947B-AD83006B7D1D}" srcOrd="0" destOrd="0" presId="urn:microsoft.com/office/officeart/2018/2/layout/IconVerticalSolidList"/>
    <dgm:cxn modelId="{FCB2D4F7-E420-4F2E-8161-F5FB19493524}" type="presParOf" srcId="{86606119-8D85-4986-B38C-86C8A338B876}" destId="{A2DE047C-2298-4D1F-9BED-C603FFAD3279}" srcOrd="1" destOrd="0" presId="urn:microsoft.com/office/officeart/2018/2/layout/IconVerticalSolidList"/>
    <dgm:cxn modelId="{0E07D656-DDC8-4761-9F1A-569D3A2D3E34}" type="presParOf" srcId="{86606119-8D85-4986-B38C-86C8A338B876}" destId="{ECB5591A-CBA3-4BD5-B86F-A1D13F723B39}" srcOrd="2" destOrd="0" presId="urn:microsoft.com/office/officeart/2018/2/layout/IconVerticalSolidList"/>
    <dgm:cxn modelId="{39627B0C-4439-4632-A6F6-790A327DAC63}" type="presParOf" srcId="{86606119-8D85-4986-B38C-86C8A338B876}" destId="{3972613B-517D-4089-A4CA-BECEFDD89E14}" srcOrd="3" destOrd="0" presId="urn:microsoft.com/office/officeart/2018/2/layout/IconVerticalSolidList"/>
    <dgm:cxn modelId="{2B879F6C-D609-44EB-8054-7775D2BC4D83}" type="presParOf" srcId="{8C1E3756-1089-4843-8EEF-E87717983951}" destId="{3998BB42-4532-4FCB-A099-4D8F1B6FBAD1}" srcOrd="1" destOrd="0" presId="urn:microsoft.com/office/officeart/2018/2/layout/IconVerticalSolidList"/>
    <dgm:cxn modelId="{FECFFF6B-C6B4-4157-AF19-604ED04679BC}" type="presParOf" srcId="{8C1E3756-1089-4843-8EEF-E87717983951}" destId="{4E18C582-7BF7-45A0-A4DF-FFC2E43C37C2}" srcOrd="2" destOrd="0" presId="urn:microsoft.com/office/officeart/2018/2/layout/IconVerticalSolidList"/>
    <dgm:cxn modelId="{AABDDAC8-F0BE-460B-800D-CCEA954BC3E1}" type="presParOf" srcId="{4E18C582-7BF7-45A0-A4DF-FFC2E43C37C2}" destId="{57D3275A-AC73-4B27-9316-94E4C0577318}" srcOrd="0" destOrd="0" presId="urn:microsoft.com/office/officeart/2018/2/layout/IconVerticalSolidList"/>
    <dgm:cxn modelId="{8EE54366-B6AA-4ACB-8731-ED567E1F7184}" type="presParOf" srcId="{4E18C582-7BF7-45A0-A4DF-FFC2E43C37C2}" destId="{64CDA473-FCAC-4B45-AF26-6DEBC3B8542C}" srcOrd="1" destOrd="0" presId="urn:microsoft.com/office/officeart/2018/2/layout/IconVerticalSolidList"/>
    <dgm:cxn modelId="{609B411F-DA23-449D-B649-E8D9249BD6FE}" type="presParOf" srcId="{4E18C582-7BF7-45A0-A4DF-FFC2E43C37C2}" destId="{8198835A-9CD0-4A3A-B928-96230BB5758B}" srcOrd="2" destOrd="0" presId="urn:microsoft.com/office/officeart/2018/2/layout/IconVerticalSolidList"/>
    <dgm:cxn modelId="{390F8DF4-F8C5-4E70-9125-2ED933DF8963}" type="presParOf" srcId="{4E18C582-7BF7-45A0-A4DF-FFC2E43C37C2}" destId="{31B68396-49AB-4812-9C9A-017D039F0E01}" srcOrd="3" destOrd="0" presId="urn:microsoft.com/office/officeart/2018/2/layout/IconVerticalSolidList"/>
    <dgm:cxn modelId="{368234D7-1F80-46BC-B7C4-F8C271D028ED}" type="presParOf" srcId="{8C1E3756-1089-4843-8EEF-E87717983951}" destId="{65EB87C7-8B9B-4CD8-AC0C-C58A07DD5AC6}" srcOrd="3" destOrd="0" presId="urn:microsoft.com/office/officeart/2018/2/layout/IconVerticalSolidList"/>
    <dgm:cxn modelId="{1627D3A6-F05B-4A74-9B53-63EE812BFC5A}" type="presParOf" srcId="{8C1E3756-1089-4843-8EEF-E87717983951}" destId="{55E634CB-C079-4672-9085-38D85735994D}" srcOrd="4" destOrd="0" presId="urn:microsoft.com/office/officeart/2018/2/layout/IconVerticalSolidList"/>
    <dgm:cxn modelId="{6EF680D0-DC62-484A-9B52-6FCD137F8ED3}" type="presParOf" srcId="{55E634CB-C079-4672-9085-38D85735994D}" destId="{A52B2DEA-DD06-4014-B65E-D97E8172DF0F}" srcOrd="0" destOrd="0" presId="urn:microsoft.com/office/officeart/2018/2/layout/IconVerticalSolidList"/>
    <dgm:cxn modelId="{F618D034-5E9D-41DC-A981-B821984016AA}" type="presParOf" srcId="{55E634CB-C079-4672-9085-38D85735994D}" destId="{1A1CF35A-70BF-4800-96E5-BE98BDDA51B9}" srcOrd="1" destOrd="0" presId="urn:microsoft.com/office/officeart/2018/2/layout/IconVerticalSolidList"/>
    <dgm:cxn modelId="{2B14B749-8C6E-4FA1-B7DD-D060702ECB8A}" type="presParOf" srcId="{55E634CB-C079-4672-9085-38D85735994D}" destId="{5CB84645-6630-4A18-966B-F8D14986315D}" srcOrd="2" destOrd="0" presId="urn:microsoft.com/office/officeart/2018/2/layout/IconVerticalSolidList"/>
    <dgm:cxn modelId="{76A1828B-3933-450F-92EA-3399AD3B27D1}" type="presParOf" srcId="{55E634CB-C079-4672-9085-38D85735994D}" destId="{05FE1B27-0BB0-4E4B-9E89-FC1D2B692724}" srcOrd="3" destOrd="0" presId="urn:microsoft.com/office/officeart/2018/2/layout/IconVerticalSolidList"/>
    <dgm:cxn modelId="{8828B94B-45F2-4D4E-BA69-C1A66EE0EB41}" type="presParOf" srcId="{8C1E3756-1089-4843-8EEF-E87717983951}" destId="{B35CAA1D-1F23-48F3-88A0-D609AB331885}" srcOrd="5" destOrd="0" presId="urn:microsoft.com/office/officeart/2018/2/layout/IconVerticalSolidList"/>
    <dgm:cxn modelId="{81B12430-8E70-4A99-BFB2-947AC42229E6}" type="presParOf" srcId="{8C1E3756-1089-4843-8EEF-E87717983951}" destId="{7C460296-6964-42F6-89E0-70D0255A5D72}" srcOrd="6" destOrd="0" presId="urn:microsoft.com/office/officeart/2018/2/layout/IconVerticalSolidList"/>
    <dgm:cxn modelId="{D212593E-DF8C-4935-B110-AFA8D53D49CD}" type="presParOf" srcId="{7C460296-6964-42F6-89E0-70D0255A5D72}" destId="{24E57E44-FB12-47D6-BCBF-43633BD2B3CF}" srcOrd="0" destOrd="0" presId="urn:microsoft.com/office/officeart/2018/2/layout/IconVerticalSolidList"/>
    <dgm:cxn modelId="{4B062E5B-020B-44AD-BA69-F50FD10A1A01}" type="presParOf" srcId="{7C460296-6964-42F6-89E0-70D0255A5D72}" destId="{FCC88B8D-7071-44B3-A80E-5642A0220D33}" srcOrd="1" destOrd="0" presId="urn:microsoft.com/office/officeart/2018/2/layout/IconVerticalSolidList"/>
    <dgm:cxn modelId="{B680C44C-1323-42F6-8C86-6041C33679D1}" type="presParOf" srcId="{7C460296-6964-42F6-89E0-70D0255A5D72}" destId="{0142CA43-3627-45EC-AE81-FF4CCCF1DA06}" srcOrd="2" destOrd="0" presId="urn:microsoft.com/office/officeart/2018/2/layout/IconVerticalSolidList"/>
    <dgm:cxn modelId="{A633FD71-F511-44F1-B958-A7556913C7E6}" type="presParOf" srcId="{7C460296-6964-42F6-89E0-70D0255A5D72}" destId="{63EE65AA-926B-4638-9594-F9ECD29F2DFA}" srcOrd="3" destOrd="0" presId="urn:microsoft.com/office/officeart/2018/2/layout/IconVerticalSolidList"/>
    <dgm:cxn modelId="{B249C7B3-9A8B-43E7-B224-07B2CF6ACE98}" type="presParOf" srcId="{8C1E3756-1089-4843-8EEF-E87717983951}" destId="{0DE6D09C-E369-40F8-871D-440ECC3D7E00}" srcOrd="7" destOrd="0" presId="urn:microsoft.com/office/officeart/2018/2/layout/IconVerticalSolidList"/>
    <dgm:cxn modelId="{3E8ADF6C-85DF-40A2-981E-49DB71E23A81}" type="presParOf" srcId="{8C1E3756-1089-4843-8EEF-E87717983951}" destId="{744186BD-4809-4FFE-95F5-2226B15DB3AD}" srcOrd="8" destOrd="0" presId="urn:microsoft.com/office/officeart/2018/2/layout/IconVerticalSolidList"/>
    <dgm:cxn modelId="{66D60C0D-066C-4F2F-812C-C9C0B8C4D48B}" type="presParOf" srcId="{744186BD-4809-4FFE-95F5-2226B15DB3AD}" destId="{5DE13067-78AC-479C-8146-D48817B728F4}" srcOrd="0" destOrd="0" presId="urn:microsoft.com/office/officeart/2018/2/layout/IconVerticalSolidList"/>
    <dgm:cxn modelId="{DEAA6CFD-7DD4-40EC-97EB-011D350F747B}" type="presParOf" srcId="{744186BD-4809-4FFE-95F5-2226B15DB3AD}" destId="{BD445D67-F841-4C5D-8BBE-07B2577A4DCA}" srcOrd="1" destOrd="0" presId="urn:microsoft.com/office/officeart/2018/2/layout/IconVerticalSolidList"/>
    <dgm:cxn modelId="{81D1BF88-3634-4F0E-B477-93D64282A119}" type="presParOf" srcId="{744186BD-4809-4FFE-95F5-2226B15DB3AD}" destId="{1B4713A6-B4B0-4188-B185-CD55AD16C606}" srcOrd="2" destOrd="0" presId="urn:microsoft.com/office/officeart/2018/2/layout/IconVerticalSolidList"/>
    <dgm:cxn modelId="{AC2B4CD7-740B-455D-8E72-CCF6544058E7}" type="presParOf" srcId="{744186BD-4809-4FFE-95F5-2226B15DB3AD}" destId="{9B8BD6BE-778C-40D6-B156-FAA2D62EC16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9B3C7EB-778B-4054-B144-B94FF7429546}"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00F796B9-3E7F-468D-B677-2FCF1D4BF0B6}">
      <dgm:prSet/>
      <dgm:spPr/>
      <dgm:t>
        <a:bodyPr/>
        <a:lstStyle/>
        <a:p>
          <a:r>
            <a:rPr lang="en-US"/>
            <a:t>For this presentation with emotional barrier, I am using David Berlo’s theoretical model. </a:t>
          </a:r>
        </a:p>
      </dgm:t>
    </dgm:pt>
    <dgm:pt modelId="{4372BBCD-3BB9-4269-81E3-141C640E0D99}" type="parTrans" cxnId="{657D194B-123A-4741-9C34-2F6858D89DCB}">
      <dgm:prSet/>
      <dgm:spPr/>
      <dgm:t>
        <a:bodyPr/>
        <a:lstStyle/>
        <a:p>
          <a:endParaRPr lang="en-US"/>
        </a:p>
      </dgm:t>
    </dgm:pt>
    <dgm:pt modelId="{85278D16-D345-45C4-9CE0-00AE02B315B2}" type="sibTrans" cxnId="{657D194B-123A-4741-9C34-2F6858D89DCB}">
      <dgm:prSet/>
      <dgm:spPr/>
      <dgm:t>
        <a:bodyPr/>
        <a:lstStyle/>
        <a:p>
          <a:endParaRPr lang="en-US"/>
        </a:p>
      </dgm:t>
    </dgm:pt>
    <dgm:pt modelId="{8BB2533D-9876-4D75-A430-0FDB70EE183A}">
      <dgm:prSet/>
      <dgm:spPr/>
      <dgm:t>
        <a:bodyPr/>
        <a:lstStyle/>
        <a:p>
          <a:r>
            <a:rPr lang="en-US"/>
            <a:t>Berlo’s theory is linear and does not mention feedback. It simply highlights the problems.</a:t>
          </a:r>
        </a:p>
      </dgm:t>
    </dgm:pt>
    <dgm:pt modelId="{563E3D08-9932-4198-8A19-88A6B6F91789}" type="parTrans" cxnId="{5379E7A0-74B8-4703-86BC-4BE986917574}">
      <dgm:prSet/>
      <dgm:spPr/>
      <dgm:t>
        <a:bodyPr/>
        <a:lstStyle/>
        <a:p>
          <a:endParaRPr lang="en-US"/>
        </a:p>
      </dgm:t>
    </dgm:pt>
    <dgm:pt modelId="{60D671BF-51EC-402A-9CC7-1DC110AF2058}" type="sibTrans" cxnId="{5379E7A0-74B8-4703-86BC-4BE986917574}">
      <dgm:prSet/>
      <dgm:spPr/>
      <dgm:t>
        <a:bodyPr/>
        <a:lstStyle/>
        <a:p>
          <a:endParaRPr lang="en-US"/>
        </a:p>
      </dgm:t>
    </dgm:pt>
    <dgm:pt modelId="{78D491AC-4BA8-4AAC-A751-FE7301B57CAB}" type="pres">
      <dgm:prSet presAssocID="{69B3C7EB-778B-4054-B144-B94FF7429546}" presName="hierChild1" presStyleCnt="0">
        <dgm:presLayoutVars>
          <dgm:chPref val="1"/>
          <dgm:dir/>
          <dgm:animOne val="branch"/>
          <dgm:animLvl val="lvl"/>
          <dgm:resizeHandles/>
        </dgm:presLayoutVars>
      </dgm:prSet>
      <dgm:spPr/>
    </dgm:pt>
    <dgm:pt modelId="{23B061E4-5A61-4015-97A7-759D0D32DCC9}" type="pres">
      <dgm:prSet presAssocID="{00F796B9-3E7F-468D-B677-2FCF1D4BF0B6}" presName="hierRoot1" presStyleCnt="0"/>
      <dgm:spPr/>
    </dgm:pt>
    <dgm:pt modelId="{638E2961-BE98-460A-A73E-46720C1D27C0}" type="pres">
      <dgm:prSet presAssocID="{00F796B9-3E7F-468D-B677-2FCF1D4BF0B6}" presName="composite" presStyleCnt="0"/>
      <dgm:spPr/>
    </dgm:pt>
    <dgm:pt modelId="{76D7050A-B7EC-4A2B-AAC2-9EC40A6F8E5F}" type="pres">
      <dgm:prSet presAssocID="{00F796B9-3E7F-468D-B677-2FCF1D4BF0B6}" presName="background" presStyleLbl="node0" presStyleIdx="0" presStyleCnt="2"/>
      <dgm:spPr/>
    </dgm:pt>
    <dgm:pt modelId="{A8F4FC1E-27A6-48E3-9552-B8C2E2592966}" type="pres">
      <dgm:prSet presAssocID="{00F796B9-3E7F-468D-B677-2FCF1D4BF0B6}" presName="text" presStyleLbl="fgAcc0" presStyleIdx="0" presStyleCnt="2">
        <dgm:presLayoutVars>
          <dgm:chPref val="3"/>
        </dgm:presLayoutVars>
      </dgm:prSet>
      <dgm:spPr/>
    </dgm:pt>
    <dgm:pt modelId="{F9E635D8-0F40-42E5-BD04-FEF46BCE74ED}" type="pres">
      <dgm:prSet presAssocID="{00F796B9-3E7F-468D-B677-2FCF1D4BF0B6}" presName="hierChild2" presStyleCnt="0"/>
      <dgm:spPr/>
    </dgm:pt>
    <dgm:pt modelId="{8E989187-30B5-40BA-920D-DCDE1DDF8479}" type="pres">
      <dgm:prSet presAssocID="{8BB2533D-9876-4D75-A430-0FDB70EE183A}" presName="hierRoot1" presStyleCnt="0"/>
      <dgm:spPr/>
    </dgm:pt>
    <dgm:pt modelId="{2E60E3CE-F150-4369-83A9-8D7D0F4FBA92}" type="pres">
      <dgm:prSet presAssocID="{8BB2533D-9876-4D75-A430-0FDB70EE183A}" presName="composite" presStyleCnt="0"/>
      <dgm:spPr/>
    </dgm:pt>
    <dgm:pt modelId="{A6FBBC3A-5722-4DB1-A379-C33105F4BA59}" type="pres">
      <dgm:prSet presAssocID="{8BB2533D-9876-4D75-A430-0FDB70EE183A}" presName="background" presStyleLbl="node0" presStyleIdx="1" presStyleCnt="2"/>
      <dgm:spPr/>
    </dgm:pt>
    <dgm:pt modelId="{CA288F55-18AB-4DF2-80B3-DA26B6279640}" type="pres">
      <dgm:prSet presAssocID="{8BB2533D-9876-4D75-A430-0FDB70EE183A}" presName="text" presStyleLbl="fgAcc0" presStyleIdx="1" presStyleCnt="2">
        <dgm:presLayoutVars>
          <dgm:chPref val="3"/>
        </dgm:presLayoutVars>
      </dgm:prSet>
      <dgm:spPr/>
    </dgm:pt>
    <dgm:pt modelId="{815466A9-BAD9-4CCF-BC37-B2D5E5DE03E0}" type="pres">
      <dgm:prSet presAssocID="{8BB2533D-9876-4D75-A430-0FDB70EE183A}" presName="hierChild2" presStyleCnt="0"/>
      <dgm:spPr/>
    </dgm:pt>
  </dgm:ptLst>
  <dgm:cxnLst>
    <dgm:cxn modelId="{5248C52E-BA9C-4E86-BBA1-8E2BB0CE310B}" type="presOf" srcId="{69B3C7EB-778B-4054-B144-B94FF7429546}" destId="{78D491AC-4BA8-4AAC-A751-FE7301B57CAB}" srcOrd="0" destOrd="0" presId="urn:microsoft.com/office/officeart/2005/8/layout/hierarchy1"/>
    <dgm:cxn modelId="{657D194B-123A-4741-9C34-2F6858D89DCB}" srcId="{69B3C7EB-778B-4054-B144-B94FF7429546}" destId="{00F796B9-3E7F-468D-B677-2FCF1D4BF0B6}" srcOrd="0" destOrd="0" parTransId="{4372BBCD-3BB9-4269-81E3-141C640E0D99}" sibTransId="{85278D16-D345-45C4-9CE0-00AE02B315B2}"/>
    <dgm:cxn modelId="{F1CA964E-039F-4695-8269-23536F83B201}" type="presOf" srcId="{00F796B9-3E7F-468D-B677-2FCF1D4BF0B6}" destId="{A8F4FC1E-27A6-48E3-9552-B8C2E2592966}" srcOrd="0" destOrd="0" presId="urn:microsoft.com/office/officeart/2005/8/layout/hierarchy1"/>
    <dgm:cxn modelId="{5CDB1F7C-3DBA-448B-B8C9-1B870E8FCBD3}" type="presOf" srcId="{8BB2533D-9876-4D75-A430-0FDB70EE183A}" destId="{CA288F55-18AB-4DF2-80B3-DA26B6279640}" srcOrd="0" destOrd="0" presId="urn:microsoft.com/office/officeart/2005/8/layout/hierarchy1"/>
    <dgm:cxn modelId="{5379E7A0-74B8-4703-86BC-4BE986917574}" srcId="{69B3C7EB-778B-4054-B144-B94FF7429546}" destId="{8BB2533D-9876-4D75-A430-0FDB70EE183A}" srcOrd="1" destOrd="0" parTransId="{563E3D08-9932-4198-8A19-88A6B6F91789}" sibTransId="{60D671BF-51EC-402A-9CC7-1DC110AF2058}"/>
    <dgm:cxn modelId="{42E1A4A3-F110-4ADE-9502-0B9036FB9FB7}" type="presParOf" srcId="{78D491AC-4BA8-4AAC-A751-FE7301B57CAB}" destId="{23B061E4-5A61-4015-97A7-759D0D32DCC9}" srcOrd="0" destOrd="0" presId="urn:microsoft.com/office/officeart/2005/8/layout/hierarchy1"/>
    <dgm:cxn modelId="{A4769C51-188C-4064-BFA0-1639492BDFAE}" type="presParOf" srcId="{23B061E4-5A61-4015-97A7-759D0D32DCC9}" destId="{638E2961-BE98-460A-A73E-46720C1D27C0}" srcOrd="0" destOrd="0" presId="urn:microsoft.com/office/officeart/2005/8/layout/hierarchy1"/>
    <dgm:cxn modelId="{F274E57D-3B3A-48BC-A76C-5526D3D70851}" type="presParOf" srcId="{638E2961-BE98-460A-A73E-46720C1D27C0}" destId="{76D7050A-B7EC-4A2B-AAC2-9EC40A6F8E5F}" srcOrd="0" destOrd="0" presId="urn:microsoft.com/office/officeart/2005/8/layout/hierarchy1"/>
    <dgm:cxn modelId="{E1AB57EE-604E-4B30-8BC1-64A593EE7923}" type="presParOf" srcId="{638E2961-BE98-460A-A73E-46720C1D27C0}" destId="{A8F4FC1E-27A6-48E3-9552-B8C2E2592966}" srcOrd="1" destOrd="0" presId="urn:microsoft.com/office/officeart/2005/8/layout/hierarchy1"/>
    <dgm:cxn modelId="{1600C404-F42C-4CAD-BF53-074DC065CD55}" type="presParOf" srcId="{23B061E4-5A61-4015-97A7-759D0D32DCC9}" destId="{F9E635D8-0F40-42E5-BD04-FEF46BCE74ED}" srcOrd="1" destOrd="0" presId="urn:microsoft.com/office/officeart/2005/8/layout/hierarchy1"/>
    <dgm:cxn modelId="{DAC7E2B3-B517-4D47-82B5-C6B3374675E8}" type="presParOf" srcId="{78D491AC-4BA8-4AAC-A751-FE7301B57CAB}" destId="{8E989187-30B5-40BA-920D-DCDE1DDF8479}" srcOrd="1" destOrd="0" presId="urn:microsoft.com/office/officeart/2005/8/layout/hierarchy1"/>
    <dgm:cxn modelId="{F0CAE838-F949-4C95-ADC1-5208B539FBFC}" type="presParOf" srcId="{8E989187-30B5-40BA-920D-DCDE1DDF8479}" destId="{2E60E3CE-F150-4369-83A9-8D7D0F4FBA92}" srcOrd="0" destOrd="0" presId="urn:microsoft.com/office/officeart/2005/8/layout/hierarchy1"/>
    <dgm:cxn modelId="{54AEDC5B-14CA-41A9-BBED-EA5EFB8733C9}" type="presParOf" srcId="{2E60E3CE-F150-4369-83A9-8D7D0F4FBA92}" destId="{A6FBBC3A-5722-4DB1-A379-C33105F4BA59}" srcOrd="0" destOrd="0" presId="urn:microsoft.com/office/officeart/2005/8/layout/hierarchy1"/>
    <dgm:cxn modelId="{C009E51A-7AE1-45A8-B645-7EA761759F6D}" type="presParOf" srcId="{2E60E3CE-F150-4369-83A9-8D7D0F4FBA92}" destId="{CA288F55-18AB-4DF2-80B3-DA26B6279640}" srcOrd="1" destOrd="0" presId="urn:microsoft.com/office/officeart/2005/8/layout/hierarchy1"/>
    <dgm:cxn modelId="{E8E546BE-68A4-4321-8625-1068BA691F3A}" type="presParOf" srcId="{8E989187-30B5-40BA-920D-DCDE1DDF8479}" destId="{815466A9-BAD9-4CCF-BC37-B2D5E5DE03E0}"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4781674-249B-4564-BB36-DAE9CEC16AA4}" type="doc">
      <dgm:prSet loTypeId="urn:microsoft.com/office/officeart/2005/8/layout/process1" loCatId="process" qsTypeId="urn:microsoft.com/office/officeart/2005/8/quickstyle/simple1" qsCatId="simple" csTypeId="urn:microsoft.com/office/officeart/2005/8/colors/accent1_2" csCatId="accent1"/>
      <dgm:spPr/>
      <dgm:t>
        <a:bodyPr/>
        <a:lstStyle/>
        <a:p>
          <a:endParaRPr lang="en-US"/>
        </a:p>
      </dgm:t>
    </dgm:pt>
    <dgm:pt modelId="{60FB3E54-2ABD-400D-8E58-8BFA647ED3D9}">
      <dgm:prSet/>
      <dgm:spPr/>
      <dgm:t>
        <a:bodyPr/>
        <a:lstStyle/>
        <a:p>
          <a:r>
            <a:rPr lang="en-US"/>
            <a:t>•Be clear and mindful. Gary should be aware and mindful that his staff are from five different cultural groups with limited English speaking skills. Therefore, plain images of what he wants them to do is not enough for them to properly understand and comprehend what actually needs to be done.</a:t>
          </a:r>
        </a:p>
      </dgm:t>
    </dgm:pt>
    <dgm:pt modelId="{8A357C06-685F-443F-B1FC-183085C96C2F}" type="parTrans" cxnId="{3904B559-70CE-4DF8-B8AA-74B90CFA30B4}">
      <dgm:prSet/>
      <dgm:spPr/>
      <dgm:t>
        <a:bodyPr/>
        <a:lstStyle/>
        <a:p>
          <a:endParaRPr lang="en-US"/>
        </a:p>
      </dgm:t>
    </dgm:pt>
    <dgm:pt modelId="{D270E5A0-1CB7-4959-BA7B-CC662D7E3C9E}" type="sibTrans" cxnId="{3904B559-70CE-4DF8-B8AA-74B90CFA30B4}">
      <dgm:prSet/>
      <dgm:spPr/>
      <dgm:t>
        <a:bodyPr/>
        <a:lstStyle/>
        <a:p>
          <a:endParaRPr lang="en-US"/>
        </a:p>
      </dgm:t>
    </dgm:pt>
    <dgm:pt modelId="{E573071E-0FB5-4E29-BF33-03B7A16E551F}">
      <dgm:prSet/>
      <dgm:spPr/>
      <dgm:t>
        <a:bodyPr/>
        <a:lstStyle/>
        <a:p>
          <a:r>
            <a:rPr lang="en-US"/>
            <a:t>•Body language. Body language can help him and his staff members coordinate as for example Gary shows gestures and actions whilst speaking. It helps his staff members visualize and understand what he means.</a:t>
          </a:r>
        </a:p>
      </dgm:t>
    </dgm:pt>
    <dgm:pt modelId="{1958C658-34D7-46D0-9135-8D95B483D481}" type="parTrans" cxnId="{AEB595CF-54B7-46CA-BC05-DB25D8314D21}">
      <dgm:prSet/>
      <dgm:spPr/>
      <dgm:t>
        <a:bodyPr/>
        <a:lstStyle/>
        <a:p>
          <a:endParaRPr lang="en-US"/>
        </a:p>
      </dgm:t>
    </dgm:pt>
    <dgm:pt modelId="{5F06E04B-905B-4D1D-BDC4-4C5A2B5C297C}" type="sibTrans" cxnId="{AEB595CF-54B7-46CA-BC05-DB25D8314D21}">
      <dgm:prSet/>
      <dgm:spPr/>
      <dgm:t>
        <a:bodyPr/>
        <a:lstStyle/>
        <a:p>
          <a:endParaRPr lang="en-US"/>
        </a:p>
      </dgm:t>
    </dgm:pt>
    <dgm:pt modelId="{CBDB8D86-6D8B-4BBC-A26E-6DB6422AA985}">
      <dgm:prSet/>
      <dgm:spPr/>
      <dgm:t>
        <a:bodyPr/>
        <a:lstStyle/>
        <a:p>
          <a:r>
            <a:rPr lang="en-US"/>
            <a:t>•Choosing the best time. Sometimes emotions can get to us which is why it’s very important to give yourself time to breathe and think as sometimes</a:t>
          </a:r>
          <a:r>
            <a:rPr lang="en-US">
              <a:latin typeface="Aptos Display" panose="02110004020202020204"/>
            </a:rPr>
            <a:t>,</a:t>
          </a:r>
          <a:r>
            <a:rPr lang="en-US"/>
            <a:t> especially if you lack self-control and discipline, you find yourself doing the not so wise decisions like how Gary lost it and called everyone idiots.</a:t>
          </a:r>
        </a:p>
      </dgm:t>
    </dgm:pt>
    <dgm:pt modelId="{503DBA78-F86F-4CE0-ABFE-365F48711D5E}" type="parTrans" cxnId="{08DC3E10-EE52-48FD-8743-E8E521F25811}">
      <dgm:prSet/>
      <dgm:spPr/>
      <dgm:t>
        <a:bodyPr/>
        <a:lstStyle/>
        <a:p>
          <a:endParaRPr lang="en-US"/>
        </a:p>
      </dgm:t>
    </dgm:pt>
    <dgm:pt modelId="{B086ADA8-8B50-416E-8D47-3248BCE7D0EB}" type="sibTrans" cxnId="{08DC3E10-EE52-48FD-8743-E8E521F25811}">
      <dgm:prSet/>
      <dgm:spPr/>
      <dgm:t>
        <a:bodyPr/>
        <a:lstStyle/>
        <a:p>
          <a:endParaRPr lang="en-US"/>
        </a:p>
      </dgm:t>
    </dgm:pt>
    <dgm:pt modelId="{2926355E-35AC-49D9-90EF-E00F8ADC25C4}" type="pres">
      <dgm:prSet presAssocID="{24781674-249B-4564-BB36-DAE9CEC16AA4}" presName="Name0" presStyleCnt="0">
        <dgm:presLayoutVars>
          <dgm:dir/>
          <dgm:resizeHandles val="exact"/>
        </dgm:presLayoutVars>
      </dgm:prSet>
      <dgm:spPr/>
    </dgm:pt>
    <dgm:pt modelId="{C9756324-20C6-4CCF-BBB6-2228312CEA60}" type="pres">
      <dgm:prSet presAssocID="{60FB3E54-2ABD-400D-8E58-8BFA647ED3D9}" presName="node" presStyleLbl="node1" presStyleIdx="0" presStyleCnt="3">
        <dgm:presLayoutVars>
          <dgm:bulletEnabled val="1"/>
        </dgm:presLayoutVars>
      </dgm:prSet>
      <dgm:spPr/>
    </dgm:pt>
    <dgm:pt modelId="{0BF8A20A-5C2B-43A0-AB3F-4262E5903F8E}" type="pres">
      <dgm:prSet presAssocID="{D270E5A0-1CB7-4959-BA7B-CC662D7E3C9E}" presName="sibTrans" presStyleLbl="sibTrans2D1" presStyleIdx="0" presStyleCnt="2"/>
      <dgm:spPr/>
    </dgm:pt>
    <dgm:pt modelId="{F9E876E2-9B57-4174-9712-E28494AC757C}" type="pres">
      <dgm:prSet presAssocID="{D270E5A0-1CB7-4959-BA7B-CC662D7E3C9E}" presName="connectorText" presStyleLbl="sibTrans2D1" presStyleIdx="0" presStyleCnt="2"/>
      <dgm:spPr/>
    </dgm:pt>
    <dgm:pt modelId="{F121AA8A-A25C-4F0E-8720-7CA4E99C2DE5}" type="pres">
      <dgm:prSet presAssocID="{E573071E-0FB5-4E29-BF33-03B7A16E551F}" presName="node" presStyleLbl="node1" presStyleIdx="1" presStyleCnt="3">
        <dgm:presLayoutVars>
          <dgm:bulletEnabled val="1"/>
        </dgm:presLayoutVars>
      </dgm:prSet>
      <dgm:spPr/>
    </dgm:pt>
    <dgm:pt modelId="{C2F60840-2B14-4ADE-8DA6-A598674D4068}" type="pres">
      <dgm:prSet presAssocID="{5F06E04B-905B-4D1D-BDC4-4C5A2B5C297C}" presName="sibTrans" presStyleLbl="sibTrans2D1" presStyleIdx="1" presStyleCnt="2"/>
      <dgm:spPr/>
    </dgm:pt>
    <dgm:pt modelId="{F10F9C26-546D-40FD-B681-CEEB3F68C202}" type="pres">
      <dgm:prSet presAssocID="{5F06E04B-905B-4D1D-BDC4-4C5A2B5C297C}" presName="connectorText" presStyleLbl="sibTrans2D1" presStyleIdx="1" presStyleCnt="2"/>
      <dgm:spPr/>
    </dgm:pt>
    <dgm:pt modelId="{CDC066F0-80AC-4F17-AD2A-8FAF28608F60}" type="pres">
      <dgm:prSet presAssocID="{CBDB8D86-6D8B-4BBC-A26E-6DB6422AA985}" presName="node" presStyleLbl="node1" presStyleIdx="2" presStyleCnt="3">
        <dgm:presLayoutVars>
          <dgm:bulletEnabled val="1"/>
        </dgm:presLayoutVars>
      </dgm:prSet>
      <dgm:spPr/>
    </dgm:pt>
  </dgm:ptLst>
  <dgm:cxnLst>
    <dgm:cxn modelId="{674E170A-A443-472C-AA16-304CB5444165}" type="presOf" srcId="{CBDB8D86-6D8B-4BBC-A26E-6DB6422AA985}" destId="{CDC066F0-80AC-4F17-AD2A-8FAF28608F60}" srcOrd="0" destOrd="0" presId="urn:microsoft.com/office/officeart/2005/8/layout/process1"/>
    <dgm:cxn modelId="{A50AF10C-E752-4E85-961F-CFC35C9A8D44}" type="presOf" srcId="{24781674-249B-4564-BB36-DAE9CEC16AA4}" destId="{2926355E-35AC-49D9-90EF-E00F8ADC25C4}" srcOrd="0" destOrd="0" presId="urn:microsoft.com/office/officeart/2005/8/layout/process1"/>
    <dgm:cxn modelId="{08DC3E10-EE52-48FD-8743-E8E521F25811}" srcId="{24781674-249B-4564-BB36-DAE9CEC16AA4}" destId="{CBDB8D86-6D8B-4BBC-A26E-6DB6422AA985}" srcOrd="2" destOrd="0" parTransId="{503DBA78-F86F-4CE0-ABFE-365F48711D5E}" sibTransId="{B086ADA8-8B50-416E-8D47-3248BCE7D0EB}"/>
    <dgm:cxn modelId="{3904B559-70CE-4DF8-B8AA-74B90CFA30B4}" srcId="{24781674-249B-4564-BB36-DAE9CEC16AA4}" destId="{60FB3E54-2ABD-400D-8E58-8BFA647ED3D9}" srcOrd="0" destOrd="0" parTransId="{8A357C06-685F-443F-B1FC-183085C96C2F}" sibTransId="{D270E5A0-1CB7-4959-BA7B-CC662D7E3C9E}"/>
    <dgm:cxn modelId="{EA081369-450B-494D-B0DC-1B5D3A5F890A}" type="presOf" srcId="{D270E5A0-1CB7-4959-BA7B-CC662D7E3C9E}" destId="{0BF8A20A-5C2B-43A0-AB3F-4262E5903F8E}" srcOrd="0" destOrd="0" presId="urn:microsoft.com/office/officeart/2005/8/layout/process1"/>
    <dgm:cxn modelId="{ED198C74-C821-4E48-8498-8D855B4F2855}" type="presOf" srcId="{D270E5A0-1CB7-4959-BA7B-CC662D7E3C9E}" destId="{F9E876E2-9B57-4174-9712-E28494AC757C}" srcOrd="1" destOrd="0" presId="urn:microsoft.com/office/officeart/2005/8/layout/process1"/>
    <dgm:cxn modelId="{C850DC99-3D20-45A9-BE0B-0F56317418DD}" type="presOf" srcId="{E573071E-0FB5-4E29-BF33-03B7A16E551F}" destId="{F121AA8A-A25C-4F0E-8720-7CA4E99C2DE5}" srcOrd="0" destOrd="0" presId="urn:microsoft.com/office/officeart/2005/8/layout/process1"/>
    <dgm:cxn modelId="{10A6B2C6-3FB4-49AE-AFA9-E5F39846CDE2}" type="presOf" srcId="{5F06E04B-905B-4D1D-BDC4-4C5A2B5C297C}" destId="{C2F60840-2B14-4ADE-8DA6-A598674D4068}" srcOrd="0" destOrd="0" presId="urn:microsoft.com/office/officeart/2005/8/layout/process1"/>
    <dgm:cxn modelId="{F29404CD-789B-4D0A-B879-E64E039C39DB}" type="presOf" srcId="{5F06E04B-905B-4D1D-BDC4-4C5A2B5C297C}" destId="{F10F9C26-546D-40FD-B681-CEEB3F68C202}" srcOrd="1" destOrd="0" presId="urn:microsoft.com/office/officeart/2005/8/layout/process1"/>
    <dgm:cxn modelId="{AEB595CF-54B7-46CA-BC05-DB25D8314D21}" srcId="{24781674-249B-4564-BB36-DAE9CEC16AA4}" destId="{E573071E-0FB5-4E29-BF33-03B7A16E551F}" srcOrd="1" destOrd="0" parTransId="{1958C658-34D7-46D0-9135-8D95B483D481}" sibTransId="{5F06E04B-905B-4D1D-BDC4-4C5A2B5C297C}"/>
    <dgm:cxn modelId="{7446E2E5-BBCD-4FBF-AA41-D91EB1E3223A}" type="presOf" srcId="{60FB3E54-2ABD-400D-8E58-8BFA647ED3D9}" destId="{C9756324-20C6-4CCF-BBB6-2228312CEA60}" srcOrd="0" destOrd="0" presId="urn:microsoft.com/office/officeart/2005/8/layout/process1"/>
    <dgm:cxn modelId="{175822D2-87F5-4619-A6DE-1014C2885170}" type="presParOf" srcId="{2926355E-35AC-49D9-90EF-E00F8ADC25C4}" destId="{C9756324-20C6-4CCF-BBB6-2228312CEA60}" srcOrd="0" destOrd="0" presId="urn:microsoft.com/office/officeart/2005/8/layout/process1"/>
    <dgm:cxn modelId="{D112F9F8-A67B-4259-ADE3-7DFC46777043}" type="presParOf" srcId="{2926355E-35AC-49D9-90EF-E00F8ADC25C4}" destId="{0BF8A20A-5C2B-43A0-AB3F-4262E5903F8E}" srcOrd="1" destOrd="0" presId="urn:microsoft.com/office/officeart/2005/8/layout/process1"/>
    <dgm:cxn modelId="{89E57C4F-4D22-4435-B534-C271F8D581C4}" type="presParOf" srcId="{0BF8A20A-5C2B-43A0-AB3F-4262E5903F8E}" destId="{F9E876E2-9B57-4174-9712-E28494AC757C}" srcOrd="0" destOrd="0" presId="urn:microsoft.com/office/officeart/2005/8/layout/process1"/>
    <dgm:cxn modelId="{7E11093F-0B67-466A-B6DE-DA2F6A707183}" type="presParOf" srcId="{2926355E-35AC-49D9-90EF-E00F8ADC25C4}" destId="{F121AA8A-A25C-4F0E-8720-7CA4E99C2DE5}" srcOrd="2" destOrd="0" presId="urn:microsoft.com/office/officeart/2005/8/layout/process1"/>
    <dgm:cxn modelId="{16F1C0E9-D7BC-4C4E-9D89-C86450BDA85D}" type="presParOf" srcId="{2926355E-35AC-49D9-90EF-E00F8ADC25C4}" destId="{C2F60840-2B14-4ADE-8DA6-A598674D4068}" srcOrd="3" destOrd="0" presId="urn:microsoft.com/office/officeart/2005/8/layout/process1"/>
    <dgm:cxn modelId="{2EA1B2BC-185C-4563-A6EA-4F037B504332}" type="presParOf" srcId="{C2F60840-2B14-4ADE-8DA6-A598674D4068}" destId="{F10F9C26-546D-40FD-B681-CEEB3F68C202}" srcOrd="0" destOrd="0" presId="urn:microsoft.com/office/officeart/2005/8/layout/process1"/>
    <dgm:cxn modelId="{873D13AF-F2A9-4620-B498-09849902EB09}" type="presParOf" srcId="{2926355E-35AC-49D9-90EF-E00F8ADC25C4}" destId="{CDC066F0-80AC-4F17-AD2A-8FAF28608F60}"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B337F9-9AD1-4547-947B-AD83006B7D1D}">
      <dsp:nvSpPr>
        <dsp:cNvPr id="0" name=""/>
        <dsp:cNvSpPr/>
      </dsp:nvSpPr>
      <dsp:spPr>
        <a:xfrm>
          <a:off x="0" y="4307"/>
          <a:ext cx="6364224" cy="9175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DE047C-2298-4D1F-9BED-C603FFAD3279}">
      <dsp:nvSpPr>
        <dsp:cNvPr id="0" name=""/>
        <dsp:cNvSpPr/>
      </dsp:nvSpPr>
      <dsp:spPr>
        <a:xfrm>
          <a:off x="277554" y="210753"/>
          <a:ext cx="504644" cy="50464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972613B-517D-4089-A4CA-BECEFDD89E14}">
      <dsp:nvSpPr>
        <dsp:cNvPr id="0" name=""/>
        <dsp:cNvSpPr/>
      </dsp:nvSpPr>
      <dsp:spPr>
        <a:xfrm>
          <a:off x="1059754" y="4307"/>
          <a:ext cx="5304469" cy="917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106" tIns="97106" rIns="97106" bIns="97106" numCol="1" spcCol="1270" anchor="ctr" anchorCtr="0">
          <a:noAutofit/>
        </a:bodyPr>
        <a:lstStyle/>
        <a:p>
          <a:pPr marL="0" lvl="0" indent="0" algn="l" defTabSz="844550">
            <a:lnSpc>
              <a:spcPct val="90000"/>
            </a:lnSpc>
            <a:spcBef>
              <a:spcPct val="0"/>
            </a:spcBef>
            <a:spcAft>
              <a:spcPct val="35000"/>
            </a:spcAft>
            <a:buNone/>
          </a:pPr>
          <a:r>
            <a:rPr lang="en-US" sz="1900" b="1" kern="1200"/>
            <a:t>Student Name: Mehbuba Tabassum</a:t>
          </a:r>
          <a:endParaRPr lang="en-US" sz="1900" kern="1200"/>
        </a:p>
      </dsp:txBody>
      <dsp:txXfrm>
        <a:off x="1059754" y="4307"/>
        <a:ext cx="5304469" cy="917536"/>
      </dsp:txXfrm>
    </dsp:sp>
    <dsp:sp modelId="{57D3275A-AC73-4B27-9316-94E4C0577318}">
      <dsp:nvSpPr>
        <dsp:cNvPr id="0" name=""/>
        <dsp:cNvSpPr/>
      </dsp:nvSpPr>
      <dsp:spPr>
        <a:xfrm>
          <a:off x="0" y="1151227"/>
          <a:ext cx="6364224" cy="9175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CDA473-FCAC-4B45-AF26-6DEBC3B8542C}">
      <dsp:nvSpPr>
        <dsp:cNvPr id="0" name=""/>
        <dsp:cNvSpPr/>
      </dsp:nvSpPr>
      <dsp:spPr>
        <a:xfrm>
          <a:off x="277554" y="1357673"/>
          <a:ext cx="504644" cy="50464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1B68396-49AB-4812-9C9A-017D039F0E01}">
      <dsp:nvSpPr>
        <dsp:cNvPr id="0" name=""/>
        <dsp:cNvSpPr/>
      </dsp:nvSpPr>
      <dsp:spPr>
        <a:xfrm>
          <a:off x="1059754" y="1151227"/>
          <a:ext cx="5304469" cy="917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106" tIns="97106" rIns="97106" bIns="97106" numCol="1" spcCol="1270" anchor="ctr" anchorCtr="0">
          <a:noAutofit/>
        </a:bodyPr>
        <a:lstStyle/>
        <a:p>
          <a:pPr marL="0" lvl="0" indent="0" algn="l" defTabSz="844550">
            <a:lnSpc>
              <a:spcPct val="90000"/>
            </a:lnSpc>
            <a:spcBef>
              <a:spcPct val="0"/>
            </a:spcBef>
            <a:spcAft>
              <a:spcPct val="35000"/>
            </a:spcAft>
            <a:buNone/>
          </a:pPr>
          <a:r>
            <a:rPr lang="en-US" sz="1900" b="1" kern="1200"/>
            <a:t>Student ID: 2516186</a:t>
          </a:r>
          <a:r>
            <a:rPr lang="en-US" sz="1900" b="1" i="1" kern="1200"/>
            <a:t> </a:t>
          </a:r>
          <a:endParaRPr lang="en-US" sz="1900" kern="1200"/>
        </a:p>
      </dsp:txBody>
      <dsp:txXfrm>
        <a:off x="1059754" y="1151227"/>
        <a:ext cx="5304469" cy="917536"/>
      </dsp:txXfrm>
    </dsp:sp>
    <dsp:sp modelId="{A52B2DEA-DD06-4014-B65E-D97E8172DF0F}">
      <dsp:nvSpPr>
        <dsp:cNvPr id="0" name=""/>
        <dsp:cNvSpPr/>
      </dsp:nvSpPr>
      <dsp:spPr>
        <a:xfrm>
          <a:off x="0" y="2298147"/>
          <a:ext cx="6364224" cy="9175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1CF35A-70BF-4800-96E5-BE98BDDA51B9}">
      <dsp:nvSpPr>
        <dsp:cNvPr id="0" name=""/>
        <dsp:cNvSpPr/>
      </dsp:nvSpPr>
      <dsp:spPr>
        <a:xfrm>
          <a:off x="277554" y="2504593"/>
          <a:ext cx="504644" cy="50464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5FE1B27-0BB0-4E4B-9E89-FC1D2B692724}">
      <dsp:nvSpPr>
        <dsp:cNvPr id="0" name=""/>
        <dsp:cNvSpPr/>
      </dsp:nvSpPr>
      <dsp:spPr>
        <a:xfrm>
          <a:off x="1059754" y="2298147"/>
          <a:ext cx="5304469" cy="917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106" tIns="97106" rIns="97106" bIns="97106" numCol="1" spcCol="1270" anchor="ctr" anchorCtr="0">
          <a:noAutofit/>
        </a:bodyPr>
        <a:lstStyle/>
        <a:p>
          <a:pPr marL="0" lvl="0" indent="0" algn="l" defTabSz="844550">
            <a:lnSpc>
              <a:spcPct val="90000"/>
            </a:lnSpc>
            <a:spcBef>
              <a:spcPct val="0"/>
            </a:spcBef>
            <a:spcAft>
              <a:spcPct val="35000"/>
            </a:spcAft>
            <a:buNone/>
          </a:pPr>
          <a:r>
            <a:rPr lang="en-US" sz="1900" b="1" kern="1200"/>
            <a:t>Module Code: LCLM4003</a:t>
          </a:r>
          <a:endParaRPr lang="en-US" sz="1900" kern="1200"/>
        </a:p>
      </dsp:txBody>
      <dsp:txXfrm>
        <a:off x="1059754" y="2298147"/>
        <a:ext cx="5304469" cy="917536"/>
      </dsp:txXfrm>
    </dsp:sp>
    <dsp:sp modelId="{24E57E44-FB12-47D6-BCBF-43633BD2B3CF}">
      <dsp:nvSpPr>
        <dsp:cNvPr id="0" name=""/>
        <dsp:cNvSpPr/>
      </dsp:nvSpPr>
      <dsp:spPr>
        <a:xfrm>
          <a:off x="0" y="3445068"/>
          <a:ext cx="6364224" cy="9175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C88B8D-7071-44B3-A80E-5642A0220D33}">
      <dsp:nvSpPr>
        <dsp:cNvPr id="0" name=""/>
        <dsp:cNvSpPr/>
      </dsp:nvSpPr>
      <dsp:spPr>
        <a:xfrm>
          <a:off x="277554" y="3651513"/>
          <a:ext cx="504644" cy="50464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EE65AA-926B-4638-9594-F9ECD29F2DFA}">
      <dsp:nvSpPr>
        <dsp:cNvPr id="0" name=""/>
        <dsp:cNvSpPr/>
      </dsp:nvSpPr>
      <dsp:spPr>
        <a:xfrm>
          <a:off x="1059754" y="3445068"/>
          <a:ext cx="5304469" cy="917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106" tIns="97106" rIns="97106" bIns="97106" numCol="1" spcCol="1270" anchor="ctr" anchorCtr="0">
          <a:noAutofit/>
        </a:bodyPr>
        <a:lstStyle/>
        <a:p>
          <a:pPr marL="0" lvl="0" indent="0" algn="l" defTabSz="844550">
            <a:lnSpc>
              <a:spcPct val="90000"/>
            </a:lnSpc>
            <a:spcBef>
              <a:spcPct val="0"/>
            </a:spcBef>
            <a:spcAft>
              <a:spcPct val="35000"/>
            </a:spcAft>
            <a:buNone/>
          </a:pPr>
          <a:r>
            <a:rPr lang="en-US" sz="1900" b="1" kern="1200"/>
            <a:t>Module: Effective Teamworking and Communication</a:t>
          </a:r>
          <a:endParaRPr lang="en-US" sz="1900" kern="1200"/>
        </a:p>
      </dsp:txBody>
      <dsp:txXfrm>
        <a:off x="1059754" y="3445068"/>
        <a:ext cx="5304469" cy="917536"/>
      </dsp:txXfrm>
    </dsp:sp>
    <dsp:sp modelId="{5DE13067-78AC-479C-8146-D48817B728F4}">
      <dsp:nvSpPr>
        <dsp:cNvPr id="0" name=""/>
        <dsp:cNvSpPr/>
      </dsp:nvSpPr>
      <dsp:spPr>
        <a:xfrm>
          <a:off x="0" y="4591988"/>
          <a:ext cx="6364224" cy="9175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445D67-F841-4C5D-8BBE-07B2577A4DCA}">
      <dsp:nvSpPr>
        <dsp:cNvPr id="0" name=""/>
        <dsp:cNvSpPr/>
      </dsp:nvSpPr>
      <dsp:spPr>
        <a:xfrm>
          <a:off x="277554" y="4798433"/>
          <a:ext cx="504644" cy="50464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B8BD6BE-778C-40D6-B156-FAA2D62EC16C}">
      <dsp:nvSpPr>
        <dsp:cNvPr id="0" name=""/>
        <dsp:cNvSpPr/>
      </dsp:nvSpPr>
      <dsp:spPr>
        <a:xfrm>
          <a:off x="1059754" y="4591988"/>
          <a:ext cx="5304469" cy="917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106" tIns="97106" rIns="97106" bIns="97106" numCol="1" spcCol="1270" anchor="ctr" anchorCtr="0">
          <a:noAutofit/>
        </a:bodyPr>
        <a:lstStyle/>
        <a:p>
          <a:pPr marL="0" lvl="0" indent="0" algn="l" defTabSz="844550">
            <a:lnSpc>
              <a:spcPct val="90000"/>
            </a:lnSpc>
            <a:spcBef>
              <a:spcPct val="0"/>
            </a:spcBef>
            <a:spcAft>
              <a:spcPct val="35000"/>
            </a:spcAft>
            <a:buNone/>
          </a:pPr>
          <a:r>
            <a:rPr lang="en-US" sz="1900" b="1" kern="1200"/>
            <a:t>Lecturer: Timothy Hopkins</a:t>
          </a:r>
          <a:endParaRPr lang="en-US" sz="1900" kern="1200"/>
        </a:p>
      </dsp:txBody>
      <dsp:txXfrm>
        <a:off x="1059754" y="4591988"/>
        <a:ext cx="5304469" cy="91753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D7050A-B7EC-4A2B-AAC2-9EC40A6F8E5F}">
      <dsp:nvSpPr>
        <dsp:cNvPr id="0" name=""/>
        <dsp:cNvSpPr/>
      </dsp:nvSpPr>
      <dsp:spPr>
        <a:xfrm>
          <a:off x="134291" y="612"/>
          <a:ext cx="4332795" cy="275132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F4FC1E-27A6-48E3-9552-B8C2E2592966}">
      <dsp:nvSpPr>
        <dsp:cNvPr id="0" name=""/>
        <dsp:cNvSpPr/>
      </dsp:nvSpPr>
      <dsp:spPr>
        <a:xfrm>
          <a:off x="615713" y="457963"/>
          <a:ext cx="4332795" cy="275132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US" sz="3300" kern="1200"/>
            <a:t>For this presentation with emotional barrier, I am using David Berlo’s theoretical model. </a:t>
          </a:r>
        </a:p>
      </dsp:txBody>
      <dsp:txXfrm>
        <a:off x="696297" y="538547"/>
        <a:ext cx="4171627" cy="2590157"/>
      </dsp:txXfrm>
    </dsp:sp>
    <dsp:sp modelId="{A6FBBC3A-5722-4DB1-A379-C33105F4BA59}">
      <dsp:nvSpPr>
        <dsp:cNvPr id="0" name=""/>
        <dsp:cNvSpPr/>
      </dsp:nvSpPr>
      <dsp:spPr>
        <a:xfrm>
          <a:off x="5429930" y="612"/>
          <a:ext cx="4332795" cy="275132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288F55-18AB-4DF2-80B3-DA26B6279640}">
      <dsp:nvSpPr>
        <dsp:cNvPr id="0" name=""/>
        <dsp:cNvSpPr/>
      </dsp:nvSpPr>
      <dsp:spPr>
        <a:xfrm>
          <a:off x="5911352" y="457963"/>
          <a:ext cx="4332795" cy="275132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US" sz="3300" kern="1200"/>
            <a:t>Berlo’s theory is linear and does not mention feedback. It simply highlights the problems.</a:t>
          </a:r>
        </a:p>
      </dsp:txBody>
      <dsp:txXfrm>
        <a:off x="5991936" y="538547"/>
        <a:ext cx="4171627" cy="259015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756324-20C6-4CCF-BBB6-2228312CEA60}">
      <dsp:nvSpPr>
        <dsp:cNvPr id="0" name=""/>
        <dsp:cNvSpPr/>
      </dsp:nvSpPr>
      <dsp:spPr>
        <a:xfrm>
          <a:off x="9242" y="259254"/>
          <a:ext cx="2762398" cy="383282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•Be clear and mindful. Gary should be aware and mindful that his staff are from five different cultural groups with limited English speaking skills. Therefore, plain images of what he wants them to do is not enough for them to properly understand and comprehend what actually needs to be done.</a:t>
          </a:r>
        </a:p>
      </dsp:txBody>
      <dsp:txXfrm>
        <a:off x="90150" y="340162"/>
        <a:ext cx="2600582" cy="3671012"/>
      </dsp:txXfrm>
    </dsp:sp>
    <dsp:sp modelId="{0BF8A20A-5C2B-43A0-AB3F-4262E5903F8E}">
      <dsp:nvSpPr>
        <dsp:cNvPr id="0" name=""/>
        <dsp:cNvSpPr/>
      </dsp:nvSpPr>
      <dsp:spPr>
        <a:xfrm>
          <a:off x="3047880" y="1833131"/>
          <a:ext cx="585628" cy="68507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3047880" y="1970146"/>
        <a:ext cx="409940" cy="411044"/>
      </dsp:txXfrm>
    </dsp:sp>
    <dsp:sp modelId="{F121AA8A-A25C-4F0E-8720-7CA4E99C2DE5}">
      <dsp:nvSpPr>
        <dsp:cNvPr id="0" name=""/>
        <dsp:cNvSpPr/>
      </dsp:nvSpPr>
      <dsp:spPr>
        <a:xfrm>
          <a:off x="3876600" y="259254"/>
          <a:ext cx="2762398" cy="383282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•Body language. Body language can help him and his staff members coordinate as for example Gary shows gestures and actions whilst speaking. It helps his staff members visualize and understand what he means.</a:t>
          </a:r>
        </a:p>
      </dsp:txBody>
      <dsp:txXfrm>
        <a:off x="3957508" y="340162"/>
        <a:ext cx="2600582" cy="3671012"/>
      </dsp:txXfrm>
    </dsp:sp>
    <dsp:sp modelId="{C2F60840-2B14-4ADE-8DA6-A598674D4068}">
      <dsp:nvSpPr>
        <dsp:cNvPr id="0" name=""/>
        <dsp:cNvSpPr/>
      </dsp:nvSpPr>
      <dsp:spPr>
        <a:xfrm>
          <a:off x="6915239" y="1833131"/>
          <a:ext cx="585628" cy="68507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6915239" y="1970146"/>
        <a:ext cx="409940" cy="411044"/>
      </dsp:txXfrm>
    </dsp:sp>
    <dsp:sp modelId="{CDC066F0-80AC-4F17-AD2A-8FAF28608F60}">
      <dsp:nvSpPr>
        <dsp:cNvPr id="0" name=""/>
        <dsp:cNvSpPr/>
      </dsp:nvSpPr>
      <dsp:spPr>
        <a:xfrm>
          <a:off x="7743958" y="259254"/>
          <a:ext cx="2762398" cy="383282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•Choosing the best time. Sometimes emotions can get to us which is why it’s very important to give yourself time to breathe and think as sometimes</a:t>
          </a:r>
          <a:r>
            <a:rPr lang="en-US" sz="1800" kern="1200">
              <a:latin typeface="Aptos Display" panose="02110004020202020204"/>
            </a:rPr>
            <a:t>,</a:t>
          </a:r>
          <a:r>
            <a:rPr lang="en-US" sz="1800" kern="1200"/>
            <a:t> especially if you lack self-control and discipline, you find yourself doing the not so wise decisions like how Gary lost it and called everyone idiots.</a:t>
          </a:r>
        </a:p>
      </dsp:txBody>
      <dsp:txXfrm>
        <a:off x="7824866" y="340162"/>
        <a:ext cx="2600582" cy="367101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0D3F9-CAA4-F991-46E8-DDEA23BD097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62DC1AAA-ABBC-90F6-E12C-DE01078A6CE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8393B08C-CE80-4F1D-54BB-F0302C6E59EC}"/>
              </a:ext>
            </a:extLst>
          </p:cNvPr>
          <p:cNvSpPr>
            <a:spLocks noGrp="1"/>
          </p:cNvSpPr>
          <p:nvPr>
            <p:ph type="dt" sz="half" idx="10"/>
          </p:nvPr>
        </p:nvSpPr>
        <p:spPr/>
        <p:txBody>
          <a:bodyPr/>
          <a:lstStyle/>
          <a:p>
            <a:fld id="{42FB24F9-9D89-F040-9527-4A948ABA540E}" type="datetimeFigureOut">
              <a:rPr lang="en-US" smtClean="0"/>
              <a:t>4/19/26</a:t>
            </a:fld>
            <a:endParaRPr lang="en-US"/>
          </a:p>
        </p:txBody>
      </p:sp>
      <p:sp>
        <p:nvSpPr>
          <p:cNvPr id="5" name="Footer Placeholder 4">
            <a:extLst>
              <a:ext uri="{FF2B5EF4-FFF2-40B4-BE49-F238E27FC236}">
                <a16:creationId xmlns:a16="http://schemas.microsoft.com/office/drawing/2014/main" id="{D65F9E3B-E7F7-184D-534F-4D0B8E5C42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27376B7-3BB9-307A-7F18-CC80A31E6D88}"/>
              </a:ext>
            </a:extLst>
          </p:cNvPr>
          <p:cNvSpPr>
            <a:spLocks noGrp="1"/>
          </p:cNvSpPr>
          <p:nvPr>
            <p:ph type="sldNum" sz="quarter" idx="12"/>
          </p:nvPr>
        </p:nvSpPr>
        <p:spPr/>
        <p:txBody>
          <a:bodyPr/>
          <a:lstStyle/>
          <a:p>
            <a:fld id="{4164314E-9B6E-2342-B5DC-2BA59D126140}" type="slidenum">
              <a:rPr lang="en-US" smtClean="0"/>
              <a:t>‹#›</a:t>
            </a:fld>
            <a:endParaRPr lang="en-US"/>
          </a:p>
        </p:txBody>
      </p:sp>
    </p:spTree>
    <p:extLst>
      <p:ext uri="{BB962C8B-B14F-4D97-AF65-F5344CB8AC3E}">
        <p14:creationId xmlns:p14="http://schemas.microsoft.com/office/powerpoint/2010/main" val="32167499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93CAF6-9886-25B3-55B5-BCF4E600A3B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073FB26-C175-787F-5CCF-C78523613F0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A8292A0-6D7D-40A2-F42F-0D8142B6F06A}"/>
              </a:ext>
            </a:extLst>
          </p:cNvPr>
          <p:cNvSpPr>
            <a:spLocks noGrp="1"/>
          </p:cNvSpPr>
          <p:nvPr>
            <p:ph type="dt" sz="half" idx="10"/>
          </p:nvPr>
        </p:nvSpPr>
        <p:spPr/>
        <p:txBody>
          <a:bodyPr/>
          <a:lstStyle/>
          <a:p>
            <a:fld id="{42FB24F9-9D89-F040-9527-4A948ABA540E}" type="datetimeFigureOut">
              <a:rPr lang="en-US" smtClean="0"/>
              <a:t>4/19/26</a:t>
            </a:fld>
            <a:endParaRPr lang="en-US"/>
          </a:p>
        </p:txBody>
      </p:sp>
      <p:sp>
        <p:nvSpPr>
          <p:cNvPr id="5" name="Footer Placeholder 4">
            <a:extLst>
              <a:ext uri="{FF2B5EF4-FFF2-40B4-BE49-F238E27FC236}">
                <a16:creationId xmlns:a16="http://schemas.microsoft.com/office/drawing/2014/main" id="{37871496-BA9C-8E7F-6966-F2744CBB2C0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792D760-42BE-42E5-AE7B-85AF63509B15}"/>
              </a:ext>
            </a:extLst>
          </p:cNvPr>
          <p:cNvSpPr>
            <a:spLocks noGrp="1"/>
          </p:cNvSpPr>
          <p:nvPr>
            <p:ph type="sldNum" sz="quarter" idx="12"/>
          </p:nvPr>
        </p:nvSpPr>
        <p:spPr/>
        <p:txBody>
          <a:bodyPr/>
          <a:lstStyle/>
          <a:p>
            <a:fld id="{4164314E-9B6E-2342-B5DC-2BA59D126140}" type="slidenum">
              <a:rPr lang="en-US" smtClean="0"/>
              <a:t>‹#›</a:t>
            </a:fld>
            <a:endParaRPr lang="en-US"/>
          </a:p>
        </p:txBody>
      </p:sp>
    </p:spTree>
    <p:extLst>
      <p:ext uri="{BB962C8B-B14F-4D97-AF65-F5344CB8AC3E}">
        <p14:creationId xmlns:p14="http://schemas.microsoft.com/office/powerpoint/2010/main" val="4363786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ADE80C-D0E3-701F-C4BB-208DDC4CC79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FE2E9E22-2DB6-7326-0C98-E102A4BB115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4E1964B-4FC7-534B-2262-D449B2D14595}"/>
              </a:ext>
            </a:extLst>
          </p:cNvPr>
          <p:cNvSpPr>
            <a:spLocks noGrp="1"/>
          </p:cNvSpPr>
          <p:nvPr>
            <p:ph type="dt" sz="half" idx="10"/>
          </p:nvPr>
        </p:nvSpPr>
        <p:spPr/>
        <p:txBody>
          <a:bodyPr/>
          <a:lstStyle/>
          <a:p>
            <a:fld id="{42FB24F9-9D89-F040-9527-4A948ABA540E}" type="datetimeFigureOut">
              <a:rPr lang="en-US" smtClean="0"/>
              <a:t>4/19/26</a:t>
            </a:fld>
            <a:endParaRPr lang="en-US"/>
          </a:p>
        </p:txBody>
      </p:sp>
      <p:sp>
        <p:nvSpPr>
          <p:cNvPr id="5" name="Footer Placeholder 4">
            <a:extLst>
              <a:ext uri="{FF2B5EF4-FFF2-40B4-BE49-F238E27FC236}">
                <a16:creationId xmlns:a16="http://schemas.microsoft.com/office/drawing/2014/main" id="{9BEC7D4B-397B-D2BE-A4B0-BC627272040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481C82-43C5-4E3B-FF93-1E91BC4E70D6}"/>
              </a:ext>
            </a:extLst>
          </p:cNvPr>
          <p:cNvSpPr>
            <a:spLocks noGrp="1"/>
          </p:cNvSpPr>
          <p:nvPr>
            <p:ph type="sldNum" sz="quarter" idx="12"/>
          </p:nvPr>
        </p:nvSpPr>
        <p:spPr/>
        <p:txBody>
          <a:bodyPr/>
          <a:lstStyle/>
          <a:p>
            <a:fld id="{4164314E-9B6E-2342-B5DC-2BA59D126140}" type="slidenum">
              <a:rPr lang="en-US" smtClean="0"/>
              <a:t>‹#›</a:t>
            </a:fld>
            <a:endParaRPr lang="en-US"/>
          </a:p>
        </p:txBody>
      </p:sp>
    </p:spTree>
    <p:extLst>
      <p:ext uri="{BB962C8B-B14F-4D97-AF65-F5344CB8AC3E}">
        <p14:creationId xmlns:p14="http://schemas.microsoft.com/office/powerpoint/2010/main" val="3434572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E9564-1C60-E863-4019-D7C35D23020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3BE8FEB-E20F-DE8D-C8D0-2DC680BAACA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57B554E4-6502-F185-8D3C-FD220028E60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E0221646-0E3B-1AB9-DEF8-8A1A13BC6CAF}"/>
              </a:ext>
            </a:extLst>
          </p:cNvPr>
          <p:cNvSpPr>
            <a:spLocks noGrp="1"/>
          </p:cNvSpPr>
          <p:nvPr>
            <p:ph type="dt" sz="half" idx="10"/>
          </p:nvPr>
        </p:nvSpPr>
        <p:spPr/>
        <p:txBody>
          <a:bodyPr/>
          <a:lstStyle/>
          <a:p>
            <a:fld id="{42FB24F9-9D89-F040-9527-4A948ABA540E}" type="datetimeFigureOut">
              <a:rPr lang="en-US" smtClean="0"/>
              <a:t>4/19/26</a:t>
            </a:fld>
            <a:endParaRPr lang="en-US"/>
          </a:p>
        </p:txBody>
      </p:sp>
      <p:sp>
        <p:nvSpPr>
          <p:cNvPr id="6" name="Footer Placeholder 5">
            <a:extLst>
              <a:ext uri="{FF2B5EF4-FFF2-40B4-BE49-F238E27FC236}">
                <a16:creationId xmlns:a16="http://schemas.microsoft.com/office/drawing/2014/main" id="{102E12E4-4C5E-E6BA-3043-CD75AD7F445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A5F2137-FCD8-ADE8-8F43-D070274ED546}"/>
              </a:ext>
            </a:extLst>
          </p:cNvPr>
          <p:cNvSpPr>
            <a:spLocks noGrp="1"/>
          </p:cNvSpPr>
          <p:nvPr>
            <p:ph type="sldNum" sz="quarter" idx="12"/>
          </p:nvPr>
        </p:nvSpPr>
        <p:spPr/>
        <p:txBody>
          <a:bodyPr/>
          <a:lstStyle/>
          <a:p>
            <a:fld id="{4164314E-9B6E-2342-B5DC-2BA59D126140}" type="slidenum">
              <a:rPr lang="en-US" smtClean="0"/>
              <a:t>‹#›</a:t>
            </a:fld>
            <a:endParaRPr lang="en-US"/>
          </a:p>
        </p:txBody>
      </p:sp>
    </p:spTree>
    <p:extLst>
      <p:ext uri="{BB962C8B-B14F-4D97-AF65-F5344CB8AC3E}">
        <p14:creationId xmlns:p14="http://schemas.microsoft.com/office/powerpoint/2010/main" val="37370104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A7377-F911-3D2A-6A78-065A87DFF9B1}"/>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157D9A7-029D-D6F1-D550-1BC4EDFC466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2D01B32-0349-DA24-79F8-CD9F3157C8A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C5684E3-0357-06A0-6FB3-2B3DF074C36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9CDABB2-173E-A909-28DF-520A6771073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9BF2813-60B4-D998-5A0F-3C628E7A1B62}"/>
              </a:ext>
            </a:extLst>
          </p:cNvPr>
          <p:cNvSpPr>
            <a:spLocks noGrp="1"/>
          </p:cNvSpPr>
          <p:nvPr>
            <p:ph type="dt" sz="half" idx="10"/>
          </p:nvPr>
        </p:nvSpPr>
        <p:spPr/>
        <p:txBody>
          <a:bodyPr/>
          <a:lstStyle/>
          <a:p>
            <a:fld id="{42FB24F9-9D89-F040-9527-4A948ABA540E}" type="datetimeFigureOut">
              <a:rPr lang="en-US" smtClean="0"/>
              <a:t>4/19/26</a:t>
            </a:fld>
            <a:endParaRPr lang="en-US"/>
          </a:p>
        </p:txBody>
      </p:sp>
      <p:sp>
        <p:nvSpPr>
          <p:cNvPr id="8" name="Footer Placeholder 7">
            <a:extLst>
              <a:ext uri="{FF2B5EF4-FFF2-40B4-BE49-F238E27FC236}">
                <a16:creationId xmlns:a16="http://schemas.microsoft.com/office/drawing/2014/main" id="{8CE24470-3AB2-1957-F171-8375028480A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01BC54D-A0B1-5801-A63B-64D4A9478005}"/>
              </a:ext>
            </a:extLst>
          </p:cNvPr>
          <p:cNvSpPr>
            <a:spLocks noGrp="1"/>
          </p:cNvSpPr>
          <p:nvPr>
            <p:ph type="sldNum" sz="quarter" idx="12"/>
          </p:nvPr>
        </p:nvSpPr>
        <p:spPr/>
        <p:txBody>
          <a:bodyPr/>
          <a:lstStyle/>
          <a:p>
            <a:fld id="{4164314E-9B6E-2342-B5DC-2BA59D126140}" type="slidenum">
              <a:rPr lang="en-US" smtClean="0"/>
              <a:t>‹#›</a:t>
            </a:fld>
            <a:endParaRPr lang="en-US"/>
          </a:p>
        </p:txBody>
      </p:sp>
    </p:spTree>
    <p:extLst>
      <p:ext uri="{BB962C8B-B14F-4D97-AF65-F5344CB8AC3E}">
        <p14:creationId xmlns:p14="http://schemas.microsoft.com/office/powerpoint/2010/main" val="28709731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B2E3E9-88B9-F0C7-2F55-32637D485FFB}"/>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A2107770-89D8-6CE6-CC9B-7B2F2F6B1557}"/>
              </a:ext>
            </a:extLst>
          </p:cNvPr>
          <p:cNvSpPr>
            <a:spLocks noGrp="1"/>
          </p:cNvSpPr>
          <p:nvPr>
            <p:ph type="dt" sz="half" idx="10"/>
          </p:nvPr>
        </p:nvSpPr>
        <p:spPr/>
        <p:txBody>
          <a:bodyPr/>
          <a:lstStyle/>
          <a:p>
            <a:fld id="{42FB24F9-9D89-F040-9527-4A948ABA540E}" type="datetimeFigureOut">
              <a:rPr lang="en-US" smtClean="0"/>
              <a:t>4/19/26</a:t>
            </a:fld>
            <a:endParaRPr lang="en-US"/>
          </a:p>
        </p:txBody>
      </p:sp>
      <p:sp>
        <p:nvSpPr>
          <p:cNvPr id="4" name="Footer Placeholder 3">
            <a:extLst>
              <a:ext uri="{FF2B5EF4-FFF2-40B4-BE49-F238E27FC236}">
                <a16:creationId xmlns:a16="http://schemas.microsoft.com/office/drawing/2014/main" id="{9FE624C4-B23A-C320-7EA0-721D4C29255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AB3D073-570A-139D-1918-F43A9678839E}"/>
              </a:ext>
            </a:extLst>
          </p:cNvPr>
          <p:cNvSpPr>
            <a:spLocks noGrp="1"/>
          </p:cNvSpPr>
          <p:nvPr>
            <p:ph type="sldNum" sz="quarter" idx="12"/>
          </p:nvPr>
        </p:nvSpPr>
        <p:spPr/>
        <p:txBody>
          <a:bodyPr/>
          <a:lstStyle/>
          <a:p>
            <a:fld id="{4164314E-9B6E-2342-B5DC-2BA59D126140}" type="slidenum">
              <a:rPr lang="en-US" smtClean="0"/>
              <a:t>‹#›</a:t>
            </a:fld>
            <a:endParaRPr lang="en-US"/>
          </a:p>
        </p:txBody>
      </p:sp>
    </p:spTree>
    <p:extLst>
      <p:ext uri="{BB962C8B-B14F-4D97-AF65-F5344CB8AC3E}">
        <p14:creationId xmlns:p14="http://schemas.microsoft.com/office/powerpoint/2010/main" val="17972881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95BBC8A-0D8E-2030-2F0A-154E9716E516}"/>
              </a:ext>
            </a:extLst>
          </p:cNvPr>
          <p:cNvSpPr>
            <a:spLocks noGrp="1"/>
          </p:cNvSpPr>
          <p:nvPr>
            <p:ph type="dt" sz="half" idx="10"/>
          </p:nvPr>
        </p:nvSpPr>
        <p:spPr/>
        <p:txBody>
          <a:bodyPr/>
          <a:lstStyle/>
          <a:p>
            <a:fld id="{42FB24F9-9D89-F040-9527-4A948ABA540E}" type="datetimeFigureOut">
              <a:rPr lang="en-US" smtClean="0"/>
              <a:t>4/19/26</a:t>
            </a:fld>
            <a:endParaRPr lang="en-US"/>
          </a:p>
        </p:txBody>
      </p:sp>
      <p:sp>
        <p:nvSpPr>
          <p:cNvPr id="3" name="Footer Placeholder 2">
            <a:extLst>
              <a:ext uri="{FF2B5EF4-FFF2-40B4-BE49-F238E27FC236}">
                <a16:creationId xmlns:a16="http://schemas.microsoft.com/office/drawing/2014/main" id="{3B0E6619-8FAE-979C-77E9-50CDB2B6F19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A73B4C7-9E95-AACC-E0F7-398CE37D1D19}"/>
              </a:ext>
            </a:extLst>
          </p:cNvPr>
          <p:cNvSpPr>
            <a:spLocks noGrp="1"/>
          </p:cNvSpPr>
          <p:nvPr>
            <p:ph type="sldNum" sz="quarter" idx="12"/>
          </p:nvPr>
        </p:nvSpPr>
        <p:spPr/>
        <p:txBody>
          <a:bodyPr/>
          <a:lstStyle/>
          <a:p>
            <a:fld id="{4164314E-9B6E-2342-B5DC-2BA59D126140}" type="slidenum">
              <a:rPr lang="en-US" smtClean="0"/>
              <a:t>‹#›</a:t>
            </a:fld>
            <a:endParaRPr lang="en-US"/>
          </a:p>
        </p:txBody>
      </p:sp>
    </p:spTree>
    <p:extLst>
      <p:ext uri="{BB962C8B-B14F-4D97-AF65-F5344CB8AC3E}">
        <p14:creationId xmlns:p14="http://schemas.microsoft.com/office/powerpoint/2010/main" val="21110605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2FE049-126A-C78C-D518-97E8E4FADC5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F5847F3-26D3-DB7D-AFCE-30551522C1D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C09C024F-85A3-28B8-7E5B-9234460F4E7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1F9C243-AE7E-2F01-94D9-6496AB8AC53B}"/>
              </a:ext>
            </a:extLst>
          </p:cNvPr>
          <p:cNvSpPr>
            <a:spLocks noGrp="1"/>
          </p:cNvSpPr>
          <p:nvPr>
            <p:ph type="dt" sz="half" idx="10"/>
          </p:nvPr>
        </p:nvSpPr>
        <p:spPr/>
        <p:txBody>
          <a:bodyPr/>
          <a:lstStyle/>
          <a:p>
            <a:fld id="{42FB24F9-9D89-F040-9527-4A948ABA540E}" type="datetimeFigureOut">
              <a:rPr lang="en-US" smtClean="0"/>
              <a:t>4/19/26</a:t>
            </a:fld>
            <a:endParaRPr lang="en-US"/>
          </a:p>
        </p:txBody>
      </p:sp>
      <p:sp>
        <p:nvSpPr>
          <p:cNvPr id="6" name="Footer Placeholder 5">
            <a:extLst>
              <a:ext uri="{FF2B5EF4-FFF2-40B4-BE49-F238E27FC236}">
                <a16:creationId xmlns:a16="http://schemas.microsoft.com/office/drawing/2014/main" id="{34502891-11B2-FB06-D306-4D2115AA728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0876360-0AC7-12DD-309B-F14E31470452}"/>
              </a:ext>
            </a:extLst>
          </p:cNvPr>
          <p:cNvSpPr>
            <a:spLocks noGrp="1"/>
          </p:cNvSpPr>
          <p:nvPr>
            <p:ph type="sldNum" sz="quarter" idx="12"/>
          </p:nvPr>
        </p:nvSpPr>
        <p:spPr/>
        <p:txBody>
          <a:bodyPr/>
          <a:lstStyle/>
          <a:p>
            <a:fld id="{4164314E-9B6E-2342-B5DC-2BA59D126140}" type="slidenum">
              <a:rPr lang="en-US" smtClean="0"/>
              <a:t>‹#›</a:t>
            </a:fld>
            <a:endParaRPr lang="en-US"/>
          </a:p>
        </p:txBody>
      </p:sp>
    </p:spTree>
    <p:extLst>
      <p:ext uri="{BB962C8B-B14F-4D97-AF65-F5344CB8AC3E}">
        <p14:creationId xmlns:p14="http://schemas.microsoft.com/office/powerpoint/2010/main" val="23974883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D15D6C-8FC0-7EA1-9421-A720C8E77B3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84F87C1-FD1F-6933-02B3-08496B64FE6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0E4E1C5-04F2-F1AE-CF6E-F1487EE69C5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03E3450-ECDD-EB57-A5FD-C1AAFDA27E33}"/>
              </a:ext>
            </a:extLst>
          </p:cNvPr>
          <p:cNvSpPr>
            <a:spLocks noGrp="1"/>
          </p:cNvSpPr>
          <p:nvPr>
            <p:ph type="dt" sz="half" idx="10"/>
          </p:nvPr>
        </p:nvSpPr>
        <p:spPr/>
        <p:txBody>
          <a:bodyPr/>
          <a:lstStyle/>
          <a:p>
            <a:fld id="{42FB24F9-9D89-F040-9527-4A948ABA540E}" type="datetimeFigureOut">
              <a:rPr lang="en-US" smtClean="0"/>
              <a:t>4/19/26</a:t>
            </a:fld>
            <a:endParaRPr lang="en-US"/>
          </a:p>
        </p:txBody>
      </p:sp>
      <p:sp>
        <p:nvSpPr>
          <p:cNvPr id="6" name="Footer Placeholder 5">
            <a:extLst>
              <a:ext uri="{FF2B5EF4-FFF2-40B4-BE49-F238E27FC236}">
                <a16:creationId xmlns:a16="http://schemas.microsoft.com/office/drawing/2014/main" id="{B3918805-03EB-ED7D-6FA8-A0A122780FD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CCE95B9-F265-EA8A-C2AC-B9944646416E}"/>
              </a:ext>
            </a:extLst>
          </p:cNvPr>
          <p:cNvSpPr>
            <a:spLocks noGrp="1"/>
          </p:cNvSpPr>
          <p:nvPr>
            <p:ph type="sldNum" sz="quarter" idx="12"/>
          </p:nvPr>
        </p:nvSpPr>
        <p:spPr/>
        <p:txBody>
          <a:bodyPr/>
          <a:lstStyle/>
          <a:p>
            <a:fld id="{4164314E-9B6E-2342-B5DC-2BA59D126140}" type="slidenum">
              <a:rPr lang="en-US" smtClean="0"/>
              <a:t>‹#›</a:t>
            </a:fld>
            <a:endParaRPr lang="en-US"/>
          </a:p>
        </p:txBody>
      </p:sp>
    </p:spTree>
    <p:extLst>
      <p:ext uri="{BB962C8B-B14F-4D97-AF65-F5344CB8AC3E}">
        <p14:creationId xmlns:p14="http://schemas.microsoft.com/office/powerpoint/2010/main" val="27172992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A1682B-DF86-7A93-7CED-A8931C20EE15}"/>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F459E3B-5486-59C4-6D2F-DA8BB9CB88C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FD3C9ED-18DE-1D33-CD2F-3BDD08F19846}"/>
              </a:ext>
            </a:extLst>
          </p:cNvPr>
          <p:cNvSpPr>
            <a:spLocks noGrp="1"/>
          </p:cNvSpPr>
          <p:nvPr>
            <p:ph type="dt" sz="half" idx="10"/>
          </p:nvPr>
        </p:nvSpPr>
        <p:spPr/>
        <p:txBody>
          <a:bodyPr/>
          <a:lstStyle/>
          <a:p>
            <a:fld id="{42FB24F9-9D89-F040-9527-4A948ABA540E}" type="datetimeFigureOut">
              <a:rPr lang="en-US" smtClean="0"/>
              <a:t>4/19/26</a:t>
            </a:fld>
            <a:endParaRPr lang="en-US"/>
          </a:p>
        </p:txBody>
      </p:sp>
      <p:sp>
        <p:nvSpPr>
          <p:cNvPr id="5" name="Footer Placeholder 4">
            <a:extLst>
              <a:ext uri="{FF2B5EF4-FFF2-40B4-BE49-F238E27FC236}">
                <a16:creationId xmlns:a16="http://schemas.microsoft.com/office/drawing/2014/main" id="{1AE08BAF-380B-0619-1E6C-6E3BEA207ED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17BD69-4560-3C6F-5086-74AA79A94A77}"/>
              </a:ext>
            </a:extLst>
          </p:cNvPr>
          <p:cNvSpPr>
            <a:spLocks noGrp="1"/>
          </p:cNvSpPr>
          <p:nvPr>
            <p:ph type="sldNum" sz="quarter" idx="12"/>
          </p:nvPr>
        </p:nvSpPr>
        <p:spPr/>
        <p:txBody>
          <a:bodyPr/>
          <a:lstStyle/>
          <a:p>
            <a:fld id="{4164314E-9B6E-2342-B5DC-2BA59D126140}" type="slidenum">
              <a:rPr lang="en-US" smtClean="0"/>
              <a:t>‹#›</a:t>
            </a:fld>
            <a:endParaRPr lang="en-US"/>
          </a:p>
        </p:txBody>
      </p:sp>
    </p:spTree>
    <p:extLst>
      <p:ext uri="{BB962C8B-B14F-4D97-AF65-F5344CB8AC3E}">
        <p14:creationId xmlns:p14="http://schemas.microsoft.com/office/powerpoint/2010/main" val="8719771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F3C3C0E-31AC-D666-0C2C-2DBED1945150}"/>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4902F94-BDE2-C3A3-BC9E-8B179263AF2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6624C9-1EDA-DB8C-542E-41F5BA70CEB6}"/>
              </a:ext>
            </a:extLst>
          </p:cNvPr>
          <p:cNvSpPr>
            <a:spLocks noGrp="1"/>
          </p:cNvSpPr>
          <p:nvPr>
            <p:ph type="dt" sz="half" idx="10"/>
          </p:nvPr>
        </p:nvSpPr>
        <p:spPr/>
        <p:txBody>
          <a:bodyPr/>
          <a:lstStyle/>
          <a:p>
            <a:fld id="{42FB24F9-9D89-F040-9527-4A948ABA540E}" type="datetimeFigureOut">
              <a:rPr lang="en-US" smtClean="0"/>
              <a:t>4/19/26</a:t>
            </a:fld>
            <a:endParaRPr lang="en-US"/>
          </a:p>
        </p:txBody>
      </p:sp>
      <p:sp>
        <p:nvSpPr>
          <p:cNvPr id="5" name="Footer Placeholder 4">
            <a:extLst>
              <a:ext uri="{FF2B5EF4-FFF2-40B4-BE49-F238E27FC236}">
                <a16:creationId xmlns:a16="http://schemas.microsoft.com/office/drawing/2014/main" id="{70951F10-0269-F984-C110-F6D681BFA3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502AFA9-2FDD-696E-4EEC-0ECA85777301}"/>
              </a:ext>
            </a:extLst>
          </p:cNvPr>
          <p:cNvSpPr>
            <a:spLocks noGrp="1"/>
          </p:cNvSpPr>
          <p:nvPr>
            <p:ph type="sldNum" sz="quarter" idx="12"/>
          </p:nvPr>
        </p:nvSpPr>
        <p:spPr/>
        <p:txBody>
          <a:bodyPr/>
          <a:lstStyle/>
          <a:p>
            <a:fld id="{4164314E-9B6E-2342-B5DC-2BA59D126140}" type="slidenum">
              <a:rPr lang="en-US" smtClean="0"/>
              <a:t>‹#›</a:t>
            </a:fld>
            <a:endParaRPr lang="en-US"/>
          </a:p>
        </p:txBody>
      </p:sp>
    </p:spTree>
    <p:extLst>
      <p:ext uri="{BB962C8B-B14F-4D97-AF65-F5344CB8AC3E}">
        <p14:creationId xmlns:p14="http://schemas.microsoft.com/office/powerpoint/2010/main" val="11706186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EB8DA62-EEC5-BAD6-3D0F-9A7ACE463AE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CA727B8-2FC2-7C59-77D7-88C5B1946D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BFAB913-CCCF-1F5B-D65A-719C978ED94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2FB24F9-9D89-F040-9527-4A948ABA540E}" type="datetimeFigureOut">
              <a:rPr lang="en-US" smtClean="0"/>
              <a:t>4/19/26</a:t>
            </a:fld>
            <a:endParaRPr lang="en-US"/>
          </a:p>
        </p:txBody>
      </p:sp>
      <p:sp>
        <p:nvSpPr>
          <p:cNvPr id="5" name="Footer Placeholder 4">
            <a:extLst>
              <a:ext uri="{FF2B5EF4-FFF2-40B4-BE49-F238E27FC236}">
                <a16:creationId xmlns:a16="http://schemas.microsoft.com/office/drawing/2014/main" id="{B82E8C3C-AD6D-8625-C34A-F68C29CCD40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822FA8D1-F855-5A81-C06C-1214458299A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164314E-9B6E-2342-B5DC-2BA59D126140}" type="slidenum">
              <a:rPr lang="en-US" smtClean="0"/>
              <a:t>‹#›</a:t>
            </a:fld>
            <a:endParaRPr lang="en-US"/>
          </a:p>
        </p:txBody>
      </p:sp>
    </p:spTree>
    <p:extLst>
      <p:ext uri="{BB962C8B-B14F-4D97-AF65-F5344CB8AC3E}">
        <p14:creationId xmlns:p14="http://schemas.microsoft.com/office/powerpoint/2010/main" val="407646695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6.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s://www.healthdirect.gov.au/hand-washin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8CA06CD6-90CA-4C45-856C-6771339E1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BE078A-772B-E382-E4BD-A3059CAC8E1D}"/>
              </a:ext>
            </a:extLst>
          </p:cNvPr>
          <p:cNvSpPr>
            <a:spLocks noGrp="1"/>
          </p:cNvSpPr>
          <p:nvPr>
            <p:ph type="title"/>
          </p:nvPr>
        </p:nvSpPr>
        <p:spPr>
          <a:xfrm>
            <a:off x="708949" y="2477347"/>
            <a:ext cx="3981296" cy="1481243"/>
          </a:xfrm>
        </p:spPr>
        <p:txBody>
          <a:bodyPr vert="horz" lIns="91440" tIns="45720" rIns="91440" bIns="45720" rtlCol="0" anchor="ctr">
            <a:noAutofit/>
          </a:bodyPr>
          <a:lstStyle/>
          <a:p>
            <a:r>
              <a:rPr lang="en-GB" sz="4000" kern="1200">
                <a:solidFill>
                  <a:schemeClr val="accent1"/>
                </a:solidFill>
                <a:latin typeface="+mj-lt"/>
                <a:ea typeface="+mj-ea"/>
                <a:cs typeface="+mj-cs"/>
              </a:rPr>
              <a:t>Flight food business analysis </a:t>
            </a:r>
            <a:endParaRPr lang="en-US" sz="4000" kern="1200">
              <a:solidFill>
                <a:schemeClr val="accent1"/>
              </a:solidFill>
              <a:latin typeface="+mj-lt"/>
              <a:ea typeface="+mj-ea"/>
              <a:cs typeface="+mj-cs"/>
            </a:endParaRPr>
          </a:p>
        </p:txBody>
      </p:sp>
      <p:cxnSp>
        <p:nvCxnSpPr>
          <p:cNvPr id="27" name="Straight Connector 26">
            <a:extLst>
              <a:ext uri="{FF2B5EF4-FFF2-40B4-BE49-F238E27FC236}">
                <a16:creationId xmlns:a16="http://schemas.microsoft.com/office/drawing/2014/main" id="{5021601D-2758-4B15-A31C-FDA184C51B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82B75C2-79A6-4493-F796-53057DFB01C2}"/>
              </a:ext>
            </a:extLst>
          </p:cNvPr>
          <p:cNvSpPr>
            <a:spLocks noGrp="1"/>
          </p:cNvSpPr>
          <p:nvPr>
            <p:ph idx="1"/>
          </p:nvPr>
        </p:nvSpPr>
        <p:spPr>
          <a:xfrm>
            <a:off x="5005733" y="2186094"/>
            <a:ext cx="6250940" cy="2304627"/>
          </a:xfrm>
        </p:spPr>
        <p:txBody>
          <a:bodyPr vert="horz" lIns="91440" tIns="45720" rIns="91440" bIns="45720" rtlCol="0" anchor="b">
            <a:normAutofit/>
          </a:bodyPr>
          <a:lstStyle/>
          <a:p>
            <a:r>
              <a:rPr lang="en-US" sz="2000"/>
              <a:t>Angela Gabrielle Gamboa Leonardo  - 2511409</a:t>
            </a:r>
          </a:p>
          <a:p>
            <a:r>
              <a:rPr lang="en-US" sz="2000"/>
              <a:t>Aiyana Vaughan Canas - 2513370</a:t>
            </a:r>
          </a:p>
          <a:p>
            <a:r>
              <a:rPr lang="en-US" sz="2000"/>
              <a:t>Jennifer  Daiane Cassama Rodriguez - 2515340</a:t>
            </a:r>
          </a:p>
          <a:p>
            <a:r>
              <a:rPr lang="en-US" sz="2000" err="1"/>
              <a:t>Mehbuba</a:t>
            </a:r>
            <a:r>
              <a:rPr lang="en-US" sz="2000"/>
              <a:t> Tabassum - 2516186</a:t>
            </a:r>
          </a:p>
          <a:p>
            <a:r>
              <a:rPr lang="en-US" sz="2000"/>
              <a:t>Ozkan Ozdemir - 2509073</a:t>
            </a:r>
          </a:p>
        </p:txBody>
      </p:sp>
      <p:sp>
        <p:nvSpPr>
          <p:cNvPr id="6" name="Title 1">
            <a:extLst>
              <a:ext uri="{FF2B5EF4-FFF2-40B4-BE49-F238E27FC236}">
                <a16:creationId xmlns:a16="http://schemas.microsoft.com/office/drawing/2014/main" id="{69EDF92A-FF5C-0A4E-C3BE-F92FFBA5E1BB}"/>
              </a:ext>
            </a:extLst>
          </p:cNvPr>
          <p:cNvSpPr txBox="1">
            <a:spLocks/>
          </p:cNvSpPr>
          <p:nvPr/>
        </p:nvSpPr>
        <p:spPr>
          <a:xfrm>
            <a:off x="8618898" y="5041478"/>
            <a:ext cx="3065102" cy="1315297"/>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500">
                <a:solidFill>
                  <a:schemeClr val="accent1"/>
                </a:solidFill>
              </a:rPr>
              <a:t>LCLM4003 Effective Teamwork and Communication </a:t>
            </a:r>
          </a:p>
        </p:txBody>
      </p:sp>
    </p:spTree>
    <p:extLst>
      <p:ext uri="{BB962C8B-B14F-4D97-AF65-F5344CB8AC3E}">
        <p14:creationId xmlns:p14="http://schemas.microsoft.com/office/powerpoint/2010/main" val="6581483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ight Triangle 24">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2C7244-18D3-3A10-F7F8-EEF6A0154B75}"/>
              </a:ext>
            </a:extLst>
          </p:cNvPr>
          <p:cNvSpPr>
            <a:spLocks noGrp="1"/>
          </p:cNvSpPr>
          <p:nvPr>
            <p:ph type="title"/>
          </p:nvPr>
        </p:nvSpPr>
        <p:spPr>
          <a:xfrm>
            <a:off x="1285240" y="1050595"/>
            <a:ext cx="8074815" cy="1618489"/>
          </a:xfrm>
        </p:spPr>
        <p:txBody>
          <a:bodyPr anchor="ctr">
            <a:normAutofit/>
          </a:bodyPr>
          <a:lstStyle/>
          <a:p>
            <a:r>
              <a:rPr lang="en-GB" sz="7200"/>
              <a:t>Overview </a:t>
            </a:r>
            <a:endParaRPr lang="en-US" sz="7200"/>
          </a:p>
        </p:txBody>
      </p:sp>
      <p:sp>
        <p:nvSpPr>
          <p:cNvPr id="3" name="Content Placeholder 2">
            <a:extLst>
              <a:ext uri="{FF2B5EF4-FFF2-40B4-BE49-F238E27FC236}">
                <a16:creationId xmlns:a16="http://schemas.microsoft.com/office/drawing/2014/main" id="{A66CCB1E-AAFA-359A-BA03-2F3AF84B1C26}"/>
              </a:ext>
            </a:extLst>
          </p:cNvPr>
          <p:cNvSpPr>
            <a:spLocks noGrp="1"/>
          </p:cNvSpPr>
          <p:nvPr>
            <p:ph idx="1"/>
          </p:nvPr>
        </p:nvSpPr>
        <p:spPr>
          <a:xfrm>
            <a:off x="1285240" y="2969469"/>
            <a:ext cx="8074815" cy="2800395"/>
          </a:xfrm>
        </p:spPr>
        <p:txBody>
          <a:bodyPr anchor="t">
            <a:normAutofit/>
          </a:bodyPr>
          <a:lstStyle/>
          <a:p>
            <a:r>
              <a:rPr lang="en-GB" sz="2000"/>
              <a:t>Flight foods ltd </a:t>
            </a:r>
          </a:p>
          <a:p>
            <a:r>
              <a:rPr lang="en-GB" sz="2000"/>
              <a:t>Loss of customers due to poor quality </a:t>
            </a:r>
          </a:p>
          <a:p>
            <a:r>
              <a:rPr lang="en-GB" sz="2000"/>
              <a:t>Environmental noise </a:t>
            </a:r>
          </a:p>
          <a:p>
            <a:r>
              <a:rPr lang="en-GB" sz="2000"/>
              <a:t>Body/communication language </a:t>
            </a:r>
          </a:p>
          <a:p>
            <a:r>
              <a:rPr lang="en-GB" sz="2000"/>
              <a:t>Age/Generational factors </a:t>
            </a:r>
          </a:p>
          <a:p>
            <a:r>
              <a:rPr lang="en-GB" sz="2000"/>
              <a:t>Cultural factors </a:t>
            </a:r>
          </a:p>
          <a:p>
            <a:r>
              <a:rPr lang="en-GB" sz="2000"/>
              <a:t>Emotional factors </a:t>
            </a:r>
          </a:p>
        </p:txBody>
      </p:sp>
    </p:spTree>
    <p:extLst>
      <p:ext uri="{BB962C8B-B14F-4D97-AF65-F5344CB8AC3E}">
        <p14:creationId xmlns:p14="http://schemas.microsoft.com/office/powerpoint/2010/main" val="28247921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9CF5D4-EF36-4714-A2CA-D068C8D6932A}"/>
              </a:ext>
            </a:extLst>
          </p:cNvPr>
          <p:cNvSpPr>
            <a:spLocks noGrp="1"/>
          </p:cNvSpPr>
          <p:nvPr>
            <p:ph type="title"/>
          </p:nvPr>
        </p:nvSpPr>
        <p:spPr>
          <a:xfrm>
            <a:off x="6096000" y="52996"/>
            <a:ext cx="4977976" cy="1454051"/>
          </a:xfrm>
        </p:spPr>
        <p:txBody>
          <a:bodyPr>
            <a:normAutofit/>
          </a:bodyPr>
          <a:lstStyle/>
          <a:p>
            <a:r>
              <a:rPr lang="en-GB" sz="6000">
                <a:solidFill>
                  <a:schemeClr val="tx2"/>
                </a:solidFill>
              </a:rPr>
              <a:t>Introduction</a:t>
            </a:r>
            <a:r>
              <a:rPr lang="en-GB" sz="4500">
                <a:solidFill>
                  <a:schemeClr val="tx2"/>
                </a:solidFill>
              </a:rPr>
              <a:t> </a:t>
            </a:r>
            <a:endParaRPr lang="en-US" sz="4500">
              <a:solidFill>
                <a:schemeClr val="tx2"/>
              </a:solidFill>
            </a:endParaRPr>
          </a:p>
        </p:txBody>
      </p:sp>
      <p:pic>
        <p:nvPicPr>
          <p:cNvPr id="7" name="Graphic 6" descr="Waiter">
            <a:extLst>
              <a:ext uri="{FF2B5EF4-FFF2-40B4-BE49-F238E27FC236}">
                <a16:creationId xmlns:a16="http://schemas.microsoft.com/office/drawing/2014/main" id="{570E0ECE-3E74-7DBC-C515-BB5F45C93D4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A0E8CFC9-96A4-9E84-739A-BB3A44C21415}"/>
              </a:ext>
            </a:extLst>
          </p:cNvPr>
          <p:cNvSpPr>
            <a:spLocks noGrp="1"/>
          </p:cNvSpPr>
          <p:nvPr>
            <p:ph idx="1"/>
          </p:nvPr>
        </p:nvSpPr>
        <p:spPr>
          <a:xfrm>
            <a:off x="4795705" y="2099094"/>
            <a:ext cx="6877150" cy="3639289"/>
          </a:xfrm>
        </p:spPr>
        <p:txBody>
          <a:bodyPr anchor="ctr">
            <a:noAutofit/>
          </a:bodyPr>
          <a:lstStyle/>
          <a:p>
            <a:r>
              <a:rPr lang="en-GB" sz="2600">
                <a:solidFill>
                  <a:schemeClr val="tx2"/>
                </a:solidFill>
              </a:rPr>
              <a:t>We are looking at the communication barriers and problems in  flight foods ltd they make/ provide food for airlines </a:t>
            </a:r>
          </a:p>
          <a:p>
            <a:r>
              <a:rPr lang="en-GB" sz="2600">
                <a:solidFill>
                  <a:schemeClr val="tx2"/>
                </a:solidFill>
              </a:rPr>
              <a:t>Losing customers due to poor food quality and mistakes made in the process of handling and packaging of the foods </a:t>
            </a:r>
          </a:p>
          <a:p>
            <a:r>
              <a:rPr lang="en-GB" sz="2600">
                <a:solidFill>
                  <a:schemeClr val="tx2"/>
                </a:solidFill>
              </a:rPr>
              <a:t>Due to poor communication between manager Gary and his workers because of many communication factors </a:t>
            </a:r>
          </a:p>
          <a:p>
            <a:r>
              <a:rPr lang="en-GB" sz="2600">
                <a:solidFill>
                  <a:schemeClr val="tx2"/>
                </a:solidFill>
              </a:rPr>
              <a:t>We will use communication theories to  explain why there’s poor communication and the impact of these factors and ways to solve the situation </a:t>
            </a:r>
            <a:endParaRPr lang="en-US" sz="2600">
              <a:solidFill>
                <a:schemeClr val="tx2"/>
              </a:solidFill>
            </a:endParaRP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0594668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6" name="Group 55">
            <a:extLst>
              <a:ext uri="{FF2B5EF4-FFF2-40B4-BE49-F238E27FC236}">
                <a16:creationId xmlns:a16="http://schemas.microsoft.com/office/drawing/2014/main" id="{1FD67D68-9B83-C338-8342-3348D8F223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57" name="Rectangle 56">
              <a:extLst>
                <a:ext uri="{FF2B5EF4-FFF2-40B4-BE49-F238E27FC236}">
                  <a16:creationId xmlns:a16="http://schemas.microsoft.com/office/drawing/2014/main" id="{1E397F34-6B84-0D3B-0F29-B1D134B3B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57">
              <a:extLst>
                <a:ext uri="{FF2B5EF4-FFF2-40B4-BE49-F238E27FC236}">
                  <a16:creationId xmlns:a16="http://schemas.microsoft.com/office/drawing/2014/main" id="{9BD98075-BFC1-BE9C-7FB7-23FE55E43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Title 3">
            <a:extLst>
              <a:ext uri="{FF2B5EF4-FFF2-40B4-BE49-F238E27FC236}">
                <a16:creationId xmlns:a16="http://schemas.microsoft.com/office/drawing/2014/main" id="{98F9B594-FEBA-2317-3445-E532ABE5F4FC}"/>
              </a:ext>
            </a:extLst>
          </p:cNvPr>
          <p:cNvSpPr>
            <a:spLocks noGrp="1"/>
          </p:cNvSpPr>
          <p:nvPr>
            <p:ph type="title"/>
          </p:nvPr>
        </p:nvSpPr>
        <p:spPr>
          <a:xfrm>
            <a:off x="1172227" y="344249"/>
            <a:ext cx="10515600" cy="1805727"/>
          </a:xfrm>
        </p:spPr>
        <p:txBody>
          <a:bodyPr>
            <a:normAutofit fontScale="90000"/>
          </a:bodyPr>
          <a:lstStyle/>
          <a:p>
            <a:r>
              <a:rPr lang="en-GB" b="1">
                <a:solidFill>
                  <a:srgbClr val="242424"/>
                </a:solidFill>
                <a:highlight>
                  <a:srgbClr val="FFFFFF"/>
                </a:highlight>
                <a:latin typeface="Segoe UI"/>
                <a:cs typeface="Segoe UI"/>
              </a:rPr>
              <a:t> Environmental Noise</a:t>
            </a:r>
            <a:endParaRPr lang="en-US"/>
          </a:p>
          <a:p>
            <a:endParaRPr lang="en-GB" sz="1100" b="1">
              <a:solidFill>
                <a:srgbClr val="242424"/>
              </a:solidFill>
              <a:highlight>
                <a:srgbClr val="FFFFFF"/>
              </a:highlight>
              <a:latin typeface="Segoe UI"/>
              <a:cs typeface="Segoe UI"/>
            </a:endParaRPr>
          </a:p>
          <a:p>
            <a:br>
              <a:rPr lang="en-US"/>
            </a:br>
            <a:endParaRPr lang="en-US"/>
          </a:p>
        </p:txBody>
      </p:sp>
      <p:sp>
        <p:nvSpPr>
          <p:cNvPr id="5" name="TextBox 4">
            <a:extLst>
              <a:ext uri="{FF2B5EF4-FFF2-40B4-BE49-F238E27FC236}">
                <a16:creationId xmlns:a16="http://schemas.microsoft.com/office/drawing/2014/main" id="{7F510E27-C6E9-95AD-8063-6C178821F9F7}"/>
              </a:ext>
            </a:extLst>
          </p:cNvPr>
          <p:cNvSpPr txBox="1"/>
          <p:nvPr/>
        </p:nvSpPr>
        <p:spPr>
          <a:xfrm>
            <a:off x="1294356" y="1717110"/>
            <a:ext cx="6126480" cy="28931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rtl="0"/>
            <a:r>
              <a:rPr lang="en-GB" sz="2400" b="1" i="0" u="none" strike="noStrike" baseline="0">
                <a:solidFill>
                  <a:srgbClr val="00B050"/>
                </a:solidFill>
                <a:highlight>
                  <a:srgbClr val="FFFFFF"/>
                </a:highlight>
                <a:latin typeface="Arial"/>
                <a:ea typeface="Segoe UI"/>
                <a:cs typeface="Arial"/>
              </a:rPr>
              <a:t>Environmental Noise in Flight Foods Ltd</a:t>
            </a:r>
            <a:r>
              <a:rPr lang="en-GB" sz="2400" b="0" i="0">
                <a:solidFill>
                  <a:srgbClr val="000000"/>
                </a:solidFill>
                <a:latin typeface="Arial"/>
                <a:ea typeface="Segoe UI"/>
                <a:cs typeface="Arial"/>
              </a:rPr>
              <a:t>​</a:t>
            </a:r>
          </a:p>
          <a:p>
            <a:r>
              <a:rPr lang="en-GB" sz="2800" b="0" i="0" u="none" strike="noStrike" baseline="0">
                <a:solidFill>
                  <a:srgbClr val="FF0000"/>
                </a:solidFill>
                <a:highlight>
                  <a:srgbClr val="FFFFFF"/>
                </a:highlight>
                <a:latin typeface="Arial"/>
                <a:ea typeface="Segoe UI"/>
                <a:cs typeface="Arial"/>
              </a:rPr>
              <a:t>Module</a:t>
            </a:r>
            <a:r>
              <a:rPr lang="en-GB" sz="2800" b="0" i="0" u="none" strike="noStrike" baseline="0">
                <a:solidFill>
                  <a:srgbClr val="242424"/>
                </a:solidFill>
                <a:highlight>
                  <a:srgbClr val="FFFFFF"/>
                </a:highlight>
                <a:latin typeface="Arial"/>
                <a:ea typeface="Segoe UI"/>
                <a:cs typeface="Arial"/>
              </a:rPr>
              <a:t>: </a:t>
            </a:r>
            <a:r>
              <a:rPr lang="en-GB" sz="2800">
                <a:solidFill>
                  <a:srgbClr val="242424"/>
                </a:solidFill>
                <a:highlight>
                  <a:srgbClr val="FFFFFF"/>
                </a:highlight>
                <a:latin typeface="Arial"/>
                <a:ea typeface="+mn-lt"/>
                <a:cs typeface="Arial"/>
              </a:rPr>
              <a:t>Effective Teamwork and Communication</a:t>
            </a:r>
            <a:r>
              <a:rPr lang="en-GB" sz="2800" b="0" i="0">
                <a:solidFill>
                  <a:srgbClr val="000000"/>
                </a:solidFill>
                <a:latin typeface="Arial"/>
                <a:ea typeface="Segoe UI"/>
                <a:cs typeface="Arial"/>
              </a:rPr>
              <a:t>​</a:t>
            </a:r>
          </a:p>
          <a:p>
            <a:pPr algn="l" rtl="0"/>
            <a:r>
              <a:rPr lang="en-GB" sz="2800" b="0" i="0" u="none" strike="noStrike" baseline="0">
                <a:solidFill>
                  <a:srgbClr val="FF0000"/>
                </a:solidFill>
                <a:highlight>
                  <a:srgbClr val="FFFFFF"/>
                </a:highlight>
                <a:latin typeface="Arial"/>
                <a:ea typeface="Segoe UI"/>
                <a:cs typeface="Arial"/>
              </a:rPr>
              <a:t>Case Study</a:t>
            </a:r>
            <a:r>
              <a:rPr lang="en-GB" sz="2800" b="0" i="0" u="none" strike="noStrike" baseline="0">
                <a:solidFill>
                  <a:srgbClr val="242424"/>
                </a:solidFill>
                <a:highlight>
                  <a:srgbClr val="FFFFFF"/>
                </a:highlight>
                <a:latin typeface="Arial"/>
                <a:ea typeface="Segoe UI"/>
                <a:cs typeface="Arial"/>
              </a:rPr>
              <a:t>: Flight Foods Ltd</a:t>
            </a:r>
            <a:r>
              <a:rPr lang="en-GB" sz="2800" b="0" i="0">
                <a:solidFill>
                  <a:srgbClr val="000000"/>
                </a:solidFill>
                <a:latin typeface="Arial"/>
                <a:ea typeface="Segoe UI"/>
                <a:cs typeface="Arial"/>
              </a:rPr>
              <a:t>​</a:t>
            </a:r>
          </a:p>
          <a:p>
            <a:pPr algn="l" rtl="0"/>
            <a:r>
              <a:rPr lang="en-GB" sz="2800" b="0" i="0" u="none" strike="noStrike" baseline="0">
                <a:solidFill>
                  <a:srgbClr val="FF0000"/>
                </a:solidFill>
                <a:highlight>
                  <a:srgbClr val="FFFFFF"/>
                </a:highlight>
                <a:latin typeface="Arial"/>
                <a:ea typeface="Segoe UI"/>
                <a:cs typeface="Arial"/>
              </a:rPr>
              <a:t>Focus</a:t>
            </a:r>
            <a:r>
              <a:rPr lang="en-GB" sz="2800" b="0" i="0" u="none" strike="noStrike" baseline="0">
                <a:solidFill>
                  <a:srgbClr val="242424"/>
                </a:solidFill>
                <a:highlight>
                  <a:srgbClr val="FFFFFF"/>
                </a:highlight>
                <a:latin typeface="Arial"/>
                <a:ea typeface="Segoe UI"/>
                <a:cs typeface="Arial"/>
              </a:rPr>
              <a:t>: Environmental Noise Barrier</a:t>
            </a:r>
            <a:r>
              <a:rPr lang="en-GB" sz="2800" b="0" i="0">
                <a:solidFill>
                  <a:srgbClr val="000000"/>
                </a:solidFill>
                <a:latin typeface="Arial"/>
                <a:ea typeface="Segoe UI"/>
                <a:cs typeface="Arial"/>
              </a:rPr>
              <a:t>​</a:t>
            </a:r>
          </a:p>
          <a:p>
            <a:r>
              <a:rPr lang="en-GB" sz="2800" b="0" i="0" u="none" strike="noStrike" baseline="0">
                <a:solidFill>
                  <a:srgbClr val="FF0000"/>
                </a:solidFill>
                <a:highlight>
                  <a:srgbClr val="FFFFFF"/>
                </a:highlight>
                <a:latin typeface="Arial"/>
                <a:ea typeface="Segoe UI"/>
                <a:cs typeface="Arial"/>
              </a:rPr>
              <a:t>Presenter</a:t>
            </a:r>
            <a:r>
              <a:rPr lang="en-GB" sz="2800">
                <a:solidFill>
                  <a:srgbClr val="242424"/>
                </a:solidFill>
                <a:highlight>
                  <a:srgbClr val="FFFFFF"/>
                </a:highlight>
                <a:latin typeface="Arial"/>
                <a:ea typeface="Segoe UI"/>
                <a:cs typeface="Arial"/>
              </a:rPr>
              <a:t>: Ozkan Ozdemir/ 2509073</a:t>
            </a:r>
            <a:endParaRPr lang="en-GB" sz="2800" b="0" i="0" u="none" strike="noStrike" baseline="0">
              <a:solidFill>
                <a:srgbClr val="242424"/>
              </a:solidFill>
              <a:highlight>
                <a:srgbClr val="FFFFFF"/>
              </a:highlight>
              <a:latin typeface="Arial"/>
              <a:ea typeface="Segoe UI"/>
              <a:cs typeface="Arial"/>
            </a:endParaRPr>
          </a:p>
          <a:p>
            <a:pPr algn="ctr"/>
            <a:endParaRPr lang="en-GB"/>
          </a:p>
        </p:txBody>
      </p:sp>
    </p:spTree>
    <p:extLst>
      <p:ext uri="{BB962C8B-B14F-4D97-AF65-F5344CB8AC3E}">
        <p14:creationId xmlns:p14="http://schemas.microsoft.com/office/powerpoint/2010/main" val="38336955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5" name="Title 4">
            <a:extLst>
              <a:ext uri="{FF2B5EF4-FFF2-40B4-BE49-F238E27FC236}">
                <a16:creationId xmlns:a16="http://schemas.microsoft.com/office/drawing/2014/main" id="{AE3C85A7-4214-E896-665C-77763C116701}"/>
              </a:ext>
            </a:extLst>
          </p:cNvPr>
          <p:cNvSpPr>
            <a:spLocks noGrp="1"/>
          </p:cNvSpPr>
          <p:nvPr>
            <p:ph type="title"/>
          </p:nvPr>
        </p:nvSpPr>
        <p:spPr>
          <a:xfrm>
            <a:off x="1026090" y="553015"/>
            <a:ext cx="10515600" cy="1325563"/>
          </a:xfrm>
        </p:spPr>
        <p:txBody>
          <a:bodyPr/>
          <a:lstStyle/>
          <a:p>
            <a:r>
              <a:rPr lang="en-GB" u="sng">
                <a:ea typeface="+mj-lt"/>
                <a:cs typeface="+mj-lt"/>
              </a:rPr>
              <a:t>Shannon &amp; Weaver</a:t>
            </a:r>
            <a:r>
              <a:rPr lang="en-GB" u="sng">
                <a:latin typeface="Aptos Display"/>
                <a:ea typeface="Calibri"/>
                <a:cs typeface="Calibri"/>
              </a:rPr>
              <a:t> for</a:t>
            </a:r>
            <a:r>
              <a:rPr lang="en-GB" u="sng">
                <a:latin typeface="Calibri"/>
                <a:ea typeface="Calibri"/>
                <a:cs typeface="Calibri"/>
              </a:rPr>
              <a:t> Environmental Noise</a:t>
            </a:r>
            <a:endParaRPr lang="en-US" u="sng">
              <a:latin typeface="Calibri"/>
              <a:ea typeface="Calibri"/>
              <a:cs typeface="Calibri"/>
            </a:endParaRPr>
          </a:p>
        </p:txBody>
      </p:sp>
      <p:sp>
        <p:nvSpPr>
          <p:cNvPr id="7" name="Rectangle 6">
            <a:extLst>
              <a:ext uri="{FF2B5EF4-FFF2-40B4-BE49-F238E27FC236}">
                <a16:creationId xmlns:a16="http://schemas.microsoft.com/office/drawing/2014/main" id="{B8E296AD-F20C-D9A1-1369-C9F044960BB7}"/>
              </a:ext>
            </a:extLst>
          </p:cNvPr>
          <p:cNvSpPr/>
          <p:nvPr/>
        </p:nvSpPr>
        <p:spPr>
          <a:xfrm>
            <a:off x="634519" y="3220210"/>
            <a:ext cx="1961437" cy="2408826"/>
          </a:xfrm>
          <a:prstGeom prst="rect">
            <a:avLst/>
          </a:prstGeom>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800">
                <a:solidFill>
                  <a:schemeClr val="bg1"/>
                </a:solidFill>
                <a:latin typeface="Arial"/>
                <a:cs typeface="Arial"/>
              </a:rPr>
              <a:t>Sender (Gary)</a:t>
            </a:r>
          </a:p>
        </p:txBody>
      </p:sp>
      <p:sp>
        <p:nvSpPr>
          <p:cNvPr id="9" name="Rectangle 8">
            <a:extLst>
              <a:ext uri="{FF2B5EF4-FFF2-40B4-BE49-F238E27FC236}">
                <a16:creationId xmlns:a16="http://schemas.microsoft.com/office/drawing/2014/main" id="{5B09F812-9ABA-5D98-885F-E8875C2F8752}"/>
              </a:ext>
            </a:extLst>
          </p:cNvPr>
          <p:cNvSpPr/>
          <p:nvPr/>
        </p:nvSpPr>
        <p:spPr>
          <a:xfrm>
            <a:off x="2921487" y="3217148"/>
            <a:ext cx="1948122" cy="241064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800">
                <a:solidFill>
                  <a:schemeClr val="bg1"/>
                </a:solidFill>
                <a:latin typeface="Arial"/>
                <a:ea typeface="+mn-lt"/>
                <a:cs typeface="Arial"/>
              </a:rPr>
              <a:t>Message</a:t>
            </a:r>
            <a:endParaRPr lang="en-US" sz="2800">
              <a:solidFill>
                <a:schemeClr val="bg1"/>
              </a:solidFill>
              <a:latin typeface="Arial"/>
              <a:cs typeface="Arial"/>
            </a:endParaRPr>
          </a:p>
        </p:txBody>
      </p:sp>
      <p:sp>
        <p:nvSpPr>
          <p:cNvPr id="14" name="Oval 13">
            <a:extLst>
              <a:ext uri="{FF2B5EF4-FFF2-40B4-BE49-F238E27FC236}">
                <a16:creationId xmlns:a16="http://schemas.microsoft.com/office/drawing/2014/main" id="{36807943-916D-0B88-4B5A-D2ADB1E8ADD2}"/>
              </a:ext>
            </a:extLst>
          </p:cNvPr>
          <p:cNvSpPr/>
          <p:nvPr/>
        </p:nvSpPr>
        <p:spPr>
          <a:xfrm>
            <a:off x="5015439" y="3214597"/>
            <a:ext cx="2875433" cy="2521376"/>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800">
                <a:solidFill>
                  <a:schemeClr val="bg1"/>
                </a:solidFill>
                <a:latin typeface="Arial"/>
                <a:cs typeface="Arial"/>
              </a:rPr>
              <a:t>Channel</a:t>
            </a:r>
          </a:p>
        </p:txBody>
      </p:sp>
      <p:sp>
        <p:nvSpPr>
          <p:cNvPr id="16" name="Rectangle 15">
            <a:extLst>
              <a:ext uri="{FF2B5EF4-FFF2-40B4-BE49-F238E27FC236}">
                <a16:creationId xmlns:a16="http://schemas.microsoft.com/office/drawing/2014/main" id="{588EBE5B-217C-D104-4A09-E4B48AAAA9C6}"/>
              </a:ext>
            </a:extLst>
          </p:cNvPr>
          <p:cNvSpPr/>
          <p:nvPr/>
        </p:nvSpPr>
        <p:spPr>
          <a:xfrm>
            <a:off x="9910546" y="3209236"/>
            <a:ext cx="1847993" cy="251275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a:solidFill>
                  <a:schemeClr val="bg1"/>
                </a:solidFill>
                <a:latin typeface="Arial"/>
                <a:cs typeface="Arial"/>
              </a:rPr>
              <a:t>Receiver (Workers)</a:t>
            </a:r>
          </a:p>
        </p:txBody>
      </p:sp>
      <p:sp>
        <p:nvSpPr>
          <p:cNvPr id="18" name="TextBox 17">
            <a:extLst>
              <a:ext uri="{FF2B5EF4-FFF2-40B4-BE49-F238E27FC236}">
                <a16:creationId xmlns:a16="http://schemas.microsoft.com/office/drawing/2014/main" id="{6932973E-2515-419D-AB8C-5222EEB04E6A}"/>
              </a:ext>
            </a:extLst>
          </p:cNvPr>
          <p:cNvSpPr txBox="1"/>
          <p:nvPr/>
        </p:nvSpPr>
        <p:spPr>
          <a:xfrm>
            <a:off x="629832" y="4912169"/>
            <a:ext cx="6096000" cy="6771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latin typeface="Calibri"/>
                <a:ea typeface="Calibri"/>
                <a:cs typeface="Calibri"/>
              </a:rPr>
              <a:t>Gives instructions</a:t>
            </a:r>
          </a:p>
          <a:p>
            <a:pPr algn="ctr"/>
            <a:endParaRPr lang="en-GB"/>
          </a:p>
        </p:txBody>
      </p:sp>
      <p:sp>
        <p:nvSpPr>
          <p:cNvPr id="19" name="TextBox 18">
            <a:extLst>
              <a:ext uri="{FF2B5EF4-FFF2-40B4-BE49-F238E27FC236}">
                <a16:creationId xmlns:a16="http://schemas.microsoft.com/office/drawing/2014/main" id="{C5259D01-6917-0AA9-8E33-A78D605D6FBE}"/>
              </a:ext>
            </a:extLst>
          </p:cNvPr>
          <p:cNvSpPr txBox="1"/>
          <p:nvPr/>
        </p:nvSpPr>
        <p:spPr>
          <a:xfrm>
            <a:off x="3048000" y="4755285"/>
            <a:ext cx="6096000" cy="9848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latin typeface="Calibri"/>
                <a:ea typeface="Calibri"/>
                <a:cs typeface="Calibri"/>
              </a:rPr>
              <a:t>Hygiene rules,</a:t>
            </a:r>
            <a:endParaRPr lang="en-US" b="1"/>
          </a:p>
          <a:p>
            <a:r>
              <a:rPr lang="en-US" sz="2000" b="1">
                <a:latin typeface="Calibri"/>
                <a:ea typeface="Calibri"/>
                <a:cs typeface="Calibri"/>
              </a:rPr>
              <a:t> work tasks</a:t>
            </a:r>
            <a:endParaRPr lang="en-US" sz="2000" b="1"/>
          </a:p>
          <a:p>
            <a:pPr algn="ctr"/>
            <a:endParaRPr lang="en-GB"/>
          </a:p>
        </p:txBody>
      </p:sp>
      <p:sp>
        <p:nvSpPr>
          <p:cNvPr id="20" name="TextBox 19">
            <a:extLst>
              <a:ext uri="{FF2B5EF4-FFF2-40B4-BE49-F238E27FC236}">
                <a16:creationId xmlns:a16="http://schemas.microsoft.com/office/drawing/2014/main" id="{733C34B6-5330-D12B-EF68-C16597170A1D}"/>
              </a:ext>
            </a:extLst>
          </p:cNvPr>
          <p:cNvSpPr txBox="1"/>
          <p:nvPr/>
        </p:nvSpPr>
        <p:spPr>
          <a:xfrm>
            <a:off x="5255560" y="4755285"/>
            <a:ext cx="6096000" cy="9848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latin typeface="Calibri"/>
                <a:ea typeface="Calibri"/>
                <a:cs typeface="Calibri"/>
              </a:rPr>
              <a:t>Verbal communication</a:t>
            </a:r>
            <a:endParaRPr lang="en-US" b="1"/>
          </a:p>
          <a:p>
            <a:r>
              <a:rPr lang="en-US" sz="2000" b="1">
                <a:latin typeface="Calibri"/>
                <a:ea typeface="Calibri"/>
                <a:cs typeface="Calibri"/>
              </a:rPr>
              <a:t> on factory floor</a:t>
            </a:r>
            <a:endParaRPr lang="en-US" b="1"/>
          </a:p>
          <a:p>
            <a:pPr algn="ctr"/>
            <a:endParaRPr lang="en-GB"/>
          </a:p>
        </p:txBody>
      </p:sp>
      <p:sp>
        <p:nvSpPr>
          <p:cNvPr id="21" name="TextBox 20">
            <a:extLst>
              <a:ext uri="{FF2B5EF4-FFF2-40B4-BE49-F238E27FC236}">
                <a16:creationId xmlns:a16="http://schemas.microsoft.com/office/drawing/2014/main" id="{9C7A72AE-F491-29B6-3D1E-2A8E78891779}"/>
              </a:ext>
            </a:extLst>
          </p:cNvPr>
          <p:cNvSpPr txBox="1"/>
          <p:nvPr/>
        </p:nvSpPr>
        <p:spPr>
          <a:xfrm>
            <a:off x="10078080" y="4911093"/>
            <a:ext cx="6096000" cy="6771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latin typeface="Calibri"/>
                <a:ea typeface="Calibri"/>
                <a:cs typeface="Calibri"/>
              </a:rPr>
              <a:t>Employees</a:t>
            </a:r>
          </a:p>
          <a:p>
            <a:pPr algn="ctr"/>
            <a:endParaRPr lang="en-GB"/>
          </a:p>
        </p:txBody>
      </p:sp>
      <p:sp>
        <p:nvSpPr>
          <p:cNvPr id="2" name="Rectangle 1">
            <a:extLst>
              <a:ext uri="{FF2B5EF4-FFF2-40B4-BE49-F238E27FC236}">
                <a16:creationId xmlns:a16="http://schemas.microsoft.com/office/drawing/2014/main" id="{738E6706-1FCA-2759-3999-ACD31B3C76A6}"/>
              </a:ext>
            </a:extLst>
          </p:cNvPr>
          <p:cNvSpPr/>
          <p:nvPr/>
        </p:nvSpPr>
        <p:spPr>
          <a:xfrm>
            <a:off x="8081272" y="3197516"/>
            <a:ext cx="1565358" cy="252629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a:latin typeface="Arial"/>
                <a:cs typeface="Arial"/>
              </a:rPr>
              <a:t>Decoder</a:t>
            </a:r>
          </a:p>
        </p:txBody>
      </p:sp>
      <p:sp>
        <p:nvSpPr>
          <p:cNvPr id="4" name="TextBox 3">
            <a:extLst>
              <a:ext uri="{FF2B5EF4-FFF2-40B4-BE49-F238E27FC236}">
                <a16:creationId xmlns:a16="http://schemas.microsoft.com/office/drawing/2014/main" id="{D72ED520-FB0D-8FD4-2E45-9EBADDE11C43}"/>
              </a:ext>
            </a:extLst>
          </p:cNvPr>
          <p:cNvSpPr txBox="1"/>
          <p:nvPr/>
        </p:nvSpPr>
        <p:spPr>
          <a:xfrm>
            <a:off x="8227151" y="4911167"/>
            <a:ext cx="182431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Listening</a:t>
            </a:r>
          </a:p>
        </p:txBody>
      </p:sp>
      <p:sp>
        <p:nvSpPr>
          <p:cNvPr id="6" name="TextBox 5">
            <a:extLst>
              <a:ext uri="{FF2B5EF4-FFF2-40B4-BE49-F238E27FC236}">
                <a16:creationId xmlns:a16="http://schemas.microsoft.com/office/drawing/2014/main" id="{AA492D48-B3F4-FFD6-E23D-B4C4657630DE}"/>
              </a:ext>
            </a:extLst>
          </p:cNvPr>
          <p:cNvSpPr txBox="1"/>
          <p:nvPr/>
        </p:nvSpPr>
        <p:spPr>
          <a:xfrm>
            <a:off x="1195436" y="1889995"/>
            <a:ext cx="8996082" cy="8925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Arial"/>
                <a:cs typeface="Arial"/>
              </a:rPr>
              <a:t>There is a problem of understanding in </a:t>
            </a:r>
            <a:r>
              <a:rPr lang="en-GB" sz="2400" b="1" err="1">
                <a:latin typeface="Arial"/>
                <a:cs typeface="Arial"/>
              </a:rPr>
              <a:t>th</a:t>
            </a:r>
            <a:r>
              <a:rPr lang="en-GB" sz="2400" b="1">
                <a:latin typeface="Arial"/>
                <a:cs typeface="Arial"/>
              </a:rPr>
              <a:t>is workplace due to environmental noise caused by the old machines</a:t>
            </a:r>
            <a:r>
              <a:rPr lang="en-GB" sz="2800" b="1">
                <a:latin typeface="Arial"/>
                <a:cs typeface="Arial"/>
              </a:rPr>
              <a:t> </a:t>
            </a:r>
          </a:p>
        </p:txBody>
      </p:sp>
    </p:spTree>
    <p:extLst>
      <p:ext uri="{BB962C8B-B14F-4D97-AF65-F5344CB8AC3E}">
        <p14:creationId xmlns:p14="http://schemas.microsoft.com/office/powerpoint/2010/main" val="33009764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6A99B8B-7219-5E00-7B7F-FFC25FFFBD9C}"/>
              </a:ext>
            </a:extLst>
          </p:cNvPr>
          <p:cNvSpPr>
            <a:spLocks noGrp="1"/>
          </p:cNvSpPr>
          <p:nvPr>
            <p:ph type="title"/>
          </p:nvPr>
        </p:nvSpPr>
        <p:spPr>
          <a:xfrm>
            <a:off x="838200" y="626084"/>
            <a:ext cx="10515600" cy="1325563"/>
          </a:xfrm>
        </p:spPr>
        <p:txBody>
          <a:bodyPr>
            <a:normAutofit/>
          </a:bodyPr>
          <a:lstStyle/>
          <a:p>
            <a:r>
              <a:rPr lang="en-GB" b="1">
                <a:solidFill>
                  <a:srgbClr val="242424"/>
                </a:solidFill>
                <a:highlight>
                  <a:srgbClr val="FFFFFF"/>
                </a:highlight>
                <a:latin typeface="Segoe UI"/>
                <a:cs typeface="Segoe UI"/>
              </a:rPr>
              <a:t> Environmental Noise problem</a:t>
            </a:r>
            <a:endParaRPr lang="en-US"/>
          </a:p>
          <a:p>
            <a:endParaRPr lang="en-GB" sz="1100">
              <a:solidFill>
                <a:srgbClr val="242424"/>
              </a:solidFill>
              <a:highlight>
                <a:srgbClr val="FFFFFF"/>
              </a:highlight>
              <a:latin typeface="Segoe UI"/>
              <a:cs typeface="Segoe UI"/>
            </a:endParaRPr>
          </a:p>
          <a:p>
            <a:endParaRPr lang="en-GB"/>
          </a:p>
        </p:txBody>
      </p:sp>
      <p:sp>
        <p:nvSpPr>
          <p:cNvPr id="6" name="TextBox 5">
            <a:extLst>
              <a:ext uri="{FF2B5EF4-FFF2-40B4-BE49-F238E27FC236}">
                <a16:creationId xmlns:a16="http://schemas.microsoft.com/office/drawing/2014/main" id="{49DFA040-5567-7C2D-BB53-74CFE4AA1FC9}"/>
              </a:ext>
            </a:extLst>
          </p:cNvPr>
          <p:cNvSpPr txBox="1"/>
          <p:nvPr/>
        </p:nvSpPr>
        <p:spPr>
          <a:xfrm>
            <a:off x="835068" y="1591849"/>
            <a:ext cx="6096000" cy="443198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lgn="l">
              <a:buFont typeface=""/>
              <a:buChar char="•"/>
            </a:pPr>
            <a:r>
              <a:rPr lang="en-US" sz="2400" b="1" i="0">
                <a:solidFill>
                  <a:srgbClr val="0070C0"/>
                </a:solidFill>
                <a:latin typeface="Calibri"/>
                <a:ea typeface="Calibri"/>
                <a:cs typeface="Calibri"/>
              </a:rPr>
              <a:t>Factory</a:t>
            </a:r>
            <a:r>
              <a:rPr lang="en-US" sz="2400" b="1">
                <a:solidFill>
                  <a:srgbClr val="0070C0"/>
                </a:solidFill>
                <a:latin typeface="Calibri"/>
                <a:ea typeface="Calibri"/>
                <a:cs typeface="Calibri"/>
              </a:rPr>
              <a:t>:</a:t>
            </a:r>
            <a:endParaRPr lang="en-US" sz="2400" b="1" i="0">
              <a:solidFill>
                <a:srgbClr val="0070C0"/>
              </a:solidFill>
              <a:latin typeface="Calibri"/>
              <a:ea typeface="Calibri"/>
              <a:cs typeface="Calibri"/>
            </a:endParaRPr>
          </a:p>
          <a:p>
            <a:pPr marL="228600" lvl="1" indent="-228600" algn="l">
              <a:buFont typeface=""/>
              <a:buChar char="•"/>
            </a:pPr>
            <a:r>
              <a:rPr lang="en-US" sz="2400" i="0">
                <a:solidFill>
                  <a:srgbClr val="0070C0"/>
                </a:solidFill>
                <a:latin typeface="Arial"/>
                <a:ea typeface="Segoe UI"/>
                <a:cs typeface="Arial"/>
              </a:rPr>
              <a:t>Large but full of old noisy machines</a:t>
            </a:r>
          </a:p>
          <a:p>
            <a:pPr marL="228600" lvl="1" indent="-228600" algn="l">
              <a:buFont typeface=""/>
              <a:buChar char="•"/>
            </a:pPr>
            <a:r>
              <a:rPr lang="en-US" sz="2400" i="0">
                <a:solidFill>
                  <a:srgbClr val="0070C0"/>
                </a:solidFill>
                <a:latin typeface="Arial"/>
                <a:ea typeface="Segoe UI"/>
                <a:cs typeface="Arial"/>
              </a:rPr>
              <a:t>Constant clanking and banging sounds</a:t>
            </a:r>
          </a:p>
          <a:p>
            <a:pPr marL="228600" lvl="1" indent="-228600">
              <a:buFont typeface=""/>
              <a:buChar char="•"/>
            </a:pPr>
            <a:endParaRPr lang="en-US" sz="2400">
              <a:solidFill>
                <a:srgbClr val="0070C0"/>
              </a:solidFill>
              <a:latin typeface="Arial"/>
              <a:ea typeface="Segoe UI"/>
              <a:cs typeface="Arial"/>
            </a:endParaRPr>
          </a:p>
          <a:p>
            <a:pPr marL="228600" indent="-228600" algn="l">
              <a:buFont typeface=""/>
              <a:buChar char="•"/>
            </a:pPr>
            <a:r>
              <a:rPr lang="en-US" sz="2400" b="1">
                <a:solidFill>
                  <a:srgbClr val="FF0000"/>
                </a:solidFill>
                <a:latin typeface="Arial"/>
                <a:ea typeface="Segoe UI"/>
                <a:cs typeface="Arial"/>
              </a:rPr>
              <a:t>Manager</a:t>
            </a:r>
            <a:r>
              <a:rPr lang="en-US" sz="2400" b="1" i="0">
                <a:solidFill>
                  <a:srgbClr val="FF0000"/>
                </a:solidFill>
                <a:latin typeface="Arial"/>
                <a:ea typeface="Segoe UI"/>
                <a:cs typeface="Arial"/>
              </a:rPr>
              <a:t> says:</a:t>
            </a:r>
          </a:p>
          <a:p>
            <a:pPr marL="228600" lvl="1" indent="-228600" algn="l">
              <a:buFont typeface=""/>
              <a:buChar char="•"/>
            </a:pPr>
            <a:r>
              <a:rPr lang="en-US" sz="2400" b="0" i="0">
                <a:solidFill>
                  <a:srgbClr val="FF0000"/>
                </a:solidFill>
                <a:latin typeface="Arial"/>
                <a:ea typeface="Segoe UI"/>
                <a:cs typeface="Arial"/>
              </a:rPr>
              <a:t>He is “running around in this madhouse”</a:t>
            </a:r>
          </a:p>
          <a:p>
            <a:pPr marL="228600" lvl="1" indent="-228600" algn="l">
              <a:buFont typeface=""/>
              <a:buChar char="•"/>
            </a:pPr>
            <a:r>
              <a:rPr lang="en-US" sz="2400" b="0" i="0">
                <a:solidFill>
                  <a:srgbClr val="FF0000"/>
                </a:solidFill>
                <a:latin typeface="Arial"/>
                <a:ea typeface="Segoe UI"/>
                <a:cs typeface="Arial"/>
              </a:rPr>
              <a:t>Workers cannot clearly hear instructions</a:t>
            </a:r>
          </a:p>
          <a:p>
            <a:pPr marL="228600" lvl="1" indent="-228600">
              <a:buFont typeface=""/>
              <a:buChar char="•"/>
            </a:pPr>
            <a:endParaRPr lang="en-US" sz="2400">
              <a:solidFill>
                <a:srgbClr val="FFFF00"/>
              </a:solidFill>
              <a:latin typeface="Arial"/>
              <a:ea typeface="Segoe UI"/>
              <a:cs typeface="Arial"/>
            </a:endParaRPr>
          </a:p>
          <a:p>
            <a:pPr marL="228600" indent="-228600" algn="l">
              <a:buFont typeface=""/>
              <a:buChar char="•"/>
            </a:pPr>
            <a:r>
              <a:rPr lang="en-US" sz="2400" b="1" i="0">
                <a:solidFill>
                  <a:srgbClr val="00B050"/>
                </a:solidFill>
                <a:latin typeface="Arial"/>
                <a:ea typeface="Segoe UI"/>
                <a:cs typeface="Arial"/>
              </a:rPr>
              <a:t>Result:</a:t>
            </a:r>
          </a:p>
          <a:p>
            <a:pPr marL="228600" lvl="1" indent="-228600">
              <a:buFont typeface=""/>
              <a:buChar char="•"/>
            </a:pPr>
            <a:r>
              <a:rPr lang="en-US" sz="2400" b="0" i="0">
                <a:solidFill>
                  <a:srgbClr val="00B050"/>
                </a:solidFill>
                <a:latin typeface="Arial"/>
                <a:ea typeface="Segoe UI"/>
                <a:cs typeface="Arial"/>
              </a:rPr>
              <a:t>Instructions are </a:t>
            </a:r>
            <a:r>
              <a:rPr lang="en-US" sz="2400">
                <a:solidFill>
                  <a:srgbClr val="00B050"/>
                </a:solidFill>
                <a:latin typeface="Arial"/>
                <a:ea typeface="Segoe UI"/>
                <a:cs typeface="Arial"/>
              </a:rPr>
              <a:t>not understood right</a:t>
            </a:r>
            <a:endParaRPr lang="en-US" sz="2400" b="0" i="0">
              <a:solidFill>
                <a:srgbClr val="00B050"/>
              </a:solidFill>
              <a:latin typeface="Arial"/>
              <a:ea typeface="Segoe UI"/>
              <a:cs typeface="Arial"/>
            </a:endParaRPr>
          </a:p>
          <a:p>
            <a:pPr marL="228600" lvl="1" indent="-228600">
              <a:buFont typeface=""/>
              <a:buChar char="•"/>
            </a:pPr>
            <a:r>
              <a:rPr lang="en-US" sz="2400" b="0" i="0">
                <a:solidFill>
                  <a:srgbClr val="00B050"/>
                </a:solidFill>
                <a:latin typeface="Arial"/>
                <a:ea typeface="Segoe UI"/>
                <a:cs typeface="Arial"/>
              </a:rPr>
              <a:t>Workers do</a:t>
            </a:r>
            <a:r>
              <a:rPr lang="en-US" sz="2400">
                <a:solidFill>
                  <a:srgbClr val="00B050"/>
                </a:solidFill>
                <a:latin typeface="Arial"/>
                <a:ea typeface="Segoe UI"/>
                <a:cs typeface="Arial"/>
              </a:rPr>
              <a:t> jobs</a:t>
            </a:r>
            <a:r>
              <a:rPr lang="en-US" sz="2400" b="0" i="0">
                <a:solidFill>
                  <a:srgbClr val="00B050"/>
                </a:solidFill>
                <a:latin typeface="Arial"/>
                <a:ea typeface="Segoe UI"/>
                <a:cs typeface="Arial"/>
              </a:rPr>
              <a:t> </a:t>
            </a:r>
            <a:r>
              <a:rPr lang="en-US" sz="2400">
                <a:solidFill>
                  <a:srgbClr val="00B050"/>
                </a:solidFill>
                <a:latin typeface="Arial"/>
                <a:ea typeface="Segoe UI"/>
                <a:cs typeface="Arial"/>
              </a:rPr>
              <a:t>wrong</a:t>
            </a:r>
            <a:endParaRPr lang="en-US" sz="2400" b="0" i="0">
              <a:solidFill>
                <a:srgbClr val="00B050"/>
              </a:solidFill>
              <a:latin typeface="Arial"/>
              <a:ea typeface="Segoe UI"/>
              <a:cs typeface="Arial"/>
            </a:endParaRPr>
          </a:p>
          <a:p>
            <a:pPr algn="ctr"/>
            <a:endParaRPr lang="en-GB"/>
          </a:p>
        </p:txBody>
      </p:sp>
    </p:spTree>
    <p:extLst>
      <p:ext uri="{BB962C8B-B14F-4D97-AF65-F5344CB8AC3E}">
        <p14:creationId xmlns:p14="http://schemas.microsoft.com/office/powerpoint/2010/main" val="14787413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3323C2E-09FD-3533-1DCB-0A79691A8405}"/>
              </a:ext>
            </a:extLst>
          </p:cNvPr>
          <p:cNvSpPr>
            <a:spLocks noGrp="1"/>
          </p:cNvSpPr>
          <p:nvPr>
            <p:ph type="title"/>
          </p:nvPr>
        </p:nvSpPr>
        <p:spPr>
          <a:xfrm>
            <a:off x="1857935" y="73772"/>
            <a:ext cx="10515600" cy="1325563"/>
          </a:xfrm>
        </p:spPr>
        <p:txBody>
          <a:bodyPr/>
          <a:lstStyle/>
          <a:p>
            <a:r>
              <a:rPr lang="en-GB" b="1" u="sng">
                <a:ea typeface="+mj-lt"/>
                <a:cs typeface="+mj-lt"/>
              </a:rPr>
              <a:t>Impact on the Company</a:t>
            </a:r>
            <a:endParaRPr lang="en-US" b="1"/>
          </a:p>
        </p:txBody>
      </p:sp>
      <p:sp>
        <p:nvSpPr>
          <p:cNvPr id="6" name="TextBox 5">
            <a:extLst>
              <a:ext uri="{FF2B5EF4-FFF2-40B4-BE49-F238E27FC236}">
                <a16:creationId xmlns:a16="http://schemas.microsoft.com/office/drawing/2014/main" id="{656EBF12-3ED2-DE5E-F3DF-85EB78444114}"/>
              </a:ext>
            </a:extLst>
          </p:cNvPr>
          <p:cNvSpPr txBox="1"/>
          <p:nvPr/>
        </p:nvSpPr>
        <p:spPr>
          <a:xfrm>
            <a:off x="1019735" y="963706"/>
            <a:ext cx="6096000" cy="57246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b="1" i="0">
              <a:solidFill>
                <a:srgbClr val="242424"/>
              </a:solidFill>
              <a:latin typeface="Segoe UI"/>
              <a:ea typeface="Segoe UI"/>
              <a:cs typeface="Segoe UI"/>
            </a:endParaRPr>
          </a:p>
          <a:p>
            <a:pPr algn="l"/>
            <a:r>
              <a:rPr lang="en-US" sz="2400" b="1" i="0">
                <a:solidFill>
                  <a:srgbClr val="00B050"/>
                </a:solidFill>
                <a:latin typeface="Arial"/>
                <a:ea typeface="Segoe UI"/>
                <a:cs typeface="Arial"/>
              </a:rPr>
              <a:t>Environmental noise causes:</a:t>
            </a:r>
          </a:p>
          <a:p>
            <a:endParaRPr lang="en-US" sz="2400" b="1">
              <a:solidFill>
                <a:srgbClr val="00B050"/>
              </a:solidFill>
              <a:latin typeface="Arial"/>
              <a:ea typeface="Segoe UI"/>
              <a:cs typeface="Arial"/>
            </a:endParaRPr>
          </a:p>
          <a:p>
            <a:pPr algn="l"/>
            <a:r>
              <a:rPr lang="en-US" sz="2400">
                <a:solidFill>
                  <a:srgbClr val="00B050"/>
                </a:solidFill>
                <a:latin typeface="Arial"/>
                <a:ea typeface="Segoe UI"/>
                <a:cs typeface="Arial"/>
              </a:rPr>
              <a:t>-</a:t>
            </a:r>
            <a:r>
              <a:rPr lang="en-US" sz="2400" b="0" i="0">
                <a:solidFill>
                  <a:srgbClr val="00B050"/>
                </a:solidFill>
                <a:latin typeface="Arial"/>
                <a:ea typeface="Segoe UI"/>
                <a:cs typeface="Arial"/>
              </a:rPr>
              <a:t>Poor communication between manager and workers</a:t>
            </a:r>
          </a:p>
          <a:p>
            <a:pPr algn="l"/>
            <a:r>
              <a:rPr lang="en-US" sz="2400">
                <a:solidFill>
                  <a:srgbClr val="00B050"/>
                </a:solidFill>
                <a:latin typeface="Arial"/>
                <a:ea typeface="Segoe UI"/>
                <a:cs typeface="Arial"/>
              </a:rPr>
              <a:t>-</a:t>
            </a:r>
            <a:r>
              <a:rPr lang="en-US" sz="2400" b="0" i="0">
                <a:solidFill>
                  <a:srgbClr val="00B050"/>
                </a:solidFill>
                <a:latin typeface="Arial"/>
                <a:ea typeface="Segoe UI"/>
                <a:cs typeface="Arial"/>
              </a:rPr>
              <a:t>Mistakes in food preparation</a:t>
            </a:r>
          </a:p>
          <a:p>
            <a:pPr algn="l"/>
            <a:r>
              <a:rPr lang="en-US" sz="2400">
                <a:solidFill>
                  <a:srgbClr val="00B050"/>
                </a:solidFill>
                <a:latin typeface="Arial"/>
                <a:ea typeface="Segoe UI"/>
                <a:cs typeface="Arial"/>
              </a:rPr>
              <a:t>-</a:t>
            </a:r>
            <a:r>
              <a:rPr lang="en-US" sz="2400" b="0" i="0">
                <a:solidFill>
                  <a:srgbClr val="00B050"/>
                </a:solidFill>
                <a:latin typeface="Arial"/>
                <a:ea typeface="Segoe UI"/>
                <a:cs typeface="Arial"/>
              </a:rPr>
              <a:t>Hygiene rules not followed</a:t>
            </a:r>
          </a:p>
          <a:p>
            <a:pPr algn="l"/>
            <a:r>
              <a:rPr lang="en-US" sz="2400">
                <a:solidFill>
                  <a:srgbClr val="00B050"/>
                </a:solidFill>
                <a:latin typeface="Arial"/>
                <a:ea typeface="Segoe UI"/>
                <a:cs typeface="Arial"/>
              </a:rPr>
              <a:t>-</a:t>
            </a:r>
            <a:r>
              <a:rPr lang="en-US" sz="2400" b="0" i="0">
                <a:solidFill>
                  <a:srgbClr val="00B050"/>
                </a:solidFill>
                <a:latin typeface="Arial"/>
                <a:ea typeface="Segoe UI"/>
                <a:cs typeface="Arial"/>
              </a:rPr>
              <a:t>Food safety issues (e.g. chicken left out overnight)</a:t>
            </a:r>
          </a:p>
          <a:p>
            <a:pPr>
              <a:buFont typeface=""/>
              <a:buChar char="•"/>
            </a:pPr>
            <a:endParaRPr lang="en-US">
              <a:solidFill>
                <a:srgbClr val="242424"/>
              </a:solidFill>
              <a:latin typeface="Segoe UI"/>
              <a:ea typeface="Segoe UI"/>
              <a:cs typeface="Segoe UI"/>
            </a:endParaRPr>
          </a:p>
          <a:p>
            <a:pPr algn="l">
              <a:buFont typeface=""/>
              <a:buChar char="•"/>
            </a:pPr>
            <a:r>
              <a:rPr lang="en-US" sz="2400" b="0" i="0">
                <a:solidFill>
                  <a:srgbClr val="FF0000"/>
                </a:solidFill>
                <a:latin typeface="Arial"/>
                <a:ea typeface="Segoe UI"/>
                <a:cs typeface="Arial"/>
              </a:rPr>
              <a:t>This leads to:</a:t>
            </a:r>
          </a:p>
          <a:p>
            <a:endParaRPr lang="en-US" sz="2400">
              <a:solidFill>
                <a:srgbClr val="FF0000"/>
              </a:solidFill>
              <a:latin typeface="Arial"/>
              <a:ea typeface="Segoe UI"/>
              <a:cs typeface="Arial"/>
            </a:endParaRPr>
          </a:p>
          <a:p>
            <a:pPr algn="l">
              <a:buFont typeface=""/>
              <a:buChar char="•"/>
            </a:pPr>
            <a:r>
              <a:rPr lang="en-US" sz="2400" b="0" i="0">
                <a:solidFill>
                  <a:srgbClr val="FF0000"/>
                </a:solidFill>
                <a:latin typeface="Arial"/>
                <a:ea typeface="Segoe UI"/>
                <a:cs typeface="Arial"/>
              </a:rPr>
              <a:t>Customer complaints</a:t>
            </a:r>
          </a:p>
          <a:p>
            <a:pPr algn="l">
              <a:buFont typeface=""/>
              <a:buChar char="•"/>
            </a:pPr>
            <a:r>
              <a:rPr lang="en-US" sz="2400" b="0" i="0">
                <a:solidFill>
                  <a:srgbClr val="FF0000"/>
                </a:solidFill>
                <a:latin typeface="Arial"/>
                <a:ea typeface="Segoe UI"/>
                <a:cs typeface="Arial"/>
              </a:rPr>
              <a:t>Loss of </a:t>
            </a:r>
            <a:r>
              <a:rPr lang="en-US" sz="2400">
                <a:solidFill>
                  <a:srgbClr val="FF0000"/>
                </a:solidFill>
                <a:latin typeface="Arial"/>
                <a:ea typeface="Segoe UI"/>
                <a:cs typeface="Arial"/>
              </a:rPr>
              <a:t>income</a:t>
            </a:r>
            <a:endParaRPr lang="en-US" sz="2400" b="0" i="0">
              <a:solidFill>
                <a:srgbClr val="FF0000"/>
              </a:solidFill>
              <a:latin typeface="Arial"/>
              <a:ea typeface="Segoe UI"/>
              <a:cs typeface="Arial"/>
            </a:endParaRPr>
          </a:p>
          <a:p>
            <a:pPr>
              <a:buFont typeface=""/>
              <a:buChar char="•"/>
            </a:pPr>
            <a:r>
              <a:rPr lang="en-US" sz="2400">
                <a:solidFill>
                  <a:srgbClr val="FF0000"/>
                </a:solidFill>
                <a:latin typeface="Arial"/>
                <a:ea typeface="Segoe UI"/>
                <a:cs typeface="Arial"/>
              </a:rPr>
              <a:t>Bad reputation</a:t>
            </a:r>
            <a:endParaRPr lang="en-US" sz="2400" b="0" i="0">
              <a:solidFill>
                <a:srgbClr val="FF0000"/>
              </a:solidFill>
              <a:latin typeface="Arial"/>
              <a:ea typeface="Segoe UI"/>
              <a:cs typeface="Arial"/>
            </a:endParaRPr>
          </a:p>
          <a:p>
            <a:pPr algn="ctr"/>
            <a:endParaRPr lang="en-GB"/>
          </a:p>
        </p:txBody>
      </p:sp>
    </p:spTree>
    <p:extLst>
      <p:ext uri="{BB962C8B-B14F-4D97-AF65-F5344CB8AC3E}">
        <p14:creationId xmlns:p14="http://schemas.microsoft.com/office/powerpoint/2010/main" val="3105636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76B8D7-3DA4-F237-29A6-5AEF3BE9978A}"/>
              </a:ext>
            </a:extLst>
          </p:cNvPr>
          <p:cNvSpPr>
            <a:spLocks noGrp="1"/>
          </p:cNvSpPr>
          <p:nvPr>
            <p:ph type="title"/>
          </p:nvPr>
        </p:nvSpPr>
        <p:spPr/>
        <p:txBody>
          <a:bodyPr/>
          <a:lstStyle/>
          <a:p>
            <a:r>
              <a:rPr lang="en-GB" u="sng">
                <a:ea typeface="+mj-lt"/>
                <a:cs typeface="+mj-lt"/>
              </a:rPr>
              <a:t>Solutions to Overcome Environmental Noise</a:t>
            </a:r>
            <a:endParaRPr lang="en-US" u="sng"/>
          </a:p>
        </p:txBody>
      </p:sp>
      <p:sp>
        <p:nvSpPr>
          <p:cNvPr id="4" name="TextBox 3">
            <a:extLst>
              <a:ext uri="{FF2B5EF4-FFF2-40B4-BE49-F238E27FC236}">
                <a16:creationId xmlns:a16="http://schemas.microsoft.com/office/drawing/2014/main" id="{82A8A377-F191-2809-DBA5-D8235D5DB03F}"/>
              </a:ext>
            </a:extLst>
          </p:cNvPr>
          <p:cNvSpPr txBox="1"/>
          <p:nvPr/>
        </p:nvSpPr>
        <p:spPr>
          <a:xfrm>
            <a:off x="840441" y="1546412"/>
            <a:ext cx="6096000" cy="467820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000" b="1" i="0">
                <a:solidFill>
                  <a:srgbClr val="FF0000"/>
                </a:solidFill>
                <a:latin typeface="Arial"/>
                <a:ea typeface="Segoe UI"/>
                <a:cs typeface="Arial"/>
              </a:rPr>
              <a:t>To reduce environmental noise:</a:t>
            </a:r>
          </a:p>
          <a:p>
            <a:endParaRPr lang="en-US" sz="2000">
              <a:solidFill>
                <a:srgbClr val="242424"/>
              </a:solidFill>
              <a:latin typeface="Arial"/>
              <a:ea typeface="Segoe UI"/>
              <a:cs typeface="Arial"/>
            </a:endParaRPr>
          </a:p>
          <a:p>
            <a:pPr algn="l"/>
            <a:r>
              <a:rPr lang="en-US" sz="2000">
                <a:solidFill>
                  <a:srgbClr val="00B050"/>
                </a:solidFill>
                <a:latin typeface="Arial"/>
                <a:ea typeface="Segoe UI"/>
                <a:cs typeface="Arial"/>
              </a:rPr>
              <a:t>-</a:t>
            </a:r>
            <a:r>
              <a:rPr lang="en-US" sz="2000" i="0">
                <a:solidFill>
                  <a:srgbClr val="00B050"/>
                </a:solidFill>
                <a:latin typeface="Arial"/>
                <a:ea typeface="Segoe UI"/>
                <a:cs typeface="Arial"/>
              </a:rPr>
              <a:t>Use visual communication (clear signs, symbols</a:t>
            </a:r>
            <a:r>
              <a:rPr lang="en-US" sz="2000">
                <a:solidFill>
                  <a:srgbClr val="00B050"/>
                </a:solidFill>
                <a:latin typeface="Arial"/>
                <a:ea typeface="Segoe UI"/>
                <a:cs typeface="Arial"/>
              </a:rPr>
              <a:t>)</a:t>
            </a:r>
            <a:endParaRPr lang="en-US" sz="2000" i="0">
              <a:solidFill>
                <a:srgbClr val="00B050"/>
              </a:solidFill>
              <a:latin typeface="Arial"/>
              <a:ea typeface="Segoe UI"/>
              <a:cs typeface="Arial"/>
            </a:endParaRPr>
          </a:p>
          <a:p>
            <a:r>
              <a:rPr lang="en-US" sz="2000">
                <a:solidFill>
                  <a:srgbClr val="00B050"/>
                </a:solidFill>
                <a:latin typeface="Arial"/>
                <a:ea typeface="Segoe UI"/>
                <a:cs typeface="Arial"/>
              </a:rPr>
              <a:t>-</a:t>
            </a:r>
            <a:r>
              <a:rPr lang="en-US" sz="2000" i="0">
                <a:solidFill>
                  <a:srgbClr val="00B050"/>
                </a:solidFill>
                <a:latin typeface="Arial"/>
                <a:ea typeface="Segoe UI"/>
                <a:cs typeface="Arial"/>
              </a:rPr>
              <a:t>Provide basic training before work </a:t>
            </a:r>
            <a:r>
              <a:rPr lang="en-US" sz="2000">
                <a:solidFill>
                  <a:srgbClr val="00B050"/>
                </a:solidFill>
                <a:latin typeface="Arial"/>
                <a:ea typeface="Segoe UI"/>
                <a:cs typeface="Arial"/>
              </a:rPr>
              <a:t>begins</a:t>
            </a:r>
            <a:endParaRPr lang="en-US" sz="2000" i="0">
              <a:solidFill>
                <a:srgbClr val="00B050"/>
              </a:solidFill>
              <a:latin typeface="Arial"/>
              <a:ea typeface="Segoe UI"/>
              <a:cs typeface="Arial"/>
            </a:endParaRPr>
          </a:p>
          <a:p>
            <a:pPr>
              <a:buFont typeface="Calibri"/>
              <a:buChar char="-"/>
            </a:pPr>
            <a:r>
              <a:rPr lang="en-US" sz="2000">
                <a:solidFill>
                  <a:srgbClr val="00B050"/>
                </a:solidFill>
                <a:latin typeface="Arial"/>
                <a:ea typeface="Segoe UI"/>
                <a:cs typeface="Arial"/>
              </a:rPr>
              <a:t> Use </a:t>
            </a:r>
            <a:r>
              <a:rPr lang="en-US" sz="2000" i="0">
                <a:solidFill>
                  <a:srgbClr val="00B050"/>
                </a:solidFill>
                <a:latin typeface="Arial"/>
                <a:ea typeface="Segoe UI"/>
                <a:cs typeface="Arial"/>
              </a:rPr>
              <a:t>demonstrations instead of only verbal instructions</a:t>
            </a:r>
          </a:p>
          <a:p>
            <a:pPr>
              <a:buFont typeface="Calibri"/>
              <a:buChar char="-"/>
            </a:pPr>
            <a:r>
              <a:rPr lang="en-US" sz="2000">
                <a:solidFill>
                  <a:srgbClr val="00B050"/>
                </a:solidFill>
                <a:latin typeface="Arial"/>
                <a:ea typeface="Segoe UI"/>
                <a:cs typeface="Arial"/>
              </a:rPr>
              <a:t> </a:t>
            </a:r>
            <a:r>
              <a:rPr lang="en-US" sz="2000" i="0">
                <a:solidFill>
                  <a:srgbClr val="00B050"/>
                </a:solidFill>
                <a:latin typeface="Arial"/>
                <a:ea typeface="Segoe UI"/>
                <a:cs typeface="Arial"/>
              </a:rPr>
              <a:t>Introduce quieter or </a:t>
            </a:r>
            <a:r>
              <a:rPr lang="en-US" sz="2000">
                <a:solidFill>
                  <a:srgbClr val="00B050"/>
                </a:solidFill>
                <a:latin typeface="Arial"/>
                <a:ea typeface="Segoe UI"/>
                <a:cs typeface="Arial"/>
              </a:rPr>
              <a:t>better maintained</a:t>
            </a:r>
            <a:r>
              <a:rPr lang="en-US" sz="2000" i="0">
                <a:solidFill>
                  <a:srgbClr val="00B050"/>
                </a:solidFill>
                <a:latin typeface="Arial"/>
                <a:ea typeface="Segoe UI"/>
                <a:cs typeface="Arial"/>
              </a:rPr>
              <a:t> machines</a:t>
            </a:r>
          </a:p>
          <a:p>
            <a:pPr algn="l">
              <a:buFont typeface="Calibri"/>
              <a:buChar char="-"/>
            </a:pPr>
            <a:r>
              <a:rPr lang="en-US" sz="2000" i="0">
                <a:solidFill>
                  <a:srgbClr val="00B050"/>
                </a:solidFill>
                <a:latin typeface="Arial"/>
                <a:ea typeface="Segoe UI"/>
                <a:cs typeface="Arial"/>
              </a:rPr>
              <a:t> Create structured communication moments</a:t>
            </a:r>
            <a:r>
              <a:rPr lang="en-US" sz="2000" b="0" i="0">
                <a:solidFill>
                  <a:srgbClr val="00B050"/>
                </a:solidFill>
                <a:latin typeface="Arial"/>
                <a:ea typeface="Segoe UI"/>
                <a:cs typeface="Arial"/>
              </a:rPr>
              <a:t> </a:t>
            </a:r>
          </a:p>
          <a:p>
            <a:pPr>
              <a:buFont typeface="Calibri"/>
              <a:buChar char="-"/>
            </a:pPr>
            <a:endParaRPr lang="en-US" sz="2000">
              <a:solidFill>
                <a:srgbClr val="FF0000"/>
              </a:solidFill>
              <a:latin typeface="Arial"/>
              <a:ea typeface="Segoe UI"/>
              <a:cs typeface="Arial"/>
            </a:endParaRPr>
          </a:p>
          <a:p>
            <a:r>
              <a:rPr lang="en-US" sz="2000" b="0" i="0">
                <a:solidFill>
                  <a:srgbClr val="FF0000"/>
                </a:solidFill>
                <a:latin typeface="Arial"/>
                <a:ea typeface="Segoe UI"/>
                <a:cs typeface="Arial"/>
              </a:rPr>
              <a:t> </a:t>
            </a:r>
            <a:r>
              <a:rPr lang="en-US" sz="2000" b="1" i="0">
                <a:solidFill>
                  <a:srgbClr val="FF0000"/>
                </a:solidFill>
                <a:latin typeface="Arial"/>
                <a:ea typeface="Segoe UI"/>
                <a:cs typeface="Arial"/>
              </a:rPr>
              <a:t>Outcome</a:t>
            </a:r>
            <a:r>
              <a:rPr lang="en-US" sz="2000" b="1">
                <a:solidFill>
                  <a:srgbClr val="FF0000"/>
                </a:solidFill>
                <a:latin typeface="Arial"/>
                <a:ea typeface="Segoe UI"/>
                <a:cs typeface="Arial"/>
              </a:rPr>
              <a:t> will be:</a:t>
            </a:r>
            <a:endParaRPr lang="en-US" sz="2000" b="1" i="0">
              <a:solidFill>
                <a:srgbClr val="FF0000"/>
              </a:solidFill>
              <a:latin typeface="Arial"/>
              <a:ea typeface="Segoe UI"/>
              <a:cs typeface="Arial"/>
            </a:endParaRPr>
          </a:p>
          <a:p>
            <a:endParaRPr lang="en-US" sz="2000">
              <a:solidFill>
                <a:srgbClr val="242424"/>
              </a:solidFill>
              <a:latin typeface="Arial"/>
              <a:ea typeface="Segoe UI"/>
              <a:cs typeface="Arial"/>
            </a:endParaRPr>
          </a:p>
          <a:p>
            <a:pPr algn="l">
              <a:buFont typeface="Calibri"/>
              <a:buChar char="-"/>
            </a:pPr>
            <a:r>
              <a:rPr lang="en-US" sz="2000" b="0" i="0">
                <a:solidFill>
                  <a:srgbClr val="00B050"/>
                </a:solidFill>
                <a:latin typeface="Arial"/>
                <a:ea typeface="Segoe UI"/>
                <a:cs typeface="Arial"/>
              </a:rPr>
              <a:t>Better understanding</a:t>
            </a:r>
          </a:p>
          <a:p>
            <a:pPr algn="l">
              <a:buFont typeface="Calibri"/>
              <a:buChar char="-"/>
            </a:pPr>
            <a:r>
              <a:rPr lang="en-US" sz="2000" b="0" i="0">
                <a:solidFill>
                  <a:srgbClr val="00B050"/>
                </a:solidFill>
                <a:latin typeface="Arial"/>
                <a:ea typeface="Segoe UI"/>
                <a:cs typeface="Arial"/>
              </a:rPr>
              <a:t>Improved hygiene standards</a:t>
            </a:r>
          </a:p>
          <a:p>
            <a:pPr algn="l">
              <a:buFont typeface="Calibri"/>
              <a:buChar char="-"/>
            </a:pPr>
            <a:r>
              <a:rPr lang="en-US" sz="2000" b="0" i="0">
                <a:solidFill>
                  <a:srgbClr val="00B050"/>
                </a:solidFill>
                <a:latin typeface="Arial"/>
                <a:ea typeface="Segoe UI"/>
                <a:cs typeface="Arial"/>
              </a:rPr>
              <a:t>Fewer mistakes</a:t>
            </a:r>
          </a:p>
          <a:p>
            <a:pPr algn="ctr"/>
            <a:endParaRPr lang="en-GB"/>
          </a:p>
        </p:txBody>
      </p:sp>
    </p:spTree>
    <p:extLst>
      <p:ext uri="{BB962C8B-B14F-4D97-AF65-F5344CB8AC3E}">
        <p14:creationId xmlns:p14="http://schemas.microsoft.com/office/powerpoint/2010/main" val="33193230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24" name="Group 23">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24">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2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472B5E1C-9C0B-FE3F-DE97-11B9CEF999F9}"/>
              </a:ext>
            </a:extLst>
          </p:cNvPr>
          <p:cNvSpPr>
            <a:spLocks noGrp="1"/>
          </p:cNvSpPr>
          <p:nvPr>
            <p:ph type="title"/>
          </p:nvPr>
        </p:nvSpPr>
        <p:spPr>
          <a:xfrm>
            <a:off x="640080" y="1243013"/>
            <a:ext cx="3855720" cy="4371974"/>
          </a:xfrm>
        </p:spPr>
        <p:txBody>
          <a:bodyPr>
            <a:normAutofit/>
          </a:bodyPr>
          <a:lstStyle/>
          <a:p>
            <a:r>
              <a:rPr lang="en-GB" sz="3600" dirty="0">
                <a:solidFill>
                  <a:schemeClr val="tx2"/>
                </a:solidFill>
              </a:rPr>
              <a:t>Language &amp; communication barriers</a:t>
            </a:r>
            <a:br>
              <a:rPr lang="en-GB" sz="3600" dirty="0">
                <a:solidFill>
                  <a:schemeClr val="tx2"/>
                </a:solidFill>
              </a:rPr>
            </a:br>
            <a:endParaRPr lang="en-US" sz="3600" dirty="0">
              <a:solidFill>
                <a:schemeClr val="tx2"/>
              </a:solidFill>
            </a:endParaRPr>
          </a:p>
        </p:txBody>
      </p:sp>
      <p:sp>
        <p:nvSpPr>
          <p:cNvPr id="3" name="Content Placeholder 2">
            <a:extLst>
              <a:ext uri="{FF2B5EF4-FFF2-40B4-BE49-F238E27FC236}">
                <a16:creationId xmlns:a16="http://schemas.microsoft.com/office/drawing/2014/main" id="{11B5505D-B5DA-340A-130C-8BF1DB409919}"/>
              </a:ext>
            </a:extLst>
          </p:cNvPr>
          <p:cNvSpPr>
            <a:spLocks noGrp="1"/>
          </p:cNvSpPr>
          <p:nvPr>
            <p:ph idx="1"/>
          </p:nvPr>
        </p:nvSpPr>
        <p:spPr>
          <a:xfrm>
            <a:off x="5641179" y="959303"/>
            <a:ext cx="6286238" cy="5298970"/>
          </a:xfrm>
          <a:solidFill>
            <a:schemeClr val="tx2">
              <a:lumMod val="10000"/>
              <a:lumOff val="90000"/>
            </a:schemeClr>
          </a:solidFill>
        </p:spPr>
        <p:txBody>
          <a:bodyPr anchor="ctr">
            <a:noAutofit/>
          </a:bodyPr>
          <a:lstStyle/>
          <a:p>
            <a:pPr algn="ctr"/>
            <a:r>
              <a:rPr lang="en-GB" sz="2600" dirty="0">
                <a:solidFill>
                  <a:schemeClr val="tx2"/>
                </a:solidFill>
              </a:rPr>
              <a:t>The problem = spoken &amp; body language barriers </a:t>
            </a:r>
          </a:p>
          <a:p>
            <a:pPr algn="ctr"/>
            <a:r>
              <a:rPr lang="en-GB" sz="2600" dirty="0">
                <a:solidFill>
                  <a:schemeClr val="tx2"/>
                </a:solidFill>
              </a:rPr>
              <a:t>Gary speaks English </a:t>
            </a:r>
          </a:p>
          <a:p>
            <a:pPr algn="ctr"/>
            <a:r>
              <a:rPr lang="en-GB" sz="2600" dirty="0">
                <a:solidFill>
                  <a:schemeClr val="tx2"/>
                </a:solidFill>
              </a:rPr>
              <a:t>Workers all speak little English and different languages to each other (5 distinct cultural groups )</a:t>
            </a:r>
          </a:p>
          <a:p>
            <a:pPr algn="ctr"/>
            <a:r>
              <a:rPr lang="en-GB" sz="2600" dirty="0">
                <a:solidFill>
                  <a:schemeClr val="tx2"/>
                </a:solidFill>
              </a:rPr>
              <a:t>Therefore mistakes are made because even with signs put with written instructions worker won’t understand it</a:t>
            </a:r>
          </a:p>
          <a:p>
            <a:pPr algn="ctr"/>
            <a:r>
              <a:rPr lang="en-GB" sz="2600" dirty="0">
                <a:solidFill>
                  <a:schemeClr val="tx2"/>
                </a:solidFill>
              </a:rPr>
              <a:t>Managements actions contradicts rules </a:t>
            </a:r>
          </a:p>
          <a:p>
            <a:pPr algn="ctr"/>
            <a:r>
              <a:rPr lang="en-GB" sz="2600" dirty="0">
                <a:solidFill>
                  <a:schemeClr val="tx2"/>
                </a:solidFill>
              </a:rPr>
              <a:t>Workers see Gary not following health and safety therefore the won’t as well</a:t>
            </a:r>
          </a:p>
        </p:txBody>
      </p:sp>
    </p:spTree>
    <p:extLst>
      <p:ext uri="{BB962C8B-B14F-4D97-AF65-F5344CB8AC3E}">
        <p14:creationId xmlns:p14="http://schemas.microsoft.com/office/powerpoint/2010/main" val="23635756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4D2748-69BD-8EB3-1668-7156BCB52F92}"/>
              </a:ext>
            </a:extLst>
          </p:cNvPr>
          <p:cNvSpPr>
            <a:spLocks noGrp="1"/>
          </p:cNvSpPr>
          <p:nvPr>
            <p:ph type="title"/>
          </p:nvPr>
        </p:nvSpPr>
        <p:spPr>
          <a:xfrm>
            <a:off x="229446" y="164718"/>
            <a:ext cx="10515600" cy="1084009"/>
          </a:xfrm>
        </p:spPr>
        <p:txBody>
          <a:bodyPr>
            <a:normAutofit fontScale="90000"/>
          </a:bodyPr>
          <a:lstStyle/>
          <a:p>
            <a:r>
              <a:rPr lang="en-GB" sz="5100" b="1" u="sng"/>
              <a:t>Communication analysis - </a:t>
            </a:r>
            <a:br>
              <a:rPr lang="en-GB" sz="6000" b="1" u="sng"/>
            </a:br>
            <a:r>
              <a:rPr lang="en-GB" sz="4800" u="sng" err="1"/>
              <a:t>shannon</a:t>
            </a:r>
            <a:r>
              <a:rPr lang="en-GB" sz="4800" u="sng"/>
              <a:t> &amp; weaver communication model </a:t>
            </a:r>
            <a:endParaRPr lang="en-US" sz="4800" u="sng"/>
          </a:p>
        </p:txBody>
      </p:sp>
      <p:sp>
        <p:nvSpPr>
          <p:cNvPr id="3" name="Content Placeholder 2">
            <a:extLst>
              <a:ext uri="{FF2B5EF4-FFF2-40B4-BE49-F238E27FC236}">
                <a16:creationId xmlns:a16="http://schemas.microsoft.com/office/drawing/2014/main" id="{300C9035-6854-AC3A-6498-023034139D49}"/>
              </a:ext>
            </a:extLst>
          </p:cNvPr>
          <p:cNvSpPr>
            <a:spLocks noGrp="1"/>
          </p:cNvSpPr>
          <p:nvPr>
            <p:ph idx="1"/>
          </p:nvPr>
        </p:nvSpPr>
        <p:spPr>
          <a:xfrm>
            <a:off x="229446" y="1350711"/>
            <a:ext cx="11507283" cy="5393484"/>
          </a:xfrm>
          <a:solidFill>
            <a:schemeClr val="bg1"/>
          </a:solidFill>
          <a:ln>
            <a:solidFill>
              <a:srgbClr val="242424"/>
            </a:solidFill>
          </a:ln>
        </p:spPr>
        <p:style>
          <a:lnRef idx="2">
            <a:schemeClr val="accent1">
              <a:shade val="15000"/>
            </a:schemeClr>
          </a:lnRef>
          <a:fillRef idx="1">
            <a:schemeClr val="accent1"/>
          </a:fillRef>
          <a:effectRef idx="0">
            <a:schemeClr val="accent1"/>
          </a:effectRef>
          <a:fontRef idx="minor">
            <a:schemeClr val="lt1"/>
          </a:fontRef>
        </p:style>
        <p:txBody>
          <a:bodyPr>
            <a:normAutofit/>
          </a:bodyPr>
          <a:lstStyle/>
          <a:p>
            <a:pPr marL="0" indent="0">
              <a:buNone/>
            </a:pPr>
            <a:r>
              <a:rPr lang="en-GB" sz="3200">
                <a:solidFill>
                  <a:schemeClr val="tx1"/>
                </a:solidFill>
              </a:rPr>
              <a:t>  </a:t>
            </a:r>
            <a:r>
              <a:rPr lang="en-GB" sz="3000">
                <a:solidFill>
                  <a:schemeClr val="tx1"/>
                </a:solidFill>
              </a:rPr>
              <a:t>Workers cannot decode Gary instructions</a:t>
            </a:r>
          </a:p>
          <a:p>
            <a:pPr marL="0" indent="0">
              <a:buNone/>
            </a:pPr>
            <a:r>
              <a:rPr lang="en-GB" sz="3000">
                <a:solidFill>
                  <a:schemeClr val="tx1"/>
                </a:solidFill>
              </a:rPr>
              <a:t>  The noise = languages</a:t>
            </a:r>
          </a:p>
          <a:p>
            <a:pPr marL="0" indent="0">
              <a:buNone/>
            </a:pPr>
            <a:r>
              <a:rPr lang="en-GB" sz="3000">
                <a:solidFill>
                  <a:schemeClr val="tx1"/>
                </a:solidFill>
              </a:rPr>
              <a:t>  Different languages which block communication </a:t>
            </a:r>
          </a:p>
          <a:p>
            <a:pPr marL="0" indent="0">
              <a:buNone/>
            </a:pPr>
            <a:r>
              <a:rPr lang="en-GB" sz="3000">
                <a:solidFill>
                  <a:schemeClr val="tx1"/>
                </a:solidFill>
              </a:rPr>
              <a:t>  Example = keep fresh meat chilled written is misunderstood so         Ruined food </a:t>
            </a:r>
            <a:endParaRPr lang="en-US" sz="3000">
              <a:solidFill>
                <a:schemeClr val="tx1"/>
              </a:solidFill>
            </a:endParaRPr>
          </a:p>
        </p:txBody>
      </p:sp>
      <p:sp>
        <p:nvSpPr>
          <p:cNvPr id="5" name="Process 4">
            <a:extLst>
              <a:ext uri="{FF2B5EF4-FFF2-40B4-BE49-F238E27FC236}">
                <a16:creationId xmlns:a16="http://schemas.microsoft.com/office/drawing/2014/main" id="{6337290F-3E6B-0B4D-F6A4-227EB41C17FB}"/>
              </a:ext>
            </a:extLst>
          </p:cNvPr>
          <p:cNvSpPr/>
          <p:nvPr/>
        </p:nvSpPr>
        <p:spPr>
          <a:xfrm>
            <a:off x="2426491" y="3772735"/>
            <a:ext cx="1857322" cy="1734552"/>
          </a:xfrm>
          <a:prstGeom prst="flowChartProces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500"/>
              <a:t>Encoder</a:t>
            </a:r>
          </a:p>
          <a:p>
            <a:pPr algn="ctr"/>
            <a:endParaRPr lang="en-GB" sz="900"/>
          </a:p>
          <a:p>
            <a:pPr algn="ctr"/>
            <a:r>
              <a:rPr lang="en-GB" sz="2500"/>
              <a:t>(Gary gives instructions in English )</a:t>
            </a:r>
          </a:p>
        </p:txBody>
      </p:sp>
      <p:sp>
        <p:nvSpPr>
          <p:cNvPr id="6" name="Oval 5">
            <a:extLst>
              <a:ext uri="{FF2B5EF4-FFF2-40B4-BE49-F238E27FC236}">
                <a16:creationId xmlns:a16="http://schemas.microsoft.com/office/drawing/2014/main" id="{6EB06DAF-321B-F97C-1707-A27E218E14A1}"/>
              </a:ext>
            </a:extLst>
          </p:cNvPr>
          <p:cNvSpPr/>
          <p:nvPr/>
        </p:nvSpPr>
        <p:spPr>
          <a:xfrm>
            <a:off x="4656708" y="3566010"/>
            <a:ext cx="2467992" cy="182880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000"/>
              <a:t>Channel</a:t>
            </a:r>
          </a:p>
          <a:p>
            <a:pPr algn="ctr"/>
            <a:r>
              <a:rPr lang="en-GB" sz="900"/>
              <a:t> </a:t>
            </a:r>
            <a:r>
              <a:rPr lang="en-GB" sz="3000"/>
              <a:t>(Factory)  </a:t>
            </a:r>
          </a:p>
        </p:txBody>
      </p:sp>
      <p:sp>
        <p:nvSpPr>
          <p:cNvPr id="7" name="Process 6">
            <a:extLst>
              <a:ext uri="{FF2B5EF4-FFF2-40B4-BE49-F238E27FC236}">
                <a16:creationId xmlns:a16="http://schemas.microsoft.com/office/drawing/2014/main" id="{E2099537-B3E2-AFE2-620A-BC543F664185}"/>
              </a:ext>
            </a:extLst>
          </p:cNvPr>
          <p:cNvSpPr/>
          <p:nvPr/>
        </p:nvSpPr>
        <p:spPr>
          <a:xfrm>
            <a:off x="7386659" y="3566010"/>
            <a:ext cx="1986439" cy="1828800"/>
          </a:xfrm>
          <a:prstGeom prst="flowChartProces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700"/>
              <a:t>Decoder</a:t>
            </a:r>
          </a:p>
          <a:p>
            <a:pPr algn="ctr"/>
            <a:endParaRPr lang="en-GB" sz="800"/>
          </a:p>
          <a:p>
            <a:pPr algn="ctr"/>
            <a:r>
              <a:rPr lang="en-GB" sz="2700"/>
              <a:t>(workers limited English )</a:t>
            </a:r>
            <a:endParaRPr lang="en-US" sz="2700"/>
          </a:p>
        </p:txBody>
      </p:sp>
      <p:sp>
        <p:nvSpPr>
          <p:cNvPr id="8" name="Process 7">
            <a:extLst>
              <a:ext uri="{FF2B5EF4-FFF2-40B4-BE49-F238E27FC236}">
                <a16:creationId xmlns:a16="http://schemas.microsoft.com/office/drawing/2014/main" id="{A13AC024-5B7F-C6CF-A113-159B5420A4FA}"/>
              </a:ext>
            </a:extLst>
          </p:cNvPr>
          <p:cNvSpPr/>
          <p:nvPr/>
        </p:nvSpPr>
        <p:spPr>
          <a:xfrm>
            <a:off x="10062864" y="3534037"/>
            <a:ext cx="1789086" cy="2211948"/>
          </a:xfrm>
          <a:prstGeom prst="flowChartProces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900"/>
              <a:t>Receiver </a:t>
            </a:r>
          </a:p>
          <a:p>
            <a:pPr algn="ctr"/>
            <a:endParaRPr lang="en-GB" sz="300"/>
          </a:p>
          <a:p>
            <a:pPr algn="ctr"/>
            <a:r>
              <a:rPr lang="en-GB" sz="2900"/>
              <a:t>(Workers receive wrong message </a:t>
            </a:r>
            <a:endParaRPr lang="en-US" sz="2900"/>
          </a:p>
        </p:txBody>
      </p:sp>
      <p:sp>
        <p:nvSpPr>
          <p:cNvPr id="16" name="Process 15">
            <a:extLst>
              <a:ext uri="{FF2B5EF4-FFF2-40B4-BE49-F238E27FC236}">
                <a16:creationId xmlns:a16="http://schemas.microsoft.com/office/drawing/2014/main" id="{F2E13D9A-8FEA-B12E-E0F1-D570284C1C75}"/>
              </a:ext>
            </a:extLst>
          </p:cNvPr>
          <p:cNvSpPr/>
          <p:nvPr/>
        </p:nvSpPr>
        <p:spPr>
          <a:xfrm>
            <a:off x="340050" y="3934293"/>
            <a:ext cx="1564996" cy="1672729"/>
          </a:xfrm>
          <a:prstGeom prst="flowChartProces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000"/>
              <a:t>Speaker</a:t>
            </a:r>
          </a:p>
          <a:p>
            <a:pPr algn="ctr"/>
            <a:endParaRPr lang="en-GB" sz="1200"/>
          </a:p>
          <a:p>
            <a:pPr algn="ctr"/>
            <a:r>
              <a:rPr lang="en-GB" sz="3000"/>
              <a:t>(Gary)</a:t>
            </a:r>
            <a:endParaRPr lang="en-US" sz="3000"/>
          </a:p>
        </p:txBody>
      </p:sp>
      <p:sp>
        <p:nvSpPr>
          <p:cNvPr id="24" name="Arrow: Up 23">
            <a:extLst>
              <a:ext uri="{FF2B5EF4-FFF2-40B4-BE49-F238E27FC236}">
                <a16:creationId xmlns:a16="http://schemas.microsoft.com/office/drawing/2014/main" id="{143D2207-9546-6404-3C3D-931EA52FBEBC}"/>
              </a:ext>
            </a:extLst>
          </p:cNvPr>
          <p:cNvSpPr/>
          <p:nvPr/>
        </p:nvSpPr>
        <p:spPr>
          <a:xfrm>
            <a:off x="4612038" y="5574665"/>
            <a:ext cx="2580297" cy="923330"/>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000"/>
              <a:t>Noise</a:t>
            </a:r>
            <a:endParaRPr lang="en-US" sz="3000"/>
          </a:p>
        </p:txBody>
      </p:sp>
      <p:sp>
        <p:nvSpPr>
          <p:cNvPr id="26" name="TextBox 25">
            <a:extLst>
              <a:ext uri="{FF2B5EF4-FFF2-40B4-BE49-F238E27FC236}">
                <a16:creationId xmlns:a16="http://schemas.microsoft.com/office/drawing/2014/main" id="{E75738CB-6615-265C-C74A-8C6263E60230}"/>
              </a:ext>
            </a:extLst>
          </p:cNvPr>
          <p:cNvSpPr txBox="1"/>
          <p:nvPr/>
        </p:nvSpPr>
        <p:spPr>
          <a:xfrm>
            <a:off x="7541499" y="5607022"/>
            <a:ext cx="2269596" cy="923330"/>
          </a:xfrm>
          <a:prstGeom prst="rect">
            <a:avLst/>
          </a:prstGeom>
          <a:solidFill>
            <a:schemeClr val="tx2">
              <a:lumMod val="25000"/>
              <a:lumOff val="75000"/>
            </a:schemeClr>
          </a:solidFill>
        </p:spPr>
        <p:txBody>
          <a:bodyPr wrap="square" rtlCol="0">
            <a:spAutoFit/>
          </a:bodyPr>
          <a:lstStyle/>
          <a:p>
            <a:pPr algn="ctr"/>
            <a:r>
              <a:rPr lang="en-GB">
                <a:solidFill>
                  <a:srgbClr val="242424"/>
                </a:solidFill>
              </a:rPr>
              <a:t>Written signs and spoken instructions in English </a:t>
            </a:r>
            <a:endParaRPr lang="en-US">
              <a:solidFill>
                <a:srgbClr val="242424"/>
              </a:solidFill>
            </a:endParaRPr>
          </a:p>
        </p:txBody>
      </p:sp>
      <p:cxnSp>
        <p:nvCxnSpPr>
          <p:cNvPr id="27" name="Straight Arrow Connector 26">
            <a:extLst>
              <a:ext uri="{FF2B5EF4-FFF2-40B4-BE49-F238E27FC236}">
                <a16:creationId xmlns:a16="http://schemas.microsoft.com/office/drawing/2014/main" id="{8A1BEE3A-CF79-3C63-3BD7-08ACF45A8CAA}"/>
              </a:ext>
            </a:extLst>
          </p:cNvPr>
          <p:cNvCxnSpPr>
            <a:cxnSpLocks/>
          </p:cNvCxnSpPr>
          <p:nvPr/>
        </p:nvCxnSpPr>
        <p:spPr>
          <a:xfrm>
            <a:off x="1980275" y="4783667"/>
            <a:ext cx="432725" cy="0"/>
          </a:xfrm>
          <a:prstGeom prst="straightConnector1">
            <a:avLst/>
          </a:prstGeom>
          <a:ln>
            <a:solidFill>
              <a:srgbClr val="242424"/>
            </a:solidFill>
            <a:tailEnd type="triangle"/>
          </a:ln>
        </p:spPr>
        <p:style>
          <a:lnRef idx="2">
            <a:schemeClr val="accent1"/>
          </a:lnRef>
          <a:fillRef idx="0">
            <a:schemeClr val="accent1"/>
          </a:fillRef>
          <a:effectRef idx="1">
            <a:schemeClr val="accent1"/>
          </a:effectRef>
          <a:fontRef idx="minor">
            <a:schemeClr val="tx1"/>
          </a:fontRef>
        </p:style>
      </p:cxnSp>
      <p:cxnSp>
        <p:nvCxnSpPr>
          <p:cNvPr id="38" name="Straight Arrow Connector 37">
            <a:extLst>
              <a:ext uri="{FF2B5EF4-FFF2-40B4-BE49-F238E27FC236}">
                <a16:creationId xmlns:a16="http://schemas.microsoft.com/office/drawing/2014/main" id="{DE67188D-D95C-EF93-D82D-F2E29DF6E4E2}"/>
              </a:ext>
            </a:extLst>
          </p:cNvPr>
          <p:cNvCxnSpPr>
            <a:cxnSpLocks/>
          </p:cNvCxnSpPr>
          <p:nvPr/>
        </p:nvCxnSpPr>
        <p:spPr>
          <a:xfrm flipV="1">
            <a:off x="4336713" y="4572000"/>
            <a:ext cx="451161" cy="185224"/>
          </a:xfrm>
          <a:prstGeom prst="straightConnector1">
            <a:avLst/>
          </a:prstGeom>
          <a:ln>
            <a:solidFill>
              <a:srgbClr val="242424"/>
            </a:solidFill>
            <a:tailEnd type="triangle"/>
          </a:ln>
        </p:spPr>
        <p:style>
          <a:lnRef idx="2">
            <a:schemeClr val="accent1"/>
          </a:lnRef>
          <a:fillRef idx="0">
            <a:schemeClr val="accent1"/>
          </a:fillRef>
          <a:effectRef idx="1">
            <a:schemeClr val="accent1"/>
          </a:effectRef>
          <a:fontRef idx="minor">
            <a:schemeClr val="tx1"/>
          </a:fontRef>
        </p:style>
      </p:cxnSp>
      <p:cxnSp>
        <p:nvCxnSpPr>
          <p:cNvPr id="52" name="Straight Arrow Connector 51">
            <a:extLst>
              <a:ext uri="{FF2B5EF4-FFF2-40B4-BE49-F238E27FC236}">
                <a16:creationId xmlns:a16="http://schemas.microsoft.com/office/drawing/2014/main" id="{0F93529B-828E-DEF7-ED00-E661F1ABEEB0}"/>
              </a:ext>
            </a:extLst>
          </p:cNvPr>
          <p:cNvCxnSpPr>
            <a:cxnSpLocks/>
          </p:cNvCxnSpPr>
          <p:nvPr/>
        </p:nvCxnSpPr>
        <p:spPr>
          <a:xfrm flipV="1">
            <a:off x="6935644" y="4664612"/>
            <a:ext cx="468484" cy="50279"/>
          </a:xfrm>
          <a:prstGeom prst="straightConnector1">
            <a:avLst/>
          </a:prstGeom>
          <a:ln>
            <a:solidFill>
              <a:srgbClr val="242424"/>
            </a:solidFill>
            <a:tailEnd type="triangle"/>
          </a:ln>
        </p:spPr>
        <p:style>
          <a:lnRef idx="2">
            <a:schemeClr val="accent1"/>
          </a:lnRef>
          <a:fillRef idx="0">
            <a:schemeClr val="accent1"/>
          </a:fillRef>
          <a:effectRef idx="1">
            <a:schemeClr val="accent1"/>
          </a:effectRef>
          <a:fontRef idx="minor">
            <a:schemeClr val="tx1"/>
          </a:fontRef>
        </p:style>
      </p:cxnSp>
      <p:cxnSp>
        <p:nvCxnSpPr>
          <p:cNvPr id="62" name="Straight Arrow Connector 61">
            <a:extLst>
              <a:ext uri="{FF2B5EF4-FFF2-40B4-BE49-F238E27FC236}">
                <a16:creationId xmlns:a16="http://schemas.microsoft.com/office/drawing/2014/main" id="{FEDD8592-C54E-71FF-8A01-26CCDB174205}"/>
              </a:ext>
            </a:extLst>
          </p:cNvPr>
          <p:cNvCxnSpPr>
            <a:cxnSpLocks/>
            <a:stCxn id="7" idx="3"/>
          </p:cNvCxnSpPr>
          <p:nvPr/>
        </p:nvCxnSpPr>
        <p:spPr>
          <a:xfrm>
            <a:off x="9373098" y="4480410"/>
            <a:ext cx="689766" cy="0"/>
          </a:xfrm>
          <a:prstGeom prst="straightConnector1">
            <a:avLst/>
          </a:prstGeom>
          <a:ln>
            <a:solidFill>
              <a:srgbClr val="242424"/>
            </a:solidFill>
            <a:tailEnd type="triangle"/>
          </a:ln>
        </p:spPr>
        <p:style>
          <a:lnRef idx="2">
            <a:schemeClr val="accent1"/>
          </a:lnRef>
          <a:fillRef idx="0">
            <a:schemeClr val="accent1"/>
          </a:fillRef>
          <a:effectRef idx="1">
            <a:schemeClr val="accent1"/>
          </a:effectRef>
          <a:fontRef idx="minor">
            <a:schemeClr val="tx1"/>
          </a:fontRef>
        </p:style>
      </p:cxnSp>
      <p:cxnSp>
        <p:nvCxnSpPr>
          <p:cNvPr id="70" name="Straight Arrow Connector 69">
            <a:extLst>
              <a:ext uri="{FF2B5EF4-FFF2-40B4-BE49-F238E27FC236}">
                <a16:creationId xmlns:a16="http://schemas.microsoft.com/office/drawing/2014/main" id="{F17C67D0-9397-22B2-B92A-BA5F3E6962C8}"/>
              </a:ext>
            </a:extLst>
          </p:cNvPr>
          <p:cNvCxnSpPr>
            <a:cxnSpLocks/>
          </p:cNvCxnSpPr>
          <p:nvPr/>
        </p:nvCxnSpPr>
        <p:spPr>
          <a:xfrm flipH="1">
            <a:off x="6449425" y="6180922"/>
            <a:ext cx="1202325" cy="0"/>
          </a:xfrm>
          <a:prstGeom prst="straightConnector1">
            <a:avLst/>
          </a:prstGeom>
          <a:ln>
            <a:solidFill>
              <a:srgbClr val="242424"/>
            </a:solidFill>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811672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5" name="Freeform: Shape 34">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5">
            <a:extLst>
              <a:ext uri="{FF2B5EF4-FFF2-40B4-BE49-F238E27FC236}">
                <a16:creationId xmlns:a16="http://schemas.microsoft.com/office/drawing/2014/main" id="{A4E21E2C-8C69-008E-DA9F-AB778C567450}"/>
              </a:ext>
            </a:extLst>
          </p:cNvPr>
          <p:cNvPicPr>
            <a:picLocks noChangeAspect="1"/>
          </p:cNvPicPr>
          <p:nvPr/>
        </p:nvPicPr>
        <p:blipFill>
          <a:blip r:embed="rId2"/>
          <a:stretch>
            <a:fillRect/>
          </a:stretch>
        </p:blipFill>
        <p:spPr>
          <a:xfrm>
            <a:off x="6934202" y="2313442"/>
            <a:ext cx="4777381" cy="4323528"/>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6" name="Arc 35">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4DD612F-26F4-624F-651B-1AD6391CD71C}"/>
              </a:ext>
            </a:extLst>
          </p:cNvPr>
          <p:cNvSpPr>
            <a:spLocks noGrp="1"/>
          </p:cNvSpPr>
          <p:nvPr>
            <p:ph type="title"/>
          </p:nvPr>
        </p:nvSpPr>
        <p:spPr>
          <a:xfrm>
            <a:off x="1705506" y="290810"/>
            <a:ext cx="3311524" cy="1325563"/>
          </a:xfrm>
          <a:solidFill>
            <a:schemeClr val="tx2">
              <a:lumMod val="10000"/>
              <a:lumOff val="90000"/>
            </a:schemeClr>
          </a:solidFill>
          <a:ln>
            <a:solidFill>
              <a:schemeClr val="bg1"/>
            </a:solidFill>
          </a:ln>
        </p:spPr>
        <p:txBody>
          <a:bodyPr>
            <a:noAutofit/>
          </a:bodyPr>
          <a:lstStyle/>
          <a:p>
            <a:r>
              <a:rPr lang="en-GB" sz="6000" dirty="0"/>
              <a:t> Solutions </a:t>
            </a:r>
            <a:endParaRPr lang="en-US" sz="6000" dirty="0"/>
          </a:p>
        </p:txBody>
      </p:sp>
      <p:sp>
        <p:nvSpPr>
          <p:cNvPr id="3" name="Content Placeholder 2">
            <a:extLst>
              <a:ext uri="{FF2B5EF4-FFF2-40B4-BE49-F238E27FC236}">
                <a16:creationId xmlns:a16="http://schemas.microsoft.com/office/drawing/2014/main" id="{6C73B0C8-0A98-92FC-06E8-17497DBE11DC}"/>
              </a:ext>
            </a:extLst>
          </p:cNvPr>
          <p:cNvSpPr>
            <a:spLocks noGrp="1"/>
          </p:cNvSpPr>
          <p:nvPr>
            <p:ph idx="1"/>
          </p:nvPr>
        </p:nvSpPr>
        <p:spPr>
          <a:xfrm>
            <a:off x="838201" y="1984443"/>
            <a:ext cx="5257800" cy="4192520"/>
          </a:xfrm>
          <a:ln>
            <a:solidFill>
              <a:schemeClr val="bg1"/>
            </a:solidFill>
          </a:ln>
        </p:spPr>
        <p:txBody>
          <a:bodyPr>
            <a:noAutofit/>
          </a:bodyPr>
          <a:lstStyle/>
          <a:p>
            <a:r>
              <a:rPr lang="en-GB" sz="3200" dirty="0"/>
              <a:t>Use simple English words</a:t>
            </a:r>
          </a:p>
          <a:p>
            <a:endParaRPr lang="en-GB" sz="3200" dirty="0"/>
          </a:p>
          <a:p>
            <a:r>
              <a:rPr lang="en-GB" sz="3200" dirty="0"/>
              <a:t>Use diagrams and pictures </a:t>
            </a:r>
          </a:p>
          <a:p>
            <a:endParaRPr lang="en-GB" sz="3200" dirty="0"/>
          </a:p>
          <a:p>
            <a:r>
              <a:rPr lang="en-GB" sz="3200" dirty="0"/>
              <a:t>Provide training via demonstration </a:t>
            </a:r>
          </a:p>
          <a:p>
            <a:endParaRPr lang="en-GB" sz="3200" dirty="0"/>
          </a:p>
          <a:p>
            <a:r>
              <a:rPr lang="en-GB" sz="3200" dirty="0"/>
              <a:t>Lead by example </a:t>
            </a:r>
          </a:p>
          <a:p>
            <a:endParaRPr lang="en-US" sz="3200" dirty="0"/>
          </a:p>
        </p:txBody>
      </p:sp>
    </p:spTree>
    <p:extLst>
      <p:ext uri="{BB962C8B-B14F-4D97-AF65-F5344CB8AC3E}">
        <p14:creationId xmlns:p14="http://schemas.microsoft.com/office/powerpoint/2010/main" val="42821850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4D2748-69BD-8EB3-1668-7156BCB52F92}"/>
              </a:ext>
            </a:extLst>
          </p:cNvPr>
          <p:cNvSpPr>
            <a:spLocks noGrp="1"/>
          </p:cNvSpPr>
          <p:nvPr>
            <p:ph type="title"/>
          </p:nvPr>
        </p:nvSpPr>
        <p:spPr>
          <a:xfrm>
            <a:off x="838199" y="184315"/>
            <a:ext cx="9872134" cy="1011900"/>
          </a:xfrm>
          <a:solidFill>
            <a:schemeClr val="tx2">
              <a:lumMod val="10000"/>
              <a:lumOff val="90000"/>
            </a:schemeClr>
          </a:solidFill>
        </p:spPr>
        <p:txBody>
          <a:bodyPr/>
          <a:lstStyle/>
          <a:p>
            <a:r>
              <a:rPr lang="en-GB" b="1" u="sng">
                <a:solidFill>
                  <a:srgbClr val="242424"/>
                </a:solidFill>
              </a:rPr>
              <a:t>Shannon and weaver – solution analysis </a:t>
            </a:r>
            <a:endParaRPr lang="en-US" b="1" u="sng">
              <a:solidFill>
                <a:srgbClr val="242424"/>
              </a:solidFill>
            </a:endParaRPr>
          </a:p>
        </p:txBody>
      </p:sp>
      <p:sp>
        <p:nvSpPr>
          <p:cNvPr id="5" name="Process 4">
            <a:extLst>
              <a:ext uri="{FF2B5EF4-FFF2-40B4-BE49-F238E27FC236}">
                <a16:creationId xmlns:a16="http://schemas.microsoft.com/office/drawing/2014/main" id="{6337290F-3E6B-0B4D-F6A4-227EB41C17FB}"/>
              </a:ext>
            </a:extLst>
          </p:cNvPr>
          <p:cNvSpPr/>
          <p:nvPr/>
        </p:nvSpPr>
        <p:spPr>
          <a:xfrm>
            <a:off x="2224548" y="1464623"/>
            <a:ext cx="2189759" cy="2349495"/>
          </a:xfrm>
          <a:prstGeom prst="flowChartProces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000" dirty="0"/>
              <a:t>Encoder</a:t>
            </a:r>
          </a:p>
          <a:p>
            <a:pPr algn="ctr"/>
            <a:endParaRPr lang="en-GB" sz="200" dirty="0"/>
          </a:p>
          <a:p>
            <a:pPr algn="ctr"/>
            <a:r>
              <a:rPr lang="en-GB" sz="3000" dirty="0"/>
              <a:t>(Gary gives instructions in  pictures )</a:t>
            </a:r>
          </a:p>
        </p:txBody>
      </p:sp>
      <p:sp>
        <p:nvSpPr>
          <p:cNvPr id="7" name="Process 6">
            <a:extLst>
              <a:ext uri="{FF2B5EF4-FFF2-40B4-BE49-F238E27FC236}">
                <a16:creationId xmlns:a16="http://schemas.microsoft.com/office/drawing/2014/main" id="{E2099537-B3E2-AFE2-620A-BC543F664185}"/>
              </a:ext>
            </a:extLst>
          </p:cNvPr>
          <p:cNvSpPr/>
          <p:nvPr/>
        </p:nvSpPr>
        <p:spPr>
          <a:xfrm>
            <a:off x="7872544" y="1447848"/>
            <a:ext cx="2189759" cy="2699616"/>
          </a:xfrm>
          <a:prstGeom prst="flowChartProces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000"/>
              <a:t>Decoder</a:t>
            </a:r>
          </a:p>
          <a:p>
            <a:pPr algn="ctr"/>
            <a:endParaRPr lang="en-GB" sz="200"/>
          </a:p>
          <a:p>
            <a:pPr algn="ctr"/>
            <a:r>
              <a:rPr lang="en-GB" sz="3000"/>
              <a:t>(workers understand through visuals )</a:t>
            </a:r>
            <a:endParaRPr lang="en-US" sz="3000"/>
          </a:p>
        </p:txBody>
      </p:sp>
      <p:sp>
        <p:nvSpPr>
          <p:cNvPr id="8" name="Process 7">
            <a:extLst>
              <a:ext uri="{FF2B5EF4-FFF2-40B4-BE49-F238E27FC236}">
                <a16:creationId xmlns:a16="http://schemas.microsoft.com/office/drawing/2014/main" id="{A13AC024-5B7F-C6CF-A113-159B5420A4FA}"/>
              </a:ext>
            </a:extLst>
          </p:cNvPr>
          <p:cNvSpPr/>
          <p:nvPr/>
        </p:nvSpPr>
        <p:spPr>
          <a:xfrm>
            <a:off x="10203146" y="1429237"/>
            <a:ext cx="1828800" cy="2677583"/>
          </a:xfrm>
          <a:prstGeom prst="flowChartProces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000"/>
              <a:t>Receiver </a:t>
            </a:r>
          </a:p>
          <a:p>
            <a:pPr algn="ctr"/>
            <a:endParaRPr lang="en-GB" sz="200"/>
          </a:p>
          <a:p>
            <a:pPr algn="ctr"/>
            <a:r>
              <a:rPr lang="en-GB" sz="3000"/>
              <a:t>(Workers receive wrong message </a:t>
            </a:r>
            <a:endParaRPr lang="en-US" sz="3000"/>
          </a:p>
        </p:txBody>
      </p:sp>
      <p:sp>
        <p:nvSpPr>
          <p:cNvPr id="16" name="Process 15">
            <a:extLst>
              <a:ext uri="{FF2B5EF4-FFF2-40B4-BE49-F238E27FC236}">
                <a16:creationId xmlns:a16="http://schemas.microsoft.com/office/drawing/2014/main" id="{F2E13D9A-8FEA-B12E-E0F1-D570284C1C75}"/>
              </a:ext>
            </a:extLst>
          </p:cNvPr>
          <p:cNvSpPr/>
          <p:nvPr/>
        </p:nvSpPr>
        <p:spPr>
          <a:xfrm>
            <a:off x="61634" y="1983511"/>
            <a:ext cx="1828800" cy="1331089"/>
          </a:xfrm>
          <a:prstGeom prst="flowChartProces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a:t>Speaker</a:t>
            </a:r>
          </a:p>
          <a:p>
            <a:pPr algn="ctr"/>
            <a:endParaRPr lang="en-GB" sz="100"/>
          </a:p>
          <a:p>
            <a:pPr algn="ctr"/>
            <a:endParaRPr lang="en-GB" sz="100"/>
          </a:p>
          <a:p>
            <a:pPr algn="ctr"/>
            <a:r>
              <a:rPr lang="en-GB" sz="3200"/>
              <a:t>(Gary)</a:t>
            </a:r>
            <a:endParaRPr lang="en-US" sz="3200"/>
          </a:p>
        </p:txBody>
      </p:sp>
      <p:sp>
        <p:nvSpPr>
          <p:cNvPr id="17" name="TextBox 16">
            <a:extLst>
              <a:ext uri="{FF2B5EF4-FFF2-40B4-BE49-F238E27FC236}">
                <a16:creationId xmlns:a16="http://schemas.microsoft.com/office/drawing/2014/main" id="{D3AF21DE-5044-BDC7-9123-6C9145F661C9}"/>
              </a:ext>
            </a:extLst>
          </p:cNvPr>
          <p:cNvSpPr txBox="1"/>
          <p:nvPr/>
        </p:nvSpPr>
        <p:spPr>
          <a:xfrm>
            <a:off x="-40560" y="-732895"/>
            <a:ext cx="2416307" cy="646331"/>
          </a:xfrm>
          <a:prstGeom prst="rect">
            <a:avLst/>
          </a:prstGeom>
          <a:noFill/>
        </p:spPr>
        <p:txBody>
          <a:bodyPr wrap="square" rtlCol="0">
            <a:spAutoFit/>
          </a:bodyPr>
          <a:lstStyle/>
          <a:p>
            <a:pPr algn="l"/>
            <a:r>
              <a:rPr lang="en-GB">
                <a:solidFill>
                  <a:schemeClr val="bg1"/>
                </a:solidFill>
              </a:rPr>
              <a:t>Written signs and spoken instructions </a:t>
            </a:r>
            <a:endParaRPr lang="en-US">
              <a:solidFill>
                <a:schemeClr val="bg1"/>
              </a:solidFill>
            </a:endParaRPr>
          </a:p>
        </p:txBody>
      </p:sp>
      <p:sp>
        <p:nvSpPr>
          <p:cNvPr id="9" name="TextBox 8">
            <a:extLst>
              <a:ext uri="{FF2B5EF4-FFF2-40B4-BE49-F238E27FC236}">
                <a16:creationId xmlns:a16="http://schemas.microsoft.com/office/drawing/2014/main" id="{DA79B6B0-ACCF-E3EB-0A48-337472BDAF9F}"/>
              </a:ext>
            </a:extLst>
          </p:cNvPr>
          <p:cNvSpPr txBox="1"/>
          <p:nvPr/>
        </p:nvSpPr>
        <p:spPr>
          <a:xfrm>
            <a:off x="5232198" y="3522933"/>
            <a:ext cx="1351359" cy="923330"/>
          </a:xfrm>
          <a:prstGeom prst="rect">
            <a:avLst/>
          </a:prstGeom>
          <a:noFill/>
        </p:spPr>
        <p:txBody>
          <a:bodyPr wrap="square" rtlCol="0">
            <a:spAutoFit/>
          </a:bodyPr>
          <a:lstStyle/>
          <a:p>
            <a:pPr algn="l"/>
            <a:r>
              <a:rPr lang="en-GB">
                <a:solidFill>
                  <a:schemeClr val="bg1"/>
                </a:solidFill>
              </a:rPr>
              <a:t>Visual pictures </a:t>
            </a:r>
          </a:p>
          <a:p>
            <a:pPr algn="l"/>
            <a:r>
              <a:rPr lang="en-GB">
                <a:solidFill>
                  <a:schemeClr val="bg1"/>
                </a:solidFill>
              </a:rPr>
              <a:t>Training </a:t>
            </a:r>
            <a:endParaRPr lang="en-US">
              <a:solidFill>
                <a:schemeClr val="bg1"/>
              </a:solidFill>
            </a:endParaRPr>
          </a:p>
        </p:txBody>
      </p:sp>
      <p:sp>
        <p:nvSpPr>
          <p:cNvPr id="10" name="Oval 9">
            <a:extLst>
              <a:ext uri="{FF2B5EF4-FFF2-40B4-BE49-F238E27FC236}">
                <a16:creationId xmlns:a16="http://schemas.microsoft.com/office/drawing/2014/main" id="{B4022C5F-15B0-C567-D801-AF5092856478}"/>
              </a:ext>
            </a:extLst>
          </p:cNvPr>
          <p:cNvSpPr/>
          <p:nvPr/>
        </p:nvSpPr>
        <p:spPr>
          <a:xfrm>
            <a:off x="4486129" y="1772772"/>
            <a:ext cx="3283279" cy="192810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000"/>
              <a:t>Channel</a:t>
            </a:r>
          </a:p>
          <a:p>
            <a:pPr algn="ctr"/>
            <a:endParaRPr lang="en-GB" sz="200"/>
          </a:p>
          <a:p>
            <a:pPr algn="ctr"/>
            <a:r>
              <a:rPr lang="en-GB" sz="2600"/>
              <a:t>Visual signs demonstration</a:t>
            </a:r>
          </a:p>
          <a:p>
            <a:pPr algn="ctr"/>
            <a:r>
              <a:rPr lang="en-GB" sz="2600"/>
              <a:t>(Factory)</a:t>
            </a:r>
            <a:endParaRPr lang="en-US" sz="2600"/>
          </a:p>
        </p:txBody>
      </p:sp>
      <p:cxnSp>
        <p:nvCxnSpPr>
          <p:cNvPr id="13" name="Straight Arrow Connector 12">
            <a:extLst>
              <a:ext uri="{FF2B5EF4-FFF2-40B4-BE49-F238E27FC236}">
                <a16:creationId xmlns:a16="http://schemas.microsoft.com/office/drawing/2014/main" id="{94EF9BCE-DD0F-2BF8-1A5A-763BC38DFE3B}"/>
              </a:ext>
            </a:extLst>
          </p:cNvPr>
          <p:cNvCxnSpPr>
            <a:cxnSpLocks/>
            <a:stCxn id="16" idx="3"/>
          </p:cNvCxnSpPr>
          <p:nvPr/>
        </p:nvCxnSpPr>
        <p:spPr>
          <a:xfrm>
            <a:off x="1890434" y="2649056"/>
            <a:ext cx="313531" cy="0"/>
          </a:xfrm>
          <a:prstGeom prst="straightConnector1">
            <a:avLst/>
          </a:prstGeom>
          <a:ln>
            <a:solidFill>
              <a:srgbClr val="242424"/>
            </a:solidFill>
            <a:tailEnd type="triangle"/>
          </a:ln>
        </p:spPr>
        <p:style>
          <a:lnRef idx="2">
            <a:schemeClr val="accent1"/>
          </a:lnRef>
          <a:fillRef idx="0">
            <a:schemeClr val="accent1"/>
          </a:fillRef>
          <a:effectRef idx="1">
            <a:schemeClr val="accent1"/>
          </a:effectRef>
          <a:fontRef idx="minor">
            <a:schemeClr val="tx1"/>
          </a:fontRef>
        </p:style>
      </p:cxnSp>
      <p:cxnSp>
        <p:nvCxnSpPr>
          <p:cNvPr id="34" name="Straight Arrow Connector 33">
            <a:extLst>
              <a:ext uri="{FF2B5EF4-FFF2-40B4-BE49-F238E27FC236}">
                <a16:creationId xmlns:a16="http://schemas.microsoft.com/office/drawing/2014/main" id="{37FD6DB9-5DCF-3B90-9CFC-63CA00BE4EC7}"/>
              </a:ext>
            </a:extLst>
          </p:cNvPr>
          <p:cNvCxnSpPr>
            <a:cxnSpLocks/>
          </p:cNvCxnSpPr>
          <p:nvPr/>
        </p:nvCxnSpPr>
        <p:spPr>
          <a:xfrm>
            <a:off x="4434890" y="1870305"/>
            <a:ext cx="634527" cy="119490"/>
          </a:xfrm>
          <a:prstGeom prst="straightConnector1">
            <a:avLst/>
          </a:prstGeom>
          <a:ln>
            <a:solidFill>
              <a:srgbClr val="242424"/>
            </a:solidFill>
            <a:tailEnd type="triangle"/>
          </a:ln>
        </p:spPr>
        <p:style>
          <a:lnRef idx="2">
            <a:schemeClr val="accent1"/>
          </a:lnRef>
          <a:fillRef idx="0">
            <a:schemeClr val="accent1"/>
          </a:fillRef>
          <a:effectRef idx="1">
            <a:schemeClr val="accent1"/>
          </a:effectRef>
          <a:fontRef idx="minor">
            <a:schemeClr val="tx1"/>
          </a:fontRef>
        </p:style>
      </p:cxnSp>
      <p:cxnSp>
        <p:nvCxnSpPr>
          <p:cNvPr id="47" name="Straight Arrow Connector 46">
            <a:extLst>
              <a:ext uri="{FF2B5EF4-FFF2-40B4-BE49-F238E27FC236}">
                <a16:creationId xmlns:a16="http://schemas.microsoft.com/office/drawing/2014/main" id="{69282A1C-4F72-85E4-E382-FA097623852B}"/>
              </a:ext>
            </a:extLst>
          </p:cNvPr>
          <p:cNvCxnSpPr>
            <a:cxnSpLocks/>
          </p:cNvCxnSpPr>
          <p:nvPr/>
        </p:nvCxnSpPr>
        <p:spPr>
          <a:xfrm>
            <a:off x="7556500" y="3320884"/>
            <a:ext cx="341586" cy="350370"/>
          </a:xfrm>
          <a:prstGeom prst="straightConnector1">
            <a:avLst/>
          </a:prstGeom>
          <a:ln>
            <a:solidFill>
              <a:srgbClr val="242424"/>
            </a:solidFill>
            <a:tailEnd type="triangle"/>
          </a:ln>
        </p:spPr>
        <p:style>
          <a:lnRef idx="2">
            <a:schemeClr val="accent1"/>
          </a:lnRef>
          <a:fillRef idx="0">
            <a:schemeClr val="accent1"/>
          </a:fillRef>
          <a:effectRef idx="1">
            <a:schemeClr val="accent1"/>
          </a:effectRef>
          <a:fontRef idx="minor">
            <a:schemeClr val="tx1"/>
          </a:fontRef>
        </p:style>
      </p:cxnSp>
      <p:cxnSp>
        <p:nvCxnSpPr>
          <p:cNvPr id="51" name="Straight Arrow Connector 50">
            <a:extLst>
              <a:ext uri="{FF2B5EF4-FFF2-40B4-BE49-F238E27FC236}">
                <a16:creationId xmlns:a16="http://schemas.microsoft.com/office/drawing/2014/main" id="{527A14A8-C978-19E9-D137-FD6FF6CFE24A}"/>
              </a:ext>
            </a:extLst>
          </p:cNvPr>
          <p:cNvCxnSpPr>
            <a:cxnSpLocks/>
            <a:stCxn id="7" idx="3"/>
          </p:cNvCxnSpPr>
          <p:nvPr/>
        </p:nvCxnSpPr>
        <p:spPr>
          <a:xfrm flipV="1">
            <a:off x="10062303" y="2188284"/>
            <a:ext cx="272092" cy="609372"/>
          </a:xfrm>
          <a:prstGeom prst="straightConnector1">
            <a:avLst/>
          </a:prstGeom>
          <a:ln>
            <a:solidFill>
              <a:srgbClr val="242424"/>
            </a:solidFill>
            <a:tailEnd type="triangle"/>
          </a:ln>
        </p:spPr>
        <p:style>
          <a:lnRef idx="2">
            <a:schemeClr val="accent1"/>
          </a:lnRef>
          <a:fillRef idx="0">
            <a:schemeClr val="accent1"/>
          </a:fillRef>
          <a:effectRef idx="1">
            <a:schemeClr val="accent1"/>
          </a:effectRef>
          <a:fontRef idx="minor">
            <a:schemeClr val="tx1"/>
          </a:fontRef>
        </p:style>
      </p:cxnSp>
      <p:sp>
        <p:nvSpPr>
          <p:cNvPr id="57" name="Rectangle 56">
            <a:extLst>
              <a:ext uri="{FF2B5EF4-FFF2-40B4-BE49-F238E27FC236}">
                <a16:creationId xmlns:a16="http://schemas.microsoft.com/office/drawing/2014/main" id="{33339CDC-A75A-1104-52E4-97F97C89BE7A}"/>
              </a:ext>
            </a:extLst>
          </p:cNvPr>
          <p:cNvSpPr/>
          <p:nvPr/>
        </p:nvSpPr>
        <p:spPr>
          <a:xfrm>
            <a:off x="399252" y="4538626"/>
            <a:ext cx="11017249" cy="2057741"/>
          </a:xfrm>
          <a:prstGeom prst="rect">
            <a:avLst/>
          </a:prstGeom>
          <a:solidFill>
            <a:schemeClr val="tx2">
              <a:lumMod val="10000"/>
              <a:lumOff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TextBox 57">
            <a:extLst>
              <a:ext uri="{FF2B5EF4-FFF2-40B4-BE49-F238E27FC236}">
                <a16:creationId xmlns:a16="http://schemas.microsoft.com/office/drawing/2014/main" id="{CBB4ED84-1713-1ABD-F35B-5BFA80D5685C}"/>
              </a:ext>
            </a:extLst>
          </p:cNvPr>
          <p:cNvSpPr txBox="1"/>
          <p:nvPr/>
        </p:nvSpPr>
        <p:spPr>
          <a:xfrm>
            <a:off x="624270" y="4548433"/>
            <a:ext cx="11006996" cy="1938992"/>
          </a:xfrm>
          <a:prstGeom prst="rect">
            <a:avLst/>
          </a:prstGeom>
          <a:noFill/>
        </p:spPr>
        <p:txBody>
          <a:bodyPr wrap="square" rtlCol="0">
            <a:spAutoFit/>
          </a:bodyPr>
          <a:lstStyle/>
          <a:p>
            <a:pPr algn="l"/>
            <a:r>
              <a:rPr lang="en-GB" sz="3000" dirty="0"/>
              <a:t>Simplify Gary’s language and visuals </a:t>
            </a:r>
          </a:p>
          <a:p>
            <a:pPr algn="l"/>
            <a:r>
              <a:rPr lang="en-GB" sz="3000" dirty="0"/>
              <a:t>Improve channels with multiple forms of instructions </a:t>
            </a:r>
          </a:p>
          <a:p>
            <a:pPr algn="l"/>
            <a:r>
              <a:rPr lang="en-GB" sz="3000" dirty="0"/>
              <a:t>Reduced language barriers(noise) with translation or images</a:t>
            </a:r>
          </a:p>
          <a:p>
            <a:pPr algn="l"/>
            <a:r>
              <a:rPr lang="en-GB" sz="3000" dirty="0"/>
              <a:t>Have workers demonstrated the information they have learnt </a:t>
            </a:r>
          </a:p>
        </p:txBody>
      </p:sp>
    </p:spTree>
    <p:extLst>
      <p:ext uri="{BB962C8B-B14F-4D97-AF65-F5344CB8AC3E}">
        <p14:creationId xmlns:p14="http://schemas.microsoft.com/office/powerpoint/2010/main" val="19829068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85F55C16-BC21-49EF-A4FF-C3155BB93B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7BD94A-B8DD-5154-B2F8-57DAFD251FE2}"/>
              </a:ext>
            </a:extLst>
          </p:cNvPr>
          <p:cNvSpPr>
            <a:spLocks noGrp="1"/>
          </p:cNvSpPr>
          <p:nvPr>
            <p:ph type="title"/>
          </p:nvPr>
        </p:nvSpPr>
        <p:spPr>
          <a:xfrm>
            <a:off x="5772149" y="-572469"/>
            <a:ext cx="5105398" cy="1952744"/>
          </a:xfrm>
        </p:spPr>
        <p:txBody>
          <a:bodyPr>
            <a:normAutofit/>
          </a:bodyPr>
          <a:lstStyle/>
          <a:p>
            <a:r>
              <a:rPr lang="en-GB"/>
              <a:t>Conclusion</a:t>
            </a:r>
            <a:endParaRPr lang="en-US"/>
          </a:p>
        </p:txBody>
      </p:sp>
      <p:sp>
        <p:nvSpPr>
          <p:cNvPr id="24" name="Freeform: Shape 23">
            <a:extLst>
              <a:ext uri="{FF2B5EF4-FFF2-40B4-BE49-F238E27FC236}">
                <a16:creationId xmlns:a16="http://schemas.microsoft.com/office/drawing/2014/main" id="{0C5F069E-AFE6-4825-8945-46F2918A50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6116569" cy="6858000"/>
          </a:xfrm>
          <a:custGeom>
            <a:avLst/>
            <a:gdLst>
              <a:gd name="connsiteX0" fmla="*/ 0 w 6116569"/>
              <a:gd name="connsiteY0" fmla="*/ 0 h 6879321"/>
              <a:gd name="connsiteX1" fmla="*/ 2935851 w 6116569"/>
              <a:gd name="connsiteY1" fmla="*/ 0 h 6879321"/>
              <a:gd name="connsiteX2" fmla="*/ 3238280 w 6116569"/>
              <a:gd name="connsiteY2" fmla="*/ 31980 h 6879321"/>
              <a:gd name="connsiteX3" fmla="*/ 3660541 w 6116569"/>
              <a:gd name="connsiteY3" fmla="*/ 550772 h 6879321"/>
              <a:gd name="connsiteX4" fmla="*/ 3808902 w 6116569"/>
              <a:gd name="connsiteY4" fmla="*/ 589860 h 6879321"/>
              <a:gd name="connsiteX5" fmla="*/ 4413762 w 6116569"/>
              <a:gd name="connsiteY5" fmla="*/ 625393 h 6879321"/>
              <a:gd name="connsiteX6" fmla="*/ 4567830 w 6116569"/>
              <a:gd name="connsiteY6" fmla="*/ 721333 h 6879321"/>
              <a:gd name="connsiteX7" fmla="*/ 4171247 w 6116569"/>
              <a:gd name="connsiteY7" fmla="*/ 792401 h 6879321"/>
              <a:gd name="connsiteX8" fmla="*/ 4376671 w 6116569"/>
              <a:gd name="connsiteY8" fmla="*/ 842148 h 6879321"/>
              <a:gd name="connsiteX9" fmla="*/ 4527887 w 6116569"/>
              <a:gd name="connsiteY9" fmla="*/ 813722 h 6879321"/>
              <a:gd name="connsiteX10" fmla="*/ 4633452 w 6116569"/>
              <a:gd name="connsiteY10" fmla="*/ 799508 h 6879321"/>
              <a:gd name="connsiteX11" fmla="*/ 4947293 w 6116569"/>
              <a:gd name="connsiteY11" fmla="*/ 870576 h 6879321"/>
              <a:gd name="connsiteX12" fmla="*/ 5263988 w 6116569"/>
              <a:gd name="connsiteY12" fmla="*/ 820828 h 6879321"/>
              <a:gd name="connsiteX13" fmla="*/ 5249723 w 6116569"/>
              <a:gd name="connsiteY13" fmla="*/ 895449 h 6879321"/>
              <a:gd name="connsiteX14" fmla="*/ 4744723 w 6116569"/>
              <a:gd name="connsiteY14" fmla="*/ 1197485 h 6879321"/>
              <a:gd name="connsiteX15" fmla="*/ 4767548 w 6116569"/>
              <a:gd name="connsiteY15" fmla="*/ 1346727 h 6879321"/>
              <a:gd name="connsiteX16" fmla="*/ 4539299 w 6116569"/>
              <a:gd name="connsiteY16" fmla="*/ 1421348 h 6879321"/>
              <a:gd name="connsiteX17" fmla="*/ 4607773 w 6116569"/>
              <a:gd name="connsiteY17" fmla="*/ 1485309 h 6879321"/>
              <a:gd name="connsiteX18" fmla="*/ 4579242 w 6116569"/>
              <a:gd name="connsiteY18" fmla="*/ 1535055 h 6879321"/>
              <a:gd name="connsiteX19" fmla="*/ 5278255 w 6116569"/>
              <a:gd name="connsiteY19" fmla="*/ 1609676 h 6879321"/>
              <a:gd name="connsiteX20" fmla="*/ 5771843 w 6116569"/>
              <a:gd name="connsiteY20" fmla="*/ 1630997 h 6879321"/>
              <a:gd name="connsiteX21" fmla="*/ 6105656 w 6116569"/>
              <a:gd name="connsiteY21" fmla="*/ 1748257 h 6879321"/>
              <a:gd name="connsiteX22" fmla="*/ 5691955 w 6116569"/>
              <a:gd name="connsiteY22" fmla="*/ 2167555 h 6879321"/>
              <a:gd name="connsiteX23" fmla="*/ 5475118 w 6116569"/>
              <a:gd name="connsiteY23" fmla="*/ 2348776 h 6879321"/>
              <a:gd name="connsiteX24" fmla="*/ 5826051 w 6116569"/>
              <a:gd name="connsiteY24" fmla="*/ 2291922 h 6879321"/>
              <a:gd name="connsiteX25" fmla="*/ 5552153 w 6116569"/>
              <a:gd name="connsiteY25" fmla="*/ 2597513 h 6879321"/>
              <a:gd name="connsiteX26" fmla="*/ 5603508 w 6116569"/>
              <a:gd name="connsiteY26" fmla="*/ 2647260 h 6879321"/>
              <a:gd name="connsiteX27" fmla="*/ 5700515 w 6116569"/>
              <a:gd name="connsiteY27" fmla="*/ 2679240 h 6879321"/>
              <a:gd name="connsiteX28" fmla="*/ 5246870 w 6116569"/>
              <a:gd name="connsiteY28" fmla="*/ 2888889 h 6879321"/>
              <a:gd name="connsiteX29" fmla="*/ 4836022 w 6116569"/>
              <a:gd name="connsiteY29" fmla="*/ 3169605 h 6879321"/>
              <a:gd name="connsiteX30" fmla="*/ 4736163 w 6116569"/>
              <a:gd name="connsiteY30" fmla="*/ 3233565 h 6879321"/>
              <a:gd name="connsiteX31" fmla="*/ 4853141 w 6116569"/>
              <a:gd name="connsiteY31" fmla="*/ 3233565 h 6879321"/>
              <a:gd name="connsiteX32" fmla="*/ 4944440 w 6116569"/>
              <a:gd name="connsiteY32" fmla="*/ 3226459 h 6879321"/>
              <a:gd name="connsiteX33" fmla="*/ 5109921 w 6116569"/>
              <a:gd name="connsiteY33" fmla="*/ 3283313 h 6879321"/>
              <a:gd name="connsiteX34" fmla="*/ 5694809 w 6116569"/>
              <a:gd name="connsiteY34" fmla="*/ 3141178 h 6879321"/>
              <a:gd name="connsiteX35" fmla="*/ 5566419 w 6116569"/>
              <a:gd name="connsiteY35" fmla="*/ 3301079 h 6879321"/>
              <a:gd name="connsiteX36" fmla="*/ 5415203 w 6116569"/>
              <a:gd name="connsiteY36" fmla="*/ 3397020 h 6879321"/>
              <a:gd name="connsiteX37" fmla="*/ 5612068 w 6116569"/>
              <a:gd name="connsiteY37" fmla="*/ 3432554 h 6879321"/>
              <a:gd name="connsiteX38" fmla="*/ 5206927 w 6116569"/>
              <a:gd name="connsiteY38" fmla="*/ 3599562 h 6879321"/>
              <a:gd name="connsiteX39" fmla="*/ 5301079 w 6116569"/>
              <a:gd name="connsiteY39" fmla="*/ 3723930 h 6879321"/>
              <a:gd name="connsiteX40" fmla="*/ 4507915 w 6116569"/>
              <a:gd name="connsiteY40" fmla="*/ 4306683 h 6879321"/>
              <a:gd name="connsiteX41" fmla="*/ 3982942 w 6116569"/>
              <a:gd name="connsiteY41" fmla="*/ 4587399 h 6879321"/>
              <a:gd name="connsiteX42" fmla="*/ 4185513 w 6116569"/>
              <a:gd name="connsiteY42" fmla="*/ 4541205 h 6879321"/>
              <a:gd name="connsiteX43" fmla="*/ 5212633 w 6116569"/>
              <a:gd name="connsiteY43" fmla="*/ 4455924 h 6879321"/>
              <a:gd name="connsiteX44" fmla="*/ 5312492 w 6116569"/>
              <a:gd name="connsiteY44" fmla="*/ 4473691 h 6879321"/>
              <a:gd name="connsiteX45" fmla="*/ 4596361 w 6116569"/>
              <a:gd name="connsiteY45" fmla="*/ 4818368 h 6879321"/>
              <a:gd name="connsiteX46" fmla="*/ 4873113 w 6116569"/>
              <a:gd name="connsiteY46" fmla="*/ 4885882 h 6879321"/>
              <a:gd name="connsiteX47" fmla="*/ 4935881 w 6116569"/>
              <a:gd name="connsiteY47" fmla="*/ 4914309 h 6879321"/>
              <a:gd name="connsiteX48" fmla="*/ 4873113 w 6116569"/>
              <a:gd name="connsiteY48" fmla="*/ 5003143 h 6879321"/>
              <a:gd name="connsiteX49" fmla="*/ 4721898 w 6116569"/>
              <a:gd name="connsiteY49" fmla="*/ 5095530 h 6879321"/>
              <a:gd name="connsiteX50" fmla="*/ 5132745 w 6116569"/>
              <a:gd name="connsiteY50" fmla="*/ 4949842 h 6879321"/>
              <a:gd name="connsiteX51" fmla="*/ 5101362 w 6116569"/>
              <a:gd name="connsiteY51" fmla="*/ 5081317 h 6879321"/>
              <a:gd name="connsiteX52" fmla="*/ 5138452 w 6116569"/>
              <a:gd name="connsiteY52" fmla="*/ 5198578 h 6879321"/>
              <a:gd name="connsiteX53" fmla="*/ 4904497 w 6116569"/>
              <a:gd name="connsiteY53" fmla="*/ 5362033 h 6879321"/>
              <a:gd name="connsiteX54" fmla="*/ 4579242 w 6116569"/>
              <a:gd name="connsiteY54" fmla="*/ 5674729 h 6879321"/>
              <a:gd name="connsiteX55" fmla="*/ 4253988 w 6116569"/>
              <a:gd name="connsiteY55" fmla="*/ 5884379 h 6879321"/>
              <a:gd name="connsiteX56" fmla="*/ 3985795 w 6116569"/>
              <a:gd name="connsiteY56" fmla="*/ 6069153 h 6879321"/>
              <a:gd name="connsiteX57" fmla="*/ 4231163 w 6116569"/>
              <a:gd name="connsiteY57" fmla="*/ 6030066 h 6879321"/>
              <a:gd name="connsiteX58" fmla="*/ 3814609 w 6116569"/>
              <a:gd name="connsiteY58" fmla="*/ 6317889 h 6879321"/>
              <a:gd name="connsiteX59" fmla="*/ 3751840 w 6116569"/>
              <a:gd name="connsiteY59" fmla="*/ 6339209 h 6879321"/>
              <a:gd name="connsiteX60" fmla="*/ 3089919 w 6116569"/>
              <a:gd name="connsiteY60" fmla="*/ 6563071 h 6879321"/>
              <a:gd name="connsiteX61" fmla="*/ 2961529 w 6116569"/>
              <a:gd name="connsiteY61" fmla="*/ 6662566 h 6879321"/>
              <a:gd name="connsiteX62" fmla="*/ 3107038 w 6116569"/>
              <a:gd name="connsiteY62" fmla="*/ 6673226 h 6879321"/>
              <a:gd name="connsiteX63" fmla="*/ 3594919 w 6116569"/>
              <a:gd name="connsiteY63" fmla="*/ 6591499 h 6879321"/>
              <a:gd name="connsiteX64" fmla="*/ 3261106 w 6116569"/>
              <a:gd name="connsiteY64" fmla="*/ 6726527 h 6879321"/>
              <a:gd name="connsiteX65" fmla="*/ 3620597 w 6116569"/>
              <a:gd name="connsiteY65" fmla="*/ 6740740 h 6879321"/>
              <a:gd name="connsiteX66" fmla="*/ 3703337 w 6116569"/>
              <a:gd name="connsiteY66" fmla="*/ 6826020 h 6879321"/>
              <a:gd name="connsiteX67" fmla="*/ 3689072 w 6116569"/>
              <a:gd name="connsiteY67" fmla="*/ 6879321 h 6879321"/>
              <a:gd name="connsiteX68" fmla="*/ 0 w 6116569"/>
              <a:gd name="connsiteY68" fmla="*/ 6879321 h 6879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7" name="Graphic 6" descr="Head with Gears">
            <a:extLst>
              <a:ext uri="{FF2B5EF4-FFF2-40B4-BE49-F238E27FC236}">
                <a16:creationId xmlns:a16="http://schemas.microsoft.com/office/drawing/2014/main" id="{B42B18B7-4BF1-760A-D66F-DF3D20DCDBF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3880" y="1831398"/>
            <a:ext cx="3195204" cy="3195204"/>
          </a:xfrm>
          <a:prstGeom prst="rect">
            <a:avLst/>
          </a:prstGeom>
        </p:spPr>
      </p:pic>
      <p:sp>
        <p:nvSpPr>
          <p:cNvPr id="3" name="Content Placeholder 2">
            <a:extLst>
              <a:ext uri="{FF2B5EF4-FFF2-40B4-BE49-F238E27FC236}">
                <a16:creationId xmlns:a16="http://schemas.microsoft.com/office/drawing/2014/main" id="{5E523CD8-BE90-D6D1-F696-436E1D7E740A}"/>
              </a:ext>
            </a:extLst>
          </p:cNvPr>
          <p:cNvSpPr>
            <a:spLocks noGrp="1"/>
          </p:cNvSpPr>
          <p:nvPr>
            <p:ph idx="1"/>
          </p:nvPr>
        </p:nvSpPr>
        <p:spPr>
          <a:xfrm>
            <a:off x="3510619" y="807806"/>
            <a:ext cx="8416798" cy="5711527"/>
          </a:xfrm>
          <a:solidFill>
            <a:schemeClr val="tx2">
              <a:lumMod val="10000"/>
              <a:lumOff val="90000"/>
            </a:schemeClr>
          </a:solidFill>
        </p:spPr>
        <p:txBody>
          <a:bodyPr>
            <a:noAutofit/>
          </a:bodyPr>
          <a:lstStyle/>
          <a:p>
            <a:r>
              <a:rPr lang="en-GB"/>
              <a:t>Language barriers caused major communication problems at Flight Foods</a:t>
            </a:r>
          </a:p>
          <a:p>
            <a:r>
              <a:rPr lang="en-GB"/>
              <a:t>Workers could not fully understand instructions, leading to food safety issues</a:t>
            </a:r>
          </a:p>
          <a:p>
            <a:r>
              <a:rPr lang="en-GB"/>
              <a:t>Communication models helped explain why the problem occurred</a:t>
            </a:r>
          </a:p>
          <a:p>
            <a:r>
              <a:rPr lang="en-GB"/>
              <a:t>Solutions such as simple language, visuals, and training improved understanding</a:t>
            </a:r>
          </a:p>
          <a:p>
            <a:r>
              <a:rPr lang="en-GB"/>
              <a:t>Reducing noise and improving feedback leads to more effective communication</a:t>
            </a:r>
          </a:p>
          <a:p>
            <a:r>
              <a:rPr lang="en-GB">
                <a:effectLst/>
                <a:latin typeface=".AppleSystemUIFont"/>
              </a:rPr>
              <a:t>Effective communication is essential in the workplace, as clear understanding helps prevent errors, improves safety, and increases overall performance.</a:t>
            </a:r>
          </a:p>
          <a:p>
            <a:endParaRPr lang="en-US"/>
          </a:p>
        </p:txBody>
      </p:sp>
    </p:spTree>
    <p:extLst>
      <p:ext uri="{BB962C8B-B14F-4D97-AF65-F5344CB8AC3E}">
        <p14:creationId xmlns:p14="http://schemas.microsoft.com/office/powerpoint/2010/main" val="7010612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lumMod val="6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608BA274-AA97-6162-78E1-1AFEA241DC50}"/>
              </a:ext>
            </a:extLst>
          </p:cNvPr>
          <p:cNvGraphicFramePr>
            <a:graphicFrameLocks noGrp="1"/>
          </p:cNvGraphicFramePr>
          <p:nvPr>
            <p:ph idx="1"/>
            <p:extLst>
              <p:ext uri="{D42A27DB-BD31-4B8C-83A1-F6EECF244321}">
                <p14:modId xmlns:p14="http://schemas.microsoft.com/office/powerpoint/2010/main" val="3726753571"/>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5" name="Picture 104" descr="A collage of people reading and sitting at a desk&#10;&#10;AI-generated content may be incorrect.">
            <a:extLst>
              <a:ext uri="{FF2B5EF4-FFF2-40B4-BE49-F238E27FC236}">
                <a16:creationId xmlns:a16="http://schemas.microsoft.com/office/drawing/2014/main" id="{1DB0F850-1372-7259-807A-9544FB003899}"/>
              </a:ext>
            </a:extLst>
          </p:cNvPr>
          <p:cNvPicPr>
            <a:picLocks noChangeAspect="1"/>
          </p:cNvPicPr>
          <p:nvPr/>
        </p:nvPicPr>
        <p:blipFill>
          <a:blip r:embed="rId7"/>
          <a:stretch>
            <a:fillRect/>
          </a:stretch>
        </p:blipFill>
        <p:spPr>
          <a:xfrm>
            <a:off x="247649" y="1238815"/>
            <a:ext cx="4309176" cy="4380369"/>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17550614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5F30D40F-5AB1-79EB-BE8C-1F432C82A304}"/>
              </a:ext>
            </a:extLst>
          </p:cNvPr>
          <p:cNvSpPr>
            <a:spLocks noGrp="1"/>
          </p:cNvSpPr>
          <p:nvPr>
            <p:ph type="title"/>
          </p:nvPr>
        </p:nvSpPr>
        <p:spPr>
          <a:xfrm>
            <a:off x="922635" y="1250575"/>
            <a:ext cx="4604274" cy="4163210"/>
          </a:xfrm>
        </p:spPr>
        <p:txBody>
          <a:bodyPr anchor="ctr">
            <a:normAutofit/>
          </a:bodyPr>
          <a:lstStyle/>
          <a:p>
            <a:endParaRPr lang="en-US" sz="8000">
              <a:solidFill>
                <a:schemeClr val="bg1"/>
              </a:solidFill>
            </a:endParaRPr>
          </a:p>
        </p:txBody>
      </p:sp>
      <p:sp>
        <p:nvSpPr>
          <p:cNvPr id="10" name="Rectangle 9">
            <a:extLst>
              <a:ext uri="{FF2B5EF4-FFF2-40B4-BE49-F238E27FC236}">
                <a16:creationId xmlns:a16="http://schemas.microsoft.com/office/drawing/2014/main" id="{C2C57604-0CFD-4023-B9BD-107166A253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6476" y="1100949"/>
            <a:ext cx="4996593" cy="4462463"/>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D2D22F2-16CF-E185-8773-49B1299BDDAA}"/>
              </a:ext>
            </a:extLst>
          </p:cNvPr>
          <p:cNvSpPr>
            <a:spLocks noGrp="1"/>
          </p:cNvSpPr>
          <p:nvPr>
            <p:ph idx="1"/>
          </p:nvPr>
        </p:nvSpPr>
        <p:spPr>
          <a:xfrm>
            <a:off x="5974777" y="7628"/>
            <a:ext cx="5980713" cy="6672924"/>
          </a:xfrm>
        </p:spPr>
        <p:txBody>
          <a:bodyPr vert="horz" lIns="91440" tIns="45720" rIns="91440" bIns="45720" rtlCol="0" anchor="ctr">
            <a:noAutofit/>
          </a:bodyPr>
          <a:lstStyle/>
          <a:p>
            <a:pPr marL="0" indent="0">
              <a:buNone/>
            </a:pPr>
            <a:r>
              <a:rPr lang="en-US" sz="3300" b="1">
                <a:solidFill>
                  <a:srgbClr val="FFC000"/>
                </a:solidFill>
                <a:latin typeface="Calibri"/>
                <a:ea typeface="Calibri"/>
                <a:cs typeface="Calibri"/>
              </a:rPr>
              <a:t>Age or Generation Gap :</a:t>
            </a:r>
          </a:p>
          <a:p>
            <a:pPr marL="0" indent="0">
              <a:buNone/>
            </a:pPr>
            <a:r>
              <a:rPr lang="en-US" sz="2000" b="1" dirty="0">
                <a:solidFill>
                  <a:schemeClr val="bg1"/>
                </a:solidFill>
                <a:latin typeface="Calibri"/>
                <a:ea typeface="Calibri"/>
                <a:cs typeface="Calibri"/>
              </a:rPr>
              <a:t>An age or generation gap is the difference in thinking, </a:t>
            </a:r>
            <a:r>
              <a:rPr lang="en-US" sz="2000" b="1">
                <a:solidFill>
                  <a:schemeClr val="bg1"/>
                </a:solidFill>
                <a:latin typeface="Calibri"/>
                <a:ea typeface="Calibri"/>
                <a:cs typeface="Calibri"/>
              </a:rPr>
              <a:t>behaviour</a:t>
            </a:r>
            <a:r>
              <a:rPr lang="en-US" sz="2000" b="1" dirty="0">
                <a:solidFill>
                  <a:schemeClr val="bg1"/>
                </a:solidFill>
                <a:latin typeface="Calibri"/>
                <a:ea typeface="Calibri"/>
                <a:cs typeface="Calibri"/>
              </a:rPr>
              <a:t>, and communication between people of different age groups.</a:t>
            </a:r>
            <a:endParaRPr lang="en-US" sz="3200" b="1" dirty="0">
              <a:solidFill>
                <a:schemeClr val="bg1"/>
              </a:solidFill>
              <a:latin typeface="Calibri"/>
              <a:ea typeface="Calibri"/>
              <a:cs typeface="Calibri"/>
            </a:endParaRPr>
          </a:p>
          <a:p>
            <a:pPr marL="0" indent="0">
              <a:buNone/>
            </a:pPr>
            <a:endParaRPr lang="en-US" sz="2000" b="1">
              <a:solidFill>
                <a:schemeClr val="bg1"/>
              </a:solidFill>
              <a:latin typeface="Calibri"/>
              <a:ea typeface="Calibri"/>
              <a:cs typeface="Calibri"/>
            </a:endParaRPr>
          </a:p>
          <a:p>
            <a:pPr marL="0" indent="0">
              <a:buNone/>
            </a:pPr>
            <a:r>
              <a:rPr lang="en-US" sz="2000" b="1">
                <a:solidFill>
                  <a:schemeClr val="bg1"/>
                </a:solidFill>
                <a:latin typeface="Calibri"/>
                <a:ea typeface="Calibri"/>
                <a:cs typeface="Calibri"/>
              </a:rPr>
              <a:t>• It happens when younger and older people do not understand each other well</a:t>
            </a:r>
          </a:p>
          <a:p>
            <a:pPr marL="0" indent="0">
              <a:buNone/>
            </a:pPr>
            <a:r>
              <a:rPr lang="en-US" sz="2000" b="1">
                <a:solidFill>
                  <a:schemeClr val="bg1"/>
                </a:solidFill>
                <a:latin typeface="Calibri"/>
                <a:ea typeface="Calibri"/>
                <a:cs typeface="Calibri"/>
              </a:rPr>
              <a:t>These differences can affect:</a:t>
            </a:r>
          </a:p>
          <a:p>
            <a:pPr marL="0" indent="0">
              <a:buNone/>
            </a:pPr>
            <a:r>
              <a:rPr lang="en-US" sz="2000" b="1">
                <a:solidFill>
                  <a:schemeClr val="bg1"/>
                </a:solidFill>
                <a:latin typeface="Calibri"/>
                <a:ea typeface="Calibri"/>
                <a:cs typeface="Calibri"/>
              </a:rPr>
              <a:t>           • communication style</a:t>
            </a:r>
          </a:p>
          <a:p>
            <a:pPr marL="0" indent="0">
              <a:buNone/>
            </a:pPr>
            <a:r>
              <a:rPr lang="en-US" sz="2000" b="1">
                <a:solidFill>
                  <a:schemeClr val="bg1"/>
                </a:solidFill>
                <a:latin typeface="Calibri"/>
                <a:ea typeface="Calibri"/>
                <a:cs typeface="Calibri"/>
              </a:rPr>
              <a:t>           • opinions and values</a:t>
            </a:r>
          </a:p>
          <a:p>
            <a:pPr marL="0" indent="0">
              <a:buNone/>
            </a:pPr>
            <a:r>
              <a:rPr lang="en-US" sz="2000" b="1">
                <a:solidFill>
                  <a:schemeClr val="bg1"/>
                </a:solidFill>
                <a:latin typeface="Calibri"/>
                <a:ea typeface="Calibri"/>
                <a:cs typeface="Calibri"/>
              </a:rPr>
              <a:t>           • work habits and preferences</a:t>
            </a:r>
          </a:p>
          <a:p>
            <a:pPr marL="0" indent="0">
              <a:buNone/>
            </a:pPr>
            <a:r>
              <a:rPr lang="en-US" sz="2000" b="1">
                <a:solidFill>
                  <a:schemeClr val="bg1"/>
                </a:solidFill>
                <a:latin typeface="Calibri"/>
                <a:ea typeface="Calibri"/>
                <a:cs typeface="Calibri"/>
              </a:rPr>
              <a:t>• Younger people often prefer  informal fast and digital communication like texting, emails and </a:t>
            </a:r>
            <a:r>
              <a:rPr lang="en-US" sz="2000" b="1" err="1">
                <a:solidFill>
                  <a:schemeClr val="bg1"/>
                </a:solidFill>
                <a:latin typeface="Calibri"/>
                <a:ea typeface="Calibri"/>
                <a:cs typeface="Calibri"/>
              </a:rPr>
              <a:t>socia</a:t>
            </a:r>
            <a:r>
              <a:rPr lang="en-US" sz="2000" b="1">
                <a:solidFill>
                  <a:schemeClr val="bg1"/>
                </a:solidFill>
                <a:latin typeface="Calibri"/>
                <a:ea typeface="Calibri"/>
                <a:cs typeface="Calibri"/>
              </a:rPr>
              <a:t>l media.</a:t>
            </a:r>
          </a:p>
          <a:p>
            <a:pPr marL="0" indent="0">
              <a:buNone/>
            </a:pPr>
            <a:r>
              <a:rPr lang="en-US" sz="2000" b="1">
                <a:solidFill>
                  <a:schemeClr val="bg1"/>
                </a:solidFill>
                <a:latin typeface="Calibri"/>
                <a:ea typeface="Calibri"/>
                <a:cs typeface="Calibri"/>
              </a:rPr>
              <a:t>• Older people often prefer traditional and formal communication.</a:t>
            </a:r>
          </a:p>
          <a:p>
            <a:pPr marL="0" indent="0">
              <a:buNone/>
            </a:pPr>
            <a:r>
              <a:rPr lang="en-US" sz="2000" b="1">
                <a:solidFill>
                  <a:schemeClr val="bg1"/>
                </a:solidFill>
                <a:latin typeface="Calibri"/>
                <a:ea typeface="Calibri"/>
                <a:cs typeface="Calibri"/>
              </a:rPr>
              <a:t>• This gap can sometimes cause misunderstanding in the workplace or society.</a:t>
            </a:r>
            <a:r>
              <a:rPr lang="en-US" sz="2000" b="1">
                <a:latin typeface="Calibri"/>
                <a:ea typeface="Calibri"/>
                <a:cs typeface="Calibri"/>
              </a:rPr>
              <a:t>.</a:t>
            </a:r>
          </a:p>
          <a:p>
            <a:pPr marL="0" indent="0">
              <a:buNone/>
            </a:pPr>
            <a:endParaRPr lang="en-US" sz="2000" b="1"/>
          </a:p>
        </p:txBody>
      </p:sp>
      <p:pic>
        <p:nvPicPr>
          <p:cNvPr id="4" name="Picture 3" descr="A group of people standing in front of a blue background&#10;&#10;AI-generated content may be incorrect.">
            <a:extLst>
              <a:ext uri="{FF2B5EF4-FFF2-40B4-BE49-F238E27FC236}">
                <a16:creationId xmlns:a16="http://schemas.microsoft.com/office/drawing/2014/main" id="{45FDB345-CBA6-EB29-9C00-1351307AE569}"/>
              </a:ext>
            </a:extLst>
          </p:cNvPr>
          <p:cNvPicPr>
            <a:picLocks noChangeAspect="1"/>
          </p:cNvPicPr>
          <p:nvPr/>
        </p:nvPicPr>
        <p:blipFill>
          <a:blip r:embed="rId2"/>
          <a:stretch>
            <a:fillRect/>
          </a:stretch>
        </p:blipFill>
        <p:spPr>
          <a:xfrm>
            <a:off x="918525" y="1254395"/>
            <a:ext cx="4597829" cy="4155480"/>
          </a:xfrm>
          <a:prstGeom prst="rect">
            <a:avLst/>
          </a:prstGeom>
        </p:spPr>
      </p:pic>
    </p:spTree>
    <p:extLst>
      <p:ext uri="{BB962C8B-B14F-4D97-AF65-F5344CB8AC3E}">
        <p14:creationId xmlns:p14="http://schemas.microsoft.com/office/powerpoint/2010/main" val="28329472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4" name="Rectangle 443">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5" name="Rectangle 444">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person holding a megaphone and another person standing on top of a broken piece&#10;&#10;AI-generated content may be incorrect.">
            <a:extLst>
              <a:ext uri="{FF2B5EF4-FFF2-40B4-BE49-F238E27FC236}">
                <a16:creationId xmlns:a16="http://schemas.microsoft.com/office/drawing/2014/main" id="{65AD50DE-CAA0-195B-5976-F63467E0348B}"/>
              </a:ext>
            </a:extLst>
          </p:cNvPr>
          <p:cNvPicPr>
            <a:picLocks noChangeAspect="1"/>
          </p:cNvPicPr>
          <p:nvPr/>
        </p:nvPicPr>
        <p:blipFill>
          <a:blip r:embed="rId2"/>
          <a:srcRect t="633" r="-2" b="-2"/>
          <a:stretch>
            <a:fillRect/>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399" name="Content Placeholder 376">
            <a:extLst>
              <a:ext uri="{FF2B5EF4-FFF2-40B4-BE49-F238E27FC236}">
                <a16:creationId xmlns:a16="http://schemas.microsoft.com/office/drawing/2014/main" id="{CD8F9C10-E39C-B124-6ABC-15A5EBC5ADB3}"/>
              </a:ext>
            </a:extLst>
          </p:cNvPr>
          <p:cNvSpPr>
            <a:spLocks noGrp="1"/>
          </p:cNvSpPr>
          <p:nvPr>
            <p:ph idx="1"/>
          </p:nvPr>
        </p:nvSpPr>
        <p:spPr>
          <a:xfrm>
            <a:off x="7192855" y="3331"/>
            <a:ext cx="4870398" cy="6846513"/>
          </a:xfrm>
        </p:spPr>
        <p:txBody>
          <a:bodyPr vert="horz" lIns="91440" tIns="45720" rIns="91440" bIns="45720" rtlCol="0" anchor="t">
            <a:noAutofit/>
          </a:bodyPr>
          <a:lstStyle/>
          <a:p>
            <a:pPr marL="0" indent="0">
              <a:buNone/>
            </a:pPr>
            <a:r>
              <a:rPr lang="en-US" sz="3200" b="1">
                <a:latin typeface="Calibri"/>
                <a:ea typeface="Calibri"/>
                <a:cs typeface="Calibri"/>
              </a:rPr>
              <a:t>Case Study – Age / Generation Gap</a:t>
            </a:r>
          </a:p>
          <a:p>
            <a:pPr marL="0" indent="0">
              <a:buNone/>
            </a:pPr>
            <a:endParaRPr lang="en-US" sz="2000" b="1" dirty="0">
              <a:latin typeface="Calibri"/>
              <a:ea typeface="Calibri"/>
              <a:cs typeface="Calibri"/>
            </a:endParaRPr>
          </a:p>
          <a:p>
            <a:pPr marL="0" indent="0">
              <a:buNone/>
            </a:pPr>
            <a:r>
              <a:rPr lang="en-US" sz="2200" b="1">
                <a:latin typeface="Calibri"/>
                <a:ea typeface="Calibri"/>
                <a:cs typeface="Calibri"/>
              </a:rPr>
              <a:t>• In the case study, communication issues appear in Gary’s workplace.</a:t>
            </a:r>
          </a:p>
          <a:p>
            <a:pPr marL="0" indent="0">
              <a:buNone/>
            </a:pPr>
            <a:endParaRPr lang="en-US" sz="2200" b="1">
              <a:latin typeface="Calibri"/>
              <a:ea typeface="Calibri"/>
              <a:cs typeface="Calibri"/>
            </a:endParaRPr>
          </a:p>
          <a:p>
            <a:pPr marL="0" indent="0">
              <a:buNone/>
            </a:pPr>
            <a:r>
              <a:rPr lang="en-US" sz="2200" b="1">
                <a:latin typeface="Calibri"/>
                <a:ea typeface="Calibri"/>
                <a:cs typeface="Calibri"/>
              </a:rPr>
              <a:t>• One key reason is the difference in age between employees.</a:t>
            </a:r>
          </a:p>
          <a:p>
            <a:pPr marL="0" indent="0">
              <a:buNone/>
            </a:pPr>
            <a:endParaRPr lang="en-US" sz="2200" b="1">
              <a:latin typeface="Calibri"/>
              <a:ea typeface="Calibri"/>
              <a:cs typeface="Calibri"/>
            </a:endParaRPr>
          </a:p>
          <a:p>
            <a:pPr marL="0" indent="0">
              <a:buNone/>
            </a:pPr>
            <a:r>
              <a:rPr lang="en-US" sz="2200" b="1">
                <a:latin typeface="Calibri"/>
                <a:ea typeface="Calibri"/>
                <a:cs typeface="Calibri"/>
              </a:rPr>
              <a:t>• Different age groups communicate in different ways and styles.</a:t>
            </a:r>
          </a:p>
          <a:p>
            <a:pPr marL="0" indent="0">
              <a:buNone/>
            </a:pPr>
            <a:endParaRPr lang="en-US" sz="2200" b="1">
              <a:latin typeface="Calibri"/>
              <a:ea typeface="Calibri"/>
              <a:cs typeface="Calibri"/>
            </a:endParaRPr>
          </a:p>
          <a:p>
            <a:pPr marL="0" indent="0">
              <a:buNone/>
            </a:pPr>
            <a:r>
              <a:rPr lang="en-US" sz="2200" b="1">
                <a:latin typeface="Calibri"/>
                <a:ea typeface="Calibri"/>
                <a:cs typeface="Calibri"/>
              </a:rPr>
              <a:t>• This often leads to confusion or messages being misunderstood.</a:t>
            </a:r>
          </a:p>
          <a:p>
            <a:pPr marL="0" indent="0">
              <a:buNone/>
            </a:pPr>
            <a:endParaRPr lang="en-US" sz="2200" b="1">
              <a:latin typeface="Calibri"/>
              <a:ea typeface="Calibri"/>
              <a:cs typeface="Calibri"/>
            </a:endParaRPr>
          </a:p>
          <a:p>
            <a:pPr marL="0" indent="0">
              <a:buNone/>
            </a:pPr>
            <a:r>
              <a:rPr lang="en-US" sz="2200" b="1">
                <a:latin typeface="Calibri"/>
                <a:ea typeface="Calibri"/>
                <a:cs typeface="Calibri"/>
              </a:rPr>
              <a:t>• As a result, teamwork and workplace communication become less effective.</a:t>
            </a:r>
          </a:p>
          <a:p>
            <a:pPr marL="0" indent="0">
              <a:buNone/>
            </a:pPr>
            <a:endParaRPr lang="en-US" sz="1700"/>
          </a:p>
        </p:txBody>
      </p:sp>
    </p:spTree>
    <p:extLst>
      <p:ext uri="{BB962C8B-B14F-4D97-AF65-F5344CB8AC3E}">
        <p14:creationId xmlns:p14="http://schemas.microsoft.com/office/powerpoint/2010/main" val="21400834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lumMod val="50000"/>
          </a:schemeClr>
        </a:solidFill>
        <a:effectLst/>
      </p:bgPr>
    </p:bg>
    <p:spTree>
      <p:nvGrpSpPr>
        <p:cNvPr id="1" name=""/>
        <p:cNvGrpSpPr/>
        <p:nvPr/>
      </p:nvGrpSpPr>
      <p:grpSpPr>
        <a:xfrm>
          <a:off x="0" y="0"/>
          <a:ext cx="0" cy="0"/>
          <a:chOff x="0" y="0"/>
          <a:chExt cx="0" cy="0"/>
        </a:xfrm>
      </p:grpSpPr>
      <p:sp>
        <p:nvSpPr>
          <p:cNvPr id="60" name="Rectangle 59">
            <a:extLst>
              <a:ext uri="{FF2B5EF4-FFF2-40B4-BE49-F238E27FC236}">
                <a16:creationId xmlns:a16="http://schemas.microsoft.com/office/drawing/2014/main" id="{1707FC24-6981-43D9-B525-C7832BA22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11449"/>
            <a:ext cx="4332307"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848B0C-494E-FE81-742E-552BBA4881A1}"/>
              </a:ext>
            </a:extLst>
          </p:cNvPr>
          <p:cNvSpPr>
            <a:spLocks noGrp="1"/>
          </p:cNvSpPr>
          <p:nvPr>
            <p:ph type="title"/>
          </p:nvPr>
        </p:nvSpPr>
        <p:spPr>
          <a:xfrm>
            <a:off x="329662" y="342579"/>
            <a:ext cx="4341945" cy="6176557"/>
          </a:xfrm>
        </p:spPr>
        <p:txBody>
          <a:bodyPr vert="horz" lIns="91440" tIns="45720" rIns="91440" bIns="45720" rtlCol="0" anchor="ctr">
            <a:noAutofit/>
          </a:bodyPr>
          <a:lstStyle/>
          <a:p>
            <a:br>
              <a:rPr lang="en-US" sz="2000" b="1">
                <a:solidFill>
                  <a:srgbClr val="FFC000"/>
                </a:solidFill>
                <a:latin typeface="Calibri"/>
                <a:ea typeface="Calibri"/>
                <a:cs typeface="Calibri"/>
              </a:rPr>
            </a:br>
            <a:br>
              <a:rPr lang="en-US" sz="2000" b="1">
                <a:solidFill>
                  <a:srgbClr val="FFC000"/>
                </a:solidFill>
                <a:latin typeface="Calibri"/>
                <a:ea typeface="Calibri"/>
                <a:cs typeface="Calibri"/>
              </a:rPr>
            </a:br>
            <a:br>
              <a:rPr lang="en-US" sz="2000" b="1">
                <a:latin typeface="Calibri"/>
                <a:ea typeface="Calibri"/>
                <a:cs typeface="Calibri"/>
              </a:rPr>
            </a:br>
            <a:br>
              <a:rPr lang="en-US" sz="2000" b="1">
                <a:latin typeface="Calibri"/>
                <a:ea typeface="Calibri"/>
                <a:cs typeface="Calibri"/>
              </a:rPr>
            </a:br>
            <a:r>
              <a:rPr lang="en-US" sz="3000" b="1" kern="1200">
                <a:solidFill>
                  <a:srgbClr val="FFC000"/>
                </a:solidFill>
                <a:latin typeface="Calibri"/>
                <a:ea typeface="Calibri"/>
                <a:cs typeface="Calibri"/>
              </a:rPr>
              <a:t>Shannon &amp; Weaver Model Analysis</a:t>
            </a:r>
            <a:br>
              <a:rPr lang="en-US" sz="2800" b="1" kern="1200">
                <a:latin typeface="Calibri"/>
                <a:ea typeface="Calibri"/>
                <a:cs typeface="Calibri"/>
              </a:rPr>
            </a:br>
            <a:endParaRPr lang="en-US" sz="2000" b="1" kern="1200">
              <a:solidFill>
                <a:srgbClr val="FFC000"/>
              </a:solidFill>
              <a:latin typeface="Calibri"/>
              <a:ea typeface="Calibri"/>
              <a:cs typeface="Calibri"/>
            </a:endParaRPr>
          </a:p>
          <a:p>
            <a:r>
              <a:rPr lang="en-US" sz="2000" b="1" kern="1200">
                <a:solidFill>
                  <a:srgbClr val="FFC000"/>
                </a:solidFill>
                <a:latin typeface="Calibri"/>
                <a:ea typeface="Calibri"/>
                <a:cs typeface="Calibri"/>
              </a:rPr>
              <a:t>• In this model, communication starts from the sender (Gary</a:t>
            </a:r>
            <a:r>
              <a:rPr lang="en-US" sz="2000" b="1">
                <a:solidFill>
                  <a:srgbClr val="FFC000"/>
                </a:solidFill>
                <a:latin typeface="Calibri"/>
                <a:ea typeface="Calibri"/>
                <a:cs typeface="Calibri"/>
              </a:rPr>
              <a:t>).</a:t>
            </a:r>
            <a:br>
              <a:rPr lang="en-US" sz="2000" b="1">
                <a:solidFill>
                  <a:srgbClr val="FFC000"/>
                </a:solidFill>
                <a:latin typeface="Calibri"/>
                <a:ea typeface="Calibri"/>
                <a:cs typeface="Calibri"/>
              </a:rPr>
            </a:br>
            <a:endParaRPr lang="en-US" sz="2000" b="1" kern="1200">
              <a:solidFill>
                <a:srgbClr val="FFC000"/>
              </a:solidFill>
              <a:latin typeface="Calibri"/>
              <a:ea typeface="Calibri"/>
              <a:cs typeface="Calibri"/>
            </a:endParaRPr>
          </a:p>
          <a:p>
            <a:r>
              <a:rPr lang="en-US" sz="2000" b="1" kern="1200">
                <a:solidFill>
                  <a:srgbClr val="FFC000"/>
                </a:solidFill>
                <a:latin typeface="Calibri"/>
                <a:ea typeface="Calibri"/>
                <a:cs typeface="Calibri"/>
              </a:rPr>
              <a:t>• The message is encoded into words and sent through a channel (e.g., conversation or email</a:t>
            </a:r>
            <a:r>
              <a:rPr lang="en-US" sz="2000" b="1">
                <a:solidFill>
                  <a:srgbClr val="FFC000"/>
                </a:solidFill>
                <a:latin typeface="Calibri"/>
                <a:ea typeface="Calibri"/>
                <a:cs typeface="Calibri"/>
              </a:rPr>
              <a:t>).</a:t>
            </a:r>
            <a:br>
              <a:rPr lang="en-US" sz="2000" b="1">
                <a:solidFill>
                  <a:srgbClr val="FFC000"/>
                </a:solidFill>
                <a:latin typeface="Calibri"/>
                <a:ea typeface="Calibri"/>
                <a:cs typeface="Calibri"/>
              </a:rPr>
            </a:br>
            <a:endParaRPr lang="en-US" sz="2000" b="1" kern="1200">
              <a:solidFill>
                <a:srgbClr val="FFC000"/>
              </a:solidFill>
              <a:latin typeface="Calibri"/>
              <a:ea typeface="Calibri"/>
              <a:cs typeface="Calibri"/>
            </a:endParaRPr>
          </a:p>
          <a:p>
            <a:r>
              <a:rPr lang="en-US" sz="2000" b="1" kern="1200">
                <a:solidFill>
                  <a:srgbClr val="FFC000"/>
                </a:solidFill>
                <a:latin typeface="Calibri"/>
                <a:ea typeface="Calibri"/>
                <a:cs typeface="Calibri"/>
              </a:rPr>
              <a:t>• The receiver then decodes the message and understands it</a:t>
            </a:r>
            <a:r>
              <a:rPr lang="en-US" sz="2000" b="1">
                <a:solidFill>
                  <a:srgbClr val="FFC000"/>
                </a:solidFill>
                <a:latin typeface="Calibri"/>
                <a:ea typeface="Calibri"/>
                <a:cs typeface="Calibri"/>
              </a:rPr>
              <a:t>.</a:t>
            </a:r>
            <a:br>
              <a:rPr lang="en-US" sz="2000" b="1">
                <a:solidFill>
                  <a:srgbClr val="FFC000"/>
                </a:solidFill>
                <a:latin typeface="Calibri"/>
                <a:ea typeface="Calibri"/>
                <a:cs typeface="Calibri"/>
              </a:rPr>
            </a:br>
            <a:endParaRPr lang="en-US" sz="2000" b="1" kern="1200">
              <a:solidFill>
                <a:srgbClr val="FFC000"/>
              </a:solidFill>
              <a:latin typeface="Calibri"/>
              <a:ea typeface="Calibri"/>
              <a:cs typeface="Calibri"/>
            </a:endParaRPr>
          </a:p>
          <a:p>
            <a:r>
              <a:rPr lang="en-US" sz="2000" b="1" kern="1200">
                <a:solidFill>
                  <a:srgbClr val="FFC000"/>
                </a:solidFill>
                <a:latin typeface="Calibri"/>
                <a:ea typeface="Calibri"/>
                <a:cs typeface="Calibri"/>
              </a:rPr>
              <a:t>• In the case study, age differences act as noise in this process</a:t>
            </a:r>
            <a:r>
              <a:rPr lang="en-US" sz="2000" b="1">
                <a:solidFill>
                  <a:srgbClr val="FFC000"/>
                </a:solidFill>
                <a:latin typeface="Calibri"/>
                <a:ea typeface="Calibri"/>
                <a:cs typeface="Calibri"/>
              </a:rPr>
              <a:t>.</a:t>
            </a:r>
            <a:br>
              <a:rPr lang="en-US" sz="2000" b="1">
                <a:solidFill>
                  <a:srgbClr val="FFC000"/>
                </a:solidFill>
                <a:latin typeface="Calibri"/>
                <a:ea typeface="Calibri"/>
                <a:cs typeface="Calibri"/>
              </a:rPr>
            </a:br>
            <a:br>
              <a:rPr lang="en-US" sz="2000" b="1">
                <a:latin typeface="Calibri"/>
                <a:ea typeface="Calibri"/>
                <a:cs typeface="Calibri"/>
              </a:rPr>
            </a:br>
            <a:r>
              <a:rPr lang="en-US" sz="2000" b="1" kern="1200">
                <a:solidFill>
                  <a:srgbClr val="FFC000"/>
                </a:solidFill>
                <a:latin typeface="Calibri"/>
                <a:ea typeface="Calibri"/>
                <a:cs typeface="Calibri"/>
              </a:rPr>
              <a:t>• This noise can affect how the message is understood and may lead to misunderstanding</a:t>
            </a:r>
            <a:r>
              <a:rPr lang="en-US" sz="2000" b="1">
                <a:solidFill>
                  <a:srgbClr val="FFC000"/>
                </a:solidFill>
                <a:latin typeface="Calibri"/>
                <a:ea typeface="Calibri"/>
                <a:cs typeface="Calibri"/>
              </a:rPr>
              <a:t>.</a:t>
            </a:r>
            <a:endParaRPr lang="en-US" sz="2000" b="1" kern="1200">
              <a:solidFill>
                <a:srgbClr val="FFC000"/>
              </a:solidFill>
              <a:latin typeface="Calibri"/>
              <a:ea typeface="Calibri"/>
              <a:cs typeface="Calibri"/>
            </a:endParaRPr>
          </a:p>
          <a:p>
            <a:endParaRPr lang="en-US" sz="2000" b="1" kern="1200">
              <a:solidFill>
                <a:srgbClr val="FFC000"/>
              </a:solidFill>
              <a:latin typeface="Calibri"/>
              <a:ea typeface="Calibri"/>
              <a:cs typeface="Calibri"/>
            </a:endParaRPr>
          </a:p>
          <a:p>
            <a:endParaRPr lang="en-US" sz="2000" b="1" kern="1200">
              <a:solidFill>
                <a:srgbClr val="FFC000"/>
              </a:solidFill>
              <a:latin typeface="Calibri"/>
              <a:ea typeface="Calibri"/>
              <a:cs typeface="Calibri"/>
            </a:endParaRPr>
          </a:p>
          <a:p>
            <a:endParaRPr lang="en-US" sz="2000" b="1" kern="1200">
              <a:solidFill>
                <a:srgbClr val="FFC000"/>
              </a:solidFill>
              <a:latin typeface="Calibri"/>
              <a:ea typeface="Calibri"/>
              <a:cs typeface="Calibri"/>
            </a:endParaRPr>
          </a:p>
        </p:txBody>
      </p:sp>
      <p:pic>
        <p:nvPicPr>
          <p:cNvPr id="9" name="Content Placeholder 8" descr="A diagram of communication&#10;&#10;AI-generated content may be incorrect.">
            <a:extLst>
              <a:ext uri="{FF2B5EF4-FFF2-40B4-BE49-F238E27FC236}">
                <a16:creationId xmlns:a16="http://schemas.microsoft.com/office/drawing/2014/main" id="{3CC2992B-2D16-7CF7-ACDB-27AA9D4523C9}"/>
              </a:ext>
            </a:extLst>
          </p:cNvPr>
          <p:cNvPicPr>
            <a:picLocks noGrp="1" noChangeAspect="1"/>
          </p:cNvPicPr>
          <p:nvPr>
            <p:ph idx="1"/>
          </p:nvPr>
        </p:nvPicPr>
        <p:blipFill>
          <a:blip r:embed="rId2"/>
          <a:stretch>
            <a:fillRect/>
          </a:stretch>
        </p:blipFill>
        <p:spPr>
          <a:xfrm>
            <a:off x="4787955" y="1292735"/>
            <a:ext cx="7216462" cy="4409623"/>
          </a:xfrm>
          <a:prstGeom prst="rect">
            <a:avLst/>
          </a:prstGeom>
        </p:spPr>
      </p:pic>
    </p:spTree>
    <p:extLst>
      <p:ext uri="{BB962C8B-B14F-4D97-AF65-F5344CB8AC3E}">
        <p14:creationId xmlns:p14="http://schemas.microsoft.com/office/powerpoint/2010/main" val="19033531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1">
            <a:lumMod val="75000"/>
          </a:schemeClr>
        </a:solidFill>
        <a:effectLst/>
      </p:bgPr>
    </p:bg>
    <p:spTree>
      <p:nvGrpSpPr>
        <p:cNvPr id="1" name=""/>
        <p:cNvGrpSpPr/>
        <p:nvPr/>
      </p:nvGrpSpPr>
      <p:grpSpPr>
        <a:xfrm>
          <a:off x="0" y="0"/>
          <a:ext cx="0" cy="0"/>
          <a:chOff x="0" y="0"/>
          <a:chExt cx="0" cy="0"/>
        </a:xfrm>
      </p:grpSpPr>
      <p:sp useBgFill="1">
        <p:nvSpPr>
          <p:cNvPr id="62" name="Rectangle 61">
            <a:extLst>
              <a:ext uri="{FF2B5EF4-FFF2-40B4-BE49-F238E27FC236}">
                <a16:creationId xmlns:a16="http://schemas.microsoft.com/office/drawing/2014/main" id="{9203DE33-2CD4-4CA8-9AF3-37C3B6513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ectangle 63">
            <a:extLst>
              <a:ext uri="{FF2B5EF4-FFF2-40B4-BE49-F238E27FC236}">
                <a16:creationId xmlns:a16="http://schemas.microsoft.com/office/drawing/2014/main" id="{0AF57B88-1D4C-41FA-A761-EC1DD10C3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6" name="Rectangle 65">
            <a:extLst>
              <a:ext uri="{FF2B5EF4-FFF2-40B4-BE49-F238E27FC236}">
                <a16:creationId xmlns:a16="http://schemas.microsoft.com/office/drawing/2014/main" id="{D2548F45-5164-4ABB-8212-7F293FDED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group of people sitting around a table&#10;&#10;AI-generated content may be incorrect.">
            <a:extLst>
              <a:ext uri="{FF2B5EF4-FFF2-40B4-BE49-F238E27FC236}">
                <a16:creationId xmlns:a16="http://schemas.microsoft.com/office/drawing/2014/main" id="{F6E1AEDF-DD75-9E18-92F0-429AA2623515}"/>
              </a:ext>
            </a:extLst>
          </p:cNvPr>
          <p:cNvPicPr>
            <a:picLocks noChangeAspect="1"/>
          </p:cNvPicPr>
          <p:nvPr/>
        </p:nvPicPr>
        <p:blipFill>
          <a:blip r:embed="rId2"/>
          <a:srcRect l="10391" r="10391"/>
          <a:stretch>
            <a:fillRect/>
          </a:stretch>
        </p:blipFill>
        <p:spPr>
          <a:xfrm>
            <a:off x="5323763" y="11384"/>
            <a:ext cx="6863489" cy="6864436"/>
          </a:xfrm>
          <a:prstGeom prst="rect">
            <a:avLst/>
          </a:prstGeom>
        </p:spPr>
      </p:pic>
      <p:sp>
        <p:nvSpPr>
          <p:cNvPr id="68" name="Freeform: Shape 67">
            <a:extLst>
              <a:ext uri="{FF2B5EF4-FFF2-40B4-BE49-F238E27FC236}">
                <a16:creationId xmlns:a16="http://schemas.microsoft.com/office/drawing/2014/main" id="{5E81CCFB-7BEF-4186-86FB-D09450B4D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47AAA5A4-3A6C-705C-2723-691AB4A47814}"/>
              </a:ext>
            </a:extLst>
          </p:cNvPr>
          <p:cNvSpPr>
            <a:spLocks noGrp="1"/>
          </p:cNvSpPr>
          <p:nvPr>
            <p:ph type="title"/>
          </p:nvPr>
        </p:nvSpPr>
        <p:spPr>
          <a:xfrm>
            <a:off x="6490" y="5710"/>
            <a:ext cx="5325184" cy="6851393"/>
          </a:xfrm>
        </p:spPr>
        <p:txBody>
          <a:bodyPr vert="horz" lIns="91440" tIns="45720" rIns="91440" bIns="45720" rtlCol="0" anchor="t">
            <a:normAutofit fontScale="90000"/>
          </a:bodyPr>
          <a:lstStyle/>
          <a:p>
            <a:br>
              <a:rPr lang="en-US" sz="1600" dirty="0">
                <a:latin typeface="Calibri"/>
                <a:ea typeface="Calibri"/>
                <a:cs typeface="Calibri"/>
              </a:rPr>
            </a:br>
            <a:r>
              <a:rPr lang="en-US" sz="2400" b="1" u="sng">
                <a:solidFill>
                  <a:srgbClr val="FFFFFF"/>
                </a:solidFill>
                <a:latin typeface="Calibri"/>
                <a:ea typeface="Calibri"/>
                <a:cs typeface="Calibri"/>
              </a:rPr>
              <a:t>Solution using Shannon &amp; Weaver Model</a:t>
            </a:r>
            <a:br>
              <a:rPr lang="en-US" sz="2000" b="1" dirty="0">
                <a:latin typeface="Calibri"/>
                <a:ea typeface="Calibri"/>
                <a:cs typeface="Calibri"/>
              </a:rPr>
            </a:br>
            <a:br>
              <a:rPr lang="en-US" sz="2000" b="1" dirty="0">
                <a:latin typeface="Calibri"/>
                <a:ea typeface="Calibri"/>
                <a:cs typeface="Calibri"/>
              </a:rPr>
            </a:br>
            <a:r>
              <a:rPr lang="en-US" sz="2000" b="1" dirty="0">
                <a:solidFill>
                  <a:srgbClr val="FFFFFF"/>
                </a:solidFill>
                <a:latin typeface="Calibri"/>
                <a:ea typeface="Calibri"/>
                <a:cs typeface="Calibri"/>
              </a:rPr>
              <a:t>Sender:</a:t>
            </a:r>
            <a:endParaRPr lang="en-US" sz="2000" dirty="0">
              <a:latin typeface="Calibri"/>
              <a:ea typeface="Calibri"/>
              <a:cs typeface="Calibri"/>
            </a:endParaRPr>
          </a:p>
          <a:p>
            <a:r>
              <a:rPr lang="en-US" sz="2000" b="1">
                <a:solidFill>
                  <a:srgbClr val="FFFFFF"/>
                </a:solidFill>
                <a:latin typeface="Calibri"/>
                <a:ea typeface="Calibri"/>
                <a:cs typeface="Calibri"/>
              </a:rPr>
              <a:t>Gary and the people involved in communication  should take the initiative to talk and share ideas openly.</a:t>
            </a:r>
            <a:endParaRPr lang="en-US" sz="2000" b="1" dirty="0">
              <a:solidFill>
                <a:srgbClr val="FFFFFF"/>
              </a:solidFill>
              <a:latin typeface="Calibri"/>
              <a:ea typeface="Calibri"/>
              <a:cs typeface="Calibri"/>
            </a:endParaRPr>
          </a:p>
          <a:p>
            <a:endParaRPr lang="en-US" sz="2000" b="1" dirty="0">
              <a:solidFill>
                <a:srgbClr val="FFFFFF"/>
              </a:solidFill>
              <a:latin typeface="Calibri"/>
              <a:ea typeface="Calibri"/>
              <a:cs typeface="Calibri"/>
            </a:endParaRPr>
          </a:p>
          <a:p>
            <a:r>
              <a:rPr lang="en-US" sz="2000" b="1">
                <a:solidFill>
                  <a:srgbClr val="FFFFFF"/>
                </a:solidFill>
                <a:latin typeface="Calibri"/>
                <a:ea typeface="Calibri"/>
                <a:cs typeface="Calibri"/>
              </a:rPr>
              <a:t>Encoder:</a:t>
            </a:r>
            <a:endParaRPr lang="en-US" sz="2000" b="1" dirty="0">
              <a:solidFill>
                <a:srgbClr val="FFFFFF"/>
              </a:solidFill>
              <a:latin typeface="Calibri"/>
              <a:ea typeface="Calibri"/>
              <a:cs typeface="Calibri"/>
            </a:endParaRPr>
          </a:p>
          <a:p>
            <a:r>
              <a:rPr lang="en-US" sz="2000" b="1">
                <a:solidFill>
                  <a:srgbClr val="FFFFFF"/>
                </a:solidFill>
                <a:latin typeface="Calibri"/>
                <a:ea typeface="Calibri"/>
                <a:cs typeface="Calibri"/>
              </a:rPr>
              <a:t>They should express their thoughts in a simple and respectful way through face-to-face conversation, discussion, or social media.</a:t>
            </a:r>
            <a:endParaRPr lang="en-US" sz="2000" b="1" dirty="0">
              <a:solidFill>
                <a:srgbClr val="FFFFFF"/>
              </a:solidFill>
              <a:latin typeface="Calibri"/>
              <a:ea typeface="Calibri"/>
              <a:cs typeface="Calibri"/>
            </a:endParaRPr>
          </a:p>
          <a:p>
            <a:endParaRPr lang="en-US" sz="2000" b="1" dirty="0">
              <a:solidFill>
                <a:srgbClr val="FFFFFF"/>
              </a:solidFill>
              <a:latin typeface="Calibri"/>
              <a:ea typeface="Calibri"/>
              <a:cs typeface="Calibri"/>
            </a:endParaRPr>
          </a:p>
          <a:p>
            <a:endParaRPr lang="en-US" sz="2000" b="1" dirty="0">
              <a:solidFill>
                <a:srgbClr val="FFFFFF"/>
              </a:solidFill>
              <a:latin typeface="Calibri"/>
              <a:ea typeface="Calibri"/>
              <a:cs typeface="Calibri"/>
            </a:endParaRPr>
          </a:p>
          <a:p>
            <a:r>
              <a:rPr lang="en-US" sz="2000" b="1">
                <a:solidFill>
                  <a:srgbClr val="FFFFFF"/>
                </a:solidFill>
                <a:latin typeface="Calibri"/>
                <a:ea typeface="Calibri"/>
                <a:cs typeface="Calibri"/>
              </a:rPr>
              <a:t>Noise:</a:t>
            </a:r>
            <a:endParaRPr lang="en-US" sz="2000" b="1" dirty="0">
              <a:solidFill>
                <a:srgbClr val="FFFFFF"/>
              </a:solidFill>
              <a:latin typeface="Calibri"/>
              <a:ea typeface="Calibri"/>
              <a:cs typeface="Calibri"/>
            </a:endParaRPr>
          </a:p>
          <a:p>
            <a:r>
              <a:rPr lang="en-US" sz="2000" b="1">
                <a:solidFill>
                  <a:srgbClr val="FFFFFF"/>
                </a:solidFill>
                <a:latin typeface="Calibri"/>
                <a:ea typeface="Calibri"/>
                <a:cs typeface="Calibri"/>
              </a:rPr>
              <a:t>Problems like misunderstanding, emotional reactions, ego, cultural differences, and wrong assumptions can disturb the message.</a:t>
            </a:r>
            <a:endParaRPr lang="en-US" sz="2000" b="1" dirty="0">
              <a:solidFill>
                <a:srgbClr val="FFFFFF"/>
              </a:solidFill>
              <a:latin typeface="Calibri"/>
              <a:ea typeface="Calibri"/>
              <a:cs typeface="Calibri"/>
            </a:endParaRPr>
          </a:p>
          <a:p>
            <a:endParaRPr lang="en-US" sz="2000" dirty="0">
              <a:solidFill>
                <a:srgbClr val="FFFFFF"/>
              </a:solidFill>
              <a:latin typeface="Calibri"/>
              <a:ea typeface="Calibri"/>
              <a:cs typeface="Calibri"/>
            </a:endParaRPr>
          </a:p>
          <a:p>
            <a:r>
              <a:rPr lang="en-US" sz="2000" b="1">
                <a:solidFill>
                  <a:srgbClr val="FFFFFF"/>
                </a:solidFill>
                <a:latin typeface="Calibri"/>
                <a:ea typeface="Calibri"/>
                <a:cs typeface="Calibri"/>
              </a:rPr>
              <a:t>Decoder:</a:t>
            </a:r>
            <a:endParaRPr lang="en-US" sz="2000" b="1" dirty="0">
              <a:solidFill>
                <a:srgbClr val="FFFFFF"/>
              </a:solidFill>
              <a:latin typeface="Calibri"/>
              <a:ea typeface="Calibri"/>
              <a:cs typeface="Calibri"/>
            </a:endParaRPr>
          </a:p>
          <a:p>
            <a:r>
              <a:rPr lang="en-US" sz="2000" b="1">
                <a:solidFill>
                  <a:srgbClr val="FFFFFF"/>
                </a:solidFill>
                <a:latin typeface="Calibri"/>
                <a:ea typeface="Calibri"/>
                <a:cs typeface="Calibri"/>
              </a:rPr>
              <a:t>The other person should listen properly and try to understand the real meaning instead of reacting immediately.</a:t>
            </a:r>
            <a:endParaRPr lang="en-US" sz="2000" b="1" dirty="0">
              <a:solidFill>
                <a:srgbClr val="FFFFFF"/>
              </a:solidFill>
              <a:latin typeface="Calibri"/>
              <a:ea typeface="Calibri"/>
              <a:cs typeface="Calibri"/>
            </a:endParaRPr>
          </a:p>
          <a:p>
            <a:endParaRPr lang="en-US" sz="2000" b="1" dirty="0">
              <a:solidFill>
                <a:srgbClr val="FFFFFF"/>
              </a:solidFill>
              <a:latin typeface="Calibri"/>
              <a:ea typeface="Calibri"/>
              <a:cs typeface="Calibri"/>
            </a:endParaRPr>
          </a:p>
          <a:p>
            <a:endParaRPr lang="en-US" sz="2000" b="1" dirty="0">
              <a:solidFill>
                <a:srgbClr val="FFFFFF"/>
              </a:solidFill>
              <a:latin typeface="Calibri"/>
              <a:ea typeface="Calibri"/>
              <a:cs typeface="Calibri"/>
            </a:endParaRPr>
          </a:p>
          <a:p>
            <a:r>
              <a:rPr lang="en-US" sz="2000" b="1">
                <a:solidFill>
                  <a:srgbClr val="FFFFFF"/>
                </a:solidFill>
                <a:latin typeface="Calibri"/>
                <a:ea typeface="Calibri"/>
                <a:cs typeface="Calibri"/>
              </a:rPr>
              <a:t>Receiver:</a:t>
            </a:r>
            <a:endParaRPr lang="en-US" sz="2000" b="1" dirty="0">
              <a:solidFill>
                <a:srgbClr val="FFFFFF"/>
              </a:solidFill>
              <a:latin typeface="Calibri"/>
              <a:ea typeface="Calibri"/>
              <a:cs typeface="Calibri"/>
            </a:endParaRPr>
          </a:p>
          <a:p>
            <a:r>
              <a:rPr lang="en-US" sz="2000" b="1">
                <a:solidFill>
                  <a:srgbClr val="FFFFFF"/>
                </a:solidFill>
                <a:latin typeface="Calibri"/>
                <a:ea typeface="Calibri"/>
                <a:cs typeface="Calibri"/>
              </a:rPr>
              <a:t>Both younger and older generations who receive the messag</a:t>
            </a:r>
            <a:r>
              <a:rPr lang="en-US" sz="2000" b="1">
                <a:solidFill>
                  <a:srgbClr val="FFFFFF"/>
                </a:solidFill>
              </a:rPr>
              <a:t>e and respond to it.</a:t>
            </a:r>
          </a:p>
          <a:p>
            <a:pPr algn="r"/>
            <a:endParaRPr lang="en-US" sz="1000" b="1">
              <a:solidFill>
                <a:srgbClr val="FFFFFF"/>
              </a:solidFill>
            </a:endParaRPr>
          </a:p>
          <a:p>
            <a:pPr algn="r"/>
            <a:endParaRPr lang="en-US" sz="1000">
              <a:solidFill>
                <a:srgbClr val="FFFFFF"/>
              </a:solidFill>
            </a:endParaRPr>
          </a:p>
        </p:txBody>
      </p:sp>
    </p:spTree>
    <p:extLst>
      <p:ext uri="{BB962C8B-B14F-4D97-AF65-F5344CB8AC3E}">
        <p14:creationId xmlns:p14="http://schemas.microsoft.com/office/powerpoint/2010/main" val="100630478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lumMod val="50000"/>
          </a:schemeClr>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C45BF8-6BB3-4957-DB8F-A16F398714A1}"/>
              </a:ext>
            </a:extLst>
          </p:cNvPr>
          <p:cNvSpPr>
            <a:spLocks noGrp="1"/>
          </p:cNvSpPr>
          <p:nvPr>
            <p:ph type="title"/>
          </p:nvPr>
        </p:nvSpPr>
        <p:spPr>
          <a:xfrm>
            <a:off x="6547907" y="-703949"/>
            <a:ext cx="4805891" cy="2876379"/>
          </a:xfrm>
        </p:spPr>
        <p:txBody>
          <a:bodyPr>
            <a:normAutofit/>
          </a:bodyPr>
          <a:lstStyle/>
          <a:p>
            <a:r>
              <a:rPr lang="en-GB" sz="4800" b="1">
                <a:latin typeface="Calibri"/>
                <a:ea typeface="Calibri"/>
                <a:cs typeface="Calibri"/>
              </a:rPr>
              <a:t>CONCLUSION</a:t>
            </a:r>
          </a:p>
        </p:txBody>
      </p:sp>
      <p:pic>
        <p:nvPicPr>
          <p:cNvPr id="4" name="Picture 3" descr="A person and child shaking hands on a bridge over a river&#10;&#10;AI-generated content may be incorrect.">
            <a:extLst>
              <a:ext uri="{FF2B5EF4-FFF2-40B4-BE49-F238E27FC236}">
                <a16:creationId xmlns:a16="http://schemas.microsoft.com/office/drawing/2014/main" id="{D1521FDD-5762-0EDA-FF2C-C2B0FA40E0C1}"/>
              </a:ext>
            </a:extLst>
          </p:cNvPr>
          <p:cNvPicPr>
            <a:picLocks noChangeAspect="1"/>
          </p:cNvPicPr>
          <p:nvPr/>
        </p:nvPicPr>
        <p:blipFill>
          <a:blip r:embed="rId2"/>
          <a:srcRect l="24219" r="16247" b="-1"/>
          <a:stretch>
            <a:fillRect/>
          </a:stretch>
        </p:blipFill>
        <p:spPr>
          <a:xfrm>
            <a:off x="-1244" y="10"/>
            <a:ext cx="7701023"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DDA29FB8-6230-639D-21BA-0A09138CEC46}"/>
              </a:ext>
            </a:extLst>
          </p:cNvPr>
          <p:cNvSpPr>
            <a:spLocks noGrp="1"/>
          </p:cNvSpPr>
          <p:nvPr>
            <p:ph idx="1"/>
          </p:nvPr>
        </p:nvSpPr>
        <p:spPr>
          <a:xfrm>
            <a:off x="6331818" y="1343834"/>
            <a:ext cx="5658875" cy="3843666"/>
          </a:xfrm>
        </p:spPr>
        <p:txBody>
          <a:bodyPr vert="horz" lIns="91440" tIns="45720" rIns="91440" bIns="45720" rtlCol="0" anchor="t">
            <a:noAutofit/>
          </a:bodyPr>
          <a:lstStyle/>
          <a:p>
            <a:r>
              <a:rPr lang="en-GB" sz="2200" b="1">
                <a:latin typeface="Calibri"/>
                <a:ea typeface="Calibri"/>
                <a:cs typeface="Calibri"/>
              </a:rPr>
              <a:t>In Gary’s case, the generation gap mainly happens because people from different age groups don’t always communicate properly and often misunderstand each other.</a:t>
            </a:r>
          </a:p>
          <a:p>
            <a:pPr marL="0" indent="0">
              <a:buNone/>
            </a:pPr>
            <a:endParaRPr lang="en-US" sz="2200" b="1" dirty="0">
              <a:latin typeface="Calibri"/>
              <a:ea typeface="Calibri"/>
              <a:cs typeface="Calibri"/>
            </a:endParaRPr>
          </a:p>
          <a:p>
            <a:r>
              <a:rPr lang="en-GB" sz="2200" b="1">
                <a:latin typeface="Calibri"/>
                <a:ea typeface="Calibri"/>
                <a:cs typeface="Calibri"/>
              </a:rPr>
              <a:t>The Shannon–Weaver model helps explain this by showing that when the message is clear and there is less “noise” like ego, emotions, or confusion, both sides can understand each other better.</a:t>
            </a:r>
          </a:p>
          <a:p>
            <a:pPr marL="0" indent="0">
              <a:buNone/>
            </a:pPr>
            <a:endParaRPr lang="en-US" sz="2200" b="1" dirty="0">
              <a:latin typeface="Calibri"/>
              <a:ea typeface="Calibri"/>
              <a:cs typeface="Calibri"/>
            </a:endParaRPr>
          </a:p>
          <a:p>
            <a:r>
              <a:rPr lang="en-GB" sz="2200" b="1">
                <a:latin typeface="Calibri"/>
                <a:ea typeface="Calibri"/>
                <a:cs typeface="Calibri"/>
              </a:rPr>
              <a:t>So, if people communicate in a simple and respectful way and try to understand each other’s point of view, the generation gap can be reduced and relationships can become stronger.</a:t>
            </a:r>
          </a:p>
          <a:p>
            <a:endParaRPr lang="en-GB" sz="2000" dirty="0"/>
          </a:p>
        </p:txBody>
      </p:sp>
    </p:spTree>
    <p:extLst>
      <p:ext uri="{BB962C8B-B14F-4D97-AF65-F5344CB8AC3E}">
        <p14:creationId xmlns:p14="http://schemas.microsoft.com/office/powerpoint/2010/main" val="214383318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A063A3-8F2C-46DE-EF15-91B2A9C54608}"/>
              </a:ext>
            </a:extLst>
          </p:cNvPr>
          <p:cNvSpPr>
            <a:spLocks noGrp="1"/>
          </p:cNvSpPr>
          <p:nvPr>
            <p:ph type="title"/>
          </p:nvPr>
        </p:nvSpPr>
        <p:spPr>
          <a:xfrm>
            <a:off x="1043631" y="809898"/>
            <a:ext cx="10173010" cy="1554480"/>
          </a:xfrm>
        </p:spPr>
        <p:txBody>
          <a:bodyPr anchor="ctr">
            <a:normAutofit/>
          </a:bodyPr>
          <a:lstStyle/>
          <a:p>
            <a:r>
              <a:rPr lang="en-GB" sz="4800"/>
              <a:t>Emotional Barrier</a:t>
            </a:r>
            <a:br>
              <a:rPr lang="en-GB" sz="4800"/>
            </a:br>
            <a:r>
              <a:rPr lang="en-GB" sz="2000"/>
              <a:t>Angela Leonardo</a:t>
            </a:r>
            <a:endParaRPr lang="en-US" sz="2000"/>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FE5FF63B-B6AD-5D71-88D5-C0094065FE8C}"/>
              </a:ext>
            </a:extLst>
          </p:cNvPr>
          <p:cNvGraphicFramePr>
            <a:graphicFrameLocks noGrp="1"/>
          </p:cNvGraphicFramePr>
          <p:nvPr>
            <p:ph idx="1"/>
            <p:extLst>
              <p:ext uri="{D42A27DB-BD31-4B8C-83A1-F6EECF244321}">
                <p14:modId xmlns:p14="http://schemas.microsoft.com/office/powerpoint/2010/main" val="2367996768"/>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276538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1DC6ABD-215C-4EA8-A483-CEF5B99AB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1B2126-356D-68F7-8BC1-CA2DEA77BEF6}"/>
              </a:ext>
            </a:extLst>
          </p:cNvPr>
          <p:cNvSpPr>
            <a:spLocks noGrp="1"/>
          </p:cNvSpPr>
          <p:nvPr>
            <p:ph type="title"/>
          </p:nvPr>
        </p:nvSpPr>
        <p:spPr>
          <a:xfrm>
            <a:off x="10545" y="377092"/>
            <a:ext cx="2637186" cy="2374668"/>
          </a:xfrm>
        </p:spPr>
        <p:txBody>
          <a:bodyPr vert="horz" lIns="91440" tIns="45720" rIns="91440" bIns="45720" rtlCol="0" anchor="b">
            <a:normAutofit/>
          </a:bodyPr>
          <a:lstStyle/>
          <a:p>
            <a:r>
              <a:rPr lang="en-US" sz="6000" kern="1200">
                <a:latin typeface="-webkit-standard"/>
              </a:rPr>
              <a:t>Berlo’s Model</a:t>
            </a:r>
          </a:p>
        </p:txBody>
      </p:sp>
      <p:grpSp>
        <p:nvGrpSpPr>
          <p:cNvPr id="13" name="Group 12">
            <a:extLst>
              <a:ext uri="{FF2B5EF4-FFF2-40B4-BE49-F238E27FC236}">
                <a16:creationId xmlns:a16="http://schemas.microsoft.com/office/drawing/2014/main" id="{3AF6A671-C637-4547-85F4-51B6D18813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416432" y="1"/>
            <a:ext cx="2446384" cy="5777808"/>
            <a:chOff x="329184" y="1"/>
            <a:chExt cx="524256" cy="5777808"/>
          </a:xfrm>
        </p:grpSpPr>
        <p:cxnSp>
          <p:nvCxnSpPr>
            <p:cNvPr id="14" name="Straight Connector 13">
              <a:extLst>
                <a:ext uri="{FF2B5EF4-FFF2-40B4-BE49-F238E27FC236}">
                  <a16:creationId xmlns:a16="http://schemas.microsoft.com/office/drawing/2014/main" id="{C575CF26-3D3C-4C5A-A2B7-00432016EF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1208"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1"/>
              <a:ext cx="524256" cy="55321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6598" y="269324"/>
            <a:ext cx="6116779" cy="620877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able 5">
            <a:extLst>
              <a:ext uri="{FF2B5EF4-FFF2-40B4-BE49-F238E27FC236}">
                <a16:creationId xmlns:a16="http://schemas.microsoft.com/office/drawing/2014/main" id="{873F17DF-08C1-5551-F49C-FFBC4B79C6AB}"/>
              </a:ext>
            </a:extLst>
          </p:cNvPr>
          <p:cNvGraphicFramePr>
            <a:graphicFrameLocks noGrp="1"/>
          </p:cNvGraphicFramePr>
          <p:nvPr>
            <p:extLst>
              <p:ext uri="{D42A27DB-BD31-4B8C-83A1-F6EECF244321}">
                <p14:modId xmlns:p14="http://schemas.microsoft.com/office/powerpoint/2010/main" val="2369950607"/>
              </p:ext>
            </p:extLst>
          </p:nvPr>
        </p:nvGraphicFramePr>
        <p:xfrm>
          <a:off x="2648085" y="-140510"/>
          <a:ext cx="9336779" cy="7047399"/>
        </p:xfrm>
        <a:graphic>
          <a:graphicData uri="http://schemas.openxmlformats.org/drawingml/2006/table">
            <a:tbl>
              <a:tblPr firstRow="1" bandRow="1">
                <a:solidFill>
                  <a:schemeClr val="bg1"/>
                </a:solidFill>
                <a:tableStyleId>{5C22544A-7EE6-4342-B048-85BDC9FD1C3A}</a:tableStyleId>
              </a:tblPr>
              <a:tblGrid>
                <a:gridCol w="2371116">
                  <a:extLst>
                    <a:ext uri="{9D8B030D-6E8A-4147-A177-3AD203B41FA5}">
                      <a16:colId xmlns:a16="http://schemas.microsoft.com/office/drawing/2014/main" val="1164110298"/>
                    </a:ext>
                  </a:extLst>
                </a:gridCol>
                <a:gridCol w="3326736">
                  <a:extLst>
                    <a:ext uri="{9D8B030D-6E8A-4147-A177-3AD203B41FA5}">
                      <a16:colId xmlns:a16="http://schemas.microsoft.com/office/drawing/2014/main" val="2288268984"/>
                    </a:ext>
                  </a:extLst>
                </a:gridCol>
                <a:gridCol w="1742143">
                  <a:extLst>
                    <a:ext uri="{9D8B030D-6E8A-4147-A177-3AD203B41FA5}">
                      <a16:colId xmlns:a16="http://schemas.microsoft.com/office/drawing/2014/main" val="2216141101"/>
                    </a:ext>
                  </a:extLst>
                </a:gridCol>
                <a:gridCol w="1896784">
                  <a:extLst>
                    <a:ext uri="{9D8B030D-6E8A-4147-A177-3AD203B41FA5}">
                      <a16:colId xmlns:a16="http://schemas.microsoft.com/office/drawing/2014/main" val="2112073648"/>
                    </a:ext>
                  </a:extLst>
                </a:gridCol>
              </a:tblGrid>
              <a:tr h="247972">
                <a:tc>
                  <a:txBody>
                    <a:bodyPr/>
                    <a:lstStyle/>
                    <a:p>
                      <a:pPr marL="0" marR="0" indent="0" algn="ctr" rtl="0" fontAlgn="t" latinLnBrk="0">
                        <a:buNone/>
                      </a:pPr>
                      <a:r>
                        <a:rPr lang="en-GB" sz="900" b="0" cap="none" spc="0">
                          <a:solidFill>
                            <a:schemeClr val="bg1"/>
                          </a:solidFill>
                          <a:effectLst/>
                          <a:latin typeface="Aptos" panose="020B0004020202020204" pitchFamily="34" charset="0"/>
                        </a:rPr>
                        <a:t>Sender</a:t>
                      </a:r>
                      <a:endParaRPr lang="en-GB" sz="900" b="0" cap="none" spc="0">
                        <a:solidFill>
                          <a:schemeClr val="bg1"/>
                        </a:solidFill>
                        <a:effectLst/>
                        <a:latin typeface="Arial" panose="020B0604020202020204" pitchFamily="34" charset="0"/>
                      </a:endParaRPr>
                    </a:p>
                  </a:txBody>
                  <a:tcPr marL="78156" marR="60120" marT="60120" marB="60120" anchor="ctr">
                    <a:lnL w="19050" cap="flat" cmpd="sng" algn="ctr">
                      <a:solidFill>
                        <a:schemeClr val="tx1"/>
                      </a:solidFill>
                      <a:prstDash val="solid"/>
                    </a:lnL>
                    <a:lnR w="12700" cmpd="sng">
                      <a:noFill/>
                    </a:lnR>
                    <a:lnT w="19050" cap="flat" cmpd="sng" algn="ctr">
                      <a:solidFill>
                        <a:schemeClr val="tx1"/>
                      </a:solidFill>
                      <a:prstDash val="solid"/>
                    </a:lnT>
                    <a:lnB w="38100" cmpd="sng">
                      <a:noFill/>
                    </a:lnB>
                    <a:solidFill>
                      <a:schemeClr val="tx1"/>
                    </a:solidFill>
                  </a:tcPr>
                </a:tc>
                <a:tc>
                  <a:txBody>
                    <a:bodyPr/>
                    <a:lstStyle/>
                    <a:p>
                      <a:pPr marL="0" marR="0" indent="0" algn="ctr" rtl="0" fontAlgn="t" latinLnBrk="0">
                        <a:buNone/>
                      </a:pPr>
                      <a:r>
                        <a:rPr lang="en-GB" sz="900" b="0" cap="none" spc="0">
                          <a:solidFill>
                            <a:schemeClr val="bg1"/>
                          </a:solidFill>
                          <a:effectLst/>
                          <a:latin typeface="Aptos" panose="020B0004020202020204" pitchFamily="34" charset="0"/>
                        </a:rPr>
                        <a:t>Message</a:t>
                      </a:r>
                      <a:endParaRPr lang="en-GB" sz="900" b="0" cap="none" spc="0">
                        <a:solidFill>
                          <a:schemeClr val="bg1"/>
                        </a:solidFill>
                        <a:effectLst/>
                        <a:latin typeface="Arial" panose="020B0604020202020204" pitchFamily="34" charset="0"/>
                      </a:endParaRPr>
                    </a:p>
                  </a:txBody>
                  <a:tcPr marL="78156" marR="60120" marT="60120" marB="60120" anchor="ctr">
                    <a:lnL w="12700" cmpd="sng">
                      <a:noFill/>
                    </a:lnL>
                    <a:lnR w="12700" cmpd="sng">
                      <a:noFill/>
                    </a:lnR>
                    <a:lnT w="19050" cap="flat" cmpd="sng" algn="ctr">
                      <a:solidFill>
                        <a:schemeClr val="tx1"/>
                      </a:solidFill>
                      <a:prstDash val="solid"/>
                    </a:lnT>
                    <a:lnB w="38100" cmpd="sng">
                      <a:noFill/>
                    </a:lnB>
                    <a:solidFill>
                      <a:schemeClr val="tx1"/>
                    </a:solidFill>
                  </a:tcPr>
                </a:tc>
                <a:tc>
                  <a:txBody>
                    <a:bodyPr/>
                    <a:lstStyle/>
                    <a:p>
                      <a:pPr marL="0" algn="ctr" rtl="0" fontAlgn="t" latinLnBrk="0">
                        <a:buNone/>
                      </a:pPr>
                      <a:r>
                        <a:rPr lang="en-GB" sz="900" b="0" cap="none" spc="0">
                          <a:solidFill>
                            <a:schemeClr val="bg1"/>
                          </a:solidFill>
                          <a:effectLst/>
                          <a:latin typeface="Aptos" panose="020B0004020202020204" pitchFamily="34" charset="0"/>
                        </a:rPr>
                        <a:t>Channel</a:t>
                      </a:r>
                      <a:endParaRPr lang="en-GB" sz="900" b="0" cap="none" spc="0">
                        <a:solidFill>
                          <a:schemeClr val="bg1"/>
                        </a:solidFill>
                        <a:effectLst/>
                        <a:latin typeface="Arial" panose="020B0604020202020204" pitchFamily="34" charset="0"/>
                      </a:endParaRPr>
                    </a:p>
                  </a:txBody>
                  <a:tcPr marL="78156" marR="60120" marT="60120" marB="60120" anchor="ctr">
                    <a:lnL w="12700" cmpd="sng">
                      <a:noFill/>
                    </a:lnL>
                    <a:lnR w="12700" cmpd="sng">
                      <a:noFill/>
                    </a:lnR>
                    <a:lnT w="19050" cap="flat" cmpd="sng" algn="ctr">
                      <a:solidFill>
                        <a:schemeClr val="tx1"/>
                      </a:solidFill>
                      <a:prstDash val="solid"/>
                    </a:lnT>
                    <a:lnB w="38100" cmpd="sng">
                      <a:noFill/>
                    </a:lnB>
                    <a:solidFill>
                      <a:schemeClr val="tx1"/>
                    </a:solidFill>
                  </a:tcPr>
                </a:tc>
                <a:tc>
                  <a:txBody>
                    <a:bodyPr/>
                    <a:lstStyle/>
                    <a:p>
                      <a:pPr marL="0" algn="ctr" rtl="0" fontAlgn="t" latinLnBrk="0">
                        <a:buNone/>
                      </a:pPr>
                      <a:r>
                        <a:rPr lang="en-GB" sz="900" b="0" cap="none" spc="0">
                          <a:solidFill>
                            <a:schemeClr val="bg1"/>
                          </a:solidFill>
                          <a:effectLst/>
                          <a:latin typeface="Aptos" panose="020B0004020202020204" pitchFamily="34" charset="0"/>
                        </a:rPr>
                        <a:t>Receiver</a:t>
                      </a:r>
                      <a:endParaRPr lang="en-GB" sz="900" b="0" cap="none" spc="0">
                        <a:solidFill>
                          <a:schemeClr val="bg1"/>
                        </a:solidFill>
                        <a:effectLst/>
                        <a:latin typeface="Arial" panose="020B0604020202020204" pitchFamily="34" charset="0"/>
                      </a:endParaRPr>
                    </a:p>
                  </a:txBody>
                  <a:tcPr marL="78156" marR="60120" marT="60120" marB="60120" anchor="ctr">
                    <a:lnL w="12700" cmpd="sng">
                      <a:noFill/>
                    </a:lnL>
                    <a:lnR w="12700" cmpd="sng">
                      <a:noFill/>
                    </a:lnR>
                    <a:lnT w="19050" cap="flat" cmpd="sng" algn="ctr">
                      <a:solidFill>
                        <a:schemeClr val="tx1"/>
                      </a:solidFill>
                      <a:prstDash val="solid"/>
                    </a:lnT>
                    <a:lnB w="38100" cmpd="sng">
                      <a:noFill/>
                    </a:lnB>
                    <a:solidFill>
                      <a:schemeClr val="tx1"/>
                    </a:solidFill>
                  </a:tcPr>
                </a:tc>
                <a:extLst>
                  <a:ext uri="{0D108BD9-81ED-4DB2-BD59-A6C34878D82A}">
                    <a16:rowId xmlns:a16="http://schemas.microsoft.com/office/drawing/2014/main" val="2471508443"/>
                  </a:ext>
                </a:extLst>
              </a:tr>
              <a:tr h="4756558">
                <a:tc>
                  <a:txBody>
                    <a:bodyPr/>
                    <a:lstStyle/>
                    <a:p>
                      <a:pPr marL="0" algn="ctr" rtl="0" fontAlgn="t" latinLnBrk="0">
                        <a:buNone/>
                      </a:pPr>
                      <a:r>
                        <a:rPr lang="en-GB" sz="2400" b="0" cap="none" spc="0">
                          <a:solidFill>
                            <a:schemeClr val="tx1"/>
                          </a:solidFill>
                          <a:effectLst/>
                          <a:latin typeface="Aptos"/>
                        </a:rPr>
                        <a:t>Source:</a:t>
                      </a:r>
                      <a:endParaRPr lang="en-GB" sz="2400" b="0" cap="none" spc="0">
                        <a:solidFill>
                          <a:schemeClr val="tx1"/>
                        </a:solidFill>
                        <a:effectLst/>
                        <a:latin typeface="Arial"/>
                      </a:endParaRPr>
                    </a:p>
                    <a:p>
                      <a:pPr marL="0" algn="ctr" rtl="0" fontAlgn="t" latinLnBrk="0">
                        <a:buNone/>
                      </a:pPr>
                      <a:r>
                        <a:rPr lang="en-GB" sz="2400" b="0" cap="none" spc="0">
                          <a:solidFill>
                            <a:schemeClr val="tx1"/>
                          </a:solidFill>
                          <a:effectLst/>
                          <a:latin typeface="Aptos"/>
                        </a:rPr>
                        <a:t>Gary (The manager)</a:t>
                      </a:r>
                      <a:endParaRPr lang="en-GB" sz="2400" b="0" cap="none" spc="0">
                        <a:solidFill>
                          <a:schemeClr val="tx1"/>
                        </a:solidFill>
                        <a:effectLst/>
                        <a:latin typeface="Arial"/>
                      </a:endParaRPr>
                    </a:p>
                  </a:txBody>
                  <a:tcPr marL="78156" marR="60120" marT="60120" marB="60120">
                    <a:lnL w="19050" cap="flat" cmpd="sng" algn="ctr">
                      <a:solidFill>
                        <a:schemeClr val="tx1"/>
                      </a:solidFill>
                      <a:prstDash val="solid"/>
                    </a:lnL>
                    <a:lnR w="6350" cap="flat" cmpd="sng" algn="ctr">
                      <a:solidFill>
                        <a:schemeClr val="tx1">
                          <a:lumMod val="50000"/>
                          <a:lumOff val="50000"/>
                        </a:schemeClr>
                      </a:solidFill>
                      <a:prstDash val="solid"/>
                    </a:lnR>
                    <a:lnT w="38100" cmpd="sng">
                      <a:noFill/>
                    </a:lnT>
                    <a:lnB w="6350" cap="flat" cmpd="sng" algn="ctr">
                      <a:solidFill>
                        <a:schemeClr val="tx1">
                          <a:lumMod val="50000"/>
                          <a:lumOff val="50000"/>
                        </a:schemeClr>
                      </a:solidFill>
                      <a:prstDash val="solid"/>
                    </a:lnB>
                    <a:noFill/>
                  </a:tcPr>
                </a:tc>
                <a:tc>
                  <a:txBody>
                    <a:bodyPr/>
                    <a:lstStyle/>
                    <a:p>
                      <a:pPr marL="0" algn="ctr" rtl="0" fontAlgn="t" latinLnBrk="0">
                        <a:buNone/>
                      </a:pPr>
                      <a:r>
                        <a:rPr lang="en-GB" sz="1200" cap="none" spc="0">
                          <a:solidFill>
                            <a:schemeClr val="tx1"/>
                          </a:solidFill>
                          <a:effectLst/>
                          <a:latin typeface="Aptos"/>
                        </a:rPr>
                        <a:t>Content:</a:t>
                      </a:r>
                      <a:endParaRPr lang="en-GB" sz="1200" cap="none" spc="0">
                        <a:solidFill>
                          <a:schemeClr val="tx1"/>
                        </a:solidFill>
                        <a:effectLst/>
                        <a:latin typeface="Arial"/>
                      </a:endParaRPr>
                    </a:p>
                    <a:p>
                      <a:pPr marL="0" algn="ctr" rtl="0" fontAlgn="t" latinLnBrk="0">
                        <a:buNone/>
                      </a:pPr>
                      <a:r>
                        <a:rPr lang="en-GB" sz="1400" cap="none" spc="0">
                          <a:solidFill>
                            <a:schemeClr val="tx1"/>
                          </a:solidFill>
                          <a:effectLst/>
                          <a:latin typeface="Aptos"/>
                        </a:rPr>
                        <a:t>Gary went out with his friends on a Monday night and slept at 2 </a:t>
                      </a:r>
                      <a:r>
                        <a:rPr lang="en-GB" sz="1400" cap="none" spc="0" err="1">
                          <a:solidFill>
                            <a:schemeClr val="tx1"/>
                          </a:solidFill>
                          <a:effectLst/>
                          <a:latin typeface="Aptos"/>
                        </a:rPr>
                        <a:t>a.m</a:t>
                      </a:r>
                      <a:r>
                        <a:rPr lang="en-GB" sz="1400" cap="none" spc="0">
                          <a:solidFill>
                            <a:schemeClr val="tx1"/>
                          </a:solidFill>
                          <a:effectLst/>
                          <a:latin typeface="Aptos"/>
                        </a:rPr>
                        <a:t> as he had to work on his car. He needed to wake up at 6 </a:t>
                      </a:r>
                      <a:r>
                        <a:rPr lang="en-GB" sz="1400" cap="none" spc="0" err="1">
                          <a:solidFill>
                            <a:schemeClr val="tx1"/>
                          </a:solidFill>
                          <a:effectLst/>
                          <a:latin typeface="Aptos"/>
                        </a:rPr>
                        <a:t>a.m</a:t>
                      </a:r>
                      <a:r>
                        <a:rPr lang="en-GB" sz="1400" cap="none" spc="0">
                          <a:solidFill>
                            <a:schemeClr val="tx1"/>
                          </a:solidFill>
                          <a:effectLst/>
                          <a:latin typeface="Aptos"/>
                        </a:rPr>
                        <a:t> for work causing exhaustion. He has realized a lot of health protocols he has neglected such as: dirty fingernails and improper haircut which added stress and worry. Trying to be on time for work but finding that there are no clean uniform left for him, so he just chose the LEAST dirty and put it on. The car he worked on for hours didn’t work so he had to rush to the tube station and stopped for a few which caused delay. Finally, arriving in his workplace he finds tray upon tray of chicken being left overnight which has caused for it to be sticky and smelly. A cherry on top to just fill his morning badly so reaching his limit he pulled his hair out of frustration and called everyone “idiots”.</a:t>
                      </a:r>
                    </a:p>
                  </a:txBody>
                  <a:tcPr marL="78156" marR="60120" marT="60120" marB="60120">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38100" cmpd="sng">
                      <a:noFill/>
                    </a:lnT>
                    <a:lnB w="6350" cap="flat" cmpd="sng" algn="ctr">
                      <a:solidFill>
                        <a:schemeClr val="tx1">
                          <a:lumMod val="50000"/>
                          <a:lumOff val="50000"/>
                        </a:schemeClr>
                      </a:solidFill>
                      <a:prstDash val="solid"/>
                    </a:lnB>
                    <a:noFill/>
                  </a:tcPr>
                </a:tc>
                <a:tc>
                  <a:txBody>
                    <a:bodyPr/>
                    <a:lstStyle/>
                    <a:p>
                      <a:pPr marL="0" algn="ctr" rtl="0" fontAlgn="t" latinLnBrk="0">
                        <a:buNone/>
                      </a:pPr>
                      <a:r>
                        <a:rPr lang="en-GB" sz="2000" cap="none" spc="0">
                          <a:solidFill>
                            <a:schemeClr val="tx1"/>
                          </a:solidFill>
                          <a:effectLst/>
                          <a:latin typeface="Aptos"/>
                        </a:rPr>
                        <a:t>Seeing:</a:t>
                      </a:r>
                      <a:endParaRPr lang="en-GB" sz="2000" cap="none" spc="0">
                        <a:solidFill>
                          <a:schemeClr val="tx1"/>
                        </a:solidFill>
                        <a:effectLst/>
                        <a:latin typeface="Arial"/>
                      </a:endParaRPr>
                    </a:p>
                    <a:p>
                      <a:pPr marL="0" algn="ctr" rtl="0" fontAlgn="t" latinLnBrk="0">
                        <a:buNone/>
                      </a:pPr>
                      <a:r>
                        <a:rPr lang="en-GB" sz="2000" cap="none" spc="0">
                          <a:solidFill>
                            <a:schemeClr val="tx1"/>
                          </a:solidFill>
                          <a:effectLst/>
                          <a:latin typeface="Aptos"/>
                        </a:rPr>
                        <a:t>Tray upon tray of leftover chicken </a:t>
                      </a:r>
                      <a:endParaRPr lang="en-GB" sz="2000" cap="none" spc="0">
                        <a:solidFill>
                          <a:schemeClr val="tx1"/>
                        </a:solidFill>
                        <a:effectLst/>
                        <a:latin typeface="Arial"/>
                      </a:endParaRPr>
                    </a:p>
                  </a:txBody>
                  <a:tcPr marL="78156" marR="60120" marT="60120" marB="60120">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38100" cmpd="sng">
                      <a:noFill/>
                    </a:lnT>
                    <a:lnB w="6350" cap="flat" cmpd="sng" algn="ctr">
                      <a:solidFill>
                        <a:schemeClr val="tx1">
                          <a:lumMod val="50000"/>
                          <a:lumOff val="50000"/>
                        </a:schemeClr>
                      </a:solidFill>
                      <a:prstDash val="solid"/>
                    </a:lnB>
                    <a:noFill/>
                  </a:tcPr>
                </a:tc>
                <a:tc>
                  <a:txBody>
                    <a:bodyPr/>
                    <a:lstStyle/>
                    <a:p>
                      <a:pPr marL="0" algn="ctr" rtl="0" fontAlgn="t" latinLnBrk="0">
                        <a:buNone/>
                      </a:pPr>
                      <a:r>
                        <a:rPr lang="en-GB" sz="2000" cap="none" spc="0">
                          <a:solidFill>
                            <a:schemeClr val="tx1"/>
                          </a:solidFill>
                          <a:effectLst/>
                          <a:latin typeface="Aptos"/>
                        </a:rPr>
                        <a:t>Receiver:</a:t>
                      </a:r>
                      <a:endParaRPr lang="en-GB" sz="2000" cap="none" spc="0">
                        <a:solidFill>
                          <a:schemeClr val="tx1"/>
                        </a:solidFill>
                        <a:effectLst/>
                        <a:latin typeface="Arial"/>
                      </a:endParaRPr>
                    </a:p>
                    <a:p>
                      <a:pPr marL="0" algn="ctr" rtl="0" fontAlgn="t" latinLnBrk="0">
                        <a:buNone/>
                      </a:pPr>
                      <a:r>
                        <a:rPr lang="en-GB" sz="2000" cap="none" spc="0">
                          <a:solidFill>
                            <a:schemeClr val="tx1"/>
                          </a:solidFill>
                          <a:effectLst/>
                          <a:latin typeface="Aptos"/>
                        </a:rPr>
                        <a:t>The Workforce (Employees)</a:t>
                      </a:r>
                      <a:endParaRPr lang="en-GB" sz="2000" cap="none" spc="0">
                        <a:solidFill>
                          <a:schemeClr val="tx1"/>
                        </a:solidFill>
                        <a:effectLst/>
                        <a:latin typeface="Arial"/>
                      </a:endParaRPr>
                    </a:p>
                  </a:txBody>
                  <a:tcPr marL="78156" marR="60120" marT="60120" marB="60120">
                    <a:lnL w="6350" cap="flat" cmpd="sng" algn="ctr">
                      <a:solidFill>
                        <a:schemeClr val="tx1">
                          <a:lumMod val="50000"/>
                          <a:lumOff val="50000"/>
                        </a:schemeClr>
                      </a:solidFill>
                      <a:prstDash val="solid"/>
                    </a:lnL>
                    <a:lnR w="19050" cap="flat" cmpd="sng" algn="ctr">
                      <a:solidFill>
                        <a:schemeClr val="tx1"/>
                      </a:solidFill>
                      <a:prstDash val="solid"/>
                    </a:lnR>
                    <a:lnT w="38100" cmpd="sng">
                      <a:noFill/>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2859247833"/>
                  </a:ext>
                </a:extLst>
              </a:tr>
              <a:tr h="991888">
                <a:tc>
                  <a:txBody>
                    <a:bodyPr/>
                    <a:lstStyle/>
                    <a:p>
                      <a:pPr marL="0" algn="ctr" rtl="0" fontAlgn="t" latinLnBrk="0">
                        <a:buNone/>
                      </a:pPr>
                      <a:r>
                        <a:rPr lang="en-GB" sz="1200" cap="none" spc="0">
                          <a:solidFill>
                            <a:schemeClr val="tx1"/>
                          </a:solidFill>
                          <a:effectLst/>
                          <a:latin typeface="Aptos"/>
                        </a:rPr>
                        <a:t>Communication Skills:</a:t>
                      </a:r>
                    </a:p>
                    <a:p>
                      <a:pPr marL="0" algn="ctr" rtl="0" fontAlgn="t" latinLnBrk="0">
                        <a:buNone/>
                      </a:pPr>
                      <a:r>
                        <a:rPr lang="en-GB" sz="1200" cap="none" spc="0">
                          <a:solidFill>
                            <a:schemeClr val="tx1"/>
                          </a:solidFill>
                          <a:effectLst/>
                          <a:latin typeface="Aptos"/>
                        </a:rPr>
                        <a:t>Speaking</a:t>
                      </a:r>
                    </a:p>
                  </a:txBody>
                  <a:tcPr marL="78156" marR="60120" marT="60120" marB="60120">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marL="0" algn="ctr" rtl="0" fontAlgn="t" latinLnBrk="0">
                        <a:buNone/>
                      </a:pPr>
                      <a:r>
                        <a:rPr lang="en-GB" sz="1200" cap="none" spc="0">
                          <a:solidFill>
                            <a:schemeClr val="tx1"/>
                          </a:solidFill>
                          <a:effectLst/>
                          <a:latin typeface="Aptos"/>
                        </a:rPr>
                        <a:t>Elements:</a:t>
                      </a:r>
                    </a:p>
                    <a:p>
                      <a:pPr marL="0" algn="ctr" rtl="0" fontAlgn="t" latinLnBrk="0">
                        <a:buNone/>
                      </a:pPr>
                      <a:r>
                        <a:rPr lang="en-GB" sz="1200" cap="none" spc="0">
                          <a:solidFill>
                            <a:schemeClr val="tx1"/>
                          </a:solidFill>
                          <a:effectLst/>
                          <a:latin typeface="Aptos"/>
                        </a:rPr>
                        <a:t>He pulled his hair </a:t>
                      </a:r>
                      <a:r>
                        <a:rPr lang="en-GB" sz="1200" b="1" u="sng" cap="none" spc="0">
                          <a:solidFill>
                            <a:schemeClr val="tx1"/>
                          </a:solidFill>
                          <a:effectLst/>
                          <a:latin typeface="Aptos"/>
                        </a:rPr>
                        <a:t>(gesture) </a:t>
                      </a:r>
                      <a:r>
                        <a:rPr lang="en-GB" sz="1200" cap="none" spc="0">
                          <a:solidFill>
                            <a:schemeClr val="tx1"/>
                          </a:solidFill>
                          <a:effectLst/>
                          <a:latin typeface="Aptos"/>
                        </a:rPr>
                        <a:t>and called everyone “idiots” </a:t>
                      </a:r>
                      <a:r>
                        <a:rPr lang="en-GB" sz="1200" b="1" u="sng" cap="none" spc="0">
                          <a:solidFill>
                            <a:schemeClr val="tx1"/>
                          </a:solidFill>
                          <a:effectLst/>
                          <a:latin typeface="Aptos"/>
                        </a:rPr>
                        <a:t>(language)</a:t>
                      </a:r>
                      <a:endParaRPr lang="en-GB" sz="1200" cap="none" spc="0">
                        <a:solidFill>
                          <a:schemeClr val="tx1"/>
                        </a:solidFill>
                        <a:effectLst/>
                        <a:latin typeface="Aptos"/>
                      </a:endParaRPr>
                    </a:p>
                  </a:txBody>
                  <a:tcPr marL="78156" marR="60120" marT="60120" marB="60120">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marL="0" algn="ctr" rtl="0" fontAlgn="t" latinLnBrk="0">
                        <a:buNone/>
                      </a:pPr>
                      <a:r>
                        <a:rPr lang="en-GB" sz="2000" cap="none" spc="0">
                          <a:solidFill>
                            <a:schemeClr val="tx1"/>
                          </a:solidFill>
                          <a:effectLst/>
                          <a:latin typeface="Aptos"/>
                        </a:rPr>
                        <a:t>Touching:</a:t>
                      </a:r>
                    </a:p>
                    <a:p>
                      <a:pPr marL="0" algn="ctr" rtl="0" fontAlgn="t" latinLnBrk="0">
                        <a:buNone/>
                      </a:pPr>
                      <a:r>
                        <a:rPr lang="en-GB" sz="2000" cap="none" spc="0">
                          <a:solidFill>
                            <a:schemeClr val="tx1"/>
                          </a:solidFill>
                          <a:effectLst/>
                          <a:latin typeface="Aptos"/>
                        </a:rPr>
                        <a:t>Sticky chicken</a:t>
                      </a:r>
                    </a:p>
                  </a:txBody>
                  <a:tcPr marL="78156" marR="60120" marT="60120" marB="60120">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marL="0" algn="ctr" rtl="0" fontAlgn="t" latinLnBrk="0">
                        <a:buNone/>
                      </a:pPr>
                      <a:r>
                        <a:rPr lang="en-GB" sz="1200" cap="none" spc="0">
                          <a:solidFill>
                            <a:schemeClr val="tx1"/>
                          </a:solidFill>
                          <a:effectLst/>
                          <a:latin typeface="Aptos"/>
                        </a:rPr>
                        <a:t>Communication Skills:</a:t>
                      </a:r>
                    </a:p>
                    <a:p>
                      <a:pPr marL="0" algn="ctr" rtl="0" fontAlgn="t" latinLnBrk="0">
                        <a:buNone/>
                      </a:pPr>
                      <a:r>
                        <a:rPr lang="en-GB" sz="1200" cap="none" spc="0">
                          <a:solidFill>
                            <a:schemeClr val="tx1"/>
                          </a:solidFill>
                          <a:effectLst/>
                          <a:latin typeface="Aptos"/>
                        </a:rPr>
                        <a:t>Listening, Reading</a:t>
                      </a:r>
                    </a:p>
                  </a:txBody>
                  <a:tcPr marL="78156" marR="60120" marT="60120" marB="60120">
                    <a:lnL w="6350" cap="flat" cmpd="sng" algn="ctr">
                      <a:solidFill>
                        <a:schemeClr val="tx1">
                          <a:lumMod val="50000"/>
                          <a:lumOff val="50000"/>
                        </a:schemeClr>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2090926354"/>
                  </a:ext>
                </a:extLst>
              </a:tr>
              <a:tr h="1014431">
                <a:tc>
                  <a:txBody>
                    <a:bodyPr/>
                    <a:lstStyle/>
                    <a:p>
                      <a:pPr marL="0" algn="ctr" rtl="0" fontAlgn="t" latinLnBrk="0">
                        <a:buNone/>
                      </a:pPr>
                      <a:r>
                        <a:rPr lang="en-GB" sz="1200" cap="none" spc="0">
                          <a:solidFill>
                            <a:schemeClr val="tx1"/>
                          </a:solidFill>
                          <a:effectLst/>
                          <a:latin typeface="Aptos"/>
                        </a:rPr>
                        <a:t>Attitudes:</a:t>
                      </a:r>
                    </a:p>
                    <a:p>
                      <a:pPr marL="0" algn="ctr" rtl="0" fontAlgn="t" latinLnBrk="0">
                        <a:buNone/>
                      </a:pPr>
                      <a:r>
                        <a:rPr lang="en-GB" sz="1200" cap="none" spc="0">
                          <a:solidFill>
                            <a:schemeClr val="tx1"/>
                          </a:solidFill>
                          <a:effectLst/>
                          <a:latin typeface="Aptos"/>
                        </a:rPr>
                        <a:t>Emotional Attitude such as impatience, anger, burnout and overwhelm</a:t>
                      </a:r>
                    </a:p>
                  </a:txBody>
                  <a:tcPr marL="78156" marR="60120" marT="60120" marB="60120">
                    <a:lnL w="19050" cap="flat" cmpd="sng" algn="ctr">
                      <a:solidFill>
                        <a:schemeClr val="tx1"/>
                      </a:solidFill>
                      <a:prstDash val="solid"/>
                    </a:lnL>
                    <a:lnR w="6350" cap="flat" cmpd="sng" algn="ctr">
                      <a:solidFill>
                        <a:schemeClr val="tx1">
                          <a:lumMod val="50000"/>
                          <a:lumOff val="50000"/>
                        </a:schemeClr>
                      </a:solidFill>
                      <a:prstDash val="solid"/>
                    </a:lnR>
                    <a:lnT w="12700" cmpd="sng">
                      <a:noFill/>
                      <a:prstDash val="solid"/>
                    </a:lnT>
                    <a:lnB w="19050" cap="flat" cmpd="sng" algn="ctr">
                      <a:solidFill>
                        <a:schemeClr val="tx1"/>
                      </a:solidFill>
                      <a:prstDash val="solid"/>
                    </a:lnB>
                    <a:noFill/>
                  </a:tcPr>
                </a:tc>
                <a:tc>
                  <a:txBody>
                    <a:bodyPr/>
                    <a:lstStyle/>
                    <a:p>
                      <a:pPr marL="0" algn="ctr" rtl="0" fontAlgn="t" latinLnBrk="0">
                        <a:buNone/>
                      </a:pPr>
                      <a:r>
                        <a:rPr lang="en-GB" sz="1200" cap="none" spc="0">
                          <a:solidFill>
                            <a:schemeClr val="tx1"/>
                          </a:solidFill>
                          <a:effectLst/>
                          <a:latin typeface="Aptos"/>
                        </a:rPr>
                        <a:t>Treatment:</a:t>
                      </a:r>
                    </a:p>
                    <a:p>
                      <a:pPr marL="0" algn="ctr" rtl="0" fontAlgn="t" latinLnBrk="0">
                        <a:buNone/>
                      </a:pPr>
                      <a:r>
                        <a:rPr lang="en-GB" sz="2000" cap="none" spc="0">
                          <a:solidFill>
                            <a:schemeClr val="tx1"/>
                          </a:solidFill>
                          <a:effectLst/>
                          <a:latin typeface="Aptos"/>
                        </a:rPr>
                        <a:t>Gary acted negatively towards his staff members.</a:t>
                      </a:r>
                    </a:p>
                  </a:txBody>
                  <a:tcPr marL="78156" marR="60120" marT="60120" marB="60120">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2700" cmpd="sng">
                      <a:noFill/>
                      <a:prstDash val="solid"/>
                    </a:lnT>
                    <a:lnB w="19050" cap="flat" cmpd="sng" algn="ctr">
                      <a:solidFill>
                        <a:schemeClr val="tx1"/>
                      </a:solidFill>
                      <a:prstDash val="solid"/>
                    </a:lnB>
                    <a:noFill/>
                  </a:tcPr>
                </a:tc>
                <a:tc>
                  <a:txBody>
                    <a:bodyPr/>
                    <a:lstStyle/>
                    <a:p>
                      <a:pPr marL="0" algn="ctr" rtl="0" fontAlgn="t" latinLnBrk="0">
                        <a:buNone/>
                      </a:pPr>
                      <a:r>
                        <a:rPr lang="en-GB" sz="1200" cap="none" spc="0">
                          <a:solidFill>
                            <a:schemeClr val="tx1"/>
                          </a:solidFill>
                          <a:effectLst/>
                          <a:latin typeface="Aptos"/>
                        </a:rPr>
                        <a:t>Smelling:</a:t>
                      </a:r>
                    </a:p>
                    <a:p>
                      <a:pPr marL="0" algn="ctr" rtl="0" fontAlgn="t" latinLnBrk="0">
                        <a:buNone/>
                      </a:pPr>
                      <a:r>
                        <a:rPr lang="en-GB" sz="1200" cap="none" spc="0">
                          <a:solidFill>
                            <a:schemeClr val="tx1"/>
                          </a:solidFill>
                          <a:effectLst/>
                          <a:latin typeface="Aptos"/>
                        </a:rPr>
                        <a:t>Smelly chicken and workplace</a:t>
                      </a:r>
                    </a:p>
                  </a:txBody>
                  <a:tcPr marL="78156" marR="60120" marT="60120" marB="60120">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2700" cmpd="sng">
                      <a:noFill/>
                      <a:prstDash val="solid"/>
                    </a:lnT>
                    <a:lnB w="19050" cap="flat" cmpd="sng" algn="ctr">
                      <a:solidFill>
                        <a:schemeClr val="tx1"/>
                      </a:solidFill>
                      <a:prstDash val="solid"/>
                    </a:lnB>
                    <a:noFill/>
                  </a:tcPr>
                </a:tc>
                <a:tc>
                  <a:txBody>
                    <a:bodyPr/>
                    <a:lstStyle/>
                    <a:p>
                      <a:pPr marL="0" algn="ctr" rtl="0" fontAlgn="t" latinLnBrk="0">
                        <a:buNone/>
                      </a:pPr>
                      <a:r>
                        <a:rPr lang="en-GB" sz="1200" cap="none" spc="0">
                          <a:solidFill>
                            <a:schemeClr val="tx1"/>
                          </a:solidFill>
                          <a:effectLst/>
                          <a:latin typeface="Aptos"/>
                        </a:rPr>
                        <a:t>Attitudes:</a:t>
                      </a:r>
                    </a:p>
                    <a:p>
                      <a:pPr marL="0" algn="ctr" rtl="0" fontAlgn="t" latinLnBrk="0">
                        <a:buNone/>
                      </a:pPr>
                      <a:r>
                        <a:rPr lang="en-GB" sz="1200" cap="none" spc="0">
                          <a:solidFill>
                            <a:schemeClr val="tx1"/>
                          </a:solidFill>
                          <a:effectLst/>
                          <a:latin typeface="Aptos"/>
                        </a:rPr>
                        <a:t>Older staff seem to understand but younger staff does something else.</a:t>
                      </a:r>
                    </a:p>
                  </a:txBody>
                  <a:tcPr marL="78156" marR="60120" marT="60120" marB="60120">
                    <a:lnL w="6350" cap="flat" cmpd="sng" algn="ctr">
                      <a:solidFill>
                        <a:schemeClr val="tx1">
                          <a:lumMod val="50000"/>
                          <a:lumOff val="50000"/>
                        </a:schemeClr>
                      </a:solidFill>
                      <a:prstDash val="solid"/>
                    </a:lnL>
                    <a:lnR w="19050" cap="flat" cmpd="sng" algn="ctr">
                      <a:solidFill>
                        <a:schemeClr val="tx1"/>
                      </a:solidFill>
                      <a:prstDash val="solid"/>
                    </a:lnR>
                    <a:lnT w="12700" cmpd="sng">
                      <a:noFill/>
                      <a:prstDash val="solid"/>
                    </a:lnT>
                    <a:lnB w="19050" cap="flat" cmpd="sng" algn="ctr">
                      <a:solidFill>
                        <a:schemeClr val="tx1"/>
                      </a:solidFill>
                      <a:prstDash val="solid"/>
                    </a:lnB>
                    <a:noFill/>
                  </a:tcPr>
                </a:tc>
                <a:extLst>
                  <a:ext uri="{0D108BD9-81ED-4DB2-BD59-A6C34878D82A}">
                    <a16:rowId xmlns:a16="http://schemas.microsoft.com/office/drawing/2014/main" val="1045661159"/>
                  </a:ext>
                </a:extLst>
              </a:tr>
            </a:tbl>
          </a:graphicData>
        </a:graphic>
      </p:graphicFrame>
    </p:spTree>
    <p:extLst>
      <p:ext uri="{BB962C8B-B14F-4D97-AF65-F5344CB8AC3E}">
        <p14:creationId xmlns:p14="http://schemas.microsoft.com/office/powerpoint/2010/main" val="73261102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1DC6ABD-215C-4EA8-A483-CEF5B99AB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B367B4-228D-66A2-54CB-A97FD7BAC5CD}"/>
              </a:ext>
            </a:extLst>
          </p:cNvPr>
          <p:cNvSpPr>
            <a:spLocks noGrp="1"/>
          </p:cNvSpPr>
          <p:nvPr>
            <p:ph type="title"/>
          </p:nvPr>
        </p:nvSpPr>
        <p:spPr>
          <a:xfrm>
            <a:off x="599609" y="679731"/>
            <a:ext cx="4171994" cy="3736540"/>
          </a:xfrm>
        </p:spPr>
        <p:txBody>
          <a:bodyPr vert="horz" lIns="91440" tIns="45720" rIns="91440" bIns="45720" rtlCol="0" anchor="b">
            <a:normAutofit/>
          </a:bodyPr>
          <a:lstStyle/>
          <a:p>
            <a:r>
              <a:rPr lang="en-US" sz="6000" kern="1200">
                <a:solidFill>
                  <a:schemeClr val="tx1"/>
                </a:solidFill>
                <a:latin typeface="+mj-lt"/>
                <a:ea typeface="+mj-ea"/>
                <a:cs typeface="+mj-cs"/>
              </a:rPr>
              <a:t>Berlo's Model</a:t>
            </a:r>
          </a:p>
        </p:txBody>
      </p:sp>
      <p:grpSp>
        <p:nvGrpSpPr>
          <p:cNvPr id="13" name="Group 12">
            <a:extLst>
              <a:ext uri="{FF2B5EF4-FFF2-40B4-BE49-F238E27FC236}">
                <a16:creationId xmlns:a16="http://schemas.microsoft.com/office/drawing/2014/main" id="{3AF6A671-C637-4547-85F4-51B6D18813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416432" y="1"/>
            <a:ext cx="2446384" cy="5777808"/>
            <a:chOff x="329184" y="1"/>
            <a:chExt cx="524256" cy="5777808"/>
          </a:xfrm>
        </p:grpSpPr>
        <p:cxnSp>
          <p:nvCxnSpPr>
            <p:cNvPr id="14" name="Straight Connector 13">
              <a:extLst>
                <a:ext uri="{FF2B5EF4-FFF2-40B4-BE49-F238E27FC236}">
                  <a16:creationId xmlns:a16="http://schemas.microsoft.com/office/drawing/2014/main" id="{C575CF26-3D3C-4C5A-A2B7-00432016EF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1208"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1"/>
              <a:ext cx="524256" cy="55321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6598" y="269324"/>
            <a:ext cx="6116779" cy="620877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able 5">
            <a:extLst>
              <a:ext uri="{FF2B5EF4-FFF2-40B4-BE49-F238E27FC236}">
                <a16:creationId xmlns:a16="http://schemas.microsoft.com/office/drawing/2014/main" id="{A7AAC2A9-3D25-37D7-64FC-8F344B5F7B9A}"/>
              </a:ext>
            </a:extLst>
          </p:cNvPr>
          <p:cNvGraphicFramePr>
            <a:graphicFrameLocks noGrp="1"/>
          </p:cNvGraphicFramePr>
          <p:nvPr>
            <p:extLst>
              <p:ext uri="{D42A27DB-BD31-4B8C-83A1-F6EECF244321}">
                <p14:modId xmlns:p14="http://schemas.microsoft.com/office/powerpoint/2010/main" val="49039417"/>
              </p:ext>
            </p:extLst>
          </p:nvPr>
        </p:nvGraphicFramePr>
        <p:xfrm>
          <a:off x="5386753" y="140676"/>
          <a:ext cx="6137861" cy="6388030"/>
        </p:xfrm>
        <a:graphic>
          <a:graphicData uri="http://schemas.openxmlformats.org/drawingml/2006/table">
            <a:tbl>
              <a:tblPr firstRow="1" bandRow="1">
                <a:tableStyleId>{5C22544A-7EE6-4342-B048-85BDC9FD1C3A}</a:tableStyleId>
              </a:tblPr>
              <a:tblGrid>
                <a:gridCol w="1867423">
                  <a:extLst>
                    <a:ext uri="{9D8B030D-6E8A-4147-A177-3AD203B41FA5}">
                      <a16:colId xmlns:a16="http://schemas.microsoft.com/office/drawing/2014/main" val="311200336"/>
                    </a:ext>
                  </a:extLst>
                </a:gridCol>
                <a:gridCol w="1799723">
                  <a:extLst>
                    <a:ext uri="{9D8B030D-6E8A-4147-A177-3AD203B41FA5}">
                      <a16:colId xmlns:a16="http://schemas.microsoft.com/office/drawing/2014/main" val="2260724021"/>
                    </a:ext>
                  </a:extLst>
                </a:gridCol>
                <a:gridCol w="963914">
                  <a:extLst>
                    <a:ext uri="{9D8B030D-6E8A-4147-A177-3AD203B41FA5}">
                      <a16:colId xmlns:a16="http://schemas.microsoft.com/office/drawing/2014/main" val="1284677760"/>
                    </a:ext>
                  </a:extLst>
                </a:gridCol>
                <a:gridCol w="1506801">
                  <a:extLst>
                    <a:ext uri="{9D8B030D-6E8A-4147-A177-3AD203B41FA5}">
                      <a16:colId xmlns:a16="http://schemas.microsoft.com/office/drawing/2014/main" val="3554464547"/>
                    </a:ext>
                  </a:extLst>
                </a:gridCol>
              </a:tblGrid>
              <a:tr h="564035">
                <a:tc>
                  <a:txBody>
                    <a:bodyPr/>
                    <a:lstStyle/>
                    <a:p>
                      <a:pPr marL="0" marR="0" indent="0" algn="ctr" rtl="0" latinLnBrk="0">
                        <a:buNone/>
                      </a:pPr>
                      <a:r>
                        <a:rPr lang="en-GB" sz="1300" b="1">
                          <a:solidFill>
                            <a:schemeClr val="tx1"/>
                          </a:solidFill>
                          <a:effectLst/>
                          <a:latin typeface="Aptos"/>
                        </a:rPr>
                        <a:t>Sender</a:t>
                      </a:r>
                      <a:endParaRPr lang="en-GB" sz="1300">
                        <a:solidFill>
                          <a:schemeClr val="tx1"/>
                        </a:solidFill>
                        <a:effectLst/>
                        <a:latin typeface="Aptos"/>
                      </a:endParaRPr>
                    </a:p>
                  </a:txBody>
                  <a:tcPr marL="68525" marR="68525" marT="34263" marB="34263"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noFill/>
                  </a:tcPr>
                </a:tc>
                <a:tc>
                  <a:txBody>
                    <a:bodyPr/>
                    <a:lstStyle/>
                    <a:p>
                      <a:pPr marL="0" marR="0" indent="0" algn="ctr" rtl="0" latinLnBrk="0">
                        <a:buNone/>
                      </a:pPr>
                      <a:r>
                        <a:rPr lang="en-GB" sz="1300" b="1">
                          <a:solidFill>
                            <a:schemeClr val="tx1"/>
                          </a:solidFill>
                          <a:effectLst/>
                          <a:latin typeface="Aptos"/>
                        </a:rPr>
                        <a:t>Message</a:t>
                      </a:r>
                      <a:endParaRPr lang="en-GB" sz="1300">
                        <a:solidFill>
                          <a:schemeClr val="tx1"/>
                        </a:solidFill>
                        <a:effectLst/>
                        <a:latin typeface="Aptos"/>
                      </a:endParaRPr>
                    </a:p>
                  </a:txBody>
                  <a:tcPr marL="68525" marR="68525" marT="34263" marB="34263"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noFill/>
                  </a:tcPr>
                </a:tc>
                <a:tc>
                  <a:txBody>
                    <a:bodyPr/>
                    <a:lstStyle/>
                    <a:p>
                      <a:pPr marL="0" algn="ctr" rtl="0" latinLnBrk="0">
                        <a:buNone/>
                      </a:pPr>
                      <a:r>
                        <a:rPr lang="en-GB" sz="1300" b="1">
                          <a:solidFill>
                            <a:schemeClr val="tx1"/>
                          </a:solidFill>
                          <a:effectLst/>
                          <a:latin typeface="Aptos"/>
                        </a:rPr>
                        <a:t>Channel</a:t>
                      </a:r>
                      <a:endParaRPr lang="en-GB" sz="1300">
                        <a:solidFill>
                          <a:schemeClr val="tx1"/>
                        </a:solidFill>
                        <a:effectLst/>
                        <a:latin typeface="Aptos"/>
                      </a:endParaRPr>
                    </a:p>
                  </a:txBody>
                  <a:tcPr marL="68525" marR="68525" marT="34263" marB="34263"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noFill/>
                  </a:tcPr>
                </a:tc>
                <a:tc>
                  <a:txBody>
                    <a:bodyPr/>
                    <a:lstStyle/>
                    <a:p>
                      <a:pPr marL="0" algn="ctr" rtl="0" latinLnBrk="0">
                        <a:buNone/>
                      </a:pPr>
                      <a:r>
                        <a:rPr lang="en-GB" sz="1300" b="1">
                          <a:solidFill>
                            <a:schemeClr val="tx1"/>
                          </a:solidFill>
                          <a:effectLst/>
                          <a:latin typeface="Aptos"/>
                        </a:rPr>
                        <a:t>Receiver</a:t>
                      </a:r>
                      <a:endParaRPr lang="en-GB" sz="1300">
                        <a:solidFill>
                          <a:schemeClr val="tx1"/>
                        </a:solidFill>
                        <a:effectLst/>
                        <a:latin typeface="Aptos"/>
                      </a:endParaRPr>
                    </a:p>
                  </a:txBody>
                  <a:tcPr marL="68525" marR="68525" marT="34263" marB="34263"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noFill/>
                  </a:tcPr>
                </a:tc>
                <a:extLst>
                  <a:ext uri="{0D108BD9-81ED-4DB2-BD59-A6C34878D82A}">
                    <a16:rowId xmlns:a16="http://schemas.microsoft.com/office/drawing/2014/main" val="1733875598"/>
                  </a:ext>
                </a:extLst>
              </a:tr>
              <a:tr h="3659673">
                <a:tc>
                  <a:txBody>
                    <a:bodyPr/>
                    <a:lstStyle/>
                    <a:p>
                      <a:pPr marL="0" algn="ctr" rtl="0" latinLnBrk="0">
                        <a:buNone/>
                      </a:pPr>
                      <a:r>
                        <a:rPr lang="en-GB" sz="1800">
                          <a:solidFill>
                            <a:srgbClr val="000000"/>
                          </a:solidFill>
                          <a:effectLst/>
                          <a:latin typeface="Aptos"/>
                        </a:rPr>
                        <a:t>Knowledge:</a:t>
                      </a:r>
                      <a:endParaRPr lang="en-GB" sz="1800">
                        <a:effectLst/>
                        <a:latin typeface="Arial"/>
                      </a:endParaRPr>
                    </a:p>
                    <a:p>
                      <a:pPr marL="0" algn="ctr" rtl="0" latinLnBrk="0">
                        <a:buNone/>
                      </a:pPr>
                      <a:r>
                        <a:rPr lang="en-GB" sz="1800">
                          <a:solidFill>
                            <a:srgbClr val="000000"/>
                          </a:solidFill>
                          <a:effectLst/>
                          <a:latin typeface="Aptos"/>
                        </a:rPr>
                        <a:t>Manager of the workforce. He is qualified in Food Hygiene and Safety.</a:t>
                      </a:r>
                      <a:endParaRPr lang="en-GB" sz="1800">
                        <a:effectLst/>
                        <a:latin typeface="Arial"/>
                      </a:endParaRPr>
                    </a:p>
                  </a:txBody>
                  <a:tcPr marL="68525" marR="68525" marT="34263" marB="34263"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tcPr>
                </a:tc>
                <a:tc>
                  <a:txBody>
                    <a:bodyPr/>
                    <a:lstStyle/>
                    <a:p>
                      <a:pPr marL="0" algn="ctr" rtl="0" latinLnBrk="0">
                        <a:buNone/>
                      </a:pPr>
                      <a:r>
                        <a:rPr lang="en-GB" sz="1800">
                          <a:solidFill>
                            <a:srgbClr val="000000"/>
                          </a:solidFill>
                          <a:effectLst/>
                          <a:latin typeface="Aptos"/>
                        </a:rPr>
                        <a:t>Structure:</a:t>
                      </a:r>
                      <a:endParaRPr lang="en-GB" sz="1800">
                        <a:effectLst/>
                        <a:latin typeface="Arial"/>
                      </a:endParaRPr>
                    </a:p>
                    <a:p>
                      <a:pPr marL="0" algn="ctr" rtl="0" latinLnBrk="0">
                        <a:buNone/>
                      </a:pPr>
                      <a:r>
                        <a:rPr lang="en-GB" sz="1200">
                          <a:solidFill>
                            <a:srgbClr val="000000"/>
                          </a:solidFill>
                          <a:effectLst/>
                          <a:latin typeface="Aptos"/>
                        </a:rPr>
                        <a:t>He has tried to explain how to do the work through posters as the staff members know little English but the day has come where he reached his limit after seeing trays of chicken stacked left over night and called them names.</a:t>
                      </a:r>
                      <a:endParaRPr lang="en-GB" sz="1200">
                        <a:effectLst/>
                        <a:latin typeface="Aptos"/>
                      </a:endParaRPr>
                    </a:p>
                  </a:txBody>
                  <a:tcPr marL="68525" marR="68525" marT="34263" marB="34263"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tcPr>
                </a:tc>
                <a:tc>
                  <a:txBody>
                    <a:bodyPr/>
                    <a:lstStyle/>
                    <a:p>
                      <a:pPr>
                        <a:buNone/>
                      </a:pPr>
                      <a:endParaRPr lang="en-GB" sz="1800">
                        <a:effectLst/>
                        <a:latin typeface="Arial"/>
                      </a:endParaRPr>
                    </a:p>
                  </a:txBody>
                  <a:tcPr marL="68525" marR="68525" marT="34263" marB="34263"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tcPr>
                </a:tc>
                <a:tc>
                  <a:txBody>
                    <a:bodyPr/>
                    <a:lstStyle/>
                    <a:p>
                      <a:pPr marL="0" algn="ctr" rtl="0" latinLnBrk="0">
                        <a:buNone/>
                      </a:pPr>
                      <a:r>
                        <a:rPr lang="en-GB" sz="1800">
                          <a:solidFill>
                            <a:srgbClr val="000000"/>
                          </a:solidFill>
                          <a:effectLst/>
                          <a:latin typeface="Aptos"/>
                        </a:rPr>
                        <a:t>Knowledge:</a:t>
                      </a:r>
                      <a:endParaRPr lang="en-GB" sz="1800">
                        <a:effectLst/>
                        <a:latin typeface="Arial"/>
                      </a:endParaRPr>
                    </a:p>
                    <a:p>
                      <a:pPr marL="0" algn="ctr" rtl="0" latinLnBrk="0">
                        <a:buNone/>
                      </a:pPr>
                      <a:r>
                        <a:rPr lang="en-GB" sz="1800">
                          <a:solidFill>
                            <a:srgbClr val="000000"/>
                          </a:solidFill>
                          <a:effectLst/>
                          <a:latin typeface="Aptos"/>
                        </a:rPr>
                        <a:t>The staff are not trained in food hygiene and most of them speak their own language with</a:t>
                      </a:r>
                      <a:endParaRPr lang="en-GB" sz="1800">
                        <a:effectLst/>
                        <a:latin typeface="Arial"/>
                      </a:endParaRPr>
                    </a:p>
                    <a:p>
                      <a:pPr marL="0" algn="ctr" rtl="0" latinLnBrk="0">
                        <a:buNone/>
                      </a:pPr>
                      <a:r>
                        <a:rPr lang="en-GB" sz="1800">
                          <a:solidFill>
                            <a:srgbClr val="000000"/>
                          </a:solidFill>
                          <a:effectLst/>
                          <a:latin typeface="Aptos"/>
                        </a:rPr>
                        <a:t>a few English words thrown in.</a:t>
                      </a:r>
                      <a:endParaRPr lang="en-GB" sz="1800">
                        <a:effectLst/>
                        <a:latin typeface="Arial"/>
                      </a:endParaRPr>
                    </a:p>
                  </a:txBody>
                  <a:tcPr marL="68525" marR="68525" marT="34263" marB="34263"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81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tcPr>
                </a:tc>
                <a:extLst>
                  <a:ext uri="{0D108BD9-81ED-4DB2-BD59-A6C34878D82A}">
                    <a16:rowId xmlns:a16="http://schemas.microsoft.com/office/drawing/2014/main" val="3963684071"/>
                  </a:ext>
                </a:extLst>
              </a:tr>
              <a:tr h="2164322">
                <a:tc>
                  <a:txBody>
                    <a:bodyPr/>
                    <a:lstStyle/>
                    <a:p>
                      <a:pPr marL="0" algn="ctr" rtl="0" latinLnBrk="0">
                        <a:buNone/>
                      </a:pPr>
                      <a:r>
                        <a:rPr lang="en-GB" sz="1800">
                          <a:solidFill>
                            <a:srgbClr val="000000"/>
                          </a:solidFill>
                          <a:effectLst/>
                          <a:latin typeface="Aptos"/>
                        </a:rPr>
                        <a:t>Social System:</a:t>
                      </a:r>
                      <a:endParaRPr lang="en-GB" sz="1800">
                        <a:effectLst/>
                        <a:latin typeface="Arial"/>
                      </a:endParaRPr>
                    </a:p>
                    <a:p>
                      <a:pPr marL="0" algn="ctr" rtl="0" latinLnBrk="0">
                        <a:buNone/>
                      </a:pPr>
                      <a:r>
                        <a:rPr lang="en-GB" sz="1800">
                          <a:solidFill>
                            <a:srgbClr val="000000"/>
                          </a:solidFill>
                          <a:effectLst/>
                          <a:latin typeface="Aptos"/>
                        </a:rPr>
                        <a:t>Factory with good ventilation but noisy machines.</a:t>
                      </a:r>
                      <a:endParaRPr lang="en-GB" sz="1800">
                        <a:effectLst/>
                        <a:latin typeface="Arial"/>
                      </a:endParaRPr>
                    </a:p>
                  </a:txBody>
                  <a:tcPr marL="68525" marR="68525" marT="34263" marB="34263"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tcPr>
                </a:tc>
                <a:tc>
                  <a:txBody>
                    <a:bodyPr/>
                    <a:lstStyle/>
                    <a:p>
                      <a:pPr marL="0" algn="ctr" rtl="0" latinLnBrk="0">
                        <a:buNone/>
                      </a:pPr>
                      <a:r>
                        <a:rPr lang="en-GB" sz="1800">
                          <a:solidFill>
                            <a:srgbClr val="000000"/>
                          </a:solidFill>
                          <a:effectLst/>
                          <a:latin typeface="Aptos"/>
                        </a:rPr>
                        <a:t>Code:</a:t>
                      </a:r>
                      <a:endParaRPr lang="en-GB" sz="1800">
                        <a:effectLst/>
                        <a:latin typeface="Arial"/>
                      </a:endParaRPr>
                    </a:p>
                    <a:p>
                      <a:pPr marL="0" marR="0" indent="0" algn="ctr" rtl="0" latinLnBrk="0">
                        <a:buNone/>
                      </a:pPr>
                      <a:r>
                        <a:rPr lang="en-GB" sz="1800">
                          <a:solidFill>
                            <a:srgbClr val="000000"/>
                          </a:solidFill>
                          <a:effectLst/>
                          <a:latin typeface="Aptos"/>
                        </a:rPr>
                        <a:t>He pulled his hair </a:t>
                      </a:r>
                      <a:r>
                        <a:rPr lang="en-GB" sz="1800" b="1" u="sng">
                          <a:solidFill>
                            <a:srgbClr val="000000"/>
                          </a:solidFill>
                          <a:effectLst/>
                          <a:latin typeface="Aptos"/>
                        </a:rPr>
                        <a:t>(gesture) </a:t>
                      </a:r>
                      <a:r>
                        <a:rPr lang="en-GB" sz="1800">
                          <a:solidFill>
                            <a:srgbClr val="000000"/>
                          </a:solidFill>
                          <a:effectLst/>
                          <a:latin typeface="Aptos"/>
                        </a:rPr>
                        <a:t>and called everyone “idiots” </a:t>
                      </a:r>
                      <a:r>
                        <a:rPr lang="en-GB" sz="1800" b="1" u="sng">
                          <a:solidFill>
                            <a:srgbClr val="000000"/>
                          </a:solidFill>
                          <a:effectLst/>
                          <a:latin typeface="Aptos"/>
                        </a:rPr>
                        <a:t>(language)</a:t>
                      </a:r>
                      <a:endParaRPr lang="en-GB" sz="1800">
                        <a:effectLst/>
                        <a:latin typeface="Arial"/>
                      </a:endParaRPr>
                    </a:p>
                  </a:txBody>
                  <a:tcPr marL="68525" marR="68525" marT="34263" marB="34263"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tcPr>
                </a:tc>
                <a:tc>
                  <a:txBody>
                    <a:bodyPr/>
                    <a:lstStyle/>
                    <a:p>
                      <a:pPr>
                        <a:buNone/>
                      </a:pPr>
                      <a:endParaRPr lang="en-GB" sz="1800">
                        <a:effectLst/>
                        <a:latin typeface="Arial"/>
                      </a:endParaRPr>
                    </a:p>
                  </a:txBody>
                  <a:tcPr marL="68525" marR="68525" marT="34263" marB="34263"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tcPr>
                </a:tc>
                <a:tc>
                  <a:txBody>
                    <a:bodyPr/>
                    <a:lstStyle/>
                    <a:p>
                      <a:pPr marL="0" algn="ctr" rtl="0" latinLnBrk="0">
                        <a:buNone/>
                      </a:pPr>
                      <a:r>
                        <a:rPr lang="en-GB" sz="1800">
                          <a:solidFill>
                            <a:srgbClr val="000000"/>
                          </a:solidFill>
                          <a:effectLst/>
                          <a:latin typeface="Aptos"/>
                        </a:rPr>
                        <a:t>Social System:</a:t>
                      </a:r>
                      <a:endParaRPr lang="en-GB" sz="1800">
                        <a:effectLst/>
                        <a:latin typeface="Arial"/>
                      </a:endParaRPr>
                    </a:p>
                    <a:p>
                      <a:pPr marL="0" marR="0" indent="0" algn="ctr" rtl="0" latinLnBrk="0">
                        <a:buNone/>
                      </a:pPr>
                      <a:r>
                        <a:rPr lang="en-GB" sz="1800">
                          <a:solidFill>
                            <a:srgbClr val="000000"/>
                          </a:solidFill>
                          <a:effectLst/>
                          <a:latin typeface="Aptos"/>
                        </a:rPr>
                        <a:t>Factory with good ventilation but noisy machines.</a:t>
                      </a:r>
                      <a:endParaRPr lang="en-GB" sz="1800">
                        <a:effectLst/>
                        <a:latin typeface="Arial"/>
                      </a:endParaRPr>
                    </a:p>
                  </a:txBody>
                  <a:tcPr marL="68525" marR="68525" marT="34263" marB="34263"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tcPr>
                </a:tc>
                <a:extLst>
                  <a:ext uri="{0D108BD9-81ED-4DB2-BD59-A6C34878D82A}">
                    <a16:rowId xmlns:a16="http://schemas.microsoft.com/office/drawing/2014/main" val="739840884"/>
                  </a:ext>
                </a:extLst>
              </a:tr>
            </a:tbl>
          </a:graphicData>
        </a:graphic>
      </p:graphicFrame>
    </p:spTree>
    <p:extLst>
      <p:ext uri="{BB962C8B-B14F-4D97-AF65-F5344CB8AC3E}">
        <p14:creationId xmlns:p14="http://schemas.microsoft.com/office/powerpoint/2010/main" val="162324088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DC34BF-D807-4B8D-2934-0FB40578A12D}"/>
              </a:ext>
            </a:extLst>
          </p:cNvPr>
          <p:cNvSpPr>
            <a:spLocks noGrp="1"/>
          </p:cNvSpPr>
          <p:nvPr>
            <p:ph type="title"/>
          </p:nvPr>
        </p:nvSpPr>
        <p:spPr/>
        <p:txBody>
          <a:bodyPr/>
          <a:lstStyle/>
          <a:p>
            <a:pPr algn="ctr"/>
            <a:r>
              <a:rPr lang="en-US"/>
              <a:t>Berlo's Model</a:t>
            </a:r>
          </a:p>
        </p:txBody>
      </p:sp>
      <p:graphicFrame>
        <p:nvGraphicFramePr>
          <p:cNvPr id="5" name="Content Placeholder 4">
            <a:extLst>
              <a:ext uri="{FF2B5EF4-FFF2-40B4-BE49-F238E27FC236}">
                <a16:creationId xmlns:a16="http://schemas.microsoft.com/office/drawing/2014/main" id="{956E1134-79B9-BBFD-61C2-BA4C071964DE}"/>
              </a:ext>
            </a:extLst>
          </p:cNvPr>
          <p:cNvGraphicFramePr>
            <a:graphicFrameLocks noGrp="1"/>
          </p:cNvGraphicFramePr>
          <p:nvPr>
            <p:ph idx="1"/>
            <p:extLst>
              <p:ext uri="{D42A27DB-BD31-4B8C-83A1-F6EECF244321}">
                <p14:modId xmlns:p14="http://schemas.microsoft.com/office/powerpoint/2010/main" val="1971208335"/>
              </p:ext>
            </p:extLst>
          </p:nvPr>
        </p:nvGraphicFramePr>
        <p:xfrm>
          <a:off x="838200" y="1825625"/>
          <a:ext cx="10515600" cy="1463040"/>
        </p:xfrm>
        <a:graphic>
          <a:graphicData uri="http://schemas.openxmlformats.org/drawingml/2006/table">
            <a:tbl>
              <a:tblPr firstRow="1" bandRow="1">
                <a:tableStyleId>{5C22544A-7EE6-4342-B048-85BDC9FD1C3A}</a:tableStyleId>
              </a:tblPr>
              <a:tblGrid>
                <a:gridCol w="3412179">
                  <a:extLst>
                    <a:ext uri="{9D8B030D-6E8A-4147-A177-3AD203B41FA5}">
                      <a16:colId xmlns:a16="http://schemas.microsoft.com/office/drawing/2014/main" val="934046595"/>
                    </a:ext>
                  </a:extLst>
                </a:gridCol>
                <a:gridCol w="2131026">
                  <a:extLst>
                    <a:ext uri="{9D8B030D-6E8A-4147-A177-3AD203B41FA5}">
                      <a16:colId xmlns:a16="http://schemas.microsoft.com/office/drawing/2014/main" val="1300363342"/>
                    </a:ext>
                  </a:extLst>
                </a:gridCol>
                <a:gridCol w="2346666">
                  <a:extLst>
                    <a:ext uri="{9D8B030D-6E8A-4147-A177-3AD203B41FA5}">
                      <a16:colId xmlns:a16="http://schemas.microsoft.com/office/drawing/2014/main" val="1526566956"/>
                    </a:ext>
                  </a:extLst>
                </a:gridCol>
                <a:gridCol w="2625729">
                  <a:extLst>
                    <a:ext uri="{9D8B030D-6E8A-4147-A177-3AD203B41FA5}">
                      <a16:colId xmlns:a16="http://schemas.microsoft.com/office/drawing/2014/main" val="4284156935"/>
                    </a:ext>
                  </a:extLst>
                </a:gridCol>
              </a:tblGrid>
              <a:tr h="783463">
                <a:tc>
                  <a:txBody>
                    <a:bodyPr/>
                    <a:lstStyle/>
                    <a:p>
                      <a:pPr marL="0" algn="ctr" rtl="0" fontAlgn="t" latinLnBrk="0">
                        <a:buNone/>
                      </a:pPr>
                      <a:r>
                        <a:rPr lang="en-GB" sz="1800">
                          <a:solidFill>
                            <a:srgbClr val="FFFFFF"/>
                          </a:solidFill>
                          <a:effectLst/>
                          <a:latin typeface="Aptos" panose="020B0004020202020204" pitchFamily="34" charset="0"/>
                        </a:rPr>
                        <a:t>Culture:</a:t>
                      </a:r>
                      <a:endParaRPr lang="en-GB" sz="1800">
                        <a:effectLst/>
                      </a:endParaRPr>
                    </a:p>
                    <a:p>
                      <a:pPr marL="0" algn="ctr" rtl="0" fontAlgn="t" latinLnBrk="0">
                        <a:buNone/>
                      </a:pPr>
                      <a:r>
                        <a:rPr lang="en-GB" sz="1800" b="0">
                          <a:solidFill>
                            <a:srgbClr val="FFFFFF"/>
                          </a:solidFill>
                          <a:effectLst/>
                          <a:latin typeface="Aptos"/>
                        </a:rPr>
                        <a:t>Gary is an Englishman</a:t>
                      </a:r>
                      <a:endParaRPr lang="en-GB" sz="1800" b="0">
                        <a:effectLst/>
                        <a:latin typeface="Aptos"/>
                      </a:endParaRPr>
                    </a:p>
                  </a:txBody>
                  <a:tcP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tcPr>
                </a:tc>
                <a:tc>
                  <a:txBody>
                    <a:bodyPr/>
                    <a:lstStyle/>
                    <a:p>
                      <a:pPr fontAlgn="t">
                        <a:buNone/>
                      </a:pPr>
                      <a:endParaRPr lang="en-GB" sz="1800">
                        <a:effectLst/>
                      </a:endParaRPr>
                    </a:p>
                  </a:txBody>
                  <a:tcP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tcPr>
                </a:tc>
                <a:tc>
                  <a:txBody>
                    <a:bodyPr/>
                    <a:lstStyle/>
                    <a:p>
                      <a:pPr fontAlgn="t">
                        <a:buNone/>
                      </a:pPr>
                      <a:endParaRPr lang="en-GB" sz="1800">
                        <a:effectLst/>
                      </a:endParaRPr>
                    </a:p>
                  </a:txBody>
                  <a:tcP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tcPr>
                </a:tc>
                <a:tc>
                  <a:txBody>
                    <a:bodyPr/>
                    <a:lstStyle/>
                    <a:p>
                      <a:pPr marL="0" algn="ctr" rtl="0" fontAlgn="t" latinLnBrk="0">
                        <a:buNone/>
                      </a:pPr>
                      <a:r>
                        <a:rPr lang="en-GB" sz="1800">
                          <a:solidFill>
                            <a:srgbClr val="FFFFFF"/>
                          </a:solidFill>
                          <a:effectLst/>
                          <a:latin typeface="Aptos" panose="020B0004020202020204" pitchFamily="34" charset="0"/>
                        </a:rPr>
                        <a:t>Culture:</a:t>
                      </a:r>
                      <a:endParaRPr lang="en-GB" sz="1800">
                        <a:effectLst/>
                      </a:endParaRPr>
                    </a:p>
                    <a:p>
                      <a:pPr marL="0" algn="ctr" rtl="0" fontAlgn="t" latinLnBrk="0">
                        <a:buNone/>
                      </a:pPr>
                      <a:r>
                        <a:rPr lang="en-GB" sz="1800" b="0">
                          <a:solidFill>
                            <a:srgbClr val="FFFFFF"/>
                          </a:solidFill>
                          <a:effectLst/>
                          <a:latin typeface="Aptos"/>
                        </a:rPr>
                        <a:t>Workforce are 16-60 years olds with 5 different cultural backgrounds.</a:t>
                      </a:r>
                      <a:endParaRPr lang="en-GB" sz="1800" b="0">
                        <a:effectLst/>
                        <a:latin typeface="Aptos"/>
                      </a:endParaRPr>
                    </a:p>
                  </a:txBody>
                  <a:tcP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38100" cap="flat" cmpd="sng" algn="ctr">
                      <a:solidFill>
                        <a:srgbClr val="FFFFFF"/>
                      </a:solidFill>
                      <a:prstDash val="solid"/>
                      <a:round/>
                      <a:headEnd type="none" w="med" len="med"/>
                      <a:tailEnd type="none" w="med" len="med"/>
                    </a:lnB>
                  </a:tcPr>
                </a:tc>
                <a:extLst>
                  <a:ext uri="{0D108BD9-81ED-4DB2-BD59-A6C34878D82A}">
                    <a16:rowId xmlns:a16="http://schemas.microsoft.com/office/drawing/2014/main" val="1037940522"/>
                  </a:ext>
                </a:extLst>
              </a:tr>
            </a:tbl>
          </a:graphicData>
        </a:graphic>
      </p:graphicFrame>
    </p:spTree>
    <p:extLst>
      <p:ext uri="{BB962C8B-B14F-4D97-AF65-F5344CB8AC3E}">
        <p14:creationId xmlns:p14="http://schemas.microsoft.com/office/powerpoint/2010/main" val="17169879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37B5CD-4987-E1AB-DD87-2E62027E56D9}"/>
              </a:ext>
            </a:extLst>
          </p:cNvPr>
          <p:cNvSpPr>
            <a:spLocks noGrp="1"/>
          </p:cNvSpPr>
          <p:nvPr>
            <p:ph type="title"/>
          </p:nvPr>
        </p:nvSpPr>
        <p:spPr/>
        <p:txBody>
          <a:bodyPr/>
          <a:lstStyle/>
          <a:p>
            <a:r>
              <a:rPr lang="en-US"/>
              <a:t>Ways to overcome this emotional barrier</a:t>
            </a:r>
          </a:p>
        </p:txBody>
      </p:sp>
      <p:graphicFrame>
        <p:nvGraphicFramePr>
          <p:cNvPr id="5" name="Content Placeholder 2">
            <a:extLst>
              <a:ext uri="{FF2B5EF4-FFF2-40B4-BE49-F238E27FC236}">
                <a16:creationId xmlns:a16="http://schemas.microsoft.com/office/drawing/2014/main" id="{504CDD53-83EE-2751-72E0-3B4558B09CDE}"/>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5511981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8" name="Arc 17">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553E6C7-ABDC-5A28-C5F5-0631A6A60D1B}"/>
              </a:ext>
            </a:extLst>
          </p:cNvPr>
          <p:cNvSpPr>
            <a:spLocks noGrp="1"/>
          </p:cNvSpPr>
          <p:nvPr>
            <p:ph type="title"/>
          </p:nvPr>
        </p:nvSpPr>
        <p:spPr>
          <a:xfrm>
            <a:off x="2139994" y="13597"/>
            <a:ext cx="9353505" cy="1325563"/>
          </a:xfrm>
        </p:spPr>
        <p:txBody>
          <a:bodyPr>
            <a:normAutofit/>
          </a:bodyPr>
          <a:lstStyle/>
          <a:p>
            <a:r>
              <a:rPr lang="en-GB" sz="6000" b="1" u="sng" dirty="0"/>
              <a:t>How to reduce barriers </a:t>
            </a:r>
            <a:endParaRPr lang="en-US" sz="6000" b="1" u="sng" dirty="0"/>
          </a:p>
        </p:txBody>
      </p:sp>
      <p:sp>
        <p:nvSpPr>
          <p:cNvPr id="20" name="Freeform: Shape 19">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Content Placeholder 2">
            <a:extLst>
              <a:ext uri="{FF2B5EF4-FFF2-40B4-BE49-F238E27FC236}">
                <a16:creationId xmlns:a16="http://schemas.microsoft.com/office/drawing/2014/main" id="{586BE918-E975-1542-36AE-783967CEE467}"/>
              </a:ext>
            </a:extLst>
          </p:cNvPr>
          <p:cNvSpPr txBox="1">
            <a:spLocks noGrp="1"/>
          </p:cNvSpPr>
          <p:nvPr>
            <p:ph idx="1"/>
          </p:nvPr>
        </p:nvSpPr>
        <p:spPr>
          <a:xfrm>
            <a:off x="415851" y="1253331"/>
            <a:ext cx="11360298" cy="4351338"/>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3200" u="sng" dirty="0"/>
              <a:t>Environmental</a:t>
            </a:r>
            <a:r>
              <a:rPr lang="en-GB" sz="3200" dirty="0"/>
              <a:t> : Deliver &amp; repeat instructions in a Quieter area </a:t>
            </a:r>
          </a:p>
          <a:p>
            <a:r>
              <a:rPr lang="en-GB" sz="3200" u="sng" dirty="0"/>
              <a:t>Body / verbal language</a:t>
            </a:r>
            <a:r>
              <a:rPr lang="en-GB" sz="3200" dirty="0"/>
              <a:t> : Use simple language, provide translations , Provide pictures &amp; symbols, Use clear body language </a:t>
            </a:r>
          </a:p>
          <a:p>
            <a:r>
              <a:rPr lang="en-GB" sz="3200" u="sng" dirty="0"/>
              <a:t>Age &amp; generational </a:t>
            </a:r>
            <a:r>
              <a:rPr lang="en-GB" sz="3200" dirty="0"/>
              <a:t>: </a:t>
            </a:r>
            <a:r>
              <a:rPr lang="en-GB" sz="3200" i="1" dirty="0"/>
              <a:t>Adapt</a:t>
            </a:r>
            <a:r>
              <a:rPr lang="en-GB" sz="3200" dirty="0"/>
              <a:t> communication methods  for older/younger generations &amp; mix of training methods </a:t>
            </a:r>
          </a:p>
          <a:p>
            <a:r>
              <a:rPr lang="en-GB" sz="3200" u="sng" dirty="0"/>
              <a:t>Cultural</a:t>
            </a:r>
            <a:r>
              <a:rPr lang="en-GB" sz="3200" dirty="0"/>
              <a:t> : Promote work culture by team building exercises, step by step instructions and inclusive language </a:t>
            </a:r>
          </a:p>
          <a:p>
            <a:r>
              <a:rPr lang="en-GB" sz="3200" u="sng" dirty="0"/>
              <a:t>Emotional</a:t>
            </a:r>
            <a:r>
              <a:rPr lang="en-GB" sz="3200" dirty="0"/>
              <a:t> : Create a safe work environment , reduce pressure, encourage feedback &amp; listen to concerns </a:t>
            </a:r>
          </a:p>
        </p:txBody>
      </p:sp>
    </p:spTree>
    <p:extLst>
      <p:ext uri="{BB962C8B-B14F-4D97-AF65-F5344CB8AC3E}">
        <p14:creationId xmlns:p14="http://schemas.microsoft.com/office/powerpoint/2010/main" val="1225855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09688F-77D8-6A31-25FD-384C85308CE1}"/>
              </a:ext>
            </a:extLst>
          </p:cNvPr>
          <p:cNvSpPr>
            <a:spLocks noGrp="1"/>
          </p:cNvSpPr>
          <p:nvPr>
            <p:ph type="title"/>
          </p:nvPr>
        </p:nvSpPr>
        <p:spPr>
          <a:xfrm>
            <a:off x="4040446" y="-172733"/>
            <a:ext cx="4977976" cy="1454051"/>
          </a:xfrm>
        </p:spPr>
        <p:txBody>
          <a:bodyPr>
            <a:normAutofit/>
          </a:bodyPr>
          <a:lstStyle/>
          <a:p>
            <a:r>
              <a:rPr lang="en-GB" sz="6000" b="1" u="sng" dirty="0">
                <a:solidFill>
                  <a:schemeClr val="tx2"/>
                </a:solidFill>
              </a:rPr>
              <a:t>Conclusion</a:t>
            </a:r>
            <a:endParaRPr lang="en-US" sz="6000" b="1" u="sng" dirty="0">
              <a:solidFill>
                <a:schemeClr val="tx2"/>
              </a:solidFill>
            </a:endParaRP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Alternative Process 2">
            <a:extLst>
              <a:ext uri="{FF2B5EF4-FFF2-40B4-BE49-F238E27FC236}">
                <a16:creationId xmlns:a16="http://schemas.microsoft.com/office/drawing/2014/main" id="{8F541105-4364-ED27-C778-79A37606EDF1}"/>
              </a:ext>
            </a:extLst>
          </p:cNvPr>
          <p:cNvSpPr/>
          <p:nvPr/>
        </p:nvSpPr>
        <p:spPr>
          <a:xfrm>
            <a:off x="289412" y="1014092"/>
            <a:ext cx="11782506" cy="5519770"/>
          </a:xfrm>
          <a:prstGeom prst="flowChartAlternateProces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2">
            <a:extLst>
              <a:ext uri="{FF2B5EF4-FFF2-40B4-BE49-F238E27FC236}">
                <a16:creationId xmlns:a16="http://schemas.microsoft.com/office/drawing/2014/main" id="{4BEA0BEF-AC5B-2359-C9B2-BEB611C5C14B}"/>
              </a:ext>
            </a:extLst>
          </p:cNvPr>
          <p:cNvSpPr txBox="1">
            <a:spLocks noGrp="1"/>
          </p:cNvSpPr>
          <p:nvPr>
            <p:ph idx="1"/>
          </p:nvPr>
        </p:nvSpPr>
        <p:spPr>
          <a:xfrm>
            <a:off x="589916" y="1469384"/>
            <a:ext cx="11874191" cy="4756661"/>
          </a:xfrm>
          <a:prstGeom prst="rect">
            <a:avLst/>
          </a:prstGeom>
        </p:spPr>
        <p:txBody>
          <a:bodyPr vert="horz" lIns="91440" tIns="45720" rIns="91440" bIns="45720" rtlCol="0" anchor="ct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3200" dirty="0">
                <a:solidFill>
                  <a:srgbClr val="242424"/>
                </a:solidFill>
              </a:rPr>
              <a:t>Communication problems at Flight food ltd were caused by language barriers leading to misunderstanding and unsafe hygiene </a:t>
            </a:r>
          </a:p>
          <a:p>
            <a:r>
              <a:rPr lang="en-GB" sz="3200" dirty="0">
                <a:solidFill>
                  <a:srgbClr val="242424"/>
                </a:solidFill>
              </a:rPr>
              <a:t>Worker were unable to understand instructions due to these barriers </a:t>
            </a:r>
          </a:p>
          <a:p>
            <a:r>
              <a:rPr lang="en-GB" sz="3200" dirty="0">
                <a:solidFill>
                  <a:srgbClr val="242424"/>
                </a:solidFill>
              </a:rPr>
              <a:t>The communication models shown help understand why the problem occurred </a:t>
            </a:r>
          </a:p>
          <a:p>
            <a:r>
              <a:rPr lang="en-GB" sz="3200" dirty="0">
                <a:solidFill>
                  <a:srgbClr val="242424"/>
                </a:solidFill>
              </a:rPr>
              <a:t>Solutions like visual signs &amp; reduced noise help reduce the amount of mistakes </a:t>
            </a:r>
          </a:p>
          <a:p>
            <a:r>
              <a:rPr lang="en-GB" sz="3200" dirty="0">
                <a:solidFill>
                  <a:srgbClr val="242424"/>
                </a:solidFill>
              </a:rPr>
              <a:t>This provides understanding &amp; solutions  which improve  communication </a:t>
            </a:r>
            <a:endParaRPr lang="en-US" sz="3200" dirty="0">
              <a:solidFill>
                <a:srgbClr val="242424"/>
              </a:solidFill>
            </a:endParaRPr>
          </a:p>
        </p:txBody>
      </p:sp>
    </p:spTree>
    <p:extLst>
      <p:ext uri="{BB962C8B-B14F-4D97-AF65-F5344CB8AC3E}">
        <p14:creationId xmlns:p14="http://schemas.microsoft.com/office/powerpoint/2010/main" val="262760626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5A7B8-73CA-0541-BE21-29F65481FC39}"/>
              </a:ext>
            </a:extLst>
          </p:cNvPr>
          <p:cNvSpPr>
            <a:spLocks noGrp="1"/>
          </p:cNvSpPr>
          <p:nvPr>
            <p:ph type="title"/>
          </p:nvPr>
        </p:nvSpPr>
        <p:spPr>
          <a:xfrm>
            <a:off x="764116" y="0"/>
            <a:ext cx="10515600" cy="1325563"/>
          </a:xfrm>
        </p:spPr>
        <p:txBody>
          <a:bodyPr>
            <a:normAutofit/>
          </a:bodyPr>
          <a:lstStyle/>
          <a:p>
            <a:r>
              <a:rPr lang="en-GB" sz="6000" b="1" i="1"/>
              <a:t>References </a:t>
            </a:r>
            <a:endParaRPr lang="en-US" sz="6000" b="1" i="1"/>
          </a:p>
        </p:txBody>
      </p:sp>
      <p:sp>
        <p:nvSpPr>
          <p:cNvPr id="3" name="Content Placeholder 2">
            <a:extLst>
              <a:ext uri="{FF2B5EF4-FFF2-40B4-BE49-F238E27FC236}">
                <a16:creationId xmlns:a16="http://schemas.microsoft.com/office/drawing/2014/main" id="{7E1F0B79-C169-9A49-A317-7610F26841B0}"/>
              </a:ext>
            </a:extLst>
          </p:cNvPr>
          <p:cNvSpPr>
            <a:spLocks noGrp="1"/>
          </p:cNvSpPr>
          <p:nvPr>
            <p:ph idx="1"/>
          </p:nvPr>
        </p:nvSpPr>
        <p:spPr>
          <a:xfrm>
            <a:off x="764116" y="1193271"/>
            <a:ext cx="10515600" cy="5516562"/>
          </a:xfrm>
        </p:spPr>
        <p:txBody>
          <a:bodyPr vert="horz" lIns="91440" tIns="45720" rIns="91440" bIns="45720" rtlCol="0" anchor="t">
            <a:normAutofit fontScale="92500" lnSpcReduction="20000"/>
          </a:bodyPr>
          <a:lstStyle/>
          <a:p>
            <a:r>
              <a:rPr lang="en-GB"/>
              <a:t>•</a:t>
            </a:r>
            <a:r>
              <a:rPr lang="en-GB" err="1"/>
              <a:t>Universiti</a:t>
            </a:r>
            <a:r>
              <a:rPr lang="en-GB"/>
              <a:t> </a:t>
            </a:r>
            <a:r>
              <a:rPr lang="en-GB" err="1"/>
              <a:t>Teknologi</a:t>
            </a:r>
            <a:r>
              <a:rPr lang="en-GB"/>
              <a:t> Mara, Faculty of Communication and Media Studies. </a:t>
            </a:r>
            <a:r>
              <a:rPr lang="en-GB" err="1"/>
              <a:t>Specialization</a:t>
            </a:r>
            <a:r>
              <a:rPr lang="en-GB"/>
              <a:t>: Interpersonal Communication</a:t>
            </a:r>
            <a:endParaRPr lang="en-US"/>
          </a:p>
          <a:p>
            <a:r>
              <a:rPr lang="en-GB"/>
              <a:t>•</a:t>
            </a:r>
            <a:r>
              <a:rPr lang="en-GB" b="1"/>
              <a:t>What Are Communication Barriers? (And Ways to Overcome Them) </a:t>
            </a:r>
            <a:r>
              <a:rPr lang="en-GB"/>
              <a:t>Indeed Editorial Team</a:t>
            </a:r>
          </a:p>
          <a:p>
            <a:r>
              <a:rPr lang="en-US">
                <a:hlinkClick r:id="rId2"/>
              </a:rPr>
              <a:t>https://</a:t>
            </a:r>
            <a:r>
              <a:rPr lang="en-US" err="1">
                <a:hlinkClick r:id="rId2"/>
              </a:rPr>
              <a:t>www.healthdirect.gov.au</a:t>
            </a:r>
            <a:r>
              <a:rPr lang="en-US">
                <a:hlinkClick r:id="rId2"/>
              </a:rPr>
              <a:t>/hand-washing</a:t>
            </a:r>
            <a:endParaRPr lang="en-US" sz="2800" b="1">
              <a:solidFill>
                <a:schemeClr val="tx2">
                  <a:lumMod val="49000"/>
                  <a:lumOff val="51000"/>
                </a:schemeClr>
              </a:solidFill>
              <a:latin typeface="Calibri"/>
              <a:ea typeface="Calibri"/>
              <a:cs typeface="Calibri"/>
            </a:endParaRPr>
          </a:p>
          <a:p>
            <a:pPr marL="0" indent="0">
              <a:buNone/>
            </a:pPr>
            <a:r>
              <a:rPr lang="en-US" sz="2800" b="1">
                <a:ea typeface="+mn-lt"/>
                <a:cs typeface="+mn-lt"/>
              </a:rPr>
              <a:t>•</a:t>
            </a:r>
            <a:r>
              <a:rPr lang="en-US" sz="2800" b="1" u="sng">
                <a:ea typeface="+mn-lt"/>
                <a:cs typeface="+mn-lt"/>
              </a:rPr>
              <a:t> https://www.communicationtheory.org/shannon-and-weaver-model-of-communication/#:~:text=This%20model%20is%20specially%</a:t>
            </a:r>
            <a:r>
              <a:rPr lang="en-US" sz="2800" b="1" u="sng" err="1">
                <a:ea typeface="+mn-lt"/>
                <a:cs typeface="+mn-lt"/>
              </a:rPr>
              <a:t>20designed,the</a:t>
            </a:r>
            <a:r>
              <a:rPr lang="en-US" sz="2800" b="1" u="sng">
                <a:ea typeface="+mn-lt"/>
                <a:cs typeface="+mn-lt"/>
              </a:rPr>
              <a:t>%20communication%20process%20called%20%E2%80%</a:t>
            </a:r>
            <a:r>
              <a:rPr lang="en-US" sz="2800" b="1" u="sng" err="1">
                <a:ea typeface="+mn-lt"/>
                <a:cs typeface="+mn-lt"/>
              </a:rPr>
              <a:t>9CNoise</a:t>
            </a:r>
            <a:r>
              <a:rPr lang="en-US" sz="2800" b="1" u="sng">
                <a:ea typeface="+mn-lt"/>
                <a:cs typeface="+mn-lt"/>
              </a:rPr>
              <a:t>%E2%80%9D.</a:t>
            </a:r>
          </a:p>
          <a:p>
            <a:pPr marL="0" indent="0">
              <a:buNone/>
            </a:pPr>
            <a:r>
              <a:rPr lang="en-US" sz="2800" b="1" u="sng">
                <a:ea typeface="+mn-lt"/>
                <a:cs typeface="+mn-lt"/>
              </a:rPr>
              <a:t>• https://</a:t>
            </a:r>
            <a:r>
              <a:rPr lang="en-US" sz="2800" b="1" u="sng" err="1">
                <a:ea typeface="+mn-lt"/>
                <a:cs typeface="+mn-lt"/>
              </a:rPr>
              <a:t>thecommspot.com</a:t>
            </a:r>
            <a:r>
              <a:rPr lang="en-US" sz="2800" b="1" u="sng">
                <a:ea typeface="+mn-lt"/>
                <a:cs typeface="+mn-lt"/>
              </a:rPr>
              <a:t>/communication-basics/communication-theories/</a:t>
            </a:r>
            <a:r>
              <a:rPr lang="en-US" sz="2800" b="1" u="sng" err="1">
                <a:ea typeface="+mn-lt"/>
                <a:cs typeface="+mn-lt"/>
              </a:rPr>
              <a:t>schramm-model-of</a:t>
            </a:r>
            <a:r>
              <a:rPr lang="en-US" sz="2800" b="1" u="sng">
                <a:ea typeface="+mn-lt"/>
                <a:cs typeface="+mn-lt"/>
              </a:rPr>
              <a:t>-communication/</a:t>
            </a:r>
            <a:endParaRPr lang="en-US" b="1" u="sng"/>
          </a:p>
          <a:p>
            <a:pPr marL="0" indent="0">
              <a:buNone/>
            </a:pPr>
            <a:r>
              <a:rPr lang="en-US" sz="2800" b="1" u="sng">
                <a:ea typeface="+mn-lt"/>
                <a:cs typeface="+mn-lt"/>
              </a:rPr>
              <a:t>•</a:t>
            </a:r>
            <a:r>
              <a:rPr lang="en-US" sz="2800" b="1" u="sng">
                <a:latin typeface="Calibri"/>
                <a:ea typeface="Calibri"/>
                <a:cs typeface="Calibri"/>
              </a:rPr>
              <a:t> https://</a:t>
            </a:r>
            <a:r>
              <a:rPr lang="en-US" sz="2800" b="1" u="sng" err="1">
                <a:latin typeface="Calibri"/>
                <a:ea typeface="Calibri"/>
                <a:cs typeface="Calibri"/>
              </a:rPr>
              <a:t>studymasscom.com</a:t>
            </a:r>
            <a:r>
              <a:rPr lang="en-US" sz="2800" b="1" u="sng">
                <a:latin typeface="Calibri"/>
                <a:ea typeface="Calibri"/>
                <a:cs typeface="Calibri"/>
              </a:rPr>
              <a:t>/communication/</a:t>
            </a:r>
            <a:r>
              <a:rPr lang="en-US" sz="2800" b="1" u="sng" err="1">
                <a:latin typeface="Calibri"/>
                <a:ea typeface="Calibri"/>
                <a:cs typeface="Calibri"/>
              </a:rPr>
              <a:t>berlos-smcr-model</a:t>
            </a:r>
            <a:r>
              <a:rPr lang="en-US" sz="2800" b="1" u="sng">
                <a:latin typeface="Calibri"/>
                <a:ea typeface="Calibri"/>
                <a:cs typeface="Calibri"/>
              </a:rPr>
              <a:t>-advantages-and-disadvantages/</a:t>
            </a:r>
          </a:p>
          <a:p>
            <a:endParaRPr lang="en-US"/>
          </a:p>
        </p:txBody>
      </p:sp>
    </p:spTree>
    <p:extLst>
      <p:ext uri="{BB962C8B-B14F-4D97-AF65-F5344CB8AC3E}">
        <p14:creationId xmlns:p14="http://schemas.microsoft.com/office/powerpoint/2010/main" val="32042500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27</Slides>
  <Notes>0</Notes>
  <HiddenSlides>0</HiddenSlides>
  <ScaleCrop>false</ScaleCrop>
  <HeadingPairs>
    <vt:vector size="4" baseType="variant">
      <vt:variant>
        <vt:lpstr>Theme</vt:lpstr>
      </vt:variant>
      <vt:variant>
        <vt:i4>1</vt:i4>
      </vt:variant>
      <vt:variant>
        <vt:lpstr>Slide Titles</vt:lpstr>
      </vt:variant>
      <vt:variant>
        <vt:i4>27</vt:i4>
      </vt:variant>
    </vt:vector>
  </HeadingPairs>
  <TitlesOfParts>
    <vt:vector size="28" baseType="lpstr">
      <vt:lpstr>Office Theme</vt:lpstr>
      <vt:lpstr>Flight food business analysis </vt:lpstr>
      <vt:lpstr>Overview </vt:lpstr>
      <vt:lpstr>Introduction </vt:lpstr>
      <vt:lpstr> Environmental Noise   </vt:lpstr>
      <vt:lpstr>Shannon &amp; Weaver for Environmental Noise</vt:lpstr>
      <vt:lpstr> Environmental Noise problem  </vt:lpstr>
      <vt:lpstr>Impact on the Company</vt:lpstr>
      <vt:lpstr>Solutions to Overcome Environmental Noise</vt:lpstr>
      <vt:lpstr>Language &amp; communication barriers </vt:lpstr>
      <vt:lpstr>Communication analysis -  shannon &amp; weaver communication model </vt:lpstr>
      <vt:lpstr> Solutions </vt:lpstr>
      <vt:lpstr>Shannon and weaver – solution analysis </vt:lpstr>
      <vt:lpstr>Conclusion</vt:lpstr>
      <vt:lpstr>PowerPoint Presentation</vt:lpstr>
      <vt:lpstr>PowerPoint Presentation</vt:lpstr>
      <vt:lpstr>PowerPoint Presentation</vt:lpstr>
      <vt:lpstr>    Shannon &amp; Weaver Model Analysis  • In this model, communication starts from the sender (Gary).  • The message is encoded into words and sent through a channel (e.g., conversation or email).  • The receiver then decodes the message and understands it.  • In the case study, age differences act as noise in this process.  • This noise can affect how the message is understood and may lead to misunderstanding.   </vt:lpstr>
      <vt:lpstr> Solution using Shannon &amp; Weaver Model  Sender: Gary and the people involved in communication  should take the initiative to talk and share ideas openly.  Encoder: They should express their thoughts in a simple and respectful way through face-to-face conversation, discussion, or social media.   Noise: Problems like misunderstanding, emotional reactions, ego, cultural differences, and wrong assumptions can disturb the message.  Decoder: The other person should listen properly and try to understand the real meaning instead of reacting immediately.   Receiver: Both younger and older generations who receive the message and respond to it.  </vt:lpstr>
      <vt:lpstr>CONCLUSION</vt:lpstr>
      <vt:lpstr>Emotional Barrier Angela Leonardo</vt:lpstr>
      <vt:lpstr>Berlo’s Model</vt:lpstr>
      <vt:lpstr>Berlo's Model</vt:lpstr>
      <vt:lpstr>Berlo's Model</vt:lpstr>
      <vt:lpstr>Ways to overcome this emotional barrier</vt:lpstr>
      <vt:lpstr>How to reduce barriers </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dc:title>
  <dc:creator>Aiyana Maya Vaughan-Canas (2513370)</dc:creator>
  <cp:lastModifiedBy>Aiyana Maya Vaughan-Canas (2513370)</cp:lastModifiedBy>
  <cp:revision>318</cp:revision>
  <dcterms:created xsi:type="dcterms:W3CDTF">2026-03-30T13:05:49Z</dcterms:created>
  <dcterms:modified xsi:type="dcterms:W3CDTF">2026-04-19T10:06:47Z</dcterms:modified>
</cp:coreProperties>
</file>