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6" r:id="rId6"/>
    <p:sldId id="267" r:id="rId7"/>
    <p:sldId id="260" r:id="rId8"/>
    <p:sldId id="261" r:id="rId9"/>
    <p:sldId id="269" r:id="rId10"/>
    <p:sldId id="271" r:id="rId11"/>
    <p:sldId id="272" r:id="rId12"/>
    <p:sldId id="268" r:id="rId13"/>
    <p:sldId id="270" r:id="rId14"/>
    <p:sldId id="264"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946F0F6-D001-48E4-9D4C-66507F90FE15}"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79C749-AF1B-4DC5-9007-154CCC549AD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3664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946F0F6-D001-48E4-9D4C-66507F90FE15}"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79C749-AF1B-4DC5-9007-154CCC549AD1}" type="slidenum">
              <a:rPr lang="en-GB" smtClean="0"/>
              <a:t>‹#›</a:t>
            </a:fld>
            <a:endParaRPr lang="en-GB"/>
          </a:p>
        </p:txBody>
      </p:sp>
    </p:spTree>
    <p:extLst>
      <p:ext uri="{BB962C8B-B14F-4D97-AF65-F5344CB8AC3E}">
        <p14:creationId xmlns:p14="http://schemas.microsoft.com/office/powerpoint/2010/main" val="1346181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946F0F6-D001-48E4-9D4C-66507F90FE15}"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79C749-AF1B-4DC5-9007-154CCC549AD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47128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946F0F6-D001-48E4-9D4C-66507F90FE15}" type="datetimeFigureOut">
              <a:rPr lang="en-GB" smtClean="0"/>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79C749-AF1B-4DC5-9007-154CCC549AD1}" type="slidenum">
              <a:rPr lang="en-GB" smtClean="0"/>
              <a:t>‹#›</a:t>
            </a:fld>
            <a:endParaRPr lang="en-GB"/>
          </a:p>
        </p:txBody>
      </p:sp>
    </p:spTree>
    <p:extLst>
      <p:ext uri="{BB962C8B-B14F-4D97-AF65-F5344CB8AC3E}">
        <p14:creationId xmlns:p14="http://schemas.microsoft.com/office/powerpoint/2010/main" val="2369311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946F0F6-D001-48E4-9D4C-66507F90FE15}" type="datetimeFigureOut">
              <a:rPr lang="en-GB" smtClean="0"/>
              <a:t>16/11/2020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79C749-AF1B-4DC5-9007-154CCC549AD1}" type="slidenum">
              <a:rPr lang="en-GB" smtClean="0"/>
              <a:t>‹#›</a:t>
            </a:fld>
            <a:endParaRPr lang="en-GB"/>
          </a:p>
        </p:txBody>
      </p:sp>
    </p:spTree>
    <p:extLst>
      <p:ext uri="{BB962C8B-B14F-4D97-AF65-F5344CB8AC3E}">
        <p14:creationId xmlns:p14="http://schemas.microsoft.com/office/powerpoint/2010/main" val="3471111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946F0F6-D001-48E4-9D4C-66507F90FE15}" type="datetimeFigureOut">
              <a:rPr lang="en-GB" smtClean="0"/>
              <a:t>16/11/2020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79C749-AF1B-4DC5-9007-154CCC549AD1}" type="slidenum">
              <a:rPr lang="en-GB" smtClean="0"/>
              <a:t>‹#›</a:t>
            </a:fld>
            <a:endParaRPr lang="en-GB"/>
          </a:p>
        </p:txBody>
      </p:sp>
    </p:spTree>
    <p:extLst>
      <p:ext uri="{BB962C8B-B14F-4D97-AF65-F5344CB8AC3E}">
        <p14:creationId xmlns:p14="http://schemas.microsoft.com/office/powerpoint/2010/main" val="3686404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946F0F6-D001-48E4-9D4C-66507F90FE15}" type="datetimeFigureOut">
              <a:rPr lang="en-GB" smtClean="0"/>
              <a:t>16/11/2020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8779C749-AF1B-4DC5-9007-154CCC549AD1}" type="slidenum">
              <a:rPr lang="en-GB" smtClean="0"/>
              <a:t>‹#›</a:t>
            </a:fld>
            <a:endParaRPr lang="en-GB"/>
          </a:p>
        </p:txBody>
      </p:sp>
    </p:spTree>
    <p:extLst>
      <p:ext uri="{BB962C8B-B14F-4D97-AF65-F5344CB8AC3E}">
        <p14:creationId xmlns:p14="http://schemas.microsoft.com/office/powerpoint/2010/main" val="3814269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946F0F6-D001-48E4-9D4C-66507F90FE15}" type="datetimeFigureOut">
              <a:rPr lang="en-GB" smtClean="0"/>
              <a:t>16/11/2020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8779C749-AF1B-4DC5-9007-154CCC549AD1}" type="slidenum">
              <a:rPr lang="en-GB" smtClean="0"/>
              <a:t>‹#›</a:t>
            </a:fld>
            <a:endParaRPr lang="en-GB"/>
          </a:p>
        </p:txBody>
      </p:sp>
    </p:spTree>
    <p:extLst>
      <p:ext uri="{BB962C8B-B14F-4D97-AF65-F5344CB8AC3E}">
        <p14:creationId xmlns:p14="http://schemas.microsoft.com/office/powerpoint/2010/main" val="602089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946F0F6-D001-48E4-9D4C-66507F90FE15}" type="datetimeFigureOut">
              <a:rPr lang="en-GB" smtClean="0"/>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79C749-AF1B-4DC5-9007-154CCC549AD1}" type="slidenum">
              <a:rPr lang="en-GB" smtClean="0"/>
              <a:t>‹#›</a:t>
            </a:fld>
            <a:endParaRPr lang="en-GB"/>
          </a:p>
        </p:txBody>
      </p:sp>
    </p:spTree>
    <p:extLst>
      <p:ext uri="{BB962C8B-B14F-4D97-AF65-F5344CB8AC3E}">
        <p14:creationId xmlns:p14="http://schemas.microsoft.com/office/powerpoint/2010/main" val="3019491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946F0F6-D001-48E4-9D4C-66507F90FE15}"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79C749-AF1B-4DC5-9007-154CCC549AD1}" type="slidenum">
              <a:rPr lang="en-GB" smtClean="0"/>
              <a:t>‹#›</a:t>
            </a:fld>
            <a:endParaRPr lang="en-GB"/>
          </a:p>
        </p:txBody>
      </p:sp>
    </p:spTree>
    <p:extLst>
      <p:ext uri="{BB962C8B-B14F-4D97-AF65-F5344CB8AC3E}">
        <p14:creationId xmlns:p14="http://schemas.microsoft.com/office/powerpoint/2010/main" val="25174224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946F0F6-D001-48E4-9D4C-66507F90FE15}"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79C749-AF1B-4DC5-9007-154CCC549AD1}" type="slidenum">
              <a:rPr lang="en-GB" smtClean="0"/>
              <a:t>‹#›</a:t>
            </a:fld>
            <a:endParaRPr lang="en-GB"/>
          </a:p>
        </p:txBody>
      </p:sp>
    </p:spTree>
    <p:extLst>
      <p:ext uri="{BB962C8B-B14F-4D97-AF65-F5344CB8AC3E}">
        <p14:creationId xmlns:p14="http://schemas.microsoft.com/office/powerpoint/2010/main" val="1131902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946F0F6-D001-48E4-9D4C-66507F90FE15}" type="datetimeFigureOut">
              <a:rPr lang="en-GB" smtClean="0"/>
              <a:t>16/11/2020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8779C749-AF1B-4DC5-9007-154CCC549AD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246298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video" Target="https://www.youtube.com/embed/2hzqQLnfaaE"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dictionary.cambridge.org/dictionary/english/social" TargetMode="External"/><Relationship Id="rId3" Type="http://schemas.openxmlformats.org/officeDocument/2006/relationships/hyperlink" Target="https://dictionary.cambridge.org/dictionary/english/public" TargetMode="External"/><Relationship Id="rId7" Type="http://schemas.openxmlformats.org/officeDocument/2006/relationships/hyperlink" Target="https://dictionary.cambridge.org/dictionary/english/esp" TargetMode="External"/><Relationship Id="rId12" Type="http://schemas.openxmlformats.org/officeDocument/2006/relationships/hyperlink" Target="https://dictionary.cambridge.org/dictionary/english/want" TargetMode="External"/><Relationship Id="rId2" Type="http://schemas.openxmlformats.org/officeDocument/2006/relationships/hyperlink" Target="https://dictionary.cambridge.org/dictionary/english/direct"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bring" TargetMode="External"/><Relationship Id="rId11" Type="http://schemas.openxmlformats.org/officeDocument/2006/relationships/hyperlink" Target="https://dictionary.cambridge.org/dictionary/english/others" TargetMode="External"/><Relationship Id="rId5" Type="http://schemas.openxmlformats.org/officeDocument/2006/relationships/hyperlink" Target="https://dictionary.cambridge.org/dictionary/english/try" TargetMode="External"/><Relationship Id="rId10" Type="http://schemas.openxmlformats.org/officeDocument/2006/relationships/hyperlink" Target="https://dictionary.cambridge.org/dictionary/english/change" TargetMode="External"/><Relationship Id="rId4" Type="http://schemas.openxmlformats.org/officeDocument/2006/relationships/hyperlink" Target="https://dictionary.cambridge.org/dictionary/english/method" TargetMode="External"/><Relationship Id="rId9" Type="http://schemas.openxmlformats.org/officeDocument/2006/relationships/hyperlink" Target="https://dictionary.cambridge.org/dictionary/english/political" TargetMode="External"/></Relationships>
</file>

<file path=ppt/slides/_rels/slide5.xml.rels><?xml version="1.0" encoding="UTF-8" standalone="yes"?>
<Relationships xmlns="http://schemas.openxmlformats.org/package/2006/relationships"><Relationship Id="rId2" Type="http://schemas.openxmlformats.org/officeDocument/2006/relationships/hyperlink" Target="https://www.bmartin.cc/pubs/07Anderson.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bmartin.cc/pubs/07Anderson.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2" Type="http://schemas.openxmlformats.org/officeDocument/2006/relationships/hyperlink" Target="https://www.theguardian.com/world/2020/nov/13/how-black-lives-matter-has-inspired-a-generation-of-new-uk-activist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theguardian.com/film/2014/aug/31/pride-film-gay-activists-miners-strike-interview"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freeperiods.org/"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Environmental Justice Activism </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6367001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2hzqQLnfaaE"/>
          <p:cNvPicPr>
            <a:picLocks noGrp="1" noRot="1" noChangeAspect="1"/>
          </p:cNvPicPr>
          <p:nvPr>
            <p:ph idx="1"/>
            <a:videoFile r:link="rId1"/>
          </p:nvPr>
        </p:nvPicPr>
        <p:blipFill>
          <a:blip r:embed="rId3"/>
          <a:stretch>
            <a:fillRect/>
          </a:stretch>
        </p:blipFill>
        <p:spPr>
          <a:xfrm>
            <a:off x="938712" y="116378"/>
            <a:ext cx="9970347" cy="5608320"/>
          </a:xfrm>
          <a:prstGeom prst="rect">
            <a:avLst/>
          </a:prstGeom>
        </p:spPr>
      </p:pic>
    </p:spTree>
    <p:extLst>
      <p:ext uri="{BB962C8B-B14F-4D97-AF65-F5344CB8AC3E}">
        <p14:creationId xmlns:p14="http://schemas.microsoft.com/office/powerpoint/2010/main" val="2224897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Activism </a:t>
            </a:r>
            <a:endParaRPr lang="en-GB" dirty="0"/>
          </a:p>
        </p:txBody>
      </p:sp>
      <p:sp>
        <p:nvSpPr>
          <p:cNvPr id="3" name="Content Placeholder 2"/>
          <p:cNvSpPr>
            <a:spLocks noGrp="1"/>
          </p:cNvSpPr>
          <p:nvPr>
            <p:ph idx="1"/>
          </p:nvPr>
        </p:nvSpPr>
        <p:spPr>
          <a:xfrm>
            <a:off x="1097280" y="1601894"/>
            <a:ext cx="10058400" cy="4023360"/>
          </a:xfrm>
        </p:spPr>
        <p:txBody>
          <a:bodyPr/>
          <a:lstStyle/>
          <a:p>
            <a:endParaRPr lang="en-GB" dirty="0"/>
          </a:p>
        </p:txBody>
      </p:sp>
      <p:sp>
        <p:nvSpPr>
          <p:cNvPr id="4" name="Oval Callout 3"/>
          <p:cNvSpPr/>
          <p:nvPr/>
        </p:nvSpPr>
        <p:spPr>
          <a:xfrm>
            <a:off x="3059084" y="2150225"/>
            <a:ext cx="5375563" cy="3696393"/>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What do we mean by </a:t>
            </a:r>
            <a:r>
              <a:rPr lang="en-GB" sz="3200" dirty="0" smtClean="0"/>
              <a:t>Activism? </a:t>
            </a:r>
            <a:endParaRPr lang="en-GB" sz="3200" dirty="0"/>
          </a:p>
          <a:p>
            <a:pPr algn="ctr"/>
            <a:endParaRPr lang="en-GB" dirty="0"/>
          </a:p>
        </p:txBody>
      </p:sp>
    </p:spTree>
    <p:extLst>
      <p:ext uri="{BB962C8B-B14F-4D97-AF65-F5344CB8AC3E}">
        <p14:creationId xmlns:p14="http://schemas.microsoft.com/office/powerpoint/2010/main" val="42285672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Activism </a:t>
            </a:r>
            <a:endParaRPr lang="en-GB" dirty="0"/>
          </a:p>
        </p:txBody>
      </p:sp>
      <p:sp>
        <p:nvSpPr>
          <p:cNvPr id="3" name="Content Placeholder 2"/>
          <p:cNvSpPr>
            <a:spLocks noGrp="1"/>
          </p:cNvSpPr>
          <p:nvPr>
            <p:ph idx="1"/>
          </p:nvPr>
        </p:nvSpPr>
        <p:spPr/>
        <p:txBody>
          <a:bodyPr>
            <a:normAutofit/>
          </a:bodyPr>
          <a:lstStyle/>
          <a:p>
            <a:r>
              <a:rPr lang="en-GB" b="1" dirty="0" smtClean="0"/>
              <a:t>the use of</a:t>
            </a:r>
            <a:r>
              <a:rPr lang="en-GB" b="1" dirty="0"/>
              <a:t> </a:t>
            </a:r>
            <a:r>
              <a:rPr lang="en-GB" b="1" dirty="0">
                <a:hlinkClick r:id="rId2" tooltip="direct"/>
              </a:rPr>
              <a:t>direct</a:t>
            </a:r>
            <a:r>
              <a:rPr lang="en-GB" b="1" dirty="0"/>
              <a:t> and </a:t>
            </a:r>
            <a:r>
              <a:rPr lang="en-GB" b="1" dirty="0">
                <a:hlinkClick r:id="rId3" tooltip="public"/>
              </a:rPr>
              <a:t>public</a:t>
            </a:r>
            <a:r>
              <a:rPr lang="en-GB" b="1" dirty="0"/>
              <a:t> </a:t>
            </a:r>
            <a:r>
              <a:rPr lang="en-GB" b="1" dirty="0">
                <a:hlinkClick r:id="rId4" tooltip="methods"/>
              </a:rPr>
              <a:t>methods</a:t>
            </a:r>
            <a:r>
              <a:rPr lang="en-GB" b="1" dirty="0"/>
              <a:t> to </a:t>
            </a:r>
            <a:r>
              <a:rPr lang="en-GB" b="1" dirty="0">
                <a:hlinkClick r:id="rId5" tooltip="try"/>
              </a:rPr>
              <a:t>try</a:t>
            </a:r>
            <a:r>
              <a:rPr lang="en-GB" b="1" dirty="0"/>
              <a:t> to </a:t>
            </a:r>
            <a:r>
              <a:rPr lang="en-GB" b="1" dirty="0">
                <a:hlinkClick r:id="rId6" tooltip="bring"/>
              </a:rPr>
              <a:t>bring</a:t>
            </a:r>
            <a:r>
              <a:rPr lang="en-GB" b="1" dirty="0"/>
              <a:t> about </a:t>
            </a:r>
            <a:r>
              <a:rPr lang="en-GB" b="1" dirty="0">
                <a:hlinkClick r:id="rId7" tooltip="esp"/>
              </a:rPr>
              <a:t>esp</a:t>
            </a:r>
            <a:r>
              <a:rPr lang="en-GB" b="1" dirty="0"/>
              <a:t>. </a:t>
            </a:r>
            <a:r>
              <a:rPr lang="en-GB" b="1" dirty="0">
                <a:hlinkClick r:id="rId8" tooltip="social"/>
              </a:rPr>
              <a:t>social</a:t>
            </a:r>
            <a:r>
              <a:rPr lang="en-GB" b="1" dirty="0"/>
              <a:t> and </a:t>
            </a:r>
            <a:r>
              <a:rPr lang="en-GB" b="1" dirty="0">
                <a:hlinkClick r:id="rId9" tooltip="political"/>
              </a:rPr>
              <a:t>political</a:t>
            </a:r>
            <a:r>
              <a:rPr lang="en-GB" b="1" dirty="0"/>
              <a:t> </a:t>
            </a:r>
            <a:r>
              <a:rPr lang="en-GB" b="1" dirty="0">
                <a:hlinkClick r:id="rId10" tooltip="changes"/>
              </a:rPr>
              <a:t>changes</a:t>
            </a:r>
            <a:r>
              <a:rPr lang="en-GB" b="1" dirty="0"/>
              <a:t> that you and </a:t>
            </a:r>
            <a:r>
              <a:rPr lang="en-GB" b="1" dirty="0">
                <a:hlinkClick r:id="rId11" tooltip="others"/>
              </a:rPr>
              <a:t>others</a:t>
            </a:r>
            <a:r>
              <a:rPr lang="en-GB" b="1" dirty="0"/>
              <a:t> </a:t>
            </a:r>
            <a:r>
              <a:rPr lang="en-GB" b="1" dirty="0" smtClean="0">
                <a:hlinkClick r:id="rId12" tooltip="want"/>
              </a:rPr>
              <a:t>want</a:t>
            </a:r>
            <a:r>
              <a:rPr lang="en-GB" b="1" dirty="0"/>
              <a:t> </a:t>
            </a:r>
            <a:r>
              <a:rPr lang="en-GB" b="1" dirty="0" smtClean="0"/>
              <a:t>(Cambridge Dictionary, 2020) </a:t>
            </a:r>
          </a:p>
          <a:p>
            <a:endParaRPr lang="en-GB" b="1" dirty="0"/>
          </a:p>
          <a:p>
            <a:endParaRPr lang="en-GB" dirty="0"/>
          </a:p>
        </p:txBody>
      </p:sp>
    </p:spTree>
    <p:extLst>
      <p:ext uri="{BB962C8B-B14F-4D97-AF65-F5344CB8AC3E}">
        <p14:creationId xmlns:p14="http://schemas.microsoft.com/office/powerpoint/2010/main" val="12555791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Activism </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Ø"/>
            </a:pPr>
            <a:r>
              <a:rPr lang="en-GB" dirty="0"/>
              <a:t>Activism is action on behalf of a cause, action that goes beyond what is conventional or routine. The action might be door-to-door canvassing, alternative radio, public meetings, rallies, or fasting. The cause might be women's rights, opposition to a factory, or world peace</a:t>
            </a:r>
            <a:endParaRPr lang="en-GB" b="1" dirty="0"/>
          </a:p>
          <a:p>
            <a:endParaRPr lang="en-GB" dirty="0" smtClean="0"/>
          </a:p>
          <a:p>
            <a:pPr>
              <a:buFont typeface="Wingdings" panose="05000000000000000000" pitchFamily="2" charset="2"/>
              <a:buChar char="Ø"/>
            </a:pPr>
            <a:r>
              <a:rPr lang="en-GB" dirty="0" smtClean="0"/>
              <a:t>Activism </a:t>
            </a:r>
            <a:r>
              <a:rPr lang="en-GB" dirty="0"/>
              <a:t>has played a major role in ending slavery, challenging dictatorships, protecting workers from exploitation, protecting the environment, promoting equality for women, opposing racism, and many other important issues. Activism can also be used for aims such as attacking minorities or promoting </a:t>
            </a:r>
            <a:r>
              <a:rPr lang="en-GB" dirty="0" smtClean="0"/>
              <a:t>war</a:t>
            </a:r>
            <a:endParaRPr lang="en-GB" dirty="0"/>
          </a:p>
          <a:p>
            <a:pPr lvl="2">
              <a:buFont typeface="Wingdings" panose="05000000000000000000" pitchFamily="2" charset="2"/>
              <a:buChar char="Ø"/>
            </a:pPr>
            <a:r>
              <a:rPr lang="en-GB" dirty="0" smtClean="0"/>
              <a:t>See article by Brian Martin (2007</a:t>
            </a:r>
            <a:r>
              <a:rPr lang="en-GB" dirty="0"/>
              <a:t>). </a:t>
            </a:r>
            <a:r>
              <a:rPr lang="en-GB" dirty="0"/>
              <a:t>Activism, social and </a:t>
            </a:r>
            <a:r>
              <a:rPr lang="en-GB" dirty="0" smtClean="0"/>
              <a:t>political </a:t>
            </a:r>
            <a:r>
              <a:rPr lang="en-GB" dirty="0"/>
              <a:t>I</a:t>
            </a:r>
            <a:r>
              <a:rPr lang="en-GB" dirty="0" smtClean="0"/>
              <a:t>n </a:t>
            </a:r>
            <a:r>
              <a:rPr lang="en-GB" dirty="0"/>
              <a:t>Gary L. Anderson and Kathryn G. Herr (eds.), </a:t>
            </a:r>
            <a:r>
              <a:rPr lang="en-GB" i="1" dirty="0" err="1"/>
              <a:t>Encyclopedia</a:t>
            </a:r>
            <a:r>
              <a:rPr lang="en-GB" i="1" dirty="0"/>
              <a:t> of Activism and Social Justice </a:t>
            </a:r>
            <a:r>
              <a:rPr lang="en-GB" dirty="0"/>
              <a:t>(Thousand Oaks, CA: Sage, 2007), pp. 19-27</a:t>
            </a:r>
            <a:br>
              <a:rPr lang="en-GB" dirty="0"/>
            </a:br>
            <a:r>
              <a:rPr lang="en-GB" dirty="0">
                <a:hlinkClick r:id="rId2"/>
              </a:rPr>
              <a:t>pdf of published </a:t>
            </a:r>
            <a:r>
              <a:rPr lang="en-GB" dirty="0" smtClean="0">
                <a:hlinkClick r:id="rId2"/>
              </a:rPr>
              <a:t>entry</a:t>
            </a:r>
            <a:r>
              <a:rPr lang="en-GB" dirty="0" smtClean="0"/>
              <a:t> (AVAILABLE ON MOODLE) </a:t>
            </a:r>
            <a:endParaRPr lang="en-GB" dirty="0"/>
          </a:p>
          <a:p>
            <a:pPr>
              <a:buFont typeface="Wingdings" panose="05000000000000000000" pitchFamily="2" charset="2"/>
              <a:buChar char="Ø"/>
            </a:pPr>
            <a:endParaRPr lang="en-GB" b="1" dirty="0"/>
          </a:p>
          <a:p>
            <a:endParaRPr lang="en-GB" dirty="0"/>
          </a:p>
        </p:txBody>
      </p:sp>
    </p:spTree>
    <p:extLst>
      <p:ext uri="{BB962C8B-B14F-4D97-AF65-F5344CB8AC3E}">
        <p14:creationId xmlns:p14="http://schemas.microsoft.com/office/powerpoint/2010/main" val="259378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Activism </a:t>
            </a:r>
            <a:endParaRPr lang="en-GB" dirty="0"/>
          </a:p>
        </p:txBody>
      </p:sp>
      <p:sp>
        <p:nvSpPr>
          <p:cNvPr id="3" name="Content Placeholder 2"/>
          <p:cNvSpPr>
            <a:spLocks noGrp="1"/>
          </p:cNvSpPr>
          <p:nvPr>
            <p:ph idx="1"/>
          </p:nvPr>
        </p:nvSpPr>
        <p:spPr/>
        <p:txBody>
          <a:bodyPr>
            <a:normAutofit fontScale="92500"/>
          </a:bodyPr>
          <a:lstStyle/>
          <a:p>
            <a:r>
              <a:rPr lang="en-GB" dirty="0"/>
              <a:t>There are many varieties of activism, from the face-to-face conversations to massive protests, from principled </a:t>
            </a:r>
            <a:r>
              <a:rPr lang="en-GB" dirty="0" smtClean="0"/>
              <a:t>behaviour </a:t>
            </a:r>
            <a:r>
              <a:rPr lang="en-GB" dirty="0"/>
              <a:t>to the unscrupulous, from polite requests to objectionable interference, and from peaceful protests to violent attacks. Activism is not well defined, so different people often have somewhat different ideas of what constitutes activism.</a:t>
            </a:r>
          </a:p>
          <a:p>
            <a:endParaRPr lang="en-GB" dirty="0" smtClean="0"/>
          </a:p>
          <a:p>
            <a:r>
              <a:rPr lang="en-GB" dirty="0" smtClean="0"/>
              <a:t>Activism </a:t>
            </a:r>
            <a:r>
              <a:rPr lang="en-GB" dirty="0"/>
              <a:t>is not necessarily a good thing or a bad thing. It all depends on the cause and the actions, and a person's judgment of what is worthwhile. One person might say that a protest is a valuable </a:t>
            </a:r>
            <a:r>
              <a:rPr lang="en-GB" dirty="0" err="1"/>
              <a:t>defense</a:t>
            </a:r>
            <a:r>
              <a:rPr lang="en-GB" dirty="0"/>
              <a:t> of freedom and another person might say that it is a dangerous attack on human rights.</a:t>
            </a:r>
          </a:p>
          <a:p>
            <a:endParaRPr lang="en-GB" dirty="0" smtClean="0"/>
          </a:p>
          <a:p>
            <a:r>
              <a:rPr lang="en-GB" dirty="0"/>
              <a:t>See article by Brian Martin (2007). Activism, social and political In Gary L. Anderson and Kathryn G. Herr (eds.), </a:t>
            </a:r>
            <a:r>
              <a:rPr lang="en-GB" i="1" dirty="0" err="1"/>
              <a:t>Encyclopedia</a:t>
            </a:r>
            <a:r>
              <a:rPr lang="en-GB" i="1" dirty="0"/>
              <a:t> of Activism and Social Justice </a:t>
            </a:r>
            <a:r>
              <a:rPr lang="en-GB" dirty="0"/>
              <a:t>(Thousand Oaks, CA: Sage, 2007), pp. 19-27</a:t>
            </a:r>
            <a:br>
              <a:rPr lang="en-GB" dirty="0"/>
            </a:br>
            <a:r>
              <a:rPr lang="en-GB" dirty="0">
                <a:hlinkClick r:id="rId2"/>
              </a:rPr>
              <a:t>pdf of published entry</a:t>
            </a:r>
            <a:r>
              <a:rPr lang="en-GB" dirty="0"/>
              <a:t> (AVAILABLE ON MOODLE) </a:t>
            </a:r>
          </a:p>
          <a:p>
            <a:endParaRPr lang="en-GB" dirty="0"/>
          </a:p>
          <a:p>
            <a:endParaRPr lang="en-GB" dirty="0"/>
          </a:p>
        </p:txBody>
      </p:sp>
    </p:spTree>
    <p:extLst>
      <p:ext uri="{BB962C8B-B14F-4D97-AF65-F5344CB8AC3E}">
        <p14:creationId xmlns:p14="http://schemas.microsoft.com/office/powerpoint/2010/main" val="5383514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a:t>
            </a:r>
            <a:endParaRPr lang="en-GB" dirty="0"/>
          </a:p>
        </p:txBody>
      </p:sp>
      <p:sp>
        <p:nvSpPr>
          <p:cNvPr id="3" name="Content Placeholder 2"/>
          <p:cNvSpPr>
            <a:spLocks noGrp="1"/>
          </p:cNvSpPr>
          <p:nvPr>
            <p:ph idx="1"/>
          </p:nvPr>
        </p:nvSpPr>
        <p:spPr/>
        <p:txBody>
          <a:bodyPr>
            <a:normAutofit/>
          </a:bodyPr>
          <a:lstStyle/>
          <a:p>
            <a:pPr algn="ctr"/>
            <a:r>
              <a:rPr lang="en-GB" sz="8000" dirty="0" smtClean="0">
                <a:solidFill>
                  <a:srgbClr val="FF0000"/>
                </a:solidFill>
              </a:rPr>
              <a:t>?????</a:t>
            </a:r>
            <a:endParaRPr lang="en-GB" sz="8000" dirty="0">
              <a:solidFill>
                <a:srgbClr val="FF0000"/>
              </a:solidFill>
            </a:endParaRPr>
          </a:p>
        </p:txBody>
      </p:sp>
    </p:spTree>
    <p:extLst>
      <p:ext uri="{BB962C8B-B14F-4D97-AF65-F5344CB8AC3E}">
        <p14:creationId xmlns:p14="http://schemas.microsoft.com/office/powerpoint/2010/main" val="2796682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97269" y="1737360"/>
            <a:ext cx="1406478" cy="1814357"/>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84274" y="1589178"/>
            <a:ext cx="1790007" cy="227629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44348" y="4346431"/>
            <a:ext cx="2619375" cy="1743075"/>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79278" y="4322099"/>
            <a:ext cx="2857500" cy="1600200"/>
          </a:xfrm>
          <a:prstGeom prst="rect">
            <a:avLst/>
          </a:prstGeom>
        </p:spPr>
      </p:pic>
      <p:sp>
        <p:nvSpPr>
          <p:cNvPr id="8" name="Oval Callout 7"/>
          <p:cNvSpPr/>
          <p:nvPr/>
        </p:nvSpPr>
        <p:spPr>
          <a:xfrm>
            <a:off x="3640975" y="286603"/>
            <a:ext cx="3369425" cy="265610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What are your thoughts on these </a:t>
            </a:r>
            <a:r>
              <a:rPr lang="en-GB" dirty="0" err="1" smtClean="0"/>
              <a:t>organisastions</a:t>
            </a:r>
            <a:r>
              <a:rPr lang="en-GB" dirty="0" smtClean="0"/>
              <a:t> </a:t>
            </a:r>
            <a:endParaRPr lang="en-GB" dirty="0"/>
          </a:p>
        </p:txBody>
      </p:sp>
    </p:spTree>
    <p:extLst>
      <p:ext uri="{BB962C8B-B14F-4D97-AF65-F5344CB8AC3E}">
        <p14:creationId xmlns:p14="http://schemas.microsoft.com/office/powerpoint/2010/main" val="3637206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24742" y="2889930"/>
            <a:ext cx="1645082" cy="1645082"/>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2605" y="2034686"/>
            <a:ext cx="2775205" cy="3355571"/>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06690" y="2382853"/>
            <a:ext cx="2355274" cy="2355274"/>
          </a:xfrm>
          <a:prstGeom prst="rect">
            <a:avLst/>
          </a:prstGeom>
        </p:spPr>
      </p:pic>
    </p:spTree>
    <p:extLst>
      <p:ext uri="{BB962C8B-B14F-4D97-AF65-F5344CB8AC3E}">
        <p14:creationId xmlns:p14="http://schemas.microsoft.com/office/powerpoint/2010/main" val="12298420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r>
              <a:rPr lang="en-GB" dirty="0" smtClean="0">
                <a:hlinkClick r:id="rId2"/>
              </a:rPr>
              <a:t>https://www.theguardian.com/world/2020/nov/13/how-black-lives-matter-has-inspired-a-generation-of-new-uk-activists</a:t>
            </a:r>
            <a:r>
              <a:rPr lang="en-GB" dirty="0" smtClean="0"/>
              <a:t> </a:t>
            </a:r>
            <a:endParaRPr lang="en-GB" dirty="0"/>
          </a:p>
        </p:txBody>
      </p:sp>
    </p:spTree>
    <p:extLst>
      <p:ext uri="{BB962C8B-B14F-4D97-AF65-F5344CB8AC3E}">
        <p14:creationId xmlns:p14="http://schemas.microsoft.com/office/powerpoint/2010/main" val="41619405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fontAlgn="base"/>
            <a:r>
              <a:rPr lang="en-GB" b="1" dirty="0"/>
              <a:t>When miners and gay activists united: the real story of the film Pride</a:t>
            </a:r>
          </a:p>
          <a:p>
            <a:pPr fontAlgn="base"/>
            <a:r>
              <a:rPr lang="en-GB" dirty="0"/>
              <a:t>In an era of raging homophobia and strident union-bashing, two minority groups made common cause in a Welsh mining community. As a new film – tipped to be a smash hit – that </a:t>
            </a:r>
            <a:r>
              <a:rPr lang="en-GB" dirty="0" err="1"/>
              <a:t>dramatises</a:t>
            </a:r>
            <a:r>
              <a:rPr lang="en-GB" dirty="0"/>
              <a:t> events is released, we hear the stories of those who were there</a:t>
            </a:r>
          </a:p>
          <a:p>
            <a:r>
              <a:rPr lang="en-GB" dirty="0">
                <a:hlinkClick r:id="rId2"/>
              </a:rPr>
              <a:t>https://</a:t>
            </a:r>
            <a:r>
              <a:rPr lang="en-GB" dirty="0" smtClean="0">
                <a:hlinkClick r:id="rId2"/>
              </a:rPr>
              <a:t>www.theguardian.com/film/2014/aug/31/pride-film-gay-activists-miners-strike-interview</a:t>
            </a:r>
            <a:r>
              <a:rPr lang="en-GB" dirty="0" smtClean="0"/>
              <a:t> </a:t>
            </a:r>
            <a:endParaRPr lang="en-GB" dirty="0"/>
          </a:p>
        </p:txBody>
      </p:sp>
    </p:spTree>
    <p:extLst>
      <p:ext uri="{BB962C8B-B14F-4D97-AF65-F5344CB8AC3E}">
        <p14:creationId xmlns:p14="http://schemas.microsoft.com/office/powerpoint/2010/main" val="3676381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a:t>
            </a:r>
            <a:endParaRPr lang="en-GB" dirty="0"/>
          </a:p>
        </p:txBody>
      </p:sp>
      <p:sp>
        <p:nvSpPr>
          <p:cNvPr id="13" name="Content Placeholder 12"/>
          <p:cNvSpPr>
            <a:spLocks noGrp="1"/>
          </p:cNvSpPr>
          <p:nvPr>
            <p:ph sz="half" idx="1"/>
          </p:nvPr>
        </p:nvSpPr>
        <p:spPr/>
        <p:txBody>
          <a:bodyPr/>
          <a:lstStyle/>
          <a:p>
            <a:pPr marL="0" indent="0">
              <a:buNone/>
            </a:pPr>
            <a:r>
              <a:rPr lang="en-GB" dirty="0" smtClean="0">
                <a:hlinkClick r:id="rId2"/>
              </a:rPr>
              <a:t>https://www.freeperiods.org/</a:t>
            </a:r>
            <a:endParaRPr lang="en-GB" dirty="0"/>
          </a:p>
        </p:txBody>
      </p:sp>
      <p:pic>
        <p:nvPicPr>
          <p:cNvPr id="15" name="Content Placeholder 1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675438" y="1846263"/>
            <a:ext cx="4022725" cy="4022725"/>
          </a:xfrm>
        </p:spPr>
      </p:pic>
      <p:sp>
        <p:nvSpPr>
          <p:cNvPr id="8" name="Rectangle 7"/>
          <p:cNvSpPr/>
          <p:nvPr/>
        </p:nvSpPr>
        <p:spPr>
          <a:xfrm>
            <a:off x="969547" y="2335476"/>
            <a:ext cx="4544834" cy="369332"/>
          </a:xfrm>
          <a:prstGeom prst="rect">
            <a:avLst/>
          </a:prstGeom>
        </p:spPr>
        <p:txBody>
          <a:bodyPr wrap="none">
            <a:spAutoFit/>
          </a:bodyPr>
          <a:lstStyle/>
          <a:p>
            <a:r>
              <a:rPr lang="en-GB" b="1" dirty="0" err="1">
                <a:solidFill>
                  <a:srgbClr val="000000"/>
                </a:solidFill>
                <a:latin typeface="Open Sans"/>
              </a:rPr>
              <a:t>Amika</a:t>
            </a:r>
            <a:r>
              <a:rPr lang="en-GB" b="1" dirty="0">
                <a:solidFill>
                  <a:srgbClr val="000000"/>
                </a:solidFill>
                <a:latin typeface="Open Sans"/>
              </a:rPr>
              <a:t> George, founder of #</a:t>
            </a:r>
            <a:r>
              <a:rPr lang="en-GB" b="1" dirty="0" err="1">
                <a:solidFill>
                  <a:srgbClr val="000000"/>
                </a:solidFill>
                <a:latin typeface="Open Sans"/>
              </a:rPr>
              <a:t>FreePeriods</a:t>
            </a:r>
            <a:endParaRPr lang="en-GB" b="1" i="0" dirty="0">
              <a:solidFill>
                <a:srgbClr val="000000"/>
              </a:solidFill>
              <a:effectLst/>
              <a:latin typeface="Open Sans"/>
            </a:endParaRPr>
          </a:p>
        </p:txBody>
      </p:sp>
    </p:spTree>
    <p:extLst>
      <p:ext uri="{BB962C8B-B14F-4D97-AF65-F5344CB8AC3E}">
        <p14:creationId xmlns:p14="http://schemas.microsoft.com/office/powerpoint/2010/main" val="6775280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73892" y="1846263"/>
            <a:ext cx="6704541" cy="4022725"/>
          </a:xfrm>
        </p:spPr>
      </p:pic>
    </p:spTree>
    <p:extLst>
      <p:ext uri="{BB962C8B-B14F-4D97-AF65-F5344CB8AC3E}">
        <p14:creationId xmlns:p14="http://schemas.microsoft.com/office/powerpoint/2010/main" val="31319107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a:t>
            </a:r>
            <a:endParaRPr lang="en-GB" dirty="0"/>
          </a:p>
        </p:txBody>
      </p:sp>
      <p:sp>
        <p:nvSpPr>
          <p:cNvPr id="3" name="Content Placeholder 2"/>
          <p:cNvSpPr>
            <a:spLocks noGrp="1"/>
          </p:cNvSpPr>
          <p:nvPr>
            <p:ph idx="1"/>
          </p:nvPr>
        </p:nvSpPr>
        <p:spPr/>
        <p:txBody>
          <a:bodyPr/>
          <a:lstStyle/>
          <a:p>
            <a:endParaRPr lang="en-GB" dirty="0"/>
          </a:p>
        </p:txBody>
      </p:sp>
      <p:sp>
        <p:nvSpPr>
          <p:cNvPr id="4" name="Oval Callout 3"/>
          <p:cNvSpPr/>
          <p:nvPr/>
        </p:nvSpPr>
        <p:spPr>
          <a:xfrm>
            <a:off x="1767839" y="1737360"/>
            <a:ext cx="6727768" cy="4148051"/>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3200" dirty="0"/>
              <a:t>What about young people and Youth </a:t>
            </a:r>
            <a:r>
              <a:rPr lang="en-GB" sz="3200" dirty="0" smtClean="0"/>
              <a:t>work?  </a:t>
            </a:r>
            <a:endParaRPr lang="en-GB" sz="3200" dirty="0"/>
          </a:p>
          <a:p>
            <a:pPr algn="ctr"/>
            <a:endParaRPr lang="en-GB" dirty="0"/>
          </a:p>
        </p:txBody>
      </p:sp>
    </p:spTree>
    <p:extLst>
      <p:ext uri="{BB962C8B-B14F-4D97-AF65-F5344CB8AC3E}">
        <p14:creationId xmlns:p14="http://schemas.microsoft.com/office/powerpoint/2010/main" val="14157295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docProps/app.xml><?xml version="1.0" encoding="utf-8"?>
<Properties xmlns="http://schemas.openxmlformats.org/officeDocument/2006/extended-properties" xmlns:vt="http://schemas.openxmlformats.org/officeDocument/2006/docPropsVTypes">
  <Template>Retrospect</Template>
  <TotalTime>86</TotalTime>
  <Words>491</Words>
  <Application>Microsoft Office PowerPoint</Application>
  <PresentationFormat>Widescreen</PresentationFormat>
  <Paragraphs>29</Paragraphs>
  <Slides>14</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Open Sans</vt:lpstr>
      <vt:lpstr>Wingdings</vt:lpstr>
      <vt:lpstr>Retrospect</vt:lpstr>
      <vt:lpstr>Environmental Justice Activism </vt:lpstr>
      <vt:lpstr>PowerPoint Presentation</vt:lpstr>
      <vt:lpstr>Activism </vt:lpstr>
      <vt:lpstr>Activism </vt:lpstr>
      <vt:lpstr>Activism </vt:lpstr>
      <vt:lpstr>Activism </vt:lpstr>
      <vt:lpstr>Examples </vt:lpstr>
      <vt:lpstr>Examples </vt:lpstr>
      <vt:lpstr>PowerPoint Presentation</vt:lpstr>
      <vt:lpstr>PowerPoint Presentation</vt:lpstr>
      <vt:lpstr>PowerPoint Presentation</vt:lpstr>
      <vt:lpstr>Examples </vt:lpstr>
      <vt:lpstr>PowerPoint Presentation</vt:lpstr>
      <vt:lpstr>Discussion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Justice Activism</dc:title>
  <dc:creator>Nicola Welton</dc:creator>
  <cp:lastModifiedBy>Nicola Welton</cp:lastModifiedBy>
  <cp:revision>8</cp:revision>
  <dcterms:created xsi:type="dcterms:W3CDTF">2020-11-16T09:56:56Z</dcterms:created>
  <dcterms:modified xsi:type="dcterms:W3CDTF">2020-11-16T11:22:57Z</dcterms:modified>
</cp:coreProperties>
</file>