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1" r:id="rId6"/>
    <p:sldId id="263" r:id="rId7"/>
    <p:sldId id="264" r:id="rId8"/>
    <p:sldId id="267" r:id="rId9"/>
    <p:sldId id="268" r:id="rId10"/>
    <p:sldId id="266" r:id="rId11"/>
    <p:sldId id="262" r:id="rId12"/>
    <p:sldId id="265"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30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64D5D7DB-5F63-4734-A4E8-A06C0E283C2C}"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DA17D74-4ACD-41E6-9496-BEEB31EE8147}">
      <dgm:prSet/>
      <dgm:spPr/>
      <dgm:t>
        <a:bodyPr/>
        <a:lstStyle/>
        <a:p>
          <a:pPr>
            <a:lnSpc>
              <a:spcPct val="100000"/>
            </a:lnSpc>
          </a:pPr>
          <a:r>
            <a:rPr lang="en-GB"/>
            <a:t>Use only credible, peer-reviewed, and high-quality sources.</a:t>
          </a:r>
          <a:endParaRPr lang="en-US"/>
        </a:p>
      </dgm:t>
    </dgm:pt>
    <dgm:pt modelId="{48863EE9-52C3-4A58-9148-B91CA3D42CDB}" type="parTrans" cxnId="{763AAD17-87C3-4341-A751-E477B5707B65}">
      <dgm:prSet/>
      <dgm:spPr/>
      <dgm:t>
        <a:bodyPr/>
        <a:lstStyle/>
        <a:p>
          <a:endParaRPr lang="en-US"/>
        </a:p>
      </dgm:t>
    </dgm:pt>
    <dgm:pt modelId="{CBE8BA75-57C0-44AA-A581-7A7D18FBA8D0}" type="sibTrans" cxnId="{763AAD17-87C3-4341-A751-E477B5707B65}">
      <dgm:prSet/>
      <dgm:spPr/>
      <dgm:t>
        <a:bodyPr/>
        <a:lstStyle/>
        <a:p>
          <a:pPr>
            <a:lnSpc>
              <a:spcPct val="100000"/>
            </a:lnSpc>
          </a:pPr>
          <a:endParaRPr lang="en-US"/>
        </a:p>
      </dgm:t>
    </dgm:pt>
    <dgm:pt modelId="{591A0F22-97AD-4269-9F16-46D853B4CE4B}">
      <dgm:prSet/>
      <dgm:spPr/>
      <dgm:t>
        <a:bodyPr/>
        <a:lstStyle/>
        <a:p>
          <a:pPr>
            <a:lnSpc>
              <a:spcPct val="100000"/>
            </a:lnSpc>
          </a:pPr>
          <a:r>
            <a:rPr lang="en-GB"/>
            <a:t>Apply clear inclusion and exclusion criteria for selecting literature.</a:t>
          </a:r>
          <a:endParaRPr lang="en-US"/>
        </a:p>
      </dgm:t>
    </dgm:pt>
    <dgm:pt modelId="{042CBFE7-829D-4641-8D2A-F0B8581013EF}" type="parTrans" cxnId="{6A0DE757-D718-4A77-8A2A-803EDBAE45E5}">
      <dgm:prSet/>
      <dgm:spPr/>
      <dgm:t>
        <a:bodyPr/>
        <a:lstStyle/>
        <a:p>
          <a:endParaRPr lang="en-US"/>
        </a:p>
      </dgm:t>
    </dgm:pt>
    <dgm:pt modelId="{96EFCE62-3296-4539-A89C-E994E0ECFC44}" type="sibTrans" cxnId="{6A0DE757-D718-4A77-8A2A-803EDBAE45E5}">
      <dgm:prSet/>
      <dgm:spPr/>
      <dgm:t>
        <a:bodyPr/>
        <a:lstStyle/>
        <a:p>
          <a:pPr>
            <a:lnSpc>
              <a:spcPct val="100000"/>
            </a:lnSpc>
          </a:pPr>
          <a:endParaRPr lang="en-US"/>
        </a:p>
      </dgm:t>
    </dgm:pt>
    <dgm:pt modelId="{49BA8695-F611-4215-B61A-F09AF25713F8}">
      <dgm:prSet/>
      <dgm:spPr/>
      <dgm:t>
        <a:bodyPr/>
        <a:lstStyle/>
        <a:p>
          <a:pPr>
            <a:lnSpc>
              <a:spcPct val="100000"/>
            </a:lnSpc>
          </a:pPr>
          <a:r>
            <a:rPr lang="en-GB"/>
            <a:t>Maintain objectivity through critical evaluation and proper referencing.</a:t>
          </a:r>
          <a:endParaRPr lang="en-US"/>
        </a:p>
      </dgm:t>
    </dgm:pt>
    <dgm:pt modelId="{1DB48FC2-0DE0-403F-9F40-0A5AEA9577A5}" type="parTrans" cxnId="{A26D30AE-8937-40C7-A766-E8E65BCBDEA0}">
      <dgm:prSet/>
      <dgm:spPr/>
      <dgm:t>
        <a:bodyPr/>
        <a:lstStyle/>
        <a:p>
          <a:endParaRPr lang="en-US"/>
        </a:p>
      </dgm:t>
    </dgm:pt>
    <dgm:pt modelId="{A8C73705-0877-41E6-901A-21F11C1B74DA}" type="sibTrans" cxnId="{A26D30AE-8937-40C7-A766-E8E65BCBDEA0}">
      <dgm:prSet/>
      <dgm:spPr/>
      <dgm:t>
        <a:bodyPr/>
        <a:lstStyle/>
        <a:p>
          <a:pPr>
            <a:lnSpc>
              <a:spcPct val="100000"/>
            </a:lnSpc>
          </a:pPr>
          <a:endParaRPr lang="en-US"/>
        </a:p>
      </dgm:t>
    </dgm:pt>
    <dgm:pt modelId="{209EF69D-5EE1-431E-89BF-B3277E3F4E38}">
      <dgm:prSet/>
      <dgm:spPr/>
      <dgm:t>
        <a:bodyPr/>
        <a:lstStyle/>
        <a:p>
          <a:pPr>
            <a:lnSpc>
              <a:spcPct val="100000"/>
            </a:lnSpc>
          </a:pPr>
          <a:r>
            <a:rPr lang="en-GB"/>
            <a:t>Allocate time efficiently using a structured review plan aligned with the project timeline.</a:t>
          </a:r>
          <a:endParaRPr lang="en-US"/>
        </a:p>
      </dgm:t>
    </dgm:pt>
    <dgm:pt modelId="{22C599B1-D25F-46D7-8AE8-4E34F6D83B27}" type="parTrans" cxnId="{1CFB0D8A-4C84-461A-AEE0-BAA717EAA86C}">
      <dgm:prSet/>
      <dgm:spPr/>
      <dgm:t>
        <a:bodyPr/>
        <a:lstStyle/>
        <a:p>
          <a:endParaRPr lang="en-US"/>
        </a:p>
      </dgm:t>
    </dgm:pt>
    <dgm:pt modelId="{86E9F1C7-09D2-4CBB-AAB5-9018E73227D3}" type="sibTrans" cxnId="{1CFB0D8A-4C84-461A-AEE0-BAA717EAA86C}">
      <dgm:prSet/>
      <dgm:spPr/>
      <dgm:t>
        <a:bodyPr/>
        <a:lstStyle/>
        <a:p>
          <a:endParaRPr lang="en-US"/>
        </a:p>
      </dgm:t>
    </dgm:pt>
    <dgm:pt modelId="{B6DBE424-24F5-4649-9D6B-35CE1BE64DF1}" type="pres">
      <dgm:prSet presAssocID="{64D5D7DB-5F63-4734-A4E8-A06C0E283C2C}" presName="root" presStyleCnt="0">
        <dgm:presLayoutVars>
          <dgm:dir/>
          <dgm:resizeHandles val="exact"/>
        </dgm:presLayoutVars>
      </dgm:prSet>
      <dgm:spPr/>
    </dgm:pt>
    <dgm:pt modelId="{5E78D920-F0EB-41F8-96BA-570BB68C3C12}" type="pres">
      <dgm:prSet presAssocID="{64D5D7DB-5F63-4734-A4E8-A06C0E283C2C}" presName="container" presStyleCnt="0">
        <dgm:presLayoutVars>
          <dgm:dir/>
          <dgm:resizeHandles val="exact"/>
        </dgm:presLayoutVars>
      </dgm:prSet>
      <dgm:spPr/>
    </dgm:pt>
    <dgm:pt modelId="{02CBAC91-BCE2-4816-83D6-7D3A14C36CD7}" type="pres">
      <dgm:prSet presAssocID="{1DA17D74-4ACD-41E6-9496-BEEB31EE8147}" presName="compNode" presStyleCnt="0"/>
      <dgm:spPr/>
    </dgm:pt>
    <dgm:pt modelId="{D70B7A5A-21F5-4116-9075-AC769E71E4F1}" type="pres">
      <dgm:prSet presAssocID="{1DA17D74-4ACD-41E6-9496-BEEB31EE8147}" presName="iconBgRect" presStyleLbl="bgShp" presStyleIdx="0" presStyleCnt="4"/>
      <dgm:spPr/>
    </dgm:pt>
    <dgm:pt modelId="{02850B7E-5F37-450E-9828-A752FE97AD5D}" type="pres">
      <dgm:prSet presAssocID="{1DA17D74-4ACD-41E6-9496-BEEB31EE814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Quotation Mark"/>
        </a:ext>
      </dgm:extLst>
    </dgm:pt>
    <dgm:pt modelId="{7B3DDB45-5100-4C5E-A8B5-7056976FB8B0}" type="pres">
      <dgm:prSet presAssocID="{1DA17D74-4ACD-41E6-9496-BEEB31EE8147}" presName="spaceRect" presStyleCnt="0"/>
      <dgm:spPr/>
    </dgm:pt>
    <dgm:pt modelId="{9223B5B6-19A1-4061-89F2-6DEF94AF274D}" type="pres">
      <dgm:prSet presAssocID="{1DA17D74-4ACD-41E6-9496-BEEB31EE8147}" presName="textRect" presStyleLbl="revTx" presStyleIdx="0" presStyleCnt="4">
        <dgm:presLayoutVars>
          <dgm:chMax val="1"/>
          <dgm:chPref val="1"/>
        </dgm:presLayoutVars>
      </dgm:prSet>
      <dgm:spPr/>
    </dgm:pt>
    <dgm:pt modelId="{0B6111C4-C508-4A18-86E3-C01ACFA48125}" type="pres">
      <dgm:prSet presAssocID="{CBE8BA75-57C0-44AA-A581-7A7D18FBA8D0}" presName="sibTrans" presStyleLbl="sibTrans2D1" presStyleIdx="0" presStyleCnt="0"/>
      <dgm:spPr/>
    </dgm:pt>
    <dgm:pt modelId="{46F9C557-1254-4EC4-B1F0-F8FCE22540CC}" type="pres">
      <dgm:prSet presAssocID="{591A0F22-97AD-4269-9F16-46D853B4CE4B}" presName="compNode" presStyleCnt="0"/>
      <dgm:spPr/>
    </dgm:pt>
    <dgm:pt modelId="{BEC1F32B-5DC2-496D-B751-A92D72433BE2}" type="pres">
      <dgm:prSet presAssocID="{591A0F22-97AD-4269-9F16-46D853B4CE4B}" presName="iconBgRect" presStyleLbl="bgShp" presStyleIdx="1" presStyleCnt="4"/>
      <dgm:spPr/>
    </dgm:pt>
    <dgm:pt modelId="{B22A4822-22C4-4CC0-8CEF-A9A7B018701D}" type="pres">
      <dgm:prSet presAssocID="{591A0F22-97AD-4269-9F16-46D853B4CE4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27A3789B-7213-4AAB-9D28-C1C7B7154B1C}" type="pres">
      <dgm:prSet presAssocID="{591A0F22-97AD-4269-9F16-46D853B4CE4B}" presName="spaceRect" presStyleCnt="0"/>
      <dgm:spPr/>
    </dgm:pt>
    <dgm:pt modelId="{C651E62D-27C3-4BD3-8506-F2393F5FE433}" type="pres">
      <dgm:prSet presAssocID="{591A0F22-97AD-4269-9F16-46D853B4CE4B}" presName="textRect" presStyleLbl="revTx" presStyleIdx="1" presStyleCnt="4">
        <dgm:presLayoutVars>
          <dgm:chMax val="1"/>
          <dgm:chPref val="1"/>
        </dgm:presLayoutVars>
      </dgm:prSet>
      <dgm:spPr/>
    </dgm:pt>
    <dgm:pt modelId="{5CFC0BF7-4CC3-4E7A-A38B-C6AEAE63B4ED}" type="pres">
      <dgm:prSet presAssocID="{96EFCE62-3296-4539-A89C-E994E0ECFC44}" presName="sibTrans" presStyleLbl="sibTrans2D1" presStyleIdx="0" presStyleCnt="0"/>
      <dgm:spPr/>
    </dgm:pt>
    <dgm:pt modelId="{D46DB6F4-33CA-4DD7-B034-8C6B4A1A00F0}" type="pres">
      <dgm:prSet presAssocID="{49BA8695-F611-4215-B61A-F09AF25713F8}" presName="compNode" presStyleCnt="0"/>
      <dgm:spPr/>
    </dgm:pt>
    <dgm:pt modelId="{264D1D77-79A6-4736-9B2C-9C063EA1666A}" type="pres">
      <dgm:prSet presAssocID="{49BA8695-F611-4215-B61A-F09AF25713F8}" presName="iconBgRect" presStyleLbl="bgShp" presStyleIdx="2" presStyleCnt="4"/>
      <dgm:spPr/>
    </dgm:pt>
    <dgm:pt modelId="{7FC59C1A-7DFE-4332-B6CA-3F7C75D8BE07}" type="pres">
      <dgm:prSet presAssocID="{49BA8695-F611-4215-B61A-F09AF25713F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C45D8212-32BD-422A-A022-9471E8636389}" type="pres">
      <dgm:prSet presAssocID="{49BA8695-F611-4215-B61A-F09AF25713F8}" presName="spaceRect" presStyleCnt="0"/>
      <dgm:spPr/>
    </dgm:pt>
    <dgm:pt modelId="{DF5DD5D0-0D55-4005-9950-712D4567744B}" type="pres">
      <dgm:prSet presAssocID="{49BA8695-F611-4215-B61A-F09AF25713F8}" presName="textRect" presStyleLbl="revTx" presStyleIdx="2" presStyleCnt="4">
        <dgm:presLayoutVars>
          <dgm:chMax val="1"/>
          <dgm:chPref val="1"/>
        </dgm:presLayoutVars>
      </dgm:prSet>
      <dgm:spPr/>
    </dgm:pt>
    <dgm:pt modelId="{BB106298-5426-4727-A577-455E78FD0C46}" type="pres">
      <dgm:prSet presAssocID="{A8C73705-0877-41E6-901A-21F11C1B74DA}" presName="sibTrans" presStyleLbl="sibTrans2D1" presStyleIdx="0" presStyleCnt="0"/>
      <dgm:spPr/>
    </dgm:pt>
    <dgm:pt modelId="{AD74788A-E4D5-4AA0-AD2E-027C6640EB02}" type="pres">
      <dgm:prSet presAssocID="{209EF69D-5EE1-431E-89BF-B3277E3F4E38}" presName="compNode" presStyleCnt="0"/>
      <dgm:spPr/>
    </dgm:pt>
    <dgm:pt modelId="{F64C2AE9-1538-4050-AA51-E61CE74C2565}" type="pres">
      <dgm:prSet presAssocID="{209EF69D-5EE1-431E-89BF-B3277E3F4E38}" presName="iconBgRect" presStyleLbl="bgShp" presStyleIdx="3" presStyleCnt="4"/>
      <dgm:spPr/>
    </dgm:pt>
    <dgm:pt modelId="{96BAFA4F-CA86-40DD-BEC2-617D6A30448B}" type="pres">
      <dgm:prSet presAssocID="{209EF69D-5EE1-431E-89BF-B3277E3F4E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66CB22FC-FD5F-494C-A5F5-1D37358DFB89}" type="pres">
      <dgm:prSet presAssocID="{209EF69D-5EE1-431E-89BF-B3277E3F4E38}" presName="spaceRect" presStyleCnt="0"/>
      <dgm:spPr/>
    </dgm:pt>
    <dgm:pt modelId="{C36DA99B-DD82-40BC-904B-A47D4DF8FE7D}" type="pres">
      <dgm:prSet presAssocID="{209EF69D-5EE1-431E-89BF-B3277E3F4E38}" presName="textRect" presStyleLbl="revTx" presStyleIdx="3" presStyleCnt="4">
        <dgm:presLayoutVars>
          <dgm:chMax val="1"/>
          <dgm:chPref val="1"/>
        </dgm:presLayoutVars>
      </dgm:prSet>
      <dgm:spPr/>
    </dgm:pt>
  </dgm:ptLst>
  <dgm:cxnLst>
    <dgm:cxn modelId="{6A9BFF13-AAF0-4727-8414-03344B3A2514}" type="presOf" srcId="{CBE8BA75-57C0-44AA-A581-7A7D18FBA8D0}" destId="{0B6111C4-C508-4A18-86E3-C01ACFA48125}" srcOrd="0" destOrd="0" presId="urn:microsoft.com/office/officeart/2018/2/layout/IconCircleList"/>
    <dgm:cxn modelId="{F8CF5615-8B13-4E9C-AE02-E4B42588E2D6}" type="presOf" srcId="{96EFCE62-3296-4539-A89C-E994E0ECFC44}" destId="{5CFC0BF7-4CC3-4E7A-A38B-C6AEAE63B4ED}" srcOrd="0" destOrd="0" presId="urn:microsoft.com/office/officeart/2018/2/layout/IconCircleList"/>
    <dgm:cxn modelId="{763AAD17-87C3-4341-A751-E477B5707B65}" srcId="{64D5D7DB-5F63-4734-A4E8-A06C0E283C2C}" destId="{1DA17D74-4ACD-41E6-9496-BEEB31EE8147}" srcOrd="0" destOrd="0" parTransId="{48863EE9-52C3-4A58-9148-B91CA3D42CDB}" sibTransId="{CBE8BA75-57C0-44AA-A581-7A7D18FBA8D0}"/>
    <dgm:cxn modelId="{E7027922-23B4-4A32-85A6-03F9EDE03226}" type="presOf" srcId="{209EF69D-5EE1-431E-89BF-B3277E3F4E38}" destId="{C36DA99B-DD82-40BC-904B-A47D4DF8FE7D}" srcOrd="0" destOrd="0" presId="urn:microsoft.com/office/officeart/2018/2/layout/IconCircleList"/>
    <dgm:cxn modelId="{DE31BA4F-646F-4539-B1D3-503855A6583A}" type="presOf" srcId="{1DA17D74-4ACD-41E6-9496-BEEB31EE8147}" destId="{9223B5B6-19A1-4061-89F2-6DEF94AF274D}" srcOrd="0" destOrd="0" presId="urn:microsoft.com/office/officeart/2018/2/layout/IconCircleList"/>
    <dgm:cxn modelId="{6A0DE757-D718-4A77-8A2A-803EDBAE45E5}" srcId="{64D5D7DB-5F63-4734-A4E8-A06C0E283C2C}" destId="{591A0F22-97AD-4269-9F16-46D853B4CE4B}" srcOrd="1" destOrd="0" parTransId="{042CBFE7-829D-4641-8D2A-F0B8581013EF}" sibTransId="{96EFCE62-3296-4539-A89C-E994E0ECFC44}"/>
    <dgm:cxn modelId="{3E5A1189-1D56-4993-82B7-FD7257066810}" type="presOf" srcId="{591A0F22-97AD-4269-9F16-46D853B4CE4B}" destId="{C651E62D-27C3-4BD3-8506-F2393F5FE433}" srcOrd="0" destOrd="0" presId="urn:microsoft.com/office/officeart/2018/2/layout/IconCircleList"/>
    <dgm:cxn modelId="{1CFB0D8A-4C84-461A-AEE0-BAA717EAA86C}" srcId="{64D5D7DB-5F63-4734-A4E8-A06C0E283C2C}" destId="{209EF69D-5EE1-431E-89BF-B3277E3F4E38}" srcOrd="3" destOrd="0" parTransId="{22C599B1-D25F-46D7-8AE8-4E34F6D83B27}" sibTransId="{86E9F1C7-09D2-4CBB-AAB5-9018E73227D3}"/>
    <dgm:cxn modelId="{A26D30AE-8937-40C7-A766-E8E65BCBDEA0}" srcId="{64D5D7DB-5F63-4734-A4E8-A06C0E283C2C}" destId="{49BA8695-F611-4215-B61A-F09AF25713F8}" srcOrd="2" destOrd="0" parTransId="{1DB48FC2-0DE0-403F-9F40-0A5AEA9577A5}" sibTransId="{A8C73705-0877-41E6-901A-21F11C1B74DA}"/>
    <dgm:cxn modelId="{7DFF69B5-9620-4142-862B-29CE235F20D3}" type="presOf" srcId="{64D5D7DB-5F63-4734-A4E8-A06C0E283C2C}" destId="{B6DBE424-24F5-4649-9D6B-35CE1BE64DF1}" srcOrd="0" destOrd="0" presId="urn:microsoft.com/office/officeart/2018/2/layout/IconCircleList"/>
    <dgm:cxn modelId="{F26CB4E8-C739-4987-B690-CE2F3219ACE0}" type="presOf" srcId="{49BA8695-F611-4215-B61A-F09AF25713F8}" destId="{DF5DD5D0-0D55-4005-9950-712D4567744B}" srcOrd="0" destOrd="0" presId="urn:microsoft.com/office/officeart/2018/2/layout/IconCircleList"/>
    <dgm:cxn modelId="{EAD499FB-D866-44AA-A292-AE5090BBBF00}" type="presOf" srcId="{A8C73705-0877-41E6-901A-21F11C1B74DA}" destId="{BB106298-5426-4727-A577-455E78FD0C46}" srcOrd="0" destOrd="0" presId="urn:microsoft.com/office/officeart/2018/2/layout/IconCircleList"/>
    <dgm:cxn modelId="{A28A73D6-9F43-4857-B23E-5160CA47F62D}" type="presParOf" srcId="{B6DBE424-24F5-4649-9D6B-35CE1BE64DF1}" destId="{5E78D920-F0EB-41F8-96BA-570BB68C3C12}" srcOrd="0" destOrd="0" presId="urn:microsoft.com/office/officeart/2018/2/layout/IconCircleList"/>
    <dgm:cxn modelId="{2D6BF6CA-064B-4152-B591-DC19F8E2DDD2}" type="presParOf" srcId="{5E78D920-F0EB-41F8-96BA-570BB68C3C12}" destId="{02CBAC91-BCE2-4816-83D6-7D3A14C36CD7}" srcOrd="0" destOrd="0" presId="urn:microsoft.com/office/officeart/2018/2/layout/IconCircleList"/>
    <dgm:cxn modelId="{04E3B2DB-2676-47BC-80E0-9153D5466A85}" type="presParOf" srcId="{02CBAC91-BCE2-4816-83D6-7D3A14C36CD7}" destId="{D70B7A5A-21F5-4116-9075-AC769E71E4F1}" srcOrd="0" destOrd="0" presId="urn:microsoft.com/office/officeart/2018/2/layout/IconCircleList"/>
    <dgm:cxn modelId="{E9D92ABF-AA2F-4CBB-AEB1-6C9C8D834ABF}" type="presParOf" srcId="{02CBAC91-BCE2-4816-83D6-7D3A14C36CD7}" destId="{02850B7E-5F37-450E-9828-A752FE97AD5D}" srcOrd="1" destOrd="0" presId="urn:microsoft.com/office/officeart/2018/2/layout/IconCircleList"/>
    <dgm:cxn modelId="{98B098DD-7BCA-41DD-80C0-2D6202CC6F50}" type="presParOf" srcId="{02CBAC91-BCE2-4816-83D6-7D3A14C36CD7}" destId="{7B3DDB45-5100-4C5E-A8B5-7056976FB8B0}" srcOrd="2" destOrd="0" presId="urn:microsoft.com/office/officeart/2018/2/layout/IconCircleList"/>
    <dgm:cxn modelId="{DAB1B0C8-76BA-481E-A55E-3D63EA977E4F}" type="presParOf" srcId="{02CBAC91-BCE2-4816-83D6-7D3A14C36CD7}" destId="{9223B5B6-19A1-4061-89F2-6DEF94AF274D}" srcOrd="3" destOrd="0" presId="urn:microsoft.com/office/officeart/2018/2/layout/IconCircleList"/>
    <dgm:cxn modelId="{4B26F02E-41E8-4666-8915-4B41F15A1662}" type="presParOf" srcId="{5E78D920-F0EB-41F8-96BA-570BB68C3C12}" destId="{0B6111C4-C508-4A18-86E3-C01ACFA48125}" srcOrd="1" destOrd="0" presId="urn:microsoft.com/office/officeart/2018/2/layout/IconCircleList"/>
    <dgm:cxn modelId="{E288A62F-89E2-4BB3-A513-0B086B74F567}" type="presParOf" srcId="{5E78D920-F0EB-41F8-96BA-570BB68C3C12}" destId="{46F9C557-1254-4EC4-B1F0-F8FCE22540CC}" srcOrd="2" destOrd="0" presId="urn:microsoft.com/office/officeart/2018/2/layout/IconCircleList"/>
    <dgm:cxn modelId="{06943481-C850-4548-B81A-904F2EB81FB1}" type="presParOf" srcId="{46F9C557-1254-4EC4-B1F0-F8FCE22540CC}" destId="{BEC1F32B-5DC2-496D-B751-A92D72433BE2}" srcOrd="0" destOrd="0" presId="urn:microsoft.com/office/officeart/2018/2/layout/IconCircleList"/>
    <dgm:cxn modelId="{B0875604-E186-49FF-BBB1-3E73BB287472}" type="presParOf" srcId="{46F9C557-1254-4EC4-B1F0-F8FCE22540CC}" destId="{B22A4822-22C4-4CC0-8CEF-A9A7B018701D}" srcOrd="1" destOrd="0" presId="urn:microsoft.com/office/officeart/2018/2/layout/IconCircleList"/>
    <dgm:cxn modelId="{810E8DC4-BF9A-497C-A53B-E72829DCC57D}" type="presParOf" srcId="{46F9C557-1254-4EC4-B1F0-F8FCE22540CC}" destId="{27A3789B-7213-4AAB-9D28-C1C7B7154B1C}" srcOrd="2" destOrd="0" presId="urn:microsoft.com/office/officeart/2018/2/layout/IconCircleList"/>
    <dgm:cxn modelId="{34A3739D-83C0-4C2C-8804-FD2E540863F0}" type="presParOf" srcId="{46F9C557-1254-4EC4-B1F0-F8FCE22540CC}" destId="{C651E62D-27C3-4BD3-8506-F2393F5FE433}" srcOrd="3" destOrd="0" presId="urn:microsoft.com/office/officeart/2018/2/layout/IconCircleList"/>
    <dgm:cxn modelId="{0FF0BEA4-19C2-4482-BF98-EB2B135837EF}" type="presParOf" srcId="{5E78D920-F0EB-41F8-96BA-570BB68C3C12}" destId="{5CFC0BF7-4CC3-4E7A-A38B-C6AEAE63B4ED}" srcOrd="3" destOrd="0" presId="urn:microsoft.com/office/officeart/2018/2/layout/IconCircleList"/>
    <dgm:cxn modelId="{2A25DC43-DE87-4E83-A47F-1AD267FFF20A}" type="presParOf" srcId="{5E78D920-F0EB-41F8-96BA-570BB68C3C12}" destId="{D46DB6F4-33CA-4DD7-B034-8C6B4A1A00F0}" srcOrd="4" destOrd="0" presId="urn:microsoft.com/office/officeart/2018/2/layout/IconCircleList"/>
    <dgm:cxn modelId="{4565B753-9C21-4503-A281-31351C8A4988}" type="presParOf" srcId="{D46DB6F4-33CA-4DD7-B034-8C6B4A1A00F0}" destId="{264D1D77-79A6-4736-9B2C-9C063EA1666A}" srcOrd="0" destOrd="0" presId="urn:microsoft.com/office/officeart/2018/2/layout/IconCircleList"/>
    <dgm:cxn modelId="{0B41201D-265D-4752-AC1F-B4EEC3DFD6A5}" type="presParOf" srcId="{D46DB6F4-33CA-4DD7-B034-8C6B4A1A00F0}" destId="{7FC59C1A-7DFE-4332-B6CA-3F7C75D8BE07}" srcOrd="1" destOrd="0" presId="urn:microsoft.com/office/officeart/2018/2/layout/IconCircleList"/>
    <dgm:cxn modelId="{324FBBA7-DC31-42B5-90AB-2A661F92A1DC}" type="presParOf" srcId="{D46DB6F4-33CA-4DD7-B034-8C6B4A1A00F0}" destId="{C45D8212-32BD-422A-A022-9471E8636389}" srcOrd="2" destOrd="0" presId="urn:microsoft.com/office/officeart/2018/2/layout/IconCircleList"/>
    <dgm:cxn modelId="{7D993D5C-E70E-4BE9-89DE-34660FC7B74A}" type="presParOf" srcId="{D46DB6F4-33CA-4DD7-B034-8C6B4A1A00F0}" destId="{DF5DD5D0-0D55-4005-9950-712D4567744B}" srcOrd="3" destOrd="0" presId="urn:microsoft.com/office/officeart/2018/2/layout/IconCircleList"/>
    <dgm:cxn modelId="{2DC35492-886F-489D-A2AD-1FDF4038CEB5}" type="presParOf" srcId="{5E78D920-F0EB-41F8-96BA-570BB68C3C12}" destId="{BB106298-5426-4727-A577-455E78FD0C46}" srcOrd="5" destOrd="0" presId="urn:microsoft.com/office/officeart/2018/2/layout/IconCircleList"/>
    <dgm:cxn modelId="{6894AEAF-99E7-4788-A680-9ADB1A31117F}" type="presParOf" srcId="{5E78D920-F0EB-41F8-96BA-570BB68C3C12}" destId="{AD74788A-E4D5-4AA0-AD2E-027C6640EB02}" srcOrd="6" destOrd="0" presId="urn:microsoft.com/office/officeart/2018/2/layout/IconCircleList"/>
    <dgm:cxn modelId="{D7276C40-9109-4F3B-A1D1-391517A6BC51}" type="presParOf" srcId="{AD74788A-E4D5-4AA0-AD2E-027C6640EB02}" destId="{F64C2AE9-1538-4050-AA51-E61CE74C2565}" srcOrd="0" destOrd="0" presId="urn:microsoft.com/office/officeart/2018/2/layout/IconCircleList"/>
    <dgm:cxn modelId="{D5E41DF3-A86A-4486-A4A2-C6AE34C99EEA}" type="presParOf" srcId="{AD74788A-E4D5-4AA0-AD2E-027C6640EB02}" destId="{96BAFA4F-CA86-40DD-BEC2-617D6A30448B}" srcOrd="1" destOrd="0" presId="urn:microsoft.com/office/officeart/2018/2/layout/IconCircleList"/>
    <dgm:cxn modelId="{0DBB75FE-877E-4D27-A4CA-C5ED58A3BAD4}" type="presParOf" srcId="{AD74788A-E4D5-4AA0-AD2E-027C6640EB02}" destId="{66CB22FC-FD5F-494C-A5F5-1D37358DFB89}" srcOrd="2" destOrd="0" presId="urn:microsoft.com/office/officeart/2018/2/layout/IconCircleList"/>
    <dgm:cxn modelId="{CB99EC8A-D995-4C60-B37D-853379050900}" type="presParOf" srcId="{AD74788A-E4D5-4AA0-AD2E-027C6640EB02}" destId="{C36DA99B-DD82-40BC-904B-A47D4DF8FE7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0B7A5A-21F5-4116-9075-AC769E71E4F1}">
      <dsp:nvSpPr>
        <dsp:cNvPr id="0" name=""/>
        <dsp:cNvSpPr/>
      </dsp:nvSpPr>
      <dsp:spPr>
        <a:xfrm>
          <a:off x="1151469" y="51869"/>
          <a:ext cx="1141829" cy="114182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850B7E-5F37-450E-9828-A752FE97AD5D}">
      <dsp:nvSpPr>
        <dsp:cNvPr id="0" name=""/>
        <dsp:cNvSpPr/>
      </dsp:nvSpPr>
      <dsp:spPr>
        <a:xfrm>
          <a:off x="1391253" y="291654"/>
          <a:ext cx="662261" cy="6622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23B5B6-19A1-4061-89F2-6DEF94AF274D}">
      <dsp:nvSpPr>
        <dsp:cNvPr id="0" name=""/>
        <dsp:cNvSpPr/>
      </dsp:nvSpPr>
      <dsp:spPr>
        <a:xfrm>
          <a:off x="2537976" y="51869"/>
          <a:ext cx="2691455" cy="1141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Use only credible, peer-reviewed, and high-quality sources.</a:t>
          </a:r>
          <a:endParaRPr lang="en-US" sz="1800" kern="1200"/>
        </a:p>
      </dsp:txBody>
      <dsp:txXfrm>
        <a:off x="2537976" y="51869"/>
        <a:ext cx="2691455" cy="1141829"/>
      </dsp:txXfrm>
    </dsp:sp>
    <dsp:sp modelId="{BEC1F32B-5DC2-496D-B751-A92D72433BE2}">
      <dsp:nvSpPr>
        <dsp:cNvPr id="0" name=""/>
        <dsp:cNvSpPr/>
      </dsp:nvSpPr>
      <dsp:spPr>
        <a:xfrm>
          <a:off x="5698397" y="51869"/>
          <a:ext cx="1141829" cy="114182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A4822-22C4-4CC0-8CEF-A9A7B018701D}">
      <dsp:nvSpPr>
        <dsp:cNvPr id="0" name=""/>
        <dsp:cNvSpPr/>
      </dsp:nvSpPr>
      <dsp:spPr>
        <a:xfrm>
          <a:off x="5938181" y="291654"/>
          <a:ext cx="662261" cy="6622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51E62D-27C3-4BD3-8506-F2393F5FE433}">
      <dsp:nvSpPr>
        <dsp:cNvPr id="0" name=""/>
        <dsp:cNvSpPr/>
      </dsp:nvSpPr>
      <dsp:spPr>
        <a:xfrm>
          <a:off x="7084904" y="51869"/>
          <a:ext cx="2691455" cy="1141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Apply clear inclusion and exclusion criteria for selecting literature.</a:t>
          </a:r>
          <a:endParaRPr lang="en-US" sz="1800" kern="1200"/>
        </a:p>
      </dsp:txBody>
      <dsp:txXfrm>
        <a:off x="7084904" y="51869"/>
        <a:ext cx="2691455" cy="1141829"/>
      </dsp:txXfrm>
    </dsp:sp>
    <dsp:sp modelId="{264D1D77-79A6-4736-9B2C-9C063EA1666A}">
      <dsp:nvSpPr>
        <dsp:cNvPr id="0" name=""/>
        <dsp:cNvSpPr/>
      </dsp:nvSpPr>
      <dsp:spPr>
        <a:xfrm>
          <a:off x="1151469" y="1682684"/>
          <a:ext cx="1141829" cy="114182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C59C1A-7DFE-4332-B6CA-3F7C75D8BE07}">
      <dsp:nvSpPr>
        <dsp:cNvPr id="0" name=""/>
        <dsp:cNvSpPr/>
      </dsp:nvSpPr>
      <dsp:spPr>
        <a:xfrm>
          <a:off x="1391253" y="1922468"/>
          <a:ext cx="662261" cy="6622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5DD5D0-0D55-4005-9950-712D4567744B}">
      <dsp:nvSpPr>
        <dsp:cNvPr id="0" name=""/>
        <dsp:cNvSpPr/>
      </dsp:nvSpPr>
      <dsp:spPr>
        <a:xfrm>
          <a:off x="2537976" y="1682684"/>
          <a:ext cx="2691455" cy="1141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Maintain objectivity through critical evaluation and proper referencing.</a:t>
          </a:r>
          <a:endParaRPr lang="en-US" sz="1800" kern="1200"/>
        </a:p>
      </dsp:txBody>
      <dsp:txXfrm>
        <a:off x="2537976" y="1682684"/>
        <a:ext cx="2691455" cy="1141829"/>
      </dsp:txXfrm>
    </dsp:sp>
    <dsp:sp modelId="{F64C2AE9-1538-4050-AA51-E61CE74C2565}">
      <dsp:nvSpPr>
        <dsp:cNvPr id="0" name=""/>
        <dsp:cNvSpPr/>
      </dsp:nvSpPr>
      <dsp:spPr>
        <a:xfrm>
          <a:off x="5698397" y="1682684"/>
          <a:ext cx="1141829" cy="114182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FA4F-CA86-40DD-BEC2-617D6A30448B}">
      <dsp:nvSpPr>
        <dsp:cNvPr id="0" name=""/>
        <dsp:cNvSpPr/>
      </dsp:nvSpPr>
      <dsp:spPr>
        <a:xfrm>
          <a:off x="5938181" y="1922468"/>
          <a:ext cx="662261" cy="6622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6DA99B-DD82-40BC-904B-A47D4DF8FE7D}">
      <dsp:nvSpPr>
        <dsp:cNvPr id="0" name=""/>
        <dsp:cNvSpPr/>
      </dsp:nvSpPr>
      <dsp:spPr>
        <a:xfrm>
          <a:off x="7084904" y="1682684"/>
          <a:ext cx="2691455" cy="1141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Allocate time efficiently using a structured review plan aligned with the project timeline.</a:t>
          </a:r>
          <a:endParaRPr lang="en-US" sz="1800" kern="1200"/>
        </a:p>
      </dsp:txBody>
      <dsp:txXfrm>
        <a:off x="7084904" y="1682684"/>
        <a:ext cx="2691455" cy="114182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38290E-22E1-4E83-A7A1-51467F8F1806}"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590BA2-1942-465D-8C19-AA88E90DE2EC}" type="slidenum">
              <a:rPr lang="en-GB" smtClean="0"/>
              <a:t>‹#›</a:t>
            </a:fld>
            <a:endParaRPr lang="en-GB"/>
          </a:p>
        </p:txBody>
      </p:sp>
    </p:spTree>
    <p:extLst>
      <p:ext uri="{BB962C8B-B14F-4D97-AF65-F5344CB8AC3E}">
        <p14:creationId xmlns:p14="http://schemas.microsoft.com/office/powerpoint/2010/main" val="2457208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90BA2-1942-465D-8C19-AA88E90DE2EC}" type="slidenum">
              <a:rPr lang="en-GB" smtClean="0"/>
              <a:t>2</a:t>
            </a:fld>
            <a:endParaRPr lang="en-GB"/>
          </a:p>
        </p:txBody>
      </p:sp>
    </p:spTree>
    <p:extLst>
      <p:ext uri="{BB962C8B-B14F-4D97-AF65-F5344CB8AC3E}">
        <p14:creationId xmlns:p14="http://schemas.microsoft.com/office/powerpoint/2010/main" val="2929695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90BA2-1942-465D-8C19-AA88E90DE2EC}" type="slidenum">
              <a:rPr lang="en-GB" smtClean="0"/>
              <a:t>5</a:t>
            </a:fld>
            <a:endParaRPr lang="en-GB"/>
          </a:p>
        </p:txBody>
      </p:sp>
    </p:spTree>
    <p:extLst>
      <p:ext uri="{BB962C8B-B14F-4D97-AF65-F5344CB8AC3E}">
        <p14:creationId xmlns:p14="http://schemas.microsoft.com/office/powerpoint/2010/main" val="3197361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C72CA-B784-590F-6B1D-2417667155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6F5AA7-9B2E-2A64-8C14-7091DE9051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A966DE-7EA0-E614-F9BC-3194A724CE29}"/>
              </a:ext>
            </a:extLst>
          </p:cNvPr>
          <p:cNvSpPr>
            <a:spLocks noGrp="1"/>
          </p:cNvSpPr>
          <p:nvPr>
            <p:ph type="dt" sz="half" idx="10"/>
          </p:nvPr>
        </p:nvSpPr>
        <p:spPr/>
        <p:txBody>
          <a:bodyPr/>
          <a:lstStyle/>
          <a:p>
            <a:fld id="{C10DAED5-09EB-4DB7-BADE-4DE1A194C226}" type="datetimeFigureOut">
              <a:rPr lang="en-GB" smtClean="0"/>
              <a:t>09/10/2025</a:t>
            </a:fld>
            <a:endParaRPr lang="en-GB"/>
          </a:p>
        </p:txBody>
      </p:sp>
      <p:sp>
        <p:nvSpPr>
          <p:cNvPr id="5" name="Footer Placeholder 4">
            <a:extLst>
              <a:ext uri="{FF2B5EF4-FFF2-40B4-BE49-F238E27FC236}">
                <a16:creationId xmlns:a16="http://schemas.microsoft.com/office/drawing/2014/main" id="{2D9ADFCF-43B0-3664-DFC1-C9BC8284B9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A7CCAD-6D13-3DD7-7226-F1B9377215DF}"/>
              </a:ext>
            </a:extLst>
          </p:cNvPr>
          <p:cNvSpPr>
            <a:spLocks noGrp="1"/>
          </p:cNvSpPr>
          <p:nvPr>
            <p:ph type="sldNum" sz="quarter" idx="12"/>
          </p:nvPr>
        </p:nvSpPr>
        <p:spPr/>
        <p:txBody>
          <a:bodyPr/>
          <a:lstStyle/>
          <a:p>
            <a:fld id="{CD2B3E8C-952E-4135-9297-17ECC73B9362}" type="slidenum">
              <a:rPr lang="en-GB" smtClean="0"/>
              <a:t>‹#›</a:t>
            </a:fld>
            <a:endParaRPr lang="en-GB"/>
          </a:p>
        </p:txBody>
      </p:sp>
    </p:spTree>
    <p:extLst>
      <p:ext uri="{BB962C8B-B14F-4D97-AF65-F5344CB8AC3E}">
        <p14:creationId xmlns:p14="http://schemas.microsoft.com/office/powerpoint/2010/main" val="377601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8DCEB-7469-EAF8-B878-EB00B3186C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C16CFD-6CD7-4159-CBEA-AF6BEC482E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3C7324-8513-0641-76BC-DD8FE74F3D42}"/>
              </a:ext>
            </a:extLst>
          </p:cNvPr>
          <p:cNvSpPr>
            <a:spLocks noGrp="1"/>
          </p:cNvSpPr>
          <p:nvPr>
            <p:ph type="dt" sz="half" idx="10"/>
          </p:nvPr>
        </p:nvSpPr>
        <p:spPr/>
        <p:txBody>
          <a:bodyPr/>
          <a:lstStyle/>
          <a:p>
            <a:fld id="{C10DAED5-09EB-4DB7-BADE-4DE1A194C226}" type="datetimeFigureOut">
              <a:rPr lang="en-GB" smtClean="0"/>
              <a:t>09/10/2025</a:t>
            </a:fld>
            <a:endParaRPr lang="en-GB"/>
          </a:p>
        </p:txBody>
      </p:sp>
      <p:sp>
        <p:nvSpPr>
          <p:cNvPr id="5" name="Footer Placeholder 4">
            <a:extLst>
              <a:ext uri="{FF2B5EF4-FFF2-40B4-BE49-F238E27FC236}">
                <a16:creationId xmlns:a16="http://schemas.microsoft.com/office/drawing/2014/main" id="{67D0D144-E788-0A63-08D3-D906872332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6070A1-1AF5-1D27-9036-D032864C7FA6}"/>
              </a:ext>
            </a:extLst>
          </p:cNvPr>
          <p:cNvSpPr>
            <a:spLocks noGrp="1"/>
          </p:cNvSpPr>
          <p:nvPr>
            <p:ph type="sldNum" sz="quarter" idx="12"/>
          </p:nvPr>
        </p:nvSpPr>
        <p:spPr/>
        <p:txBody>
          <a:bodyPr/>
          <a:lstStyle/>
          <a:p>
            <a:fld id="{CD2B3E8C-952E-4135-9297-17ECC73B9362}" type="slidenum">
              <a:rPr lang="en-GB" smtClean="0"/>
              <a:t>‹#›</a:t>
            </a:fld>
            <a:endParaRPr lang="en-GB"/>
          </a:p>
        </p:txBody>
      </p:sp>
    </p:spTree>
    <p:extLst>
      <p:ext uri="{BB962C8B-B14F-4D97-AF65-F5344CB8AC3E}">
        <p14:creationId xmlns:p14="http://schemas.microsoft.com/office/powerpoint/2010/main" val="514069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19353-00F4-345C-9311-329D3F8A65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B80E17-7E68-88AB-A4CF-7F1CBC6CF1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261C35-3E51-9754-AA9C-67E7D049BBE8}"/>
              </a:ext>
            </a:extLst>
          </p:cNvPr>
          <p:cNvSpPr>
            <a:spLocks noGrp="1"/>
          </p:cNvSpPr>
          <p:nvPr>
            <p:ph type="dt" sz="half" idx="10"/>
          </p:nvPr>
        </p:nvSpPr>
        <p:spPr/>
        <p:txBody>
          <a:bodyPr/>
          <a:lstStyle/>
          <a:p>
            <a:fld id="{C10DAED5-09EB-4DB7-BADE-4DE1A194C226}" type="datetimeFigureOut">
              <a:rPr lang="en-GB" smtClean="0"/>
              <a:t>09/10/2025</a:t>
            </a:fld>
            <a:endParaRPr lang="en-GB"/>
          </a:p>
        </p:txBody>
      </p:sp>
      <p:sp>
        <p:nvSpPr>
          <p:cNvPr id="5" name="Footer Placeholder 4">
            <a:extLst>
              <a:ext uri="{FF2B5EF4-FFF2-40B4-BE49-F238E27FC236}">
                <a16:creationId xmlns:a16="http://schemas.microsoft.com/office/drawing/2014/main" id="{33380116-07E6-ABDE-0BA6-68BD59D5A8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38A693-DDBB-F147-6003-7AFD1EB63B81}"/>
              </a:ext>
            </a:extLst>
          </p:cNvPr>
          <p:cNvSpPr>
            <a:spLocks noGrp="1"/>
          </p:cNvSpPr>
          <p:nvPr>
            <p:ph type="sldNum" sz="quarter" idx="12"/>
          </p:nvPr>
        </p:nvSpPr>
        <p:spPr/>
        <p:txBody>
          <a:bodyPr/>
          <a:lstStyle/>
          <a:p>
            <a:fld id="{CD2B3E8C-952E-4135-9297-17ECC73B9362}" type="slidenum">
              <a:rPr lang="en-GB" smtClean="0"/>
              <a:t>‹#›</a:t>
            </a:fld>
            <a:endParaRPr lang="en-GB"/>
          </a:p>
        </p:txBody>
      </p:sp>
    </p:spTree>
    <p:extLst>
      <p:ext uri="{BB962C8B-B14F-4D97-AF65-F5344CB8AC3E}">
        <p14:creationId xmlns:p14="http://schemas.microsoft.com/office/powerpoint/2010/main" val="3434685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13C9C-7583-4317-8C71-42EB17E502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C9DC68-FC7F-6805-50FD-E22A72275C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554839-B0B9-AD01-F489-E757489A136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1554CB-173A-E61B-7D28-09403F41D4AA}"/>
              </a:ext>
            </a:extLst>
          </p:cNvPr>
          <p:cNvSpPr>
            <a:spLocks noGrp="1"/>
          </p:cNvSpPr>
          <p:nvPr>
            <p:ph type="dt" sz="half" idx="10"/>
          </p:nvPr>
        </p:nvSpPr>
        <p:spPr/>
        <p:txBody>
          <a:bodyPr/>
          <a:lstStyle/>
          <a:p>
            <a:fld id="{C10DAED5-09EB-4DB7-BADE-4DE1A194C226}" type="datetimeFigureOut">
              <a:rPr lang="en-GB" smtClean="0"/>
              <a:t>09/10/2025</a:t>
            </a:fld>
            <a:endParaRPr lang="en-GB"/>
          </a:p>
        </p:txBody>
      </p:sp>
      <p:sp>
        <p:nvSpPr>
          <p:cNvPr id="6" name="Footer Placeholder 5">
            <a:extLst>
              <a:ext uri="{FF2B5EF4-FFF2-40B4-BE49-F238E27FC236}">
                <a16:creationId xmlns:a16="http://schemas.microsoft.com/office/drawing/2014/main" id="{B6721492-14F5-DFB7-F836-38E43441B9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682FCD-68EC-9D78-A3F2-CC51BAE5BA2E}"/>
              </a:ext>
            </a:extLst>
          </p:cNvPr>
          <p:cNvSpPr>
            <a:spLocks noGrp="1"/>
          </p:cNvSpPr>
          <p:nvPr>
            <p:ph type="sldNum" sz="quarter" idx="12"/>
          </p:nvPr>
        </p:nvSpPr>
        <p:spPr/>
        <p:txBody>
          <a:bodyPr/>
          <a:lstStyle/>
          <a:p>
            <a:fld id="{CD2B3E8C-952E-4135-9297-17ECC73B9362}" type="slidenum">
              <a:rPr lang="en-GB" smtClean="0"/>
              <a:t>‹#›</a:t>
            </a:fld>
            <a:endParaRPr lang="en-GB"/>
          </a:p>
        </p:txBody>
      </p:sp>
    </p:spTree>
    <p:extLst>
      <p:ext uri="{BB962C8B-B14F-4D97-AF65-F5344CB8AC3E}">
        <p14:creationId xmlns:p14="http://schemas.microsoft.com/office/powerpoint/2010/main" val="1382966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33725-D507-29AB-316E-88AC32453D5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4725C2-5222-1EB3-70E0-B874C1ABC1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77411A5-1474-B1B4-59EC-D1D8A4DB92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4F490D-32D4-D46C-9A23-C89DA16224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5F0555-45C2-8FF1-9F5D-FBC3C38221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9E85A8-BE98-613C-4DA7-4A3A33B9DE0C}"/>
              </a:ext>
            </a:extLst>
          </p:cNvPr>
          <p:cNvSpPr>
            <a:spLocks noGrp="1"/>
          </p:cNvSpPr>
          <p:nvPr>
            <p:ph type="dt" sz="half" idx="10"/>
          </p:nvPr>
        </p:nvSpPr>
        <p:spPr/>
        <p:txBody>
          <a:bodyPr/>
          <a:lstStyle/>
          <a:p>
            <a:fld id="{C10DAED5-09EB-4DB7-BADE-4DE1A194C226}" type="datetimeFigureOut">
              <a:rPr lang="en-GB" smtClean="0"/>
              <a:t>09/10/2025</a:t>
            </a:fld>
            <a:endParaRPr lang="en-GB"/>
          </a:p>
        </p:txBody>
      </p:sp>
      <p:sp>
        <p:nvSpPr>
          <p:cNvPr id="8" name="Footer Placeholder 7">
            <a:extLst>
              <a:ext uri="{FF2B5EF4-FFF2-40B4-BE49-F238E27FC236}">
                <a16:creationId xmlns:a16="http://schemas.microsoft.com/office/drawing/2014/main" id="{FDA31C13-5B79-1059-7012-5D6E5920BB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4FE1A6-5612-B4AE-BE4B-295C169D1D75}"/>
              </a:ext>
            </a:extLst>
          </p:cNvPr>
          <p:cNvSpPr>
            <a:spLocks noGrp="1"/>
          </p:cNvSpPr>
          <p:nvPr>
            <p:ph type="sldNum" sz="quarter" idx="12"/>
          </p:nvPr>
        </p:nvSpPr>
        <p:spPr/>
        <p:txBody>
          <a:bodyPr/>
          <a:lstStyle/>
          <a:p>
            <a:fld id="{CD2B3E8C-952E-4135-9297-17ECC73B9362}" type="slidenum">
              <a:rPr lang="en-GB" smtClean="0"/>
              <a:t>‹#›</a:t>
            </a:fld>
            <a:endParaRPr lang="en-GB"/>
          </a:p>
        </p:txBody>
      </p:sp>
    </p:spTree>
    <p:extLst>
      <p:ext uri="{BB962C8B-B14F-4D97-AF65-F5344CB8AC3E}">
        <p14:creationId xmlns:p14="http://schemas.microsoft.com/office/powerpoint/2010/main" val="650377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6C2E3-2AF5-FB03-A693-45C791FEEF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491592-317F-0FB1-C55E-71BF49D34323}"/>
              </a:ext>
            </a:extLst>
          </p:cNvPr>
          <p:cNvSpPr>
            <a:spLocks noGrp="1"/>
          </p:cNvSpPr>
          <p:nvPr>
            <p:ph type="dt" sz="half" idx="10"/>
          </p:nvPr>
        </p:nvSpPr>
        <p:spPr/>
        <p:txBody>
          <a:bodyPr/>
          <a:lstStyle/>
          <a:p>
            <a:fld id="{C10DAED5-09EB-4DB7-BADE-4DE1A194C226}" type="datetimeFigureOut">
              <a:rPr lang="en-GB" smtClean="0"/>
              <a:t>09/10/2025</a:t>
            </a:fld>
            <a:endParaRPr lang="en-GB"/>
          </a:p>
        </p:txBody>
      </p:sp>
      <p:sp>
        <p:nvSpPr>
          <p:cNvPr id="4" name="Footer Placeholder 3">
            <a:extLst>
              <a:ext uri="{FF2B5EF4-FFF2-40B4-BE49-F238E27FC236}">
                <a16:creationId xmlns:a16="http://schemas.microsoft.com/office/drawing/2014/main" id="{F9211E72-9D14-054A-DB68-4E0BD5B6F1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534139-7934-B609-02C3-4A4A4C1647F1}"/>
              </a:ext>
            </a:extLst>
          </p:cNvPr>
          <p:cNvSpPr>
            <a:spLocks noGrp="1"/>
          </p:cNvSpPr>
          <p:nvPr>
            <p:ph type="sldNum" sz="quarter" idx="12"/>
          </p:nvPr>
        </p:nvSpPr>
        <p:spPr/>
        <p:txBody>
          <a:bodyPr/>
          <a:lstStyle/>
          <a:p>
            <a:fld id="{CD2B3E8C-952E-4135-9297-17ECC73B9362}" type="slidenum">
              <a:rPr lang="en-GB" smtClean="0"/>
              <a:t>‹#›</a:t>
            </a:fld>
            <a:endParaRPr lang="en-GB"/>
          </a:p>
        </p:txBody>
      </p:sp>
    </p:spTree>
    <p:extLst>
      <p:ext uri="{BB962C8B-B14F-4D97-AF65-F5344CB8AC3E}">
        <p14:creationId xmlns:p14="http://schemas.microsoft.com/office/powerpoint/2010/main" val="4135351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E51D4E-0219-2369-0FB6-44FB0A02FC52}"/>
              </a:ext>
            </a:extLst>
          </p:cNvPr>
          <p:cNvSpPr>
            <a:spLocks noGrp="1"/>
          </p:cNvSpPr>
          <p:nvPr>
            <p:ph type="dt" sz="half" idx="10"/>
          </p:nvPr>
        </p:nvSpPr>
        <p:spPr/>
        <p:txBody>
          <a:bodyPr/>
          <a:lstStyle/>
          <a:p>
            <a:fld id="{C10DAED5-09EB-4DB7-BADE-4DE1A194C226}" type="datetimeFigureOut">
              <a:rPr lang="en-GB" smtClean="0"/>
              <a:t>09/10/2025</a:t>
            </a:fld>
            <a:endParaRPr lang="en-GB"/>
          </a:p>
        </p:txBody>
      </p:sp>
      <p:sp>
        <p:nvSpPr>
          <p:cNvPr id="3" name="Footer Placeholder 2">
            <a:extLst>
              <a:ext uri="{FF2B5EF4-FFF2-40B4-BE49-F238E27FC236}">
                <a16:creationId xmlns:a16="http://schemas.microsoft.com/office/drawing/2014/main" id="{79C20943-DDA5-A7BC-846F-256FF8611F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98617C-3EE8-5B0C-6846-AEB142149CB5}"/>
              </a:ext>
            </a:extLst>
          </p:cNvPr>
          <p:cNvSpPr>
            <a:spLocks noGrp="1"/>
          </p:cNvSpPr>
          <p:nvPr>
            <p:ph type="sldNum" sz="quarter" idx="12"/>
          </p:nvPr>
        </p:nvSpPr>
        <p:spPr/>
        <p:txBody>
          <a:bodyPr/>
          <a:lstStyle/>
          <a:p>
            <a:fld id="{CD2B3E8C-952E-4135-9297-17ECC73B9362}" type="slidenum">
              <a:rPr lang="en-GB" smtClean="0"/>
              <a:t>‹#›</a:t>
            </a:fld>
            <a:endParaRPr lang="en-GB"/>
          </a:p>
        </p:txBody>
      </p:sp>
    </p:spTree>
    <p:extLst>
      <p:ext uri="{BB962C8B-B14F-4D97-AF65-F5344CB8AC3E}">
        <p14:creationId xmlns:p14="http://schemas.microsoft.com/office/powerpoint/2010/main" val="1675556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8B92A-7301-3209-E945-B0EC002ACF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3653DF-711F-7CA1-E96C-EE5C18CECD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A0FB2D-60A4-489A-A6B1-900EC76D11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A6490B-34B7-8E98-73E6-74BC2264512E}"/>
              </a:ext>
            </a:extLst>
          </p:cNvPr>
          <p:cNvSpPr>
            <a:spLocks noGrp="1"/>
          </p:cNvSpPr>
          <p:nvPr>
            <p:ph type="dt" sz="half" idx="10"/>
          </p:nvPr>
        </p:nvSpPr>
        <p:spPr/>
        <p:txBody>
          <a:bodyPr/>
          <a:lstStyle/>
          <a:p>
            <a:fld id="{C10DAED5-09EB-4DB7-BADE-4DE1A194C226}" type="datetimeFigureOut">
              <a:rPr lang="en-GB" smtClean="0"/>
              <a:t>09/10/2025</a:t>
            </a:fld>
            <a:endParaRPr lang="en-GB"/>
          </a:p>
        </p:txBody>
      </p:sp>
      <p:sp>
        <p:nvSpPr>
          <p:cNvPr id="6" name="Footer Placeholder 5">
            <a:extLst>
              <a:ext uri="{FF2B5EF4-FFF2-40B4-BE49-F238E27FC236}">
                <a16:creationId xmlns:a16="http://schemas.microsoft.com/office/drawing/2014/main" id="{EF3C9004-9C39-8376-DC7B-82C52535F6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047D20-985B-9A6C-8E92-0BF0BA59A2A3}"/>
              </a:ext>
            </a:extLst>
          </p:cNvPr>
          <p:cNvSpPr>
            <a:spLocks noGrp="1"/>
          </p:cNvSpPr>
          <p:nvPr>
            <p:ph type="sldNum" sz="quarter" idx="12"/>
          </p:nvPr>
        </p:nvSpPr>
        <p:spPr/>
        <p:txBody>
          <a:bodyPr/>
          <a:lstStyle/>
          <a:p>
            <a:fld id="{CD2B3E8C-952E-4135-9297-17ECC73B9362}" type="slidenum">
              <a:rPr lang="en-GB" smtClean="0"/>
              <a:t>‹#›</a:t>
            </a:fld>
            <a:endParaRPr lang="en-GB"/>
          </a:p>
        </p:txBody>
      </p:sp>
    </p:spTree>
    <p:extLst>
      <p:ext uri="{BB962C8B-B14F-4D97-AF65-F5344CB8AC3E}">
        <p14:creationId xmlns:p14="http://schemas.microsoft.com/office/powerpoint/2010/main" val="4183534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2EE63-E10D-2815-959D-BD0FAA369A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44679E-B175-546D-F93D-088A338105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3B3B04-EA8A-B7AB-3CAC-40D6D977C5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6B719A-0362-3969-E6BA-09C068F08F3F}"/>
              </a:ext>
            </a:extLst>
          </p:cNvPr>
          <p:cNvSpPr>
            <a:spLocks noGrp="1"/>
          </p:cNvSpPr>
          <p:nvPr>
            <p:ph type="dt" sz="half" idx="10"/>
          </p:nvPr>
        </p:nvSpPr>
        <p:spPr/>
        <p:txBody>
          <a:bodyPr/>
          <a:lstStyle/>
          <a:p>
            <a:fld id="{C10DAED5-09EB-4DB7-BADE-4DE1A194C226}" type="datetimeFigureOut">
              <a:rPr lang="en-GB" smtClean="0"/>
              <a:t>09/10/2025</a:t>
            </a:fld>
            <a:endParaRPr lang="en-GB"/>
          </a:p>
        </p:txBody>
      </p:sp>
      <p:sp>
        <p:nvSpPr>
          <p:cNvPr id="6" name="Footer Placeholder 5">
            <a:extLst>
              <a:ext uri="{FF2B5EF4-FFF2-40B4-BE49-F238E27FC236}">
                <a16:creationId xmlns:a16="http://schemas.microsoft.com/office/drawing/2014/main" id="{E4509BD9-22AC-AEFF-AE9C-90ECFBAC1B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811780-BF92-2F95-151F-C93432D9B53C}"/>
              </a:ext>
            </a:extLst>
          </p:cNvPr>
          <p:cNvSpPr>
            <a:spLocks noGrp="1"/>
          </p:cNvSpPr>
          <p:nvPr>
            <p:ph type="sldNum" sz="quarter" idx="12"/>
          </p:nvPr>
        </p:nvSpPr>
        <p:spPr/>
        <p:txBody>
          <a:bodyPr/>
          <a:lstStyle/>
          <a:p>
            <a:fld id="{CD2B3E8C-952E-4135-9297-17ECC73B9362}" type="slidenum">
              <a:rPr lang="en-GB" smtClean="0"/>
              <a:t>‹#›</a:t>
            </a:fld>
            <a:endParaRPr lang="en-GB"/>
          </a:p>
        </p:txBody>
      </p:sp>
    </p:spTree>
    <p:extLst>
      <p:ext uri="{BB962C8B-B14F-4D97-AF65-F5344CB8AC3E}">
        <p14:creationId xmlns:p14="http://schemas.microsoft.com/office/powerpoint/2010/main" val="3847808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FB34D-3813-5AC5-A2B6-EA574183F2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C09FFB-D214-DF8A-3002-D717679896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65F14-B500-2634-A958-842A3B34061E}"/>
              </a:ext>
            </a:extLst>
          </p:cNvPr>
          <p:cNvSpPr>
            <a:spLocks noGrp="1"/>
          </p:cNvSpPr>
          <p:nvPr>
            <p:ph type="dt" sz="half" idx="10"/>
          </p:nvPr>
        </p:nvSpPr>
        <p:spPr/>
        <p:txBody>
          <a:bodyPr/>
          <a:lstStyle/>
          <a:p>
            <a:fld id="{C10DAED5-09EB-4DB7-BADE-4DE1A194C226}" type="datetimeFigureOut">
              <a:rPr lang="en-GB" smtClean="0"/>
              <a:t>09/10/2025</a:t>
            </a:fld>
            <a:endParaRPr lang="en-GB"/>
          </a:p>
        </p:txBody>
      </p:sp>
      <p:sp>
        <p:nvSpPr>
          <p:cNvPr id="5" name="Footer Placeholder 4">
            <a:extLst>
              <a:ext uri="{FF2B5EF4-FFF2-40B4-BE49-F238E27FC236}">
                <a16:creationId xmlns:a16="http://schemas.microsoft.com/office/drawing/2014/main" id="{C1BBF1E4-54B1-329E-491A-9FD4E05B20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E6421C-9F2B-5342-C820-8F70A18AC018}"/>
              </a:ext>
            </a:extLst>
          </p:cNvPr>
          <p:cNvSpPr>
            <a:spLocks noGrp="1"/>
          </p:cNvSpPr>
          <p:nvPr>
            <p:ph type="sldNum" sz="quarter" idx="12"/>
          </p:nvPr>
        </p:nvSpPr>
        <p:spPr/>
        <p:txBody>
          <a:bodyPr/>
          <a:lstStyle/>
          <a:p>
            <a:fld id="{CD2B3E8C-952E-4135-9297-17ECC73B9362}" type="slidenum">
              <a:rPr lang="en-GB" smtClean="0"/>
              <a:t>‹#›</a:t>
            </a:fld>
            <a:endParaRPr lang="en-GB"/>
          </a:p>
        </p:txBody>
      </p:sp>
    </p:spTree>
    <p:extLst>
      <p:ext uri="{BB962C8B-B14F-4D97-AF65-F5344CB8AC3E}">
        <p14:creationId xmlns:p14="http://schemas.microsoft.com/office/powerpoint/2010/main" val="1467846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B998E5-6CC0-B0DF-B1C0-49710B098A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AF9E0C-615D-4AC3-0AF9-FF717F9DE7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053E91-6852-00E1-837F-5A041A25C4EB}"/>
              </a:ext>
            </a:extLst>
          </p:cNvPr>
          <p:cNvSpPr>
            <a:spLocks noGrp="1"/>
          </p:cNvSpPr>
          <p:nvPr>
            <p:ph type="dt" sz="half" idx="10"/>
          </p:nvPr>
        </p:nvSpPr>
        <p:spPr/>
        <p:txBody>
          <a:bodyPr/>
          <a:lstStyle/>
          <a:p>
            <a:fld id="{C10DAED5-09EB-4DB7-BADE-4DE1A194C226}" type="datetimeFigureOut">
              <a:rPr lang="en-GB" smtClean="0"/>
              <a:t>09/10/2025</a:t>
            </a:fld>
            <a:endParaRPr lang="en-GB"/>
          </a:p>
        </p:txBody>
      </p:sp>
      <p:sp>
        <p:nvSpPr>
          <p:cNvPr id="5" name="Footer Placeholder 4">
            <a:extLst>
              <a:ext uri="{FF2B5EF4-FFF2-40B4-BE49-F238E27FC236}">
                <a16:creationId xmlns:a16="http://schemas.microsoft.com/office/drawing/2014/main" id="{366B6F49-EA07-A8C8-610C-457C396F24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F75414-50ED-5144-D51D-74730084A310}"/>
              </a:ext>
            </a:extLst>
          </p:cNvPr>
          <p:cNvSpPr>
            <a:spLocks noGrp="1"/>
          </p:cNvSpPr>
          <p:nvPr>
            <p:ph type="sldNum" sz="quarter" idx="12"/>
          </p:nvPr>
        </p:nvSpPr>
        <p:spPr/>
        <p:txBody>
          <a:bodyPr/>
          <a:lstStyle/>
          <a:p>
            <a:fld id="{CD2B3E8C-952E-4135-9297-17ECC73B9362}" type="slidenum">
              <a:rPr lang="en-GB" smtClean="0"/>
              <a:t>‹#›</a:t>
            </a:fld>
            <a:endParaRPr lang="en-GB"/>
          </a:p>
        </p:txBody>
      </p:sp>
    </p:spTree>
    <p:extLst>
      <p:ext uri="{BB962C8B-B14F-4D97-AF65-F5344CB8AC3E}">
        <p14:creationId xmlns:p14="http://schemas.microsoft.com/office/powerpoint/2010/main" val="3814240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149DDA-A166-2238-D0D7-CD9EFB0EB8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265F74-D29B-C1BC-D7CE-FA9FA9A73A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1FE5B9-146B-786E-3509-720366506B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0DAED5-09EB-4DB7-BADE-4DE1A194C226}" type="datetimeFigureOut">
              <a:rPr lang="en-GB" smtClean="0"/>
              <a:t>09/10/2025</a:t>
            </a:fld>
            <a:endParaRPr lang="en-GB"/>
          </a:p>
        </p:txBody>
      </p:sp>
      <p:sp>
        <p:nvSpPr>
          <p:cNvPr id="5" name="Footer Placeholder 4">
            <a:extLst>
              <a:ext uri="{FF2B5EF4-FFF2-40B4-BE49-F238E27FC236}">
                <a16:creationId xmlns:a16="http://schemas.microsoft.com/office/drawing/2014/main" id="{7E1577DA-DFB6-5BAD-F2F0-5C77E78F9A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7EEFFC1-9D06-4D9B-7B68-71358B7BD2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D2B3E8C-952E-4135-9297-17ECC73B9362}" type="slidenum">
              <a:rPr lang="en-GB" smtClean="0"/>
              <a:t>‹#›</a:t>
            </a:fld>
            <a:endParaRPr lang="en-GB"/>
          </a:p>
        </p:txBody>
      </p:sp>
    </p:spTree>
    <p:extLst>
      <p:ext uri="{BB962C8B-B14F-4D97-AF65-F5344CB8AC3E}">
        <p14:creationId xmlns:p14="http://schemas.microsoft.com/office/powerpoint/2010/main" val="25575496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62AB0-5864-BA6E-DE0E-0DCCD0A075CF}"/>
              </a:ext>
            </a:extLst>
          </p:cNvPr>
          <p:cNvSpPr>
            <a:spLocks noGrp="1"/>
          </p:cNvSpPr>
          <p:nvPr>
            <p:ph type="ctrTitle"/>
          </p:nvPr>
        </p:nvSpPr>
        <p:spPr>
          <a:xfrm>
            <a:off x="4761847" y="2057202"/>
            <a:ext cx="7430152" cy="2387600"/>
          </a:xfrm>
        </p:spPr>
        <p:txBody>
          <a:bodyPr>
            <a:noAutofit/>
          </a:bodyPr>
          <a:lstStyle/>
          <a:p>
            <a:r>
              <a:rPr lang="en-GB" sz="4400" dirty="0"/>
              <a:t>The Impact of Artificial Intelligence on Recruitment and Selection Practices: Focus on Disability and Gender Bias</a:t>
            </a:r>
          </a:p>
        </p:txBody>
      </p:sp>
      <p:sp>
        <p:nvSpPr>
          <p:cNvPr id="3" name="Subtitle 2">
            <a:extLst>
              <a:ext uri="{FF2B5EF4-FFF2-40B4-BE49-F238E27FC236}">
                <a16:creationId xmlns:a16="http://schemas.microsoft.com/office/drawing/2014/main" id="{7D7B4046-CA6E-CF28-DA27-6A76A608BEBF}"/>
              </a:ext>
            </a:extLst>
          </p:cNvPr>
          <p:cNvSpPr>
            <a:spLocks noGrp="1"/>
          </p:cNvSpPr>
          <p:nvPr>
            <p:ph type="subTitle" idx="1"/>
          </p:nvPr>
        </p:nvSpPr>
        <p:spPr>
          <a:xfrm>
            <a:off x="3422468" y="4716735"/>
            <a:ext cx="9144000" cy="1655762"/>
          </a:xfrm>
        </p:spPr>
        <p:txBody>
          <a:bodyPr/>
          <a:lstStyle/>
          <a:p>
            <a:r>
              <a:rPr lang="en-GB" dirty="0"/>
              <a:t>Proposal Presentation</a:t>
            </a:r>
          </a:p>
          <a:p>
            <a:r>
              <a:rPr lang="en-GB" dirty="0"/>
              <a:t>Nicoleta </a:t>
            </a:r>
            <a:r>
              <a:rPr lang="en-GB" dirty="0" err="1"/>
              <a:t>Baltaret</a:t>
            </a:r>
            <a:r>
              <a:rPr lang="en-GB" dirty="0"/>
              <a:t> Student ID: 2107487</a:t>
            </a:r>
          </a:p>
          <a:p>
            <a:r>
              <a:rPr lang="en-GB" dirty="0"/>
              <a:t>Supervisor: Dr. Ejike Robert </a:t>
            </a:r>
            <a:r>
              <a:rPr lang="en-GB" dirty="0" err="1"/>
              <a:t>Udeogu</a:t>
            </a:r>
            <a:endParaRPr lang="en-GB" dirty="0"/>
          </a:p>
        </p:txBody>
      </p:sp>
      <p:pic>
        <p:nvPicPr>
          <p:cNvPr id="4" name="Picture 3" descr="Robot operating a machine">
            <a:extLst>
              <a:ext uri="{FF2B5EF4-FFF2-40B4-BE49-F238E27FC236}">
                <a16:creationId xmlns:a16="http://schemas.microsoft.com/office/drawing/2014/main" id="{32FDDAE2-5B4B-25A1-1378-A94DC7726305}"/>
              </a:ext>
            </a:extLst>
          </p:cNvPr>
          <p:cNvPicPr>
            <a:picLocks noChangeAspect="1"/>
          </p:cNvPicPr>
          <p:nvPr/>
        </p:nvPicPr>
        <p:blipFill>
          <a:blip r:embed="rId2"/>
          <a:srcRect l="24900" r="22979"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5" name="Picture 4" descr="Discover University of Wales Trinity Saint David">
            <a:extLst>
              <a:ext uri="{FF2B5EF4-FFF2-40B4-BE49-F238E27FC236}">
                <a16:creationId xmlns:a16="http://schemas.microsoft.com/office/drawing/2014/main" id="{000ADA42-6148-5D53-498C-D2B26468F006}"/>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56695" y="123553"/>
            <a:ext cx="1809750" cy="723900"/>
          </a:xfrm>
          <a:prstGeom prst="rect">
            <a:avLst/>
          </a:prstGeom>
          <a:noFill/>
          <a:ln>
            <a:noFill/>
          </a:ln>
        </p:spPr>
      </p:pic>
    </p:spTree>
    <p:extLst>
      <p:ext uri="{BB962C8B-B14F-4D97-AF65-F5344CB8AC3E}">
        <p14:creationId xmlns:p14="http://schemas.microsoft.com/office/powerpoint/2010/main" val="26926065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wipe(down)">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wipe(down)">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030D5-5616-F437-66AB-2B106592AD1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Introduction</a:t>
            </a:r>
          </a:p>
        </p:txBody>
      </p:sp>
      <p:sp>
        <p:nvSpPr>
          <p:cNvPr id="4" name="Rectangle 1">
            <a:extLst>
              <a:ext uri="{FF2B5EF4-FFF2-40B4-BE49-F238E27FC236}">
                <a16:creationId xmlns:a16="http://schemas.microsoft.com/office/drawing/2014/main" id="{CE9867BE-FE2E-E97D-41B4-E2C5E0D7D49E}"/>
              </a:ext>
            </a:extLst>
          </p:cNvPr>
          <p:cNvSpPr>
            <a:spLocks noGrp="1" noChangeArrowheads="1"/>
          </p:cNvSpPr>
          <p:nvPr>
            <p:ph idx="1"/>
          </p:nvPr>
        </p:nvSpPr>
        <p:spPr bwMode="auto">
          <a:xfrm>
            <a:off x="4519748" y="1622745"/>
            <a:ext cx="7672251" cy="468219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fontScale="92500" lnSpcReduction="20000"/>
          </a:bodyPr>
          <a:lstStyle/>
          <a:p>
            <a:pPr marL="0" marR="0" lvl="0" indent="0" defTabSz="914400" rtl="0" eaLnBrk="0" fontAlgn="base" latinLnBrk="0" hangingPunct="0">
              <a:spcBef>
                <a:spcPct val="0"/>
              </a:spcBef>
              <a:spcAft>
                <a:spcPts val="600"/>
              </a:spcAft>
              <a:buClrTx/>
              <a:buSzTx/>
              <a:buFontTx/>
              <a:buNone/>
              <a:tabLst/>
            </a:pPr>
            <a:r>
              <a:rPr kumimoji="0" lang="en-US" altLang="en-US" sz="1800" b="0" i="0" u="none" strike="noStrike" cap="none" normalizeH="0" baseline="0" dirty="0">
                <a:ln>
                  <a:noFill/>
                </a:ln>
                <a:effectLst/>
                <a:latin typeface="Arial" panose="020B0604020202020204" pitchFamily="34" charset="0"/>
              </a:rPr>
              <a:t>• Artificial Intelligence (AI) is increasingly used in recruitment, enhancing efficiency, speed, and cost-effectiveness.</a:t>
            </a:r>
          </a:p>
          <a:p>
            <a:pPr marL="0" marR="0" lvl="0" indent="0" defTabSz="914400" rtl="0" eaLnBrk="0" fontAlgn="base" latinLnBrk="0" hangingPunct="0">
              <a:spcBef>
                <a:spcPct val="0"/>
              </a:spcBef>
              <a:spcAft>
                <a:spcPts val="600"/>
              </a:spcAft>
              <a:buClrTx/>
              <a:buSzTx/>
              <a:buFontTx/>
              <a:buNone/>
              <a:tabLst/>
            </a:pP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 AI hiring tools face criticism for potentially reinforcing social biases, particularly related to gender and disability.</a:t>
            </a:r>
          </a:p>
          <a:p>
            <a:pPr marL="0" marR="0" lvl="0" indent="0" defTabSz="914400" rtl="0" eaLnBrk="0" fontAlgn="base" latinLnBrk="0" hangingPunct="0">
              <a:spcBef>
                <a:spcPct val="0"/>
              </a:spcBef>
              <a:spcAft>
                <a:spcPts val="600"/>
              </a:spcAft>
              <a:buClrTx/>
              <a:buSzTx/>
              <a:buFontTx/>
              <a:buNone/>
              <a:tabLst/>
            </a:pP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 Research indicates that well-designed AI systems can mitigate some biases (Arduini &amp; Beck, 2025), while poorly designed systems may worsen discrimination against individuals with disabilities (</a:t>
            </a:r>
            <a:r>
              <a:rPr kumimoji="0" lang="en-US" altLang="en-US" sz="1800" b="0" i="0" u="none" strike="noStrike" cap="none" normalizeH="0" baseline="0" dirty="0" err="1">
                <a:ln>
                  <a:noFill/>
                </a:ln>
                <a:effectLst/>
                <a:latin typeface="Arial" panose="020B0604020202020204" pitchFamily="34" charset="0"/>
              </a:rPr>
              <a:t>Hatzakis</a:t>
            </a:r>
            <a:r>
              <a:rPr kumimoji="0" lang="en-US" altLang="en-US" sz="1800" b="0" i="0" u="none" strike="noStrike" cap="none" normalizeH="0" baseline="0" dirty="0">
                <a:ln>
                  <a:noFill/>
                </a:ln>
                <a:effectLst/>
                <a:latin typeface="Arial" panose="020B0604020202020204" pitchFamily="34" charset="0"/>
              </a:rPr>
              <a:t>, 2025).</a:t>
            </a:r>
          </a:p>
          <a:p>
            <a:pPr marL="0" marR="0" lvl="0" indent="0" defTabSz="914400" rtl="0" eaLnBrk="0" fontAlgn="base" latinLnBrk="0" hangingPunct="0">
              <a:spcBef>
                <a:spcPct val="0"/>
              </a:spcBef>
              <a:spcAft>
                <a:spcPts val="600"/>
              </a:spcAft>
              <a:buClrTx/>
              <a:buSzTx/>
              <a:buFontTx/>
              <a:buNone/>
              <a:tabLst/>
            </a:pP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 Ethical issues regarding the balance between efficiency and fairness remain largely unresolved.</a:t>
            </a:r>
          </a:p>
          <a:p>
            <a:pPr marL="0" marR="0" lvl="0" indent="0" defTabSz="914400" rtl="0" eaLnBrk="0" fontAlgn="base" latinLnBrk="0" hangingPunct="0">
              <a:spcBef>
                <a:spcPct val="0"/>
              </a:spcBef>
              <a:spcAft>
                <a:spcPts val="600"/>
              </a:spcAft>
              <a:buClrTx/>
              <a:buSzTx/>
              <a:buFontTx/>
              <a:buNone/>
              <a:tabLst/>
            </a:pP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 Organizations are implementing AI to optimize recruitment processes, yet risks of algorithmic bias and exclusionary practices continue.</a:t>
            </a:r>
          </a:p>
          <a:p>
            <a:pPr marL="0" marR="0" lvl="0" indent="0" defTabSz="914400" rtl="0" eaLnBrk="0" fontAlgn="base" latinLnBrk="0" hangingPunct="0">
              <a:spcBef>
                <a:spcPct val="0"/>
              </a:spcBef>
              <a:spcAft>
                <a:spcPts val="600"/>
              </a:spcAft>
              <a:buClrTx/>
              <a:buSzTx/>
              <a:buFontTx/>
              <a:buNone/>
              <a:tabLst/>
            </a:pP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 There is a lack of empirical studies focusing on AI's influence on gender equality and disability inclusion in recruitment.</a:t>
            </a:r>
          </a:p>
          <a:p>
            <a:pPr marL="0" marR="0" lvl="0" indent="0" defTabSz="914400" rtl="0" eaLnBrk="0" fontAlgn="base" latinLnBrk="0" hangingPunct="0">
              <a:spcBef>
                <a:spcPct val="0"/>
              </a:spcBef>
              <a:spcAft>
                <a:spcPts val="600"/>
              </a:spcAft>
              <a:buClrTx/>
              <a:buSzTx/>
              <a:buFontTx/>
              <a:buNone/>
              <a:tabLst/>
            </a:pP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 The dissertation aims to address this gap in research.</a:t>
            </a:r>
          </a:p>
        </p:txBody>
      </p:sp>
      <p:pic>
        <p:nvPicPr>
          <p:cNvPr id="5" name="Picture 4" descr="A robot using a laptop sitting on a blue chair">
            <a:extLst>
              <a:ext uri="{FF2B5EF4-FFF2-40B4-BE49-F238E27FC236}">
                <a16:creationId xmlns:a16="http://schemas.microsoft.com/office/drawing/2014/main" id="{7B2DC0E6-D309-7E1D-A880-4EC9C2C9123F}"/>
              </a:ext>
            </a:extLst>
          </p:cNvPr>
          <p:cNvPicPr>
            <a:picLocks noChangeAspect="1"/>
          </p:cNvPicPr>
          <p:nvPr/>
        </p:nvPicPr>
        <p:blipFill>
          <a:blip r:embed="rId3"/>
          <a:srcRect l="55123" r="502"/>
          <a:stretch>
            <a:fillRect/>
          </a:stretch>
        </p:blipFill>
        <p:spPr>
          <a:xfrm>
            <a:off x="1" y="1590741"/>
            <a:ext cx="4449098" cy="5300077"/>
          </a:xfrm>
          <a:prstGeom prst="rect">
            <a:avLst/>
          </a:prstGeom>
        </p:spPr>
      </p:pic>
      <p:sp>
        <p:nvSpPr>
          <p:cNvPr id="6" name="TextBox 5">
            <a:extLst>
              <a:ext uri="{FF2B5EF4-FFF2-40B4-BE49-F238E27FC236}">
                <a16:creationId xmlns:a16="http://schemas.microsoft.com/office/drawing/2014/main" id="{C0A7BAAB-EA5A-B676-EE53-A5CA87EE0B52}"/>
              </a:ext>
            </a:extLst>
          </p:cNvPr>
          <p:cNvSpPr txBox="1"/>
          <p:nvPr/>
        </p:nvSpPr>
        <p:spPr>
          <a:xfrm>
            <a:off x="4713954" y="6448110"/>
            <a:ext cx="6109518" cy="369332"/>
          </a:xfrm>
          <a:prstGeom prst="rect">
            <a:avLst/>
          </a:prstGeom>
          <a:noFill/>
        </p:spPr>
        <p:txBody>
          <a:bodyPr wrap="square">
            <a:spAutoFit/>
          </a:bodyPr>
          <a:lstStyle/>
          <a:p>
            <a:r>
              <a:rPr lang="en-GB" dirty="0"/>
              <a:t>(Arduini and Beck, 2025; </a:t>
            </a:r>
            <a:r>
              <a:rPr lang="en-GB" dirty="0" err="1"/>
              <a:t>Hatzakis</a:t>
            </a:r>
            <a:r>
              <a:rPr lang="en-GB" dirty="0"/>
              <a:t>, 2025)</a:t>
            </a:r>
          </a:p>
        </p:txBody>
      </p:sp>
    </p:spTree>
    <p:extLst>
      <p:ext uri="{BB962C8B-B14F-4D97-AF65-F5344CB8AC3E}">
        <p14:creationId xmlns:p14="http://schemas.microsoft.com/office/powerpoint/2010/main" val="637354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wipe(down)">
                                      <p:cBhvr>
                                        <p:cTn id="13" dur="5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wipe(down)">
                                      <p:cBhvr>
                                        <p:cTn id="18" dur="5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wipe(down)">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wipe(down)">
                                      <p:cBhvr>
                                        <p:cTn id="28" dur="500"/>
                                        <p:tgtEl>
                                          <p:spTgt spid="4">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Effect transition="in" filter="wipe(down)">
                                      <p:cBhvr>
                                        <p:cTn id="33" dur="500"/>
                                        <p:tgtEl>
                                          <p:spTgt spid="4">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Effect transition="in" filter="wipe(down)">
                                      <p:cBhvr>
                                        <p:cTn id="38" dur="500"/>
                                        <p:tgtEl>
                                          <p:spTgt spid="4">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wipe(down)">
                                      <p:cBhvr>
                                        <p:cTn id="43"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B20B3-CECB-8564-51C3-18F80E70FC13}"/>
              </a:ext>
            </a:extLst>
          </p:cNvPr>
          <p:cNvSpPr>
            <a:spLocks noGrp="1"/>
          </p:cNvSpPr>
          <p:nvPr>
            <p:ph type="title"/>
          </p:nvPr>
        </p:nvSpPr>
        <p:spPr>
          <a:xfrm>
            <a:off x="1149716" y="499397"/>
            <a:ext cx="5929422" cy="1640180"/>
          </a:xfrm>
        </p:spPr>
        <p:txBody>
          <a:bodyPr anchor="b">
            <a:normAutofit/>
          </a:bodyPr>
          <a:lstStyle/>
          <a:p>
            <a:r>
              <a:rPr lang="en-GB" sz="4000" dirty="0"/>
              <a:t>Research Aim, Objectives</a:t>
            </a:r>
          </a:p>
        </p:txBody>
      </p:sp>
      <p:sp>
        <p:nvSpPr>
          <p:cNvPr id="6" name="Content Placeholder 5">
            <a:extLst>
              <a:ext uri="{FF2B5EF4-FFF2-40B4-BE49-F238E27FC236}">
                <a16:creationId xmlns:a16="http://schemas.microsoft.com/office/drawing/2014/main" id="{79D60E5B-F888-E874-3142-1F38152189DF}"/>
              </a:ext>
            </a:extLst>
          </p:cNvPr>
          <p:cNvSpPr>
            <a:spLocks noGrp="1"/>
          </p:cNvSpPr>
          <p:nvPr>
            <p:ph idx="1"/>
          </p:nvPr>
        </p:nvSpPr>
        <p:spPr>
          <a:xfrm>
            <a:off x="1149717" y="2423821"/>
            <a:ext cx="5929422" cy="3519780"/>
          </a:xfrm>
        </p:spPr>
        <p:txBody>
          <a:bodyPr>
            <a:normAutofit/>
          </a:bodyPr>
          <a:lstStyle/>
          <a:p>
            <a:pPr marL="0" indent="0">
              <a:buNone/>
            </a:pPr>
            <a:r>
              <a:rPr lang="en-US" altLang="en-US" sz="1400" dirty="0">
                <a:latin typeface="Arial" panose="020B0604020202020204" pitchFamily="34" charset="0"/>
              </a:rPr>
              <a:t>The research initiative aims to investigate the impact of Artificial Intelligence on recruitment practices, particularly focusing on gender bias and disability inclusion. </a:t>
            </a:r>
          </a:p>
          <a:p>
            <a:pPr marL="0" indent="0">
              <a:buNone/>
            </a:pPr>
            <a:r>
              <a:rPr lang="en-US" altLang="en-US" sz="1400" dirty="0">
                <a:latin typeface="Arial" panose="020B0604020202020204" pitchFamily="34" charset="0"/>
              </a:rPr>
              <a:t>Key objectives include: </a:t>
            </a:r>
          </a:p>
          <a:p>
            <a:pPr marL="0" indent="0">
              <a:buNone/>
            </a:pPr>
            <a:r>
              <a:rPr lang="en-US" altLang="en-US" sz="1400" dirty="0">
                <a:latin typeface="Arial" panose="020B0604020202020204" pitchFamily="34" charset="0"/>
              </a:rPr>
              <a:t>• Examines AI's impact on gender equality in hiring processes.</a:t>
            </a:r>
          </a:p>
          <a:p>
            <a:pPr marL="0" indent="0">
              <a:buNone/>
            </a:pPr>
            <a:br>
              <a:rPr lang="en-US" altLang="en-US" sz="1400" dirty="0">
                <a:latin typeface="Arial" panose="020B0604020202020204" pitchFamily="34" charset="0"/>
              </a:rPr>
            </a:br>
            <a:r>
              <a:rPr lang="en-US" altLang="en-US" sz="1400" dirty="0">
                <a:latin typeface="Arial" panose="020B0604020202020204" pitchFamily="34" charset="0"/>
              </a:rPr>
              <a:t>• Assesses risks and opportunities for employment inclusion for individuals with disabilities.</a:t>
            </a:r>
          </a:p>
          <a:p>
            <a:pPr marL="0" indent="0">
              <a:buNone/>
            </a:pPr>
            <a:br>
              <a:rPr lang="en-US" altLang="en-US" sz="1400" dirty="0">
                <a:latin typeface="Arial" panose="020B0604020202020204" pitchFamily="34" charset="0"/>
              </a:rPr>
            </a:br>
            <a:r>
              <a:rPr lang="en-US" altLang="en-US" sz="1400" dirty="0">
                <a:latin typeface="Arial" panose="020B0604020202020204" pitchFamily="34" charset="0"/>
              </a:rPr>
              <a:t>• Discusses ethical and regulatory measures to support inclusion in AI hiring.</a:t>
            </a:r>
          </a:p>
          <a:p>
            <a:pPr marL="0" indent="0">
              <a:buNone/>
            </a:pPr>
            <a:r>
              <a:rPr lang="en-GB" sz="1400" dirty="0"/>
              <a:t>(Mori et al., 2025) </a:t>
            </a:r>
            <a:endParaRPr lang="en-US" altLang="en-US" sz="1400" dirty="0">
              <a:latin typeface="Arial" panose="020B0604020202020204" pitchFamily="34" charset="0"/>
            </a:endParaRPr>
          </a:p>
          <a:p>
            <a:endParaRPr lang="en-GB" sz="1400" dirty="0"/>
          </a:p>
        </p:txBody>
      </p:sp>
      <p:pic>
        <p:nvPicPr>
          <p:cNvPr id="8" name="Picture 7" descr="Person holding a puzzle piece">
            <a:extLst>
              <a:ext uri="{FF2B5EF4-FFF2-40B4-BE49-F238E27FC236}">
                <a16:creationId xmlns:a16="http://schemas.microsoft.com/office/drawing/2014/main" id="{096CFE96-0495-3557-E8AB-5E23F2083160}"/>
              </a:ext>
            </a:extLst>
          </p:cNvPr>
          <p:cNvPicPr>
            <a:picLocks noChangeAspect="1"/>
          </p:cNvPicPr>
          <p:nvPr/>
        </p:nvPicPr>
        <p:blipFill>
          <a:blip r:embed="rId2"/>
          <a:srcRect l="29434" r="29108" b="-1"/>
          <a:stretch>
            <a:fillRect/>
          </a:stretch>
        </p:blipFill>
        <p:spPr>
          <a:xfrm>
            <a:off x="8056445" y="806824"/>
            <a:ext cx="3143297" cy="5136776"/>
          </a:xfrm>
          <a:prstGeom prst="rect">
            <a:avLst/>
          </a:prstGeom>
        </p:spPr>
      </p:pic>
      <p:sp>
        <p:nvSpPr>
          <p:cNvPr id="19" name="Rectangle 1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07266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anim calcmode="lin" valueType="num">
                                      <p:cBhvr>
                                        <p:cTn id="1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txEl>
                                              <p:pRg st="2" end="2"/>
                                            </p:txEl>
                                          </p:spTgt>
                                        </p:tgtEl>
                                        <p:attrNameLst>
                                          <p:attrName>style.visibility</p:attrName>
                                        </p:attrNameLst>
                                      </p:cBhvr>
                                      <p:to>
                                        <p:strVal val="visible"/>
                                      </p:to>
                                    </p:set>
                                    <p:animEffect transition="in" filter="fade">
                                      <p:cBhvr>
                                        <p:cTn id="26" dur="1000"/>
                                        <p:tgtEl>
                                          <p:spTgt spid="6">
                                            <p:txEl>
                                              <p:pRg st="2" end="2"/>
                                            </p:txEl>
                                          </p:spTgt>
                                        </p:tgtEl>
                                      </p:cBhvr>
                                    </p:animEffect>
                                    <p:anim calcmode="lin" valueType="num">
                                      <p:cBhvr>
                                        <p:cTn id="27"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6">
                                            <p:txEl>
                                              <p:pRg st="3" end="3"/>
                                            </p:txEl>
                                          </p:spTgt>
                                        </p:tgtEl>
                                        <p:attrNameLst>
                                          <p:attrName>style.visibility</p:attrName>
                                        </p:attrNameLst>
                                      </p:cBhvr>
                                      <p:to>
                                        <p:strVal val="visible"/>
                                      </p:to>
                                    </p:set>
                                    <p:animEffect transition="in" filter="fade">
                                      <p:cBhvr>
                                        <p:cTn id="33" dur="1000"/>
                                        <p:tgtEl>
                                          <p:spTgt spid="6">
                                            <p:txEl>
                                              <p:pRg st="3" end="3"/>
                                            </p:txEl>
                                          </p:spTgt>
                                        </p:tgtEl>
                                      </p:cBhvr>
                                    </p:animEffect>
                                    <p:anim calcmode="lin" valueType="num">
                                      <p:cBhvr>
                                        <p:cTn id="34"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6">
                                            <p:txEl>
                                              <p:pRg st="4" end="4"/>
                                            </p:txEl>
                                          </p:spTgt>
                                        </p:tgtEl>
                                        <p:attrNameLst>
                                          <p:attrName>style.visibility</p:attrName>
                                        </p:attrNameLst>
                                      </p:cBhvr>
                                      <p:to>
                                        <p:strVal val="visible"/>
                                      </p:to>
                                    </p:set>
                                    <p:animEffect transition="in" filter="fade">
                                      <p:cBhvr>
                                        <p:cTn id="40" dur="1000"/>
                                        <p:tgtEl>
                                          <p:spTgt spid="6">
                                            <p:txEl>
                                              <p:pRg st="4" end="4"/>
                                            </p:txEl>
                                          </p:spTgt>
                                        </p:tgtEl>
                                      </p:cBhvr>
                                    </p:animEffect>
                                    <p:anim calcmode="lin" valueType="num">
                                      <p:cBhvr>
                                        <p:cTn id="41"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6">
                                            <p:txEl>
                                              <p:pRg st="5" end="5"/>
                                            </p:txEl>
                                          </p:spTgt>
                                        </p:tgtEl>
                                        <p:attrNameLst>
                                          <p:attrName>style.visibility</p:attrName>
                                        </p:attrNameLst>
                                      </p:cBhvr>
                                      <p:to>
                                        <p:strVal val="visible"/>
                                      </p:to>
                                    </p:set>
                                    <p:animEffect transition="in" filter="fade">
                                      <p:cBhvr>
                                        <p:cTn id="47" dur="1000"/>
                                        <p:tgtEl>
                                          <p:spTgt spid="6">
                                            <p:txEl>
                                              <p:pRg st="5" end="5"/>
                                            </p:txEl>
                                          </p:spTgt>
                                        </p:tgtEl>
                                      </p:cBhvr>
                                    </p:animEffect>
                                    <p:anim calcmode="lin" valueType="num">
                                      <p:cBhvr>
                                        <p:cTn id="48"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750F2-1334-B039-6D83-28C193D42D14}"/>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Literature Search and Gap findings</a:t>
            </a:r>
          </a:p>
        </p:txBody>
      </p:sp>
      <p:sp>
        <p:nvSpPr>
          <p:cNvPr id="4" name="Rectangle 1">
            <a:extLst>
              <a:ext uri="{FF2B5EF4-FFF2-40B4-BE49-F238E27FC236}">
                <a16:creationId xmlns:a16="http://schemas.microsoft.com/office/drawing/2014/main" id="{4DFA854D-F08F-5529-4313-96B943C8DDCE}"/>
              </a:ext>
            </a:extLst>
          </p:cNvPr>
          <p:cNvSpPr>
            <a:spLocks noGrp="1" noChangeArrowheads="1"/>
          </p:cNvSpPr>
          <p:nvPr>
            <p:ph idx="1"/>
          </p:nvPr>
        </p:nvSpPr>
        <p:spPr bwMode="auto">
          <a:xfrm>
            <a:off x="4810259" y="649480"/>
            <a:ext cx="6555347"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dirty="0">
                <a:ln>
                  <a:noFill/>
                </a:ln>
                <a:effectLst/>
                <a:latin typeface="Arial" panose="020B0604020202020204" pitchFamily="34" charset="0"/>
              </a:rPr>
              <a:t>Efficiency over fairness:</a:t>
            </a:r>
            <a:r>
              <a:rPr kumimoji="0" lang="en-US" altLang="en-US" sz="1900" b="0" i="0" u="none" strike="noStrike" cap="none" normalizeH="0" baseline="0" dirty="0">
                <a:ln>
                  <a:noFill/>
                </a:ln>
                <a:effectLst/>
                <a:latin typeface="Arial" panose="020B0604020202020204" pitchFamily="34" charset="0"/>
              </a:rPr>
              <a:t> Current literature often emphasizes AI’s efficiency and cost-saving benefits over fairness and rights (Mori et al., 2025).</a:t>
            </a:r>
          </a:p>
          <a:p>
            <a:pPr marL="0" marR="0" lvl="0"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dirty="0">
                <a:ln>
                  <a:noFill/>
                </a:ln>
                <a:effectLst/>
                <a:latin typeface="Arial" panose="020B0604020202020204" pitchFamily="34" charset="0"/>
              </a:rPr>
              <a:t>Gender bias:</a:t>
            </a:r>
            <a:r>
              <a:rPr kumimoji="0" lang="en-US" altLang="en-US" sz="1900" b="0" i="0" u="none" strike="noStrike" cap="none" normalizeH="0" baseline="0" dirty="0">
                <a:ln>
                  <a:noFill/>
                </a:ln>
                <a:effectLst/>
                <a:latin typeface="Arial" panose="020B0604020202020204" pitchFamily="34" charset="0"/>
              </a:rPr>
              <a:t> While AI shows potential in mitigating gender bias, outcomes depend heavily on data quality and human oversight (Arduini &amp; Beck, 2025).</a:t>
            </a:r>
          </a:p>
          <a:p>
            <a:pPr marL="0" marR="0" lvl="0"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dirty="0">
                <a:ln>
                  <a:noFill/>
                </a:ln>
                <a:effectLst/>
                <a:latin typeface="Arial" panose="020B0604020202020204" pitchFamily="34" charset="0"/>
              </a:rPr>
              <a:t>Disability exclusion:</a:t>
            </a:r>
            <a:r>
              <a:rPr kumimoji="0" lang="en-US" altLang="en-US" sz="1900" b="0" i="0" u="none" strike="noStrike" cap="none" normalizeH="0" baseline="0" dirty="0">
                <a:ln>
                  <a:noFill/>
                </a:ln>
                <a:effectLst/>
                <a:latin typeface="Arial" panose="020B0604020202020204" pitchFamily="34" charset="0"/>
              </a:rPr>
              <a:t> AI recruitment often fails to account for disability diversity, risking exclusion (</a:t>
            </a:r>
            <a:r>
              <a:rPr kumimoji="0" lang="en-US" altLang="en-US" sz="1900" b="0" i="0" u="none" strike="noStrike" cap="none" normalizeH="0" baseline="0" dirty="0" err="1">
                <a:ln>
                  <a:noFill/>
                </a:ln>
                <a:effectLst/>
                <a:latin typeface="Arial" panose="020B0604020202020204" pitchFamily="34" charset="0"/>
              </a:rPr>
              <a:t>Hatzakis</a:t>
            </a:r>
            <a:r>
              <a:rPr kumimoji="0" lang="en-US" altLang="en-US" sz="1900" b="0" i="0" u="none" strike="noStrike" cap="none" normalizeH="0" baseline="0" dirty="0">
                <a:ln>
                  <a:noFill/>
                </a:ln>
                <a:effectLst/>
                <a:latin typeface="Arial" panose="020B0604020202020204" pitchFamily="34" charset="0"/>
              </a:rPr>
              <a:t>, 2025). Research on inclusive AI design remains limited.</a:t>
            </a:r>
          </a:p>
          <a:p>
            <a:pPr marL="0" marR="0" lvl="0"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dirty="0">
                <a:ln>
                  <a:noFill/>
                </a:ln>
                <a:effectLst/>
                <a:latin typeface="Arial" panose="020B0604020202020204" pitchFamily="34" charset="0"/>
              </a:rPr>
              <a:t>Candidate perceptions:</a:t>
            </a:r>
            <a:r>
              <a:rPr kumimoji="0" lang="en-US" altLang="en-US" sz="1900" b="0" i="0" u="none" strike="noStrike" cap="none" normalizeH="0" baseline="0" dirty="0">
                <a:ln>
                  <a:noFill/>
                </a:ln>
                <a:effectLst/>
                <a:latin typeface="Arial" panose="020B0604020202020204" pitchFamily="34" charset="0"/>
              </a:rPr>
              <a:t> Few studies have examined candidates’ trust, fairness perceptions, and lived experiences (Parveen et al., 2025).</a:t>
            </a:r>
          </a:p>
          <a:p>
            <a:pPr marL="0" marR="0" lvl="0"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dirty="0">
                <a:ln>
                  <a:noFill/>
                </a:ln>
                <a:effectLst/>
                <a:latin typeface="Arial" panose="020B0604020202020204" pitchFamily="34" charset="0"/>
              </a:rPr>
              <a:t>Empirical gaps:</a:t>
            </a:r>
            <a:r>
              <a:rPr kumimoji="0" lang="en-US" altLang="en-US" sz="1900" b="0" i="0" u="none" strike="noStrike" cap="none" normalizeH="0" baseline="0" dirty="0">
                <a:ln>
                  <a:noFill/>
                </a:ln>
                <a:effectLst/>
                <a:latin typeface="Arial" panose="020B0604020202020204" pitchFamily="34" charset="0"/>
              </a:rPr>
              <a:t> Limited cross-country, sectoral, and longitudinal evidence exists on how AI affects inclusion outcomes (Purohit &amp; Banerjee, 2025).</a:t>
            </a:r>
          </a:p>
          <a:p>
            <a:pPr marL="0" marR="0" lvl="0"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dirty="0">
                <a:ln>
                  <a:noFill/>
                </a:ln>
                <a:effectLst/>
                <a:latin typeface="Arial" panose="020B0604020202020204" pitchFamily="34" charset="0"/>
              </a:rPr>
              <a:t>Policy void:</a:t>
            </a:r>
            <a:r>
              <a:rPr kumimoji="0" lang="en-US" altLang="en-US" sz="1900" b="0" i="0" u="none" strike="noStrike" cap="none" normalizeH="0" baseline="0" dirty="0">
                <a:ln>
                  <a:noFill/>
                </a:ln>
                <a:effectLst/>
                <a:latin typeface="Arial" panose="020B0604020202020204" pitchFamily="34" charset="0"/>
              </a:rPr>
              <a:t> There is no consistent legal or regulatory framework addressing bias in AI recruitment (Mori et al., 2025).</a:t>
            </a:r>
          </a:p>
        </p:txBody>
      </p:sp>
    </p:spTree>
    <p:extLst>
      <p:ext uri="{BB962C8B-B14F-4D97-AF65-F5344CB8AC3E}">
        <p14:creationId xmlns:p14="http://schemas.microsoft.com/office/powerpoint/2010/main" val="83007638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4">
                                            <p:txEl>
                                              <p:pRg st="3" end="3"/>
                                            </p:txEl>
                                          </p:spTgt>
                                        </p:tgtEl>
                                        <p:attrNameLst>
                                          <p:attrName>style.visibility</p:attrName>
                                        </p:attrNameLst>
                                      </p:cBhvr>
                                      <p:to>
                                        <p:strVal val="visible"/>
                                      </p:to>
                                    </p:set>
                                    <p:anim calcmode="lin" valueType="num">
                                      <p:cBhvr additive="base">
                                        <p:cTn id="30"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4">
                                            <p:txEl>
                                              <p:pRg st="4" end="4"/>
                                            </p:txEl>
                                          </p:spTgt>
                                        </p:tgtEl>
                                        <p:attrNameLst>
                                          <p:attrName>style.visibility</p:attrName>
                                        </p:attrNameLst>
                                      </p:cBhvr>
                                      <p:to>
                                        <p:strVal val="visible"/>
                                      </p:to>
                                    </p:set>
                                    <p:anim calcmode="lin" valueType="num">
                                      <p:cBhvr additive="base">
                                        <p:cTn id="36"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 calcmode="lin" valueType="num">
                                      <p:cBhvr additive="base">
                                        <p:cTn id="42"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4D7B6C-6518-C8B3-578F-C87E6F754C5E}"/>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Research Methodology</a:t>
            </a:r>
          </a:p>
        </p:txBody>
      </p:sp>
      <p:sp>
        <p:nvSpPr>
          <p:cNvPr id="12" name="Content Placeholder 11">
            <a:extLst>
              <a:ext uri="{FF2B5EF4-FFF2-40B4-BE49-F238E27FC236}">
                <a16:creationId xmlns:a16="http://schemas.microsoft.com/office/drawing/2014/main" id="{26AEB71A-265C-4813-2AB1-5E795E1F899E}"/>
              </a:ext>
            </a:extLst>
          </p:cNvPr>
          <p:cNvSpPr>
            <a:spLocks noGrp="1"/>
          </p:cNvSpPr>
          <p:nvPr>
            <p:ph idx="1"/>
          </p:nvPr>
        </p:nvSpPr>
        <p:spPr>
          <a:xfrm>
            <a:off x="1371599" y="2318197"/>
            <a:ext cx="9724031" cy="3683358"/>
          </a:xfrm>
        </p:spPr>
        <p:txBody>
          <a:bodyPr anchor="ctr">
            <a:normAutofit/>
          </a:bodyPr>
          <a:lstStyle/>
          <a:p>
            <a:pPr lvl="0"/>
            <a:r>
              <a:rPr lang="en-US" sz="2000" b="1" i="0" baseline="0" dirty="0"/>
              <a:t>Approach</a:t>
            </a:r>
            <a:r>
              <a:rPr lang="en-US" sz="2000" b="0" i="0" baseline="0" dirty="0"/>
              <a:t>: </a:t>
            </a:r>
            <a:endParaRPr lang="en-US" sz="2000" dirty="0"/>
          </a:p>
          <a:p>
            <a:pPr marL="0" lvl="0" indent="0">
              <a:buNone/>
            </a:pPr>
            <a:r>
              <a:rPr lang="en-US" sz="2000" b="0" i="0" baseline="0" dirty="0"/>
              <a:t>The study employs a qualitative secondary research method, utilizing existing literature, policy reports, case studies, and public data on AI in recruitment and selection.</a:t>
            </a:r>
          </a:p>
          <a:p>
            <a:pPr marL="0" lvl="0" indent="0">
              <a:buNone/>
            </a:pPr>
            <a:endParaRPr lang="en-US" sz="2000" b="0" i="0" baseline="0" dirty="0"/>
          </a:p>
          <a:p>
            <a:pPr lvl="0"/>
            <a:r>
              <a:rPr lang="en-US" sz="2000" b="1" dirty="0"/>
              <a:t>Objective: </a:t>
            </a:r>
          </a:p>
          <a:p>
            <a:pPr marL="0" lvl="0" indent="0">
              <a:buNone/>
            </a:pPr>
            <a:r>
              <a:rPr lang="en-US" sz="2000" dirty="0"/>
              <a:t>To analyze how AI recruitment tools impact gender bias and disability inclusion in employment contexts.</a:t>
            </a:r>
          </a:p>
          <a:p>
            <a:pPr marL="0" indent="0">
              <a:buNone/>
            </a:pPr>
            <a:endParaRPr lang="en-GB" sz="2000" dirty="0"/>
          </a:p>
        </p:txBody>
      </p:sp>
    </p:spTree>
    <p:extLst>
      <p:ext uri="{BB962C8B-B14F-4D97-AF65-F5344CB8AC3E}">
        <p14:creationId xmlns:p14="http://schemas.microsoft.com/office/powerpoint/2010/main" val="8414704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wipe(down)">
                                      <p:cBhvr>
                                        <p:cTn id="12" dur="500"/>
                                        <p:tgtEl>
                                          <p:spTgt spid="1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2">
                                            <p:txEl>
                                              <p:pRg st="1" end="1"/>
                                            </p:txEl>
                                          </p:spTgt>
                                        </p:tgtEl>
                                        <p:attrNameLst>
                                          <p:attrName>style.visibility</p:attrName>
                                        </p:attrNameLst>
                                      </p:cBhvr>
                                      <p:to>
                                        <p:strVal val="visible"/>
                                      </p:to>
                                    </p:set>
                                    <p:animEffect transition="in" filter="wipe(down)">
                                      <p:cBhvr>
                                        <p:cTn id="17" dur="500"/>
                                        <p:tgtEl>
                                          <p:spTgt spid="1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2">
                                            <p:txEl>
                                              <p:pRg st="3" end="3"/>
                                            </p:txEl>
                                          </p:spTgt>
                                        </p:tgtEl>
                                        <p:attrNameLst>
                                          <p:attrName>style.visibility</p:attrName>
                                        </p:attrNameLst>
                                      </p:cBhvr>
                                      <p:to>
                                        <p:strVal val="visible"/>
                                      </p:to>
                                    </p:set>
                                    <p:animEffect transition="in" filter="wipe(down)">
                                      <p:cBhvr>
                                        <p:cTn id="22" dur="500"/>
                                        <p:tgtEl>
                                          <p:spTgt spid="1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2">
                                            <p:txEl>
                                              <p:pRg st="4" end="4"/>
                                            </p:txEl>
                                          </p:spTgt>
                                        </p:tgtEl>
                                        <p:attrNameLst>
                                          <p:attrName>style.visibility</p:attrName>
                                        </p:attrNameLst>
                                      </p:cBhvr>
                                      <p:to>
                                        <p:strVal val="visible"/>
                                      </p:to>
                                    </p:set>
                                    <p:animEffect transition="in" filter="wipe(down)">
                                      <p:cBhvr>
                                        <p:cTn id="27" dur="500"/>
                                        <p:tgtEl>
                                          <p:spTgt spid="1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EFF7F8-C0AF-2030-73F4-C9AA5C37C644}"/>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Research Methodology Part 2</a:t>
            </a:r>
          </a:p>
        </p:txBody>
      </p:sp>
      <p:sp>
        <p:nvSpPr>
          <p:cNvPr id="17" name="Content Placeholder 2">
            <a:extLst>
              <a:ext uri="{FF2B5EF4-FFF2-40B4-BE49-F238E27FC236}">
                <a16:creationId xmlns:a16="http://schemas.microsoft.com/office/drawing/2014/main" id="{4DDD0384-ECB8-CB8F-49DC-08C968DB2498}"/>
              </a:ext>
            </a:extLst>
          </p:cNvPr>
          <p:cNvSpPr>
            <a:spLocks noGrp="1"/>
          </p:cNvSpPr>
          <p:nvPr>
            <p:ph idx="1"/>
          </p:nvPr>
        </p:nvSpPr>
        <p:spPr>
          <a:xfrm>
            <a:off x="6503158" y="649480"/>
            <a:ext cx="4862447" cy="5546047"/>
          </a:xfrm>
        </p:spPr>
        <p:txBody>
          <a:bodyPr anchor="ctr">
            <a:normAutofit/>
          </a:bodyPr>
          <a:lstStyle/>
          <a:p>
            <a:pPr marL="0" lvl="0" indent="0">
              <a:buNone/>
            </a:pPr>
            <a:r>
              <a:rPr lang="en-US" sz="2000" b="1" i="0" baseline="0" dirty="0"/>
              <a:t>Data Sources:</a:t>
            </a:r>
            <a:endParaRPr lang="en-US" sz="2000" dirty="0"/>
          </a:p>
          <a:p>
            <a:pPr lvl="1"/>
            <a:r>
              <a:rPr lang="en-US" sz="2000" b="0" i="0" baseline="0" dirty="0"/>
              <a:t>Peer-reviewed articles, conference papers, and systematic reviews on AI in HRM and ethical recruitment.</a:t>
            </a:r>
            <a:endParaRPr lang="en-US" sz="2000" dirty="0"/>
          </a:p>
          <a:p>
            <a:pPr lvl="1"/>
            <a:r>
              <a:rPr lang="en-US" sz="2000" b="0" i="0" baseline="0" dirty="0"/>
              <a:t>Reports from organizations like ILO, OECD, and UN regarding AI, bias, and inclusion.</a:t>
            </a:r>
            <a:endParaRPr lang="en-US" sz="2000" dirty="0"/>
          </a:p>
          <a:p>
            <a:pPr lvl="1"/>
            <a:r>
              <a:rPr lang="en-US" sz="2000" b="0" i="0" baseline="0" dirty="0"/>
              <a:t>Case studies and datasets focused on gender and disability implications in AI recruitment</a:t>
            </a:r>
          </a:p>
          <a:p>
            <a:pPr marL="0" lvl="0" indent="0">
              <a:buNone/>
            </a:pPr>
            <a:r>
              <a:rPr lang="en-US" sz="2000" b="1" i="0" baseline="0" dirty="0"/>
              <a:t>Data Analysis:</a:t>
            </a:r>
            <a:endParaRPr lang="en-US" sz="2000" dirty="0"/>
          </a:p>
          <a:p>
            <a:pPr lvl="1"/>
            <a:r>
              <a:rPr lang="en-US" sz="2000" b="0" i="0" baseline="0" dirty="0"/>
              <a:t>A thematic content analysis will be conducted to identify themes, trends, and gaps, guided by an ethical and rights-based framework (Mori et al., 2025).</a:t>
            </a:r>
            <a:endParaRPr lang="en-US" sz="2000" dirty="0"/>
          </a:p>
          <a:p>
            <a:pPr marL="457200" lvl="1" indent="0">
              <a:buNone/>
            </a:pPr>
            <a:endParaRPr lang="en-GB" sz="2000" dirty="0"/>
          </a:p>
          <a:p>
            <a:pPr marL="0" indent="0">
              <a:buNone/>
            </a:pPr>
            <a:endParaRPr lang="en-GB" sz="2000" dirty="0"/>
          </a:p>
        </p:txBody>
      </p:sp>
    </p:spTree>
    <p:extLst>
      <p:ext uri="{BB962C8B-B14F-4D97-AF65-F5344CB8AC3E}">
        <p14:creationId xmlns:p14="http://schemas.microsoft.com/office/powerpoint/2010/main" val="2731799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7">
                                            <p:txEl>
                                              <p:pRg st="0" end="0"/>
                                            </p:txEl>
                                          </p:spTgt>
                                        </p:tgtEl>
                                        <p:attrNameLst>
                                          <p:attrName>style.visibility</p:attrName>
                                        </p:attrNameLst>
                                      </p:cBhvr>
                                      <p:to>
                                        <p:strVal val="visible"/>
                                      </p:to>
                                    </p:set>
                                    <p:animEffect transition="in" filter="fade">
                                      <p:cBhvr>
                                        <p:cTn id="13" dur="1000"/>
                                        <p:tgtEl>
                                          <p:spTgt spid="17">
                                            <p:txEl>
                                              <p:pRg st="0" end="0"/>
                                            </p:txEl>
                                          </p:spTgt>
                                        </p:tgtEl>
                                      </p:cBhvr>
                                    </p:animEffect>
                                    <p:anim calcmode="lin" valueType="num">
                                      <p:cBhvr>
                                        <p:cTn id="14"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17">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17">
                                            <p:txEl>
                                              <p:pRg st="1" end="1"/>
                                            </p:txEl>
                                          </p:spTgt>
                                        </p:tgtEl>
                                        <p:attrNameLst>
                                          <p:attrName>style.visibility</p:attrName>
                                        </p:attrNameLst>
                                      </p:cBhvr>
                                      <p:to>
                                        <p:strVal val="visible"/>
                                      </p:to>
                                    </p:set>
                                    <p:animEffect transition="in" filter="fade">
                                      <p:cBhvr>
                                        <p:cTn id="18" dur="1000"/>
                                        <p:tgtEl>
                                          <p:spTgt spid="17">
                                            <p:txEl>
                                              <p:pRg st="1" end="1"/>
                                            </p:txEl>
                                          </p:spTgt>
                                        </p:tgtEl>
                                      </p:cBhvr>
                                    </p:animEffect>
                                    <p:anim calcmode="lin" valueType="num">
                                      <p:cBhvr>
                                        <p:cTn id="19" dur="1000" fill="hold"/>
                                        <p:tgtEl>
                                          <p:spTgt spid="17">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17">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17">
                                            <p:txEl>
                                              <p:pRg st="2" end="2"/>
                                            </p:txEl>
                                          </p:spTgt>
                                        </p:tgtEl>
                                        <p:attrNameLst>
                                          <p:attrName>style.visibility</p:attrName>
                                        </p:attrNameLst>
                                      </p:cBhvr>
                                      <p:to>
                                        <p:strVal val="visible"/>
                                      </p:to>
                                    </p:set>
                                    <p:animEffect transition="in" filter="fade">
                                      <p:cBhvr>
                                        <p:cTn id="23" dur="1000"/>
                                        <p:tgtEl>
                                          <p:spTgt spid="17">
                                            <p:txEl>
                                              <p:pRg st="2" end="2"/>
                                            </p:txEl>
                                          </p:spTgt>
                                        </p:tgtEl>
                                      </p:cBhvr>
                                    </p:animEffect>
                                    <p:anim calcmode="lin" valueType="num">
                                      <p:cBhvr>
                                        <p:cTn id="24" dur="1000" fill="hold"/>
                                        <p:tgtEl>
                                          <p:spTgt spid="17">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17">
                                            <p:txEl>
                                              <p:pRg st="2" end="2"/>
                                            </p:txEl>
                                          </p:spTgt>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17">
                                            <p:txEl>
                                              <p:pRg st="3" end="3"/>
                                            </p:txEl>
                                          </p:spTgt>
                                        </p:tgtEl>
                                        <p:attrNameLst>
                                          <p:attrName>style.visibility</p:attrName>
                                        </p:attrNameLst>
                                      </p:cBhvr>
                                      <p:to>
                                        <p:strVal val="visible"/>
                                      </p:to>
                                    </p:set>
                                    <p:animEffect transition="in" filter="fade">
                                      <p:cBhvr>
                                        <p:cTn id="28" dur="1000"/>
                                        <p:tgtEl>
                                          <p:spTgt spid="17">
                                            <p:txEl>
                                              <p:pRg st="3" end="3"/>
                                            </p:txEl>
                                          </p:spTgt>
                                        </p:tgtEl>
                                      </p:cBhvr>
                                    </p:animEffect>
                                    <p:anim calcmode="lin" valueType="num">
                                      <p:cBhvr>
                                        <p:cTn id="29" dur="1000" fill="hold"/>
                                        <p:tgtEl>
                                          <p:spTgt spid="1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7">
                                            <p:txEl>
                                              <p:pRg st="4" end="4"/>
                                            </p:txEl>
                                          </p:spTgt>
                                        </p:tgtEl>
                                        <p:attrNameLst>
                                          <p:attrName>style.visibility</p:attrName>
                                        </p:attrNameLst>
                                      </p:cBhvr>
                                      <p:to>
                                        <p:strVal val="visible"/>
                                      </p:to>
                                    </p:set>
                                    <p:animEffect transition="in" filter="fade">
                                      <p:cBhvr>
                                        <p:cTn id="35" dur="1000"/>
                                        <p:tgtEl>
                                          <p:spTgt spid="17">
                                            <p:txEl>
                                              <p:pRg st="4" end="4"/>
                                            </p:txEl>
                                          </p:spTgt>
                                        </p:tgtEl>
                                      </p:cBhvr>
                                    </p:animEffect>
                                    <p:anim calcmode="lin" valueType="num">
                                      <p:cBhvr>
                                        <p:cTn id="36" dur="1000" fill="hold"/>
                                        <p:tgtEl>
                                          <p:spTgt spid="17">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7">
                                            <p:txEl>
                                              <p:pRg st="4" end="4"/>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17">
                                            <p:txEl>
                                              <p:pRg st="5" end="5"/>
                                            </p:txEl>
                                          </p:spTgt>
                                        </p:tgtEl>
                                        <p:attrNameLst>
                                          <p:attrName>style.visibility</p:attrName>
                                        </p:attrNameLst>
                                      </p:cBhvr>
                                      <p:to>
                                        <p:strVal val="visible"/>
                                      </p:to>
                                    </p:set>
                                    <p:animEffect transition="in" filter="fade">
                                      <p:cBhvr>
                                        <p:cTn id="40" dur="1000"/>
                                        <p:tgtEl>
                                          <p:spTgt spid="17">
                                            <p:txEl>
                                              <p:pRg st="5" end="5"/>
                                            </p:txEl>
                                          </p:spTgt>
                                        </p:tgtEl>
                                      </p:cBhvr>
                                    </p:animEffect>
                                    <p:anim calcmode="lin" valueType="num">
                                      <p:cBhvr>
                                        <p:cTn id="41" dur="1000" fill="hold"/>
                                        <p:tgtEl>
                                          <p:spTgt spid="17">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17">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55609E-2AA0-F47F-EC32-8B8C48E8094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Research Methodology Part 3</a:t>
            </a:r>
          </a:p>
        </p:txBody>
      </p:sp>
      <p:sp>
        <p:nvSpPr>
          <p:cNvPr id="3" name="Content Placeholder 2">
            <a:extLst>
              <a:ext uri="{FF2B5EF4-FFF2-40B4-BE49-F238E27FC236}">
                <a16:creationId xmlns:a16="http://schemas.microsoft.com/office/drawing/2014/main" id="{A5FCC96B-BDDF-20FE-465D-F2254CECA35C}"/>
              </a:ext>
            </a:extLst>
          </p:cNvPr>
          <p:cNvSpPr>
            <a:spLocks noGrp="1"/>
          </p:cNvSpPr>
          <p:nvPr>
            <p:ph idx="1"/>
          </p:nvPr>
        </p:nvSpPr>
        <p:spPr>
          <a:xfrm>
            <a:off x="1371599" y="2318197"/>
            <a:ext cx="9724031" cy="3683358"/>
          </a:xfrm>
        </p:spPr>
        <p:txBody>
          <a:bodyPr anchor="ctr">
            <a:normAutofit/>
          </a:bodyPr>
          <a:lstStyle/>
          <a:p>
            <a:pPr marL="0" lvl="0" indent="0">
              <a:buNone/>
            </a:pPr>
            <a:r>
              <a:rPr lang="en-US" sz="2000" i="0" baseline="0" dirty="0"/>
              <a:t>Ethics Considerations:</a:t>
            </a:r>
          </a:p>
          <a:p>
            <a:pPr marL="0" lvl="0" indent="0">
              <a:buNone/>
            </a:pPr>
            <a:endParaRPr lang="en-US" sz="2000" dirty="0"/>
          </a:p>
          <a:p>
            <a:pPr lvl="1"/>
            <a:r>
              <a:rPr lang="en-US" sz="2000" b="0" i="0" baseline="0" dirty="0"/>
              <a:t>Ensures proper citation and acknowledgment of sources.</a:t>
            </a:r>
          </a:p>
          <a:p>
            <a:pPr marL="457200" lvl="1" indent="0">
              <a:buNone/>
            </a:pPr>
            <a:endParaRPr lang="en-US" sz="2000" dirty="0"/>
          </a:p>
          <a:p>
            <a:pPr lvl="1"/>
            <a:r>
              <a:rPr lang="en-US" sz="2000" b="0" i="0" baseline="0" dirty="0"/>
              <a:t>Evaluates the credibility and reliability of secondary data.</a:t>
            </a:r>
          </a:p>
          <a:p>
            <a:pPr marL="457200" lvl="1" indent="0">
              <a:buNone/>
            </a:pPr>
            <a:endParaRPr lang="en-US" sz="2000" dirty="0"/>
          </a:p>
          <a:p>
            <a:pPr lvl="1"/>
            <a:r>
              <a:rPr lang="en-US" sz="2000" b="0" i="0" baseline="0" dirty="0"/>
              <a:t>Maintains objectivity and avoids bias in interpreting sensitive topics related to gender and disability.</a:t>
            </a:r>
            <a:endParaRPr lang="en-US" sz="2000" dirty="0"/>
          </a:p>
          <a:p>
            <a:pPr marL="0" indent="0">
              <a:buNone/>
            </a:pPr>
            <a:endParaRPr lang="en-GB" sz="2000" dirty="0"/>
          </a:p>
        </p:txBody>
      </p:sp>
      <p:sp>
        <p:nvSpPr>
          <p:cNvPr id="5" name="TextBox 4">
            <a:extLst>
              <a:ext uri="{FF2B5EF4-FFF2-40B4-BE49-F238E27FC236}">
                <a16:creationId xmlns:a16="http://schemas.microsoft.com/office/drawing/2014/main" id="{3C4CB079-616A-DCFD-73DF-D164C415E27B}"/>
              </a:ext>
            </a:extLst>
          </p:cNvPr>
          <p:cNvSpPr txBox="1"/>
          <p:nvPr/>
        </p:nvSpPr>
        <p:spPr>
          <a:xfrm>
            <a:off x="820380" y="6001555"/>
            <a:ext cx="6094770" cy="369332"/>
          </a:xfrm>
          <a:prstGeom prst="rect">
            <a:avLst/>
          </a:prstGeom>
          <a:noFill/>
        </p:spPr>
        <p:txBody>
          <a:bodyPr wrap="square">
            <a:spAutoFit/>
          </a:bodyPr>
          <a:lstStyle/>
          <a:p>
            <a:r>
              <a:rPr lang="en-GB" dirty="0"/>
              <a:t>(</a:t>
            </a:r>
            <a:r>
              <a:rPr lang="en-GB" dirty="0" err="1"/>
              <a:t>Hatzakis</a:t>
            </a:r>
            <a:r>
              <a:rPr lang="en-GB" dirty="0"/>
              <a:t>, 2025)</a:t>
            </a:r>
          </a:p>
        </p:txBody>
      </p:sp>
    </p:spTree>
    <p:extLst>
      <p:ext uri="{BB962C8B-B14F-4D97-AF65-F5344CB8AC3E}">
        <p14:creationId xmlns:p14="http://schemas.microsoft.com/office/powerpoint/2010/main" val="65436966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 calcmode="lin" valueType="num">
                                      <p:cBhvr additive="base">
                                        <p:cTn id="2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 calcmode="lin" valueType="num">
                                      <p:cBhvr additive="base">
                                        <p:cTn id="2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75FDC-9856-96A0-61DC-8115D8942D7D}"/>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Risks</a:t>
            </a:r>
          </a:p>
        </p:txBody>
      </p:sp>
      <p:sp>
        <p:nvSpPr>
          <p:cNvPr id="3" name="Content Placeholder 2">
            <a:extLst>
              <a:ext uri="{FF2B5EF4-FFF2-40B4-BE49-F238E27FC236}">
                <a16:creationId xmlns:a16="http://schemas.microsoft.com/office/drawing/2014/main" id="{FF5EBA5B-9609-2997-DA73-D19726F4215C}"/>
              </a:ext>
            </a:extLst>
          </p:cNvPr>
          <p:cNvSpPr>
            <a:spLocks noGrp="1"/>
          </p:cNvSpPr>
          <p:nvPr>
            <p:ph idx="1"/>
          </p:nvPr>
        </p:nvSpPr>
        <p:spPr>
          <a:xfrm>
            <a:off x="4810259" y="649480"/>
            <a:ext cx="6555347" cy="5546047"/>
          </a:xfrm>
        </p:spPr>
        <p:txBody>
          <a:bodyPr anchor="ctr">
            <a:normAutofit/>
          </a:bodyPr>
          <a:lstStyle/>
          <a:p>
            <a:pPr marL="0" indent="0">
              <a:buNone/>
            </a:pPr>
            <a:r>
              <a:rPr lang="en-GB" sz="1400" dirty="0"/>
              <a:t>Although this research project is based solely on secondary data, several potential risks and limitations may influence the quality and scope of the findings:</a:t>
            </a:r>
          </a:p>
          <a:p>
            <a:r>
              <a:rPr lang="en-GB" sz="1400" b="1" dirty="0"/>
              <a:t>Limited Availability of Current Information:</a:t>
            </a:r>
            <a:br>
              <a:rPr lang="en-GB" sz="1400" dirty="0"/>
            </a:br>
            <a:r>
              <a:rPr lang="en-GB" sz="1400" dirty="0"/>
              <a:t>As Artificial Intelligence and recruitment technologies evolve rapidly, some of the available literature may already be outdated or not fully reflect the most recent developments in AI recruitment tools.</a:t>
            </a:r>
          </a:p>
          <a:p>
            <a:r>
              <a:rPr lang="en-GB" sz="1400" b="1" dirty="0"/>
              <a:t>Narrow Focus on Specific Contexts:</a:t>
            </a:r>
            <a:br>
              <a:rPr lang="en-GB" sz="1400" dirty="0"/>
            </a:br>
            <a:r>
              <a:rPr lang="en-GB" sz="1400" dirty="0"/>
              <a:t>Much of the existing research on AI and bias in recruitment focuses on particular industries or Western contexts, which may limit the general relevance of findings to other cultural or economic environments.</a:t>
            </a:r>
          </a:p>
          <a:p>
            <a:r>
              <a:rPr lang="en-GB" sz="1400" b="1" dirty="0"/>
              <a:t>Potential Bias in Published Literature:</a:t>
            </a:r>
            <a:br>
              <a:rPr lang="en-GB" sz="1400" dirty="0"/>
            </a:br>
            <a:r>
              <a:rPr lang="en-GB" sz="1400" dirty="0"/>
              <a:t>Academic and industry publications often prioritise studies with positive or significant results. This can lead to publication bias, which might overstate AI’s benefits while underrepresenting its limitations or ethical challenges.</a:t>
            </a:r>
          </a:p>
          <a:p>
            <a:r>
              <a:rPr lang="en-GB" sz="1400" b="1" dirty="0"/>
              <a:t>Interpretation Bias:</a:t>
            </a:r>
            <a:br>
              <a:rPr lang="en-GB" sz="1400" dirty="0"/>
            </a:br>
            <a:r>
              <a:rPr lang="en-GB" sz="1400" dirty="0"/>
              <a:t>Because this is a literature-based project, the interpretation of secondary sources depends on the researcher’s analysis. Careful reading, critical evaluation, and triangulation across multiple sources will be essential to minimise subjective bias.</a:t>
            </a:r>
          </a:p>
          <a:p>
            <a:r>
              <a:rPr lang="en-GB" sz="1400" b="1" dirty="0"/>
              <a:t>Time Constraints:</a:t>
            </a:r>
            <a:br>
              <a:rPr lang="en-GB" sz="1400" dirty="0"/>
            </a:br>
            <a:r>
              <a:rPr lang="en-GB" sz="1400" dirty="0"/>
              <a:t>Conducting a comprehensive review and thematic analysis of secondary materials within the project timeframe may be challenging. Prioritising the most relevant and high-quality sources will help manage this risk.</a:t>
            </a:r>
          </a:p>
          <a:p>
            <a:pPr marL="0" indent="0">
              <a:buNone/>
            </a:pPr>
            <a:endParaRPr lang="en-GB" sz="1400" dirty="0"/>
          </a:p>
        </p:txBody>
      </p:sp>
    </p:spTree>
    <p:extLst>
      <p:ext uri="{BB962C8B-B14F-4D97-AF65-F5344CB8AC3E}">
        <p14:creationId xmlns:p14="http://schemas.microsoft.com/office/powerpoint/2010/main" val="135536137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9AA72F-118A-AA90-F319-A21A39C5E3C2}"/>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Risks Mitigation</a:t>
            </a:r>
          </a:p>
        </p:txBody>
      </p:sp>
      <p:graphicFrame>
        <p:nvGraphicFramePr>
          <p:cNvPr id="5" name="Content Placeholder 2">
            <a:extLst>
              <a:ext uri="{FF2B5EF4-FFF2-40B4-BE49-F238E27FC236}">
                <a16:creationId xmlns:a16="http://schemas.microsoft.com/office/drawing/2014/main" id="{924BD341-9AA5-AE6E-3528-15B238AE50AE}"/>
              </a:ext>
            </a:extLst>
          </p:cNvPr>
          <p:cNvGraphicFramePr>
            <a:graphicFrameLocks noGrp="1"/>
          </p:cNvGraphicFramePr>
          <p:nvPr>
            <p:ph idx="1"/>
            <p:extLst>
              <p:ext uri="{D42A27DB-BD31-4B8C-83A1-F6EECF244321}">
                <p14:modId xmlns:p14="http://schemas.microsoft.com/office/powerpoint/2010/main" val="59252957"/>
              </p:ext>
            </p:extLst>
          </p:nvPr>
        </p:nvGraphicFramePr>
        <p:xfrm>
          <a:off x="487791" y="2915195"/>
          <a:ext cx="10927829" cy="28763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A44A764A-40D7-813E-01E0-0039BDEF290A}"/>
              </a:ext>
            </a:extLst>
          </p:cNvPr>
          <p:cNvSpPr txBox="1"/>
          <p:nvPr/>
        </p:nvSpPr>
        <p:spPr>
          <a:xfrm>
            <a:off x="740227" y="1835723"/>
            <a:ext cx="9370423" cy="461665"/>
          </a:xfrm>
          <a:prstGeom prst="rect">
            <a:avLst/>
          </a:prstGeom>
          <a:noFill/>
        </p:spPr>
        <p:txBody>
          <a:bodyPr wrap="square">
            <a:spAutoFit/>
          </a:bodyPr>
          <a:lstStyle/>
          <a:p>
            <a:pPr lvl="0"/>
            <a:r>
              <a:rPr lang="en-GB" sz="2400" dirty="0"/>
              <a:t>To address these potential risks, the project will:</a:t>
            </a:r>
            <a:endParaRPr lang="en-US" sz="2400" dirty="0"/>
          </a:p>
        </p:txBody>
      </p:sp>
    </p:spTree>
    <p:extLst>
      <p:ext uri="{BB962C8B-B14F-4D97-AF65-F5344CB8AC3E}">
        <p14:creationId xmlns:p14="http://schemas.microsoft.com/office/powerpoint/2010/main" val="1304186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BB904F-A943-9C13-86F0-A5447D465E15}"/>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Timeline</a:t>
            </a:r>
          </a:p>
        </p:txBody>
      </p:sp>
      <p:graphicFrame>
        <p:nvGraphicFramePr>
          <p:cNvPr id="4" name="Content Placeholder 3">
            <a:extLst>
              <a:ext uri="{FF2B5EF4-FFF2-40B4-BE49-F238E27FC236}">
                <a16:creationId xmlns:a16="http://schemas.microsoft.com/office/drawing/2014/main" id="{202D6616-A3CD-8423-3B08-629EA0348CA1}"/>
              </a:ext>
            </a:extLst>
          </p:cNvPr>
          <p:cNvGraphicFramePr>
            <a:graphicFrameLocks noGrp="1"/>
          </p:cNvGraphicFramePr>
          <p:nvPr>
            <p:ph idx="1"/>
            <p:extLst>
              <p:ext uri="{D42A27DB-BD31-4B8C-83A1-F6EECF244321}">
                <p14:modId xmlns:p14="http://schemas.microsoft.com/office/powerpoint/2010/main" val="1385362693"/>
              </p:ext>
            </p:extLst>
          </p:nvPr>
        </p:nvGraphicFramePr>
        <p:xfrm>
          <a:off x="1548705" y="2112579"/>
          <a:ext cx="9118531" cy="3717054"/>
        </p:xfrm>
        <a:graphic>
          <a:graphicData uri="http://schemas.openxmlformats.org/drawingml/2006/table">
            <a:tbl>
              <a:tblPr firstRow="1" bandRow="1">
                <a:noFill/>
                <a:tableStyleId>{5C22544A-7EE6-4342-B048-85BDC9FD1C3A}</a:tableStyleId>
              </a:tblPr>
              <a:tblGrid>
                <a:gridCol w="3658390">
                  <a:extLst>
                    <a:ext uri="{9D8B030D-6E8A-4147-A177-3AD203B41FA5}">
                      <a16:colId xmlns:a16="http://schemas.microsoft.com/office/drawing/2014/main" val="1535109082"/>
                    </a:ext>
                  </a:extLst>
                </a:gridCol>
                <a:gridCol w="2032374">
                  <a:extLst>
                    <a:ext uri="{9D8B030D-6E8A-4147-A177-3AD203B41FA5}">
                      <a16:colId xmlns:a16="http://schemas.microsoft.com/office/drawing/2014/main" val="3584112096"/>
                    </a:ext>
                  </a:extLst>
                </a:gridCol>
                <a:gridCol w="1305417">
                  <a:extLst>
                    <a:ext uri="{9D8B030D-6E8A-4147-A177-3AD203B41FA5}">
                      <a16:colId xmlns:a16="http://schemas.microsoft.com/office/drawing/2014/main" val="1128938470"/>
                    </a:ext>
                  </a:extLst>
                </a:gridCol>
                <a:gridCol w="1300421">
                  <a:extLst>
                    <a:ext uri="{9D8B030D-6E8A-4147-A177-3AD203B41FA5}">
                      <a16:colId xmlns:a16="http://schemas.microsoft.com/office/drawing/2014/main" val="1667008457"/>
                    </a:ext>
                  </a:extLst>
                </a:gridCol>
                <a:gridCol w="821929">
                  <a:extLst>
                    <a:ext uri="{9D8B030D-6E8A-4147-A177-3AD203B41FA5}">
                      <a16:colId xmlns:a16="http://schemas.microsoft.com/office/drawing/2014/main" val="1356317954"/>
                    </a:ext>
                  </a:extLst>
                </a:gridCol>
              </a:tblGrid>
              <a:tr h="862542">
                <a:tc>
                  <a:txBody>
                    <a:bodyPr/>
                    <a:lstStyle/>
                    <a:p>
                      <a:pPr algn="l" fontAlgn="b">
                        <a:buNone/>
                      </a:pPr>
                      <a:r>
                        <a:rPr lang="en-GB" sz="2000" b="1" u="none" strike="noStrike" cap="none" spc="0" dirty="0">
                          <a:solidFill>
                            <a:schemeClr val="tx1"/>
                          </a:solidFill>
                          <a:effectLst/>
                        </a:rPr>
                        <a:t>                         tasks</a:t>
                      </a:r>
                      <a:endParaRPr lang="en-GB" sz="2000" b="1" i="0" u="none" strike="noStrike" cap="none" spc="0" dirty="0">
                        <a:solidFill>
                          <a:schemeClr val="tx1"/>
                        </a:solidFill>
                        <a:effectLst/>
                        <a:latin typeface="Calibri" panose="020F0502020204030204" pitchFamily="34" charset="0"/>
                      </a:endParaRPr>
                    </a:p>
                  </a:txBody>
                  <a:tcPr marL="81226" marR="6044" marT="23207" marB="174056" anchor="b">
                    <a:lnL w="12700" cmpd="sng">
                      <a:noFill/>
                    </a:lnL>
                    <a:lnR w="12700" cmpd="sng">
                      <a:noFill/>
                    </a:lnR>
                    <a:lnT w="9525" cap="flat" cmpd="sng" algn="ctr">
                      <a:noFill/>
                      <a:prstDash val="solid"/>
                    </a:lnT>
                    <a:lnB w="38100" cmpd="sng">
                      <a:noFill/>
                    </a:lnB>
                    <a:noFill/>
                  </a:tcPr>
                </a:tc>
                <a:tc>
                  <a:txBody>
                    <a:bodyPr/>
                    <a:lstStyle/>
                    <a:p>
                      <a:pPr algn="ctr" fontAlgn="t">
                        <a:buNone/>
                      </a:pPr>
                      <a:r>
                        <a:rPr lang="en-GB" sz="2000" b="1" u="none" strike="noStrike" cap="none" spc="0">
                          <a:solidFill>
                            <a:schemeClr val="tx1"/>
                          </a:solidFill>
                          <a:effectLst/>
                        </a:rPr>
                        <a:t>Oct 2025</a:t>
                      </a:r>
                      <a:endParaRPr lang="en-GB" sz="2000" b="1" i="0" u="none" strike="noStrike" cap="none" spc="0">
                        <a:solidFill>
                          <a:schemeClr val="tx1"/>
                        </a:solidFill>
                        <a:effectLst/>
                        <a:latin typeface="Calibri" panose="020F0502020204030204" pitchFamily="34" charset="0"/>
                      </a:endParaRPr>
                    </a:p>
                  </a:txBody>
                  <a:tcPr marL="81226" marR="6044" marT="23207" marB="174056" anchor="b">
                    <a:lnL w="12700" cmpd="sng">
                      <a:noFill/>
                    </a:lnL>
                    <a:lnR w="12700" cmpd="sng">
                      <a:noFill/>
                    </a:lnR>
                    <a:lnT w="9525" cap="flat" cmpd="sng" algn="ctr">
                      <a:noFill/>
                      <a:prstDash val="solid"/>
                    </a:lnT>
                    <a:lnB w="38100" cmpd="sng">
                      <a:noFill/>
                    </a:lnB>
                    <a:noFill/>
                  </a:tcPr>
                </a:tc>
                <a:tc>
                  <a:txBody>
                    <a:bodyPr/>
                    <a:lstStyle/>
                    <a:p>
                      <a:pPr algn="ctr" fontAlgn="t">
                        <a:buNone/>
                      </a:pPr>
                      <a:r>
                        <a:rPr lang="en-GB" sz="2000" b="1" u="none" strike="noStrike" cap="none" spc="0">
                          <a:solidFill>
                            <a:schemeClr val="tx1"/>
                          </a:solidFill>
                          <a:effectLst/>
                        </a:rPr>
                        <a:t>Nov 2025</a:t>
                      </a:r>
                      <a:endParaRPr lang="en-GB" sz="2000" b="1" i="0" u="none" strike="noStrike" cap="none" spc="0">
                        <a:solidFill>
                          <a:schemeClr val="tx1"/>
                        </a:solidFill>
                        <a:effectLst/>
                        <a:latin typeface="Calibri" panose="020F0502020204030204" pitchFamily="34" charset="0"/>
                      </a:endParaRPr>
                    </a:p>
                  </a:txBody>
                  <a:tcPr marL="81226" marR="6044" marT="23207" marB="174056" anchor="b">
                    <a:lnL w="12700" cmpd="sng">
                      <a:noFill/>
                    </a:lnL>
                    <a:lnR w="12700" cmpd="sng">
                      <a:noFill/>
                    </a:lnR>
                    <a:lnT w="9525" cap="flat" cmpd="sng" algn="ctr">
                      <a:noFill/>
                      <a:prstDash val="solid"/>
                    </a:lnT>
                    <a:lnB w="38100" cmpd="sng">
                      <a:noFill/>
                    </a:lnB>
                    <a:noFill/>
                  </a:tcPr>
                </a:tc>
                <a:tc>
                  <a:txBody>
                    <a:bodyPr/>
                    <a:lstStyle/>
                    <a:p>
                      <a:pPr algn="ctr" fontAlgn="t">
                        <a:buNone/>
                      </a:pPr>
                      <a:r>
                        <a:rPr lang="en-GB" sz="2000" b="1" u="none" strike="noStrike" cap="none" spc="0">
                          <a:solidFill>
                            <a:schemeClr val="tx1"/>
                          </a:solidFill>
                          <a:effectLst/>
                        </a:rPr>
                        <a:t>Dec 2025</a:t>
                      </a:r>
                      <a:endParaRPr lang="en-GB" sz="2000" b="1" i="0" u="none" strike="noStrike" cap="none" spc="0">
                        <a:solidFill>
                          <a:schemeClr val="tx1"/>
                        </a:solidFill>
                        <a:effectLst/>
                        <a:latin typeface="Calibri" panose="020F0502020204030204" pitchFamily="34" charset="0"/>
                      </a:endParaRPr>
                    </a:p>
                  </a:txBody>
                  <a:tcPr marL="81226" marR="6044" marT="23207" marB="174056" anchor="b">
                    <a:lnL w="12700" cmpd="sng">
                      <a:noFill/>
                    </a:lnL>
                    <a:lnR w="12700" cmpd="sng">
                      <a:noFill/>
                    </a:lnR>
                    <a:lnT w="9525" cap="flat" cmpd="sng" algn="ctr">
                      <a:noFill/>
                      <a:prstDash val="solid"/>
                    </a:lnT>
                    <a:lnB w="38100" cmpd="sng">
                      <a:noFill/>
                    </a:lnB>
                    <a:noFill/>
                  </a:tcPr>
                </a:tc>
                <a:tc>
                  <a:txBody>
                    <a:bodyPr/>
                    <a:lstStyle/>
                    <a:p>
                      <a:pPr algn="ctr" fontAlgn="t">
                        <a:buNone/>
                      </a:pPr>
                      <a:r>
                        <a:rPr lang="en-GB" sz="2000" b="1" u="none" strike="noStrike" cap="none" spc="0">
                          <a:solidFill>
                            <a:schemeClr val="tx1"/>
                          </a:solidFill>
                          <a:effectLst/>
                        </a:rPr>
                        <a:t>Jan 2026</a:t>
                      </a:r>
                      <a:endParaRPr lang="en-GB" sz="2000" b="1" i="0" u="none" strike="noStrike" cap="none" spc="0">
                        <a:solidFill>
                          <a:schemeClr val="tx1"/>
                        </a:solidFill>
                        <a:effectLst/>
                        <a:latin typeface="Calibri" panose="020F0502020204030204" pitchFamily="34" charset="0"/>
                      </a:endParaRPr>
                    </a:p>
                  </a:txBody>
                  <a:tcPr marL="81226" marR="6044" marT="23207" marB="174056"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2679550157"/>
                  </a:ext>
                </a:extLst>
              </a:tr>
              <a:tr h="475752">
                <a:tc>
                  <a:txBody>
                    <a:bodyPr/>
                    <a:lstStyle/>
                    <a:p>
                      <a:pPr algn="ctr" fontAlgn="t">
                        <a:buNone/>
                      </a:pPr>
                      <a:r>
                        <a:rPr lang="en-GB" sz="1500" u="none" strike="noStrike" cap="none" spc="0">
                          <a:solidFill>
                            <a:schemeClr val="tx1"/>
                          </a:solidFill>
                          <a:effectLst/>
                        </a:rPr>
                        <a:t>Literature Review</a:t>
                      </a:r>
                      <a:endParaRPr lang="en-GB" sz="1500" b="1" i="0" u="none" strike="noStrike" cap="none" spc="0">
                        <a:solidFill>
                          <a:schemeClr val="tx1"/>
                        </a:solidFill>
                        <a:effectLst/>
                        <a:latin typeface="Calibri" panose="020F0502020204030204" pitchFamily="34" charset="0"/>
                      </a:endParaRPr>
                    </a:p>
                  </a:txBody>
                  <a:tcPr marL="81226" marR="6044" marT="23207" marB="174056">
                    <a:lnL w="9525" cap="flat" cmpd="sng" algn="ctr">
                      <a:solidFill>
                        <a:schemeClr val="tx1"/>
                      </a:solidFill>
                      <a:prstDash val="solid"/>
                    </a:lnL>
                    <a:lnR w="12700" cmpd="sng">
                      <a:noFill/>
                      <a:prstDash val="solid"/>
                    </a:lnR>
                    <a:lnT w="38100" cmpd="sng">
                      <a:noFill/>
                    </a:lnT>
                    <a:lnB w="9525" cap="flat" cmpd="sng" algn="ctr">
                      <a:noFill/>
                      <a:prstDash val="solid"/>
                    </a:lnB>
                    <a:noFill/>
                  </a:tcPr>
                </a:tc>
                <a:tc>
                  <a:txBody>
                    <a:bodyPr/>
                    <a:lstStyle/>
                    <a:p>
                      <a:pPr algn="l" fontAlgn="b">
                        <a:buNone/>
                      </a:pPr>
                      <a:r>
                        <a:rPr lang="en-GB" sz="1500" u="none" strike="noStrike" cap="none" spc="0">
                          <a:solidFill>
                            <a:schemeClr val="tx1"/>
                          </a:solidFill>
                          <a:effectLst/>
                        </a:rPr>
                        <a:t>✅</a:t>
                      </a: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38100" cmpd="sng">
                      <a:noFill/>
                    </a:lnT>
                    <a:lnB w="9525" cap="flat" cmpd="sng" algn="ctr">
                      <a:noFill/>
                      <a:prstDash val="solid"/>
                    </a:lnB>
                    <a:noFill/>
                  </a:tcPr>
                </a:tc>
                <a:tc>
                  <a:txBody>
                    <a:bodyPr/>
                    <a:lstStyle/>
                    <a:p>
                      <a:pPr algn="l" fontAlgn="b">
                        <a:buNone/>
                      </a:pPr>
                      <a:r>
                        <a:rPr lang="en-GB" sz="1500" u="none" strike="noStrike" cap="none" spc="0">
                          <a:solidFill>
                            <a:schemeClr val="tx1"/>
                          </a:solidFill>
                          <a:effectLst/>
                        </a:rPr>
                        <a:t>✅</a:t>
                      </a: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38100" cmpd="sng">
                      <a:noFill/>
                    </a:lnT>
                    <a:lnB w="9525" cap="flat" cmpd="sng" algn="ctr">
                      <a:noFill/>
                      <a:prstDash val="solid"/>
                    </a:lnB>
                    <a:no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38100" cmpd="sng">
                      <a:noFill/>
                    </a:lnT>
                    <a:lnB w="9525" cap="flat" cmpd="sng" algn="ctr">
                      <a:noFill/>
                      <a:prstDash val="solid"/>
                    </a:lnB>
                    <a:no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38100" cmpd="sng">
                      <a:noFill/>
                    </a:lnT>
                    <a:lnB w="9525" cap="flat" cmpd="sng" algn="ctr">
                      <a:noFill/>
                      <a:prstDash val="solid"/>
                    </a:lnB>
                    <a:noFill/>
                  </a:tcPr>
                </a:tc>
                <a:extLst>
                  <a:ext uri="{0D108BD9-81ED-4DB2-BD59-A6C34878D82A}">
                    <a16:rowId xmlns:a16="http://schemas.microsoft.com/office/drawing/2014/main" val="2073542852"/>
                  </a:ext>
                </a:extLst>
              </a:tr>
              <a:tr h="475752">
                <a:tc>
                  <a:txBody>
                    <a:bodyPr/>
                    <a:lstStyle/>
                    <a:p>
                      <a:pPr algn="ctr" fontAlgn="t">
                        <a:buNone/>
                      </a:pPr>
                      <a:r>
                        <a:rPr lang="en-GB" sz="1500" u="none" strike="noStrike" cap="none" spc="0">
                          <a:solidFill>
                            <a:schemeClr val="tx1"/>
                          </a:solidFill>
                          <a:effectLst/>
                        </a:rPr>
                        <a:t>Proposal Submission</a:t>
                      </a:r>
                      <a:endParaRPr lang="en-GB" sz="1500" b="1" i="0" u="none" strike="noStrike" cap="none" spc="0">
                        <a:solidFill>
                          <a:schemeClr val="tx1"/>
                        </a:solidFill>
                        <a:effectLst/>
                        <a:latin typeface="Calibri" panose="020F0502020204030204" pitchFamily="34" charset="0"/>
                      </a:endParaRPr>
                    </a:p>
                  </a:txBody>
                  <a:tcPr marL="81226" marR="6044" marT="23207" marB="174056">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r>
                        <a:rPr lang="en-GB" sz="1500" u="none" strike="noStrike" cap="none" spc="0">
                          <a:solidFill>
                            <a:schemeClr val="tx1"/>
                          </a:solidFill>
                          <a:effectLst/>
                        </a:rPr>
                        <a:t>✅</a:t>
                      </a: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446603726"/>
                  </a:ext>
                </a:extLst>
              </a:tr>
              <a:tr h="475752">
                <a:tc>
                  <a:txBody>
                    <a:bodyPr/>
                    <a:lstStyle/>
                    <a:p>
                      <a:pPr algn="ctr" fontAlgn="t">
                        <a:buNone/>
                      </a:pPr>
                      <a:r>
                        <a:rPr lang="en-GB" sz="1500" u="none" strike="noStrike" cap="none" spc="0">
                          <a:solidFill>
                            <a:schemeClr val="tx1"/>
                          </a:solidFill>
                          <a:effectLst/>
                        </a:rPr>
                        <a:t>Ethics Approval</a:t>
                      </a:r>
                      <a:endParaRPr lang="en-GB" sz="1500" b="1" i="0" u="none" strike="noStrike" cap="none" spc="0">
                        <a:solidFill>
                          <a:schemeClr val="tx1"/>
                        </a:solidFill>
                        <a:effectLst/>
                        <a:latin typeface="Calibri" panose="020F0502020204030204" pitchFamily="34" charset="0"/>
                      </a:endParaRPr>
                    </a:p>
                  </a:txBody>
                  <a:tcPr marL="81226" marR="6044" marT="23207" marB="174056">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r>
                        <a:rPr lang="en-GB" sz="1500" u="none" strike="noStrike" cap="none" spc="0">
                          <a:solidFill>
                            <a:schemeClr val="tx1"/>
                          </a:solidFill>
                          <a:effectLst/>
                        </a:rPr>
                        <a:t>✅</a:t>
                      </a: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4191806836"/>
                  </a:ext>
                </a:extLst>
              </a:tr>
              <a:tr h="475752">
                <a:tc>
                  <a:txBody>
                    <a:bodyPr/>
                    <a:lstStyle/>
                    <a:p>
                      <a:pPr algn="ctr" fontAlgn="t">
                        <a:buNone/>
                      </a:pPr>
                      <a:r>
                        <a:rPr lang="en-GB" sz="1500" u="none" strike="noStrike" cap="none" spc="0" dirty="0">
                          <a:solidFill>
                            <a:schemeClr val="tx1"/>
                          </a:solidFill>
                          <a:effectLst/>
                        </a:rPr>
                        <a:t>Data Analysis (Quant + Qual)</a:t>
                      </a:r>
                      <a:endParaRPr lang="en-GB" sz="1500" b="1" i="0" u="none" strike="noStrike" cap="none" spc="0" dirty="0">
                        <a:solidFill>
                          <a:schemeClr val="tx1"/>
                        </a:solidFill>
                        <a:effectLst/>
                        <a:latin typeface="Calibri" panose="020F0502020204030204" pitchFamily="34" charset="0"/>
                      </a:endParaRPr>
                    </a:p>
                  </a:txBody>
                  <a:tcPr marL="81226" marR="6044" marT="23207" marB="174056">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r>
                        <a:rPr lang="en-GB" sz="1500" u="none" strike="noStrike" cap="none" spc="0">
                          <a:solidFill>
                            <a:schemeClr val="tx1"/>
                          </a:solidFill>
                          <a:effectLst/>
                        </a:rPr>
                        <a:t>✅</a:t>
                      </a: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r>
                        <a:rPr lang="en-GB" sz="1500" u="none" strike="noStrike" cap="none" spc="0" dirty="0">
                          <a:solidFill>
                            <a:schemeClr val="tx1"/>
                          </a:solidFill>
                          <a:effectLst/>
                        </a:rPr>
                        <a:t>✅</a:t>
                      </a:r>
                      <a:endParaRPr lang="en-GB" sz="1500" b="0" i="0" u="none" strike="noStrike" cap="none" spc="0" dirty="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2047727206"/>
                  </a:ext>
                </a:extLst>
              </a:tr>
              <a:tr h="475752">
                <a:tc>
                  <a:txBody>
                    <a:bodyPr/>
                    <a:lstStyle/>
                    <a:p>
                      <a:pPr algn="ctr" fontAlgn="t">
                        <a:buNone/>
                      </a:pPr>
                      <a:r>
                        <a:rPr lang="en-GB" sz="1500" u="none" strike="noStrike" cap="none" spc="0">
                          <a:solidFill>
                            <a:schemeClr val="tx1"/>
                          </a:solidFill>
                          <a:effectLst/>
                        </a:rPr>
                        <a:t>Writing (Chapters 1–5)</a:t>
                      </a:r>
                      <a:endParaRPr lang="en-GB" sz="1500" b="1" i="0" u="none" strike="noStrike" cap="none" spc="0">
                        <a:solidFill>
                          <a:schemeClr val="tx1"/>
                        </a:solidFill>
                        <a:effectLst/>
                        <a:latin typeface="Calibri" panose="020F0502020204030204" pitchFamily="34" charset="0"/>
                      </a:endParaRPr>
                    </a:p>
                  </a:txBody>
                  <a:tcPr marL="81226" marR="6044" marT="23207" marB="174056">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r>
                        <a:rPr lang="en-GB" sz="1500" u="none" strike="noStrike" cap="none" spc="0">
                          <a:solidFill>
                            <a:schemeClr val="tx1"/>
                          </a:solidFill>
                          <a:effectLst/>
                        </a:rPr>
                        <a:t>✅</a:t>
                      </a: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r>
                        <a:rPr lang="en-GB" sz="1500" u="none" strike="noStrike" cap="none" spc="0">
                          <a:solidFill>
                            <a:schemeClr val="tx1"/>
                          </a:solidFill>
                          <a:effectLst/>
                        </a:rPr>
                        <a:t>✅</a:t>
                      </a: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409692186"/>
                  </a:ext>
                </a:extLst>
              </a:tr>
              <a:tr h="475752">
                <a:tc>
                  <a:txBody>
                    <a:bodyPr/>
                    <a:lstStyle/>
                    <a:p>
                      <a:pPr algn="ctr" fontAlgn="t">
                        <a:buNone/>
                      </a:pPr>
                      <a:r>
                        <a:rPr lang="en-GB" sz="1500" u="none" strike="noStrike" cap="none" spc="0">
                          <a:solidFill>
                            <a:schemeClr val="tx1"/>
                          </a:solidFill>
                          <a:effectLst/>
                        </a:rPr>
                        <a:t>Final Submission (02/01/2026)</a:t>
                      </a:r>
                      <a:endParaRPr lang="en-GB" sz="1500" b="1" i="0" u="none" strike="noStrike" cap="none" spc="0">
                        <a:solidFill>
                          <a:schemeClr val="tx1"/>
                        </a:solidFill>
                        <a:effectLst/>
                        <a:latin typeface="Calibri" panose="020F0502020204030204" pitchFamily="34" charset="0"/>
                      </a:endParaRPr>
                    </a:p>
                  </a:txBody>
                  <a:tcPr marL="81226" marR="6044" marT="23207" marB="174056">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12700" cmpd="sng">
                      <a:noFill/>
                      <a:prstDash val="solid"/>
                    </a:lnT>
                    <a:lnB w="12700" cmpd="sng">
                      <a:noFill/>
                      <a:prstDash val="solid"/>
                    </a:lnB>
                    <a:no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12700" cmpd="sng">
                      <a:noFill/>
                      <a:prstDash val="solid"/>
                    </a:lnT>
                    <a:lnB w="12700" cmpd="sng">
                      <a:noFill/>
                      <a:prstDash val="solid"/>
                    </a:lnB>
                    <a:noFill/>
                  </a:tcPr>
                </a:tc>
                <a:tc>
                  <a:txBody>
                    <a:bodyPr/>
                    <a:lstStyle/>
                    <a:p>
                      <a:pPr algn="l" fontAlgn="b">
                        <a:buNone/>
                      </a:pPr>
                      <a:endParaRPr lang="en-GB" sz="1500" b="0" i="0" u="none" strike="noStrike" cap="none" spc="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12700" cmpd="sng">
                      <a:noFill/>
                      <a:prstDash val="solid"/>
                    </a:lnT>
                    <a:lnB w="12700" cmpd="sng">
                      <a:noFill/>
                      <a:prstDash val="solid"/>
                    </a:lnB>
                    <a:noFill/>
                  </a:tcPr>
                </a:tc>
                <a:tc>
                  <a:txBody>
                    <a:bodyPr/>
                    <a:lstStyle/>
                    <a:p>
                      <a:pPr algn="l" fontAlgn="b">
                        <a:buNone/>
                      </a:pPr>
                      <a:r>
                        <a:rPr lang="en-GB" sz="1500" u="none" strike="noStrike" cap="none" spc="0" dirty="0">
                          <a:solidFill>
                            <a:schemeClr val="tx1"/>
                          </a:solidFill>
                          <a:effectLst/>
                        </a:rPr>
                        <a:t>✅</a:t>
                      </a:r>
                      <a:endParaRPr lang="en-GB" sz="1500" b="0" i="0" u="none" strike="noStrike" cap="none" spc="0" dirty="0">
                        <a:solidFill>
                          <a:schemeClr val="tx1"/>
                        </a:solidFill>
                        <a:effectLst/>
                        <a:latin typeface="Calibri" panose="020F0502020204030204" pitchFamily="34" charset="0"/>
                      </a:endParaRPr>
                    </a:p>
                  </a:txBody>
                  <a:tcPr marL="81226" marR="6044" marT="23207" marB="174056" anchor="b">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904453298"/>
                  </a:ext>
                </a:extLst>
              </a:tr>
            </a:tbl>
          </a:graphicData>
        </a:graphic>
      </p:graphicFrame>
    </p:spTree>
    <p:extLst>
      <p:ext uri="{BB962C8B-B14F-4D97-AF65-F5344CB8AC3E}">
        <p14:creationId xmlns:p14="http://schemas.microsoft.com/office/powerpoint/2010/main" val="31664416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034904-8B86-69C1-70E6-FE058586025E}"/>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Conclusion</a:t>
            </a:r>
          </a:p>
        </p:txBody>
      </p:sp>
      <p:sp>
        <p:nvSpPr>
          <p:cNvPr id="3" name="Content Placeholder 2">
            <a:extLst>
              <a:ext uri="{FF2B5EF4-FFF2-40B4-BE49-F238E27FC236}">
                <a16:creationId xmlns:a16="http://schemas.microsoft.com/office/drawing/2014/main" id="{04A36BB9-C049-F815-517D-8C3E502CCDC6}"/>
              </a:ext>
            </a:extLst>
          </p:cNvPr>
          <p:cNvSpPr>
            <a:spLocks noGrp="1"/>
          </p:cNvSpPr>
          <p:nvPr>
            <p:ph idx="1"/>
          </p:nvPr>
        </p:nvSpPr>
        <p:spPr>
          <a:xfrm>
            <a:off x="4810259" y="649480"/>
            <a:ext cx="6555347" cy="5546047"/>
          </a:xfrm>
        </p:spPr>
        <p:txBody>
          <a:bodyPr anchor="ctr">
            <a:normAutofit/>
          </a:bodyPr>
          <a:lstStyle/>
          <a:p>
            <a:pPr marL="0" indent="0" algn="just">
              <a:buNone/>
            </a:pPr>
            <a:r>
              <a:rPr lang="en-GB" sz="2000" dirty="0"/>
              <a:t>By conducting a systematic and thematic analysis of secondary data, this study aims to consolidate current knowledge, expose areas of persistent inequality, and propose evidence-based recommendations for fostering more inclusive AI recruitment systems. The research is expected to make a meaningful contribution to both academic and professional discussions by balancing the technological promise of AI with the ethical imperative of equality and inclusion in employment practices.</a:t>
            </a:r>
          </a:p>
        </p:txBody>
      </p:sp>
    </p:spTree>
    <p:extLst>
      <p:ext uri="{BB962C8B-B14F-4D97-AF65-F5344CB8AC3E}">
        <p14:creationId xmlns:p14="http://schemas.microsoft.com/office/powerpoint/2010/main" val="30954339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F1474-20AE-B7D3-2C1D-4BF704514216}"/>
              </a:ext>
            </a:extLst>
          </p:cNvPr>
          <p:cNvSpPr>
            <a:spLocks noGrp="1"/>
          </p:cNvSpPr>
          <p:nvPr>
            <p:ph type="title"/>
          </p:nvPr>
        </p:nvSpPr>
        <p:spPr>
          <a:xfrm>
            <a:off x="87867" y="2229394"/>
            <a:ext cx="4001062" cy="1590452"/>
          </a:xfrm>
        </p:spPr>
        <p:txBody>
          <a:bodyPr anchor="t">
            <a:normAutofit/>
          </a:bodyPr>
          <a:lstStyle/>
          <a:p>
            <a:pPr algn="r"/>
            <a:r>
              <a:rPr lang="en-GB" sz="4000" dirty="0"/>
              <a:t>List of References</a:t>
            </a:r>
          </a:p>
        </p:txBody>
      </p:sp>
      <p:sp>
        <p:nvSpPr>
          <p:cNvPr id="3" name="Content Placeholder 2">
            <a:extLst>
              <a:ext uri="{FF2B5EF4-FFF2-40B4-BE49-F238E27FC236}">
                <a16:creationId xmlns:a16="http://schemas.microsoft.com/office/drawing/2014/main" id="{469342DD-C9B6-9B48-6056-29068F5623EC}"/>
              </a:ext>
            </a:extLst>
          </p:cNvPr>
          <p:cNvSpPr>
            <a:spLocks noGrp="1"/>
          </p:cNvSpPr>
          <p:nvPr>
            <p:ph idx="1"/>
          </p:nvPr>
        </p:nvSpPr>
        <p:spPr>
          <a:xfrm>
            <a:off x="4088929" y="962167"/>
            <a:ext cx="6858113" cy="4743174"/>
          </a:xfrm>
        </p:spPr>
        <p:txBody>
          <a:bodyPr anchor="t">
            <a:normAutofit/>
          </a:bodyPr>
          <a:lstStyle/>
          <a:p>
            <a:r>
              <a:rPr lang="en-GB" sz="1100" dirty="0"/>
              <a:t>Arduini, S. and Beck, T. (2025) ‘Artificial Intelligence in Recruitment and Hiring Process: Is It Useful to Reduce Biases?’, </a:t>
            </a:r>
            <a:r>
              <a:rPr lang="en-GB" sz="1100" i="1" dirty="0"/>
              <a:t>in</a:t>
            </a:r>
            <a:r>
              <a:rPr lang="en-GB" sz="1100" dirty="0"/>
              <a:t> Shaping Tomorrow: Gender Perspectives in a Sustainable World. Cham: Springer Nature Switzerland, pp. 247–264.</a:t>
            </a:r>
          </a:p>
          <a:p>
            <a:r>
              <a:rPr lang="en-GB" sz="1100" dirty="0"/>
              <a:t>Bastida, M., García, A.V., </a:t>
            </a:r>
            <a:r>
              <a:rPr lang="en-GB" sz="1100" dirty="0" err="1"/>
              <a:t>Taín</a:t>
            </a:r>
            <a:r>
              <a:rPr lang="en-GB" sz="1100" dirty="0"/>
              <a:t>, M.Á.V. and Araujo, M.D.R. (2025) ‘From automation to augmentation: Human Resource's journey with Artificial Intelligence’, </a:t>
            </a:r>
            <a:r>
              <a:rPr lang="en-GB" sz="1100" i="1" dirty="0"/>
              <a:t>Journal of Industrial Information Integration</a:t>
            </a:r>
            <a:r>
              <a:rPr lang="en-GB" sz="1100" dirty="0"/>
              <a:t>, p.100872.</a:t>
            </a:r>
          </a:p>
          <a:p>
            <a:r>
              <a:rPr lang="en-GB" sz="1100" dirty="0"/>
              <a:t>Goswami, S.S., Mondal, S., Sarkar, S., Gupta, K.K., Sahoo, S.K. and Halder, R. (2025) ‘Artificial intelligence-enabled supply chain management: Unlocking new opportunities and challenges’, </a:t>
            </a:r>
            <a:r>
              <a:rPr lang="en-GB" sz="1100" i="1" dirty="0"/>
              <a:t>in</a:t>
            </a:r>
            <a:r>
              <a:rPr lang="en-GB" sz="1100" dirty="0"/>
              <a:t> Artificial Intelligence and Applications, Vol. 3, No. 1, pp. 110–121.</a:t>
            </a:r>
          </a:p>
          <a:p>
            <a:r>
              <a:rPr lang="en-GB" sz="1100" dirty="0" err="1"/>
              <a:t>Hatzakis</a:t>
            </a:r>
            <a:r>
              <a:rPr lang="en-GB" sz="1100" dirty="0"/>
              <a:t>, T. (2025) ‘Artificial intelligence, disability, employment exclusion, and human rights’, </a:t>
            </a:r>
            <a:r>
              <a:rPr lang="en-GB" sz="1100" i="1" dirty="0"/>
              <a:t>in</a:t>
            </a:r>
            <a:r>
              <a:rPr lang="en-GB" sz="1100" dirty="0"/>
              <a:t> AI and Diversity in a </a:t>
            </a:r>
            <a:r>
              <a:rPr lang="en-GB" sz="1100" dirty="0" err="1"/>
              <a:t>Datafied</a:t>
            </a:r>
            <a:r>
              <a:rPr lang="en-GB" sz="1100" dirty="0"/>
              <a:t> World of Work: Will the Future of Work be Inclusive?, Vol. 12. Emerald Publishing Limited, pp. 141–160.</a:t>
            </a:r>
          </a:p>
          <a:p>
            <a:r>
              <a:rPr lang="en-GB" sz="1100" dirty="0"/>
              <a:t>Mori, M., </a:t>
            </a:r>
            <a:r>
              <a:rPr lang="en-GB" sz="1100" dirty="0" err="1"/>
              <a:t>Sassetti</a:t>
            </a:r>
            <a:r>
              <a:rPr lang="en-GB" sz="1100" dirty="0"/>
              <a:t>, S., Cavaliere, V. and </a:t>
            </a:r>
            <a:r>
              <a:rPr lang="en-GB" sz="1100" dirty="0" err="1"/>
              <a:t>Bonti</a:t>
            </a:r>
            <a:r>
              <a:rPr lang="en-GB" sz="1100" dirty="0"/>
              <a:t>, M. (2025) ‘A systematic literature review on artificial intelligence in recruiting and selection: a matter of ethics’, </a:t>
            </a:r>
            <a:r>
              <a:rPr lang="en-GB" sz="1100" i="1" dirty="0"/>
              <a:t>Personnel Review</a:t>
            </a:r>
            <a:r>
              <a:rPr lang="en-GB" sz="1100" dirty="0"/>
              <a:t>, 54(3), pp. 854–878.</a:t>
            </a:r>
          </a:p>
          <a:p>
            <a:r>
              <a:rPr lang="en-GB" sz="1100" dirty="0"/>
              <a:t>Ngoc, N.M., Le Phuc Hai, C.K.H. and Hong, T.T.T. (2025) ‘The Impact of AI on HRM performance of enterprises’, </a:t>
            </a:r>
            <a:r>
              <a:rPr lang="en-GB" sz="1100" i="1" dirty="0" err="1"/>
              <a:t>Cuestiones</a:t>
            </a:r>
            <a:r>
              <a:rPr lang="en-GB" sz="1100" i="1" dirty="0"/>
              <a:t> de </a:t>
            </a:r>
            <a:r>
              <a:rPr lang="en-GB" sz="1100" i="1" dirty="0" err="1"/>
              <a:t>Fisioterapia</a:t>
            </a:r>
            <a:r>
              <a:rPr lang="en-GB" sz="1100" dirty="0"/>
              <a:t>, 54(5), pp. 397–412.</a:t>
            </a:r>
          </a:p>
          <a:p>
            <a:r>
              <a:rPr lang="en-GB" sz="1100" dirty="0"/>
              <a:t>Parveen, M., Suganya, G., Ayisha, M.L.N. and Batt, M.R.P. (2025) ‘The role of Artificial Intelligence in modern recruitment and selection process’, </a:t>
            </a:r>
            <a:r>
              <a:rPr lang="en-GB" sz="1100" i="1" dirty="0" err="1"/>
              <a:t>Cuestiones</a:t>
            </a:r>
            <a:r>
              <a:rPr lang="en-GB" sz="1100" i="1" dirty="0"/>
              <a:t> de </a:t>
            </a:r>
            <a:r>
              <a:rPr lang="en-GB" sz="1100" i="1" dirty="0" err="1"/>
              <a:t>Fisioterapia</a:t>
            </a:r>
            <a:r>
              <a:rPr lang="en-GB" sz="1100" dirty="0"/>
              <a:t>, 54(2), pp. 630–648.</a:t>
            </a:r>
          </a:p>
          <a:p>
            <a:r>
              <a:rPr lang="en-GB" sz="1100" dirty="0"/>
              <a:t>Purohit, R. and Banerjee, T. (2025) ‘Artificial intelligence-based organizational decision-making in recruitment practice’, </a:t>
            </a:r>
            <a:r>
              <a:rPr lang="en-GB" sz="1100" i="1" dirty="0"/>
              <a:t>Human Systems Management</a:t>
            </a:r>
            <a:r>
              <a:rPr lang="en-GB" sz="1100" dirty="0"/>
              <a:t>, 44(1), pp. 173–186.</a:t>
            </a:r>
          </a:p>
          <a:p>
            <a:r>
              <a:rPr lang="en-GB" sz="1100" dirty="0"/>
              <a:t>Yawar, M.E. and Hakimi, M.Q. (2025) ‘The impact of artificial intelligence technology on human resources performance in organizations’, </a:t>
            </a:r>
            <a:r>
              <a:rPr lang="en-GB" sz="1100" i="1" dirty="0" err="1"/>
              <a:t>EuroGlobal</a:t>
            </a:r>
            <a:r>
              <a:rPr lang="en-GB" sz="1100" i="1" dirty="0"/>
              <a:t> Journal of Linguistics and Language Education</a:t>
            </a:r>
            <a:r>
              <a:rPr lang="en-GB" sz="1100" dirty="0"/>
              <a:t>, 2(1), pp. 96–108.</a:t>
            </a:r>
          </a:p>
          <a:p>
            <a:pPr marL="0" indent="0">
              <a:buNone/>
            </a:pPr>
            <a:endParaRPr lang="en-GB" sz="1100" dirty="0"/>
          </a:p>
        </p:txBody>
      </p:sp>
      <p:sp>
        <p:nvSpPr>
          <p:cNvPr id="23" name="Rectangle 2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393392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5" dur="5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9" dur="500"/>
                                        <p:tgtEl>
                                          <p:spTgt spid="3">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 calcmode="lin" valueType="num">
                                      <p:cBhvr>
                                        <p:cTn id="54"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5"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6" dur="500"/>
                                        <p:tgtEl>
                                          <p:spTgt spid="3">
                                            <p:txEl>
                                              <p:pRg st="6" end="6"/>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53" presetClass="entr" presetSubtype="16"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p:cTn id="61"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2"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63" dur="500"/>
                                        <p:tgtEl>
                                          <p:spTgt spid="3">
                                            <p:txEl>
                                              <p:pRg st="7" end="7"/>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53" presetClass="entr" presetSubtype="16"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 calcmode="lin" valueType="num">
                                      <p:cBhvr>
                                        <p:cTn id="68"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69"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7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0CD271-419D-A294-6114-9E1496B4E67E}"/>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dirty="0">
                <a:solidFill>
                  <a:srgbClr val="FFFFFF"/>
                </a:solidFill>
                <a:latin typeface="+mj-lt"/>
                <a:ea typeface="+mj-ea"/>
                <a:cs typeface="+mj-cs"/>
              </a:rPr>
              <a:t>Thank You!</a:t>
            </a: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736156"/>
      </p:ext>
    </p:extLst>
  </p:cSld>
  <p:clrMapOvr>
    <a:masterClrMapping/>
  </p:clrMapOvr>
  <p:transition spd="slow">
    <p:randomBar dir="vert"/>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4504</TotalTime>
  <Words>1447</Words>
  <Application>Microsoft Office PowerPoint</Application>
  <PresentationFormat>Widescreen</PresentationFormat>
  <Paragraphs>98</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The Impact of Artificial Intelligence on Recruitment and Selection Practices: Focus on Disability and Gender Bias</vt:lpstr>
      <vt:lpstr>Introduction</vt:lpstr>
      <vt:lpstr>Research Aim, Objectives</vt:lpstr>
      <vt:lpstr>Literature Search and Gap findings</vt:lpstr>
      <vt:lpstr>Research Methodology</vt:lpstr>
      <vt:lpstr>Research Methodology Part 2</vt:lpstr>
      <vt:lpstr>Research Methodology Part 3</vt:lpstr>
      <vt:lpstr>Risks</vt:lpstr>
      <vt:lpstr>Risks Mitigation</vt:lpstr>
      <vt:lpstr>Timeline</vt:lpstr>
      <vt:lpstr>Conclusion</vt:lpstr>
      <vt:lpstr>List of 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nikki Dinca</dc:creator>
  <cp:lastModifiedBy>nikki Dinca</cp:lastModifiedBy>
  <cp:revision>5</cp:revision>
  <dcterms:created xsi:type="dcterms:W3CDTF">2025-10-02T20:11:06Z</dcterms:created>
  <dcterms:modified xsi:type="dcterms:W3CDTF">2025-10-09T15:26:55Z</dcterms:modified>
</cp:coreProperties>
</file>