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429" r:id="rId4"/>
  </p:sldMasterIdLst>
  <p:notesMasterIdLst>
    <p:notesMasterId r:id="rId14"/>
  </p:notesMasterIdLst>
  <p:handoutMasterIdLst>
    <p:handoutMasterId r:id="rId15"/>
  </p:handoutMasterIdLst>
  <p:sldIdLst>
    <p:sldId id="258" r:id="rId5"/>
    <p:sldId id="267" r:id="rId6"/>
    <p:sldId id="424" r:id="rId7"/>
    <p:sldId id="426" r:id="rId8"/>
    <p:sldId id="266" r:id="rId9"/>
    <p:sldId id="268" r:id="rId10"/>
    <p:sldId id="425" r:id="rId11"/>
    <p:sldId id="422" r:id="rId12"/>
    <p:sldId id="412" r:id="rId13"/>
  </p:sldIdLst>
  <p:sldSz cx="9144000" cy="6858000" type="screen4x3"/>
  <p:notesSz cx="7302500" cy="95885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000000"/>
    <a:srgbClr val="E8D8EF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5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53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A4498AD4-A383-44FD-89DE-EEC9210B3273}"/>
    <pc:docChg chg="undo custSel addSld modSld">
      <pc:chgData name="Tim Bashford" userId="5fd3d9a1-443c-4717-9608-098946ca22e0" providerId="ADAL" clId="{A4498AD4-A383-44FD-89DE-EEC9210B3273}" dt="2020-10-01T09:59:23.874" v="103" actId="20577"/>
      <pc:docMkLst>
        <pc:docMk/>
      </pc:docMkLst>
      <pc:sldChg chg="modSp mod">
        <pc:chgData name="Tim Bashford" userId="5fd3d9a1-443c-4717-9608-098946ca22e0" providerId="ADAL" clId="{A4498AD4-A383-44FD-89DE-EEC9210B3273}" dt="2020-10-01T09:59:23.874" v="103" actId="20577"/>
        <pc:sldMkLst>
          <pc:docMk/>
          <pc:sldMk cId="0" sldId="412"/>
        </pc:sldMkLst>
        <pc:spChg chg="mod">
          <ac:chgData name="Tim Bashford" userId="5fd3d9a1-443c-4717-9608-098946ca22e0" providerId="ADAL" clId="{A4498AD4-A383-44FD-89DE-EEC9210B3273}" dt="2020-10-01T09:59:23.874" v="103" actId="20577"/>
          <ac:spMkLst>
            <pc:docMk/>
            <pc:sldMk cId="0" sldId="412"/>
            <ac:spMk id="10243" creationId="{BA23CB1F-4679-4328-B837-8A0A866FD2DC}"/>
          </ac:spMkLst>
        </pc:spChg>
      </pc:sldChg>
      <pc:sldChg chg="modSp mod">
        <pc:chgData name="Tim Bashford" userId="5fd3d9a1-443c-4717-9608-098946ca22e0" providerId="ADAL" clId="{A4498AD4-A383-44FD-89DE-EEC9210B3273}" dt="2020-10-01T09:46:36.510" v="73" actId="20577"/>
        <pc:sldMkLst>
          <pc:docMk/>
          <pc:sldMk cId="2787458833" sldId="424"/>
        </pc:sldMkLst>
        <pc:spChg chg="mod">
          <ac:chgData name="Tim Bashford" userId="5fd3d9a1-443c-4717-9608-098946ca22e0" providerId="ADAL" clId="{A4498AD4-A383-44FD-89DE-EEC9210B3273}" dt="2020-10-01T09:46:36.510" v="73" actId="20577"/>
          <ac:spMkLst>
            <pc:docMk/>
            <pc:sldMk cId="2787458833" sldId="424"/>
            <ac:spMk id="3" creationId="{D9BDFB33-2831-41F4-852B-3A83469E907C}"/>
          </ac:spMkLst>
        </pc:spChg>
      </pc:sldChg>
      <pc:sldChg chg="modSp add mod">
        <pc:chgData name="Tim Bashford" userId="5fd3d9a1-443c-4717-9608-098946ca22e0" providerId="ADAL" clId="{A4498AD4-A383-44FD-89DE-EEC9210B3273}" dt="2020-10-01T09:46:30.913" v="71" actId="21"/>
        <pc:sldMkLst>
          <pc:docMk/>
          <pc:sldMk cId="3372216263" sldId="426"/>
        </pc:sldMkLst>
        <pc:spChg chg="mod">
          <ac:chgData name="Tim Bashford" userId="5fd3d9a1-443c-4717-9608-098946ca22e0" providerId="ADAL" clId="{A4498AD4-A383-44FD-89DE-EEC9210B3273}" dt="2020-10-01T09:46:30.913" v="71" actId="21"/>
          <ac:spMkLst>
            <pc:docMk/>
            <pc:sldMk cId="3372216263" sldId="426"/>
            <ac:spMk id="3" creationId="{D9BDFB33-2831-41F4-852B-3A83469E907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42D55BDE-5780-46D3-832E-C2686D3F3E3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5550F528-7A77-428C-B383-B838985E2A36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84A96BB7-70D6-45E8-BF9A-679775B591DB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EE25B3DC-787E-4E92-B5F1-5D445EC1B55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fld id="{0C27B927-322C-451F-B9EA-0C698E4A153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DFBFBB83-97DC-4653-AA4F-EE1822FC3D1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b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65A84FB5-84E7-4BEC-BE99-57B4C0D19DDE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b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3F310C37-3453-40AB-9889-18A0C825072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EE419FF0-9865-48AD-8451-F86062630A7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4BB4E9DA-42DF-474D-8B1D-A6B386BCE134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b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9C26387C-A7F0-4A97-8FC7-CE8F508C99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b="0">
                <a:latin typeface="Times New Roman" panose="02020603050405020304" pitchFamily="18" charset="0"/>
              </a:defRPr>
            </a:lvl1pPr>
          </a:lstStyle>
          <a:p>
            <a:fld id="{0C10021B-22B8-487A-8CD5-80E995F73E14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77F98-C488-4EF1-834A-2E950E7F7DD9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19172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554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359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092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00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622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184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5685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717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564935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69752087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7270341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43693245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901834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17514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133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/>
              <a:t>WEBDB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138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30" r:id="rId1"/>
    <p:sldLayoutId id="2147484431" r:id="rId2"/>
    <p:sldLayoutId id="2147484432" r:id="rId3"/>
    <p:sldLayoutId id="2147484433" r:id="rId4"/>
    <p:sldLayoutId id="2147484434" r:id="rId5"/>
    <p:sldLayoutId id="2147484435" r:id="rId6"/>
    <p:sldLayoutId id="2147484436" r:id="rId7"/>
    <p:sldLayoutId id="2147484437" r:id="rId8"/>
    <p:sldLayoutId id="2147484438" r:id="rId9"/>
    <p:sldLayoutId id="2147484439" r:id="rId10"/>
    <p:sldLayoutId id="2147484440" r:id="rId11"/>
    <p:sldLayoutId id="2147484441" r:id="rId12"/>
    <p:sldLayoutId id="2147484442" r:id="rId13"/>
    <p:sldLayoutId id="2147484443" r:id="rId14"/>
    <p:sldLayoutId id="2147484444" r:id="rId15"/>
    <p:sldLayoutId id="2147484445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96A7CF2B-FE26-4EB1-AE6A-252D0A8EC6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UNIX</a:t>
            </a:r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5E662BDB-63AC-4453-AB4D-55D5888F81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62025" y="1695450"/>
            <a:ext cx="7029450" cy="4114800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UNIX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3A20585F-D05C-4F40-BD7E-C13130115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548" y="13079"/>
            <a:ext cx="6347713" cy="1320800"/>
          </a:xfrm>
        </p:spPr>
        <p:txBody>
          <a:bodyPr/>
          <a:lstStyle/>
          <a:p>
            <a:r>
              <a:rPr lang="en-GB" altLang="en-US" dirty="0"/>
              <a:t>Navigating in the command 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DFB33-2831-41F4-852B-3A83469E9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325" y="1044575"/>
            <a:ext cx="8343900" cy="5187950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Common Unix Commands.</a:t>
            </a:r>
          </a:p>
          <a:p>
            <a:pPr lvl="1"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cd path			Change directory to the path specified.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ls				List structure – show the files and folders in this</a:t>
            </a:r>
            <a:br>
              <a:rPr lang="en-GB" dirty="0"/>
            </a:br>
            <a:r>
              <a:rPr lang="en-GB" dirty="0"/>
              <a:t>				directory.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ls -l				A more detailed version of the above.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 err="1"/>
              <a:t>mkdir</a:t>
            </a:r>
            <a:r>
              <a:rPr lang="en-GB" dirty="0"/>
              <a:t> name		Create a directory with the name specified.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touch name		Create a file with the name specified.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cat name		Output contents of named file.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vi name			Open the named file in a very basic, well-known </a:t>
            </a:r>
            <a:br>
              <a:rPr lang="en-GB" dirty="0"/>
            </a:br>
            <a:r>
              <a:rPr lang="en-GB" dirty="0"/>
              <a:t>				but user unfriendly CLI test editor.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rm name			Remove a file with the name specified.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rm –rf path		Recursively remove a folder and all files and </a:t>
            </a:r>
            <a:br>
              <a:rPr lang="en-GB" dirty="0"/>
            </a:br>
            <a:r>
              <a:rPr lang="en-GB" dirty="0"/>
              <a:t>				folders within the path.  </a:t>
            </a:r>
            <a:br>
              <a:rPr lang="en-GB" dirty="0"/>
            </a:br>
            <a:r>
              <a:rPr lang="en-GB" dirty="0"/>
              <a:t>				</a:t>
            </a:r>
            <a:r>
              <a:rPr lang="en-GB" b="1" dirty="0">
                <a:solidFill>
                  <a:srgbClr val="FF0000"/>
                </a:solidFill>
              </a:rPr>
              <a:t>Use extreme caution!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3A20585F-D05C-4F40-BD7E-C13130115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548" y="13079"/>
            <a:ext cx="6347713" cy="1320800"/>
          </a:xfrm>
        </p:spPr>
        <p:txBody>
          <a:bodyPr/>
          <a:lstStyle/>
          <a:p>
            <a:r>
              <a:rPr lang="en-GB" altLang="en-US" dirty="0"/>
              <a:t>Navigating in the command 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DFB33-2831-41F4-852B-3A83469E9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324" y="1057013"/>
            <a:ext cx="8400671" cy="5175512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Common Unix Commands.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 err="1"/>
              <a:t>pwd</a:t>
            </a:r>
            <a:r>
              <a:rPr lang="en-GB" dirty="0"/>
              <a:t>			Print current working directory to terminal.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mv			Move a file (same as cut/paste).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cp			Copy a file (same as copy/paste).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man			Shows the manual page for a command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head/tail	Print out start/end of file respectively.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more/less	Can be used to scroll down/up respectively in some environments.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			less has other uses, e.g. printing metadata of images.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grep			Search a file for some text.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find			Locate something in the filesystem.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top			Give a list of running processes by CPU utilisation.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 err="1"/>
              <a:t>sudo</a:t>
            </a:r>
            <a:r>
              <a:rPr lang="en-GB" dirty="0"/>
              <a:t>		Act as root user – like running as admin in Windows.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|			Pipe - feed command into the next command.</a:t>
            </a:r>
          </a:p>
        </p:txBody>
      </p:sp>
    </p:spTree>
    <p:extLst>
      <p:ext uri="{BB962C8B-B14F-4D97-AF65-F5344CB8AC3E}">
        <p14:creationId xmlns:p14="http://schemas.microsoft.com/office/powerpoint/2010/main" val="27874588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3A20585F-D05C-4F40-BD7E-C13130115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548" y="13079"/>
            <a:ext cx="6347713" cy="1320800"/>
          </a:xfrm>
        </p:spPr>
        <p:txBody>
          <a:bodyPr/>
          <a:lstStyle/>
          <a:p>
            <a:r>
              <a:rPr lang="en-GB" altLang="en-US" dirty="0"/>
              <a:t>Navigating in the command 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DFB33-2831-41F4-852B-3A83469E9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324" y="1057013"/>
            <a:ext cx="8400671" cy="517551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Common Unix Commands.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vi		Opens a text editor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2216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BEE060D2-4301-4F90-9EDE-DC0BCDCC7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1438"/>
            <a:ext cx="6347713" cy="1320800"/>
          </a:xfrm>
        </p:spPr>
        <p:txBody>
          <a:bodyPr/>
          <a:lstStyle/>
          <a:p>
            <a:r>
              <a:rPr lang="en-GB" altLang="en-US" dirty="0"/>
              <a:t>Moving Around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225F0CFB-D3F9-4987-BD9D-FA4B256860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731838"/>
            <a:ext cx="7029450" cy="5106987"/>
          </a:xfrm>
        </p:spPr>
        <p:txBody>
          <a:bodyPr/>
          <a:lstStyle/>
          <a:p>
            <a:r>
              <a:rPr lang="en-GB" altLang="en-US"/>
              <a:t>Begin by moving to a suitable location on your local computer</a:t>
            </a: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1BAFFA7C-7AF3-44BC-99C6-51F7A1A792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9775" y="1576388"/>
            <a:ext cx="7908925" cy="28622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>
                <a:solidFill>
                  <a:schemeClr val="bg1"/>
                </a:solidFill>
              </a:rPr>
              <a:t>$ </a:t>
            </a:r>
            <a:r>
              <a:rPr kumimoji="0" lang="en-GB" altLang="en-US" sz="1800" b="0" dirty="0" err="1">
                <a:solidFill>
                  <a:schemeClr val="accent5">
                    <a:lumMod val="50000"/>
                  </a:schemeClr>
                </a:solidFill>
              </a:rPr>
              <a:t>pwd</a:t>
            </a:r>
            <a:r>
              <a:rPr kumimoji="0" lang="en-GB" altLang="en-US" sz="1800" b="0" dirty="0">
                <a:solidFill>
                  <a:schemeClr val="bg1"/>
                </a:solidFill>
              </a:rPr>
              <a:t>            </a:t>
            </a:r>
            <a:r>
              <a:rPr kumimoji="0" lang="en-GB" altLang="en-US" sz="1800" dirty="0">
                <a:solidFill>
                  <a:schemeClr val="bg1"/>
                </a:solidFill>
              </a:rPr>
              <a:t> </a:t>
            </a:r>
            <a:r>
              <a:rPr kumimoji="0" lang="en-GB" altLang="en-US" sz="1800" dirty="0">
                <a:solidFill>
                  <a:srgbClr val="FF0000"/>
                </a:solidFill>
                <a:sym typeface="Wingdings" panose="05000000000000000000" pitchFamily="2" charset="2"/>
              </a:rPr>
              <a:t> check the directory path to find where I am</a:t>
            </a:r>
            <a:endParaRPr kumimoji="0" lang="en-GB" altLang="en-US" sz="1800" dirty="0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>
                <a:solidFill>
                  <a:schemeClr val="bg1"/>
                </a:solidFill>
              </a:rPr>
              <a:t>/c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b="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>
                <a:solidFill>
                  <a:schemeClr val="bg1"/>
                </a:solidFill>
              </a:rPr>
              <a:t>$ </a:t>
            </a:r>
            <a:r>
              <a:rPr kumimoji="0" lang="en-GB" altLang="en-US" sz="1800" b="0" dirty="0">
                <a:solidFill>
                  <a:schemeClr val="accent5">
                    <a:lumMod val="50000"/>
                  </a:schemeClr>
                </a:solidFill>
              </a:rPr>
              <a:t>ls </a:t>
            </a:r>
            <a:r>
              <a:rPr kumimoji="0" lang="en-GB" altLang="en-US" sz="1800" b="0" dirty="0">
                <a:solidFill>
                  <a:schemeClr val="bg1"/>
                </a:solidFill>
              </a:rPr>
              <a:t>  </a:t>
            </a:r>
            <a:r>
              <a:rPr kumimoji="0" lang="en-GB" altLang="en-US" sz="1800" dirty="0">
                <a:solidFill>
                  <a:schemeClr val="bg1"/>
                </a:solidFill>
              </a:rPr>
              <a:t>              </a:t>
            </a:r>
            <a:r>
              <a:rPr kumimoji="0" lang="en-GB" altLang="en-US" sz="1800" dirty="0">
                <a:solidFill>
                  <a:srgbClr val="FF0000"/>
                </a:solidFill>
                <a:sym typeface="Wingdings" panose="05000000000000000000" pitchFamily="2" charset="2"/>
              </a:rPr>
              <a:t> list the contents of the directory</a:t>
            </a:r>
            <a:endParaRPr kumimoji="0" lang="en-GB" altLang="en-US" sz="1800" b="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>
                <a:solidFill>
                  <a:schemeClr val="bg1"/>
                </a:solidFill>
              </a:rPr>
              <a:t>'$</a:t>
            </a:r>
            <a:r>
              <a:rPr kumimoji="0" lang="en-GB" altLang="en-US" sz="1800" b="0" dirty="0" err="1">
                <a:solidFill>
                  <a:schemeClr val="bg1"/>
                </a:solidFill>
              </a:rPr>
              <a:t>Recycle.Bin</a:t>
            </a:r>
            <a:r>
              <a:rPr kumimoji="0" lang="en-GB" altLang="en-US" sz="1800" b="0" dirty="0">
                <a:solidFill>
                  <a:schemeClr val="bg1"/>
                </a:solidFill>
              </a:rPr>
              <a:t>'/            Nvivo11-ext1.txt         SGN-Client.log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>
                <a:solidFill>
                  <a:schemeClr val="bg1"/>
                </a:solidFill>
              </a:rPr>
              <a:t>'$WINDOWS.~BT'/            Nvivo11-ext2.txt         SGN-clientconfig.log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>
                <a:solidFill>
                  <a:schemeClr val="bg1"/>
                </a:solidFill>
              </a:rPr>
              <a:t> 303F8B06DBBF              Nvivo11-ext-2019-i.txt   SGN-ClientPreinstall.log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>
                <a:solidFill>
                  <a:schemeClr val="bg1"/>
                </a:solidFill>
              </a:rPr>
              <a:t>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>
                <a:solidFill>
                  <a:schemeClr val="bg1"/>
                </a:solidFill>
              </a:rPr>
              <a:t>$ </a:t>
            </a:r>
            <a:r>
              <a:rPr kumimoji="0" lang="en-GB" altLang="en-US" sz="1800" b="0" dirty="0">
                <a:solidFill>
                  <a:schemeClr val="accent5">
                    <a:lumMod val="50000"/>
                  </a:schemeClr>
                </a:solidFill>
              </a:rPr>
              <a:t>cd</a:t>
            </a:r>
            <a:r>
              <a:rPr kumimoji="0" lang="en-GB" altLang="en-US" sz="1800" b="0" dirty="0">
                <a:solidFill>
                  <a:schemeClr val="bg1"/>
                </a:solidFill>
              </a:rPr>
              <a:t> /c/Users/mike/"Code Projects“   </a:t>
            </a:r>
            <a:r>
              <a:rPr kumimoji="0" lang="en-GB" altLang="en-US" sz="1800" dirty="0">
                <a:solidFill>
                  <a:srgbClr val="FF0000"/>
                </a:solidFill>
                <a:sym typeface="Wingdings" panose="05000000000000000000" pitchFamily="2" charset="2"/>
              </a:rPr>
              <a:t> change directory</a:t>
            </a:r>
            <a:endParaRPr kumimoji="0" lang="en-GB" altLang="en-US" sz="1800" dirty="0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>
                <a:solidFill>
                  <a:schemeClr val="bg1"/>
                </a:solidFill>
              </a:rPr>
              <a:t>$</a:t>
            </a:r>
          </a:p>
        </p:txBody>
      </p:sp>
      <p:sp>
        <p:nvSpPr>
          <p:cNvPr id="7174" name="TextBox 8">
            <a:extLst>
              <a:ext uri="{FF2B5EF4-FFF2-40B4-BE49-F238E27FC236}">
                <a16:creationId xmlns:a16="http://schemas.microsoft.com/office/drawing/2014/main" id="{89951054-BD3C-468B-90E4-8C9B3E3640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9775" y="5599113"/>
            <a:ext cx="7942263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Note 1: C: in DOS becomes /c</a:t>
            </a:r>
            <a:br>
              <a:rPr kumimoji="0" lang="en-GB" altLang="en-US" sz="1800"/>
            </a:br>
            <a:r>
              <a:rPr kumimoji="0" lang="en-GB" altLang="en-US" sz="1800"/>
              <a:t>Note 2: Spaces are not allowed in directory names used double quotes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e.g.  Code Projects becomes “Code Projects”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54FE3773-7DCD-4707-AB55-E2DC8035F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Make Directory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25425A01-2152-49EA-9FE0-DD282B3B6F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25550"/>
            <a:ext cx="7029450" cy="1196975"/>
          </a:xfrm>
        </p:spPr>
        <p:txBody>
          <a:bodyPr/>
          <a:lstStyle/>
          <a:p>
            <a:r>
              <a:rPr lang="en-GB" altLang="en-US"/>
              <a:t>Use mkdir to create the directory</a:t>
            </a:r>
          </a:p>
          <a:p>
            <a:r>
              <a:rPr lang="en-GB" altLang="en-US"/>
              <a:t>Use cd to change into it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7CADC427-8447-4E67-97C2-E878F00BF7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875" y="2393950"/>
            <a:ext cx="7908925" cy="9239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>
                <a:solidFill>
                  <a:schemeClr val="bg1"/>
                </a:solidFill>
              </a:rPr>
              <a:t>$ </a:t>
            </a:r>
            <a:r>
              <a:rPr kumimoji="0" lang="en-GB" altLang="en-US" sz="1800" b="0" dirty="0" err="1">
                <a:solidFill>
                  <a:schemeClr val="accent5">
                    <a:lumMod val="50000"/>
                  </a:schemeClr>
                </a:solidFill>
              </a:rPr>
              <a:t>mkdir</a:t>
            </a:r>
            <a:r>
              <a:rPr kumimoji="0" lang="en-GB" altLang="en-US" sz="1800" b="0" dirty="0">
                <a:solidFill>
                  <a:schemeClr val="bg1"/>
                </a:solidFill>
              </a:rPr>
              <a:t> </a:t>
            </a:r>
            <a:r>
              <a:rPr kumimoji="0" lang="en-GB" altLang="en-US" sz="1800" b="0" dirty="0" err="1">
                <a:solidFill>
                  <a:schemeClr val="bg1"/>
                </a:solidFill>
              </a:rPr>
              <a:t>mikesgittest</a:t>
            </a:r>
            <a:endParaRPr kumimoji="0" lang="en-GB" altLang="en-US" sz="1800" b="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>
                <a:solidFill>
                  <a:schemeClr val="bg1"/>
                </a:solidFill>
              </a:rPr>
              <a:t>$ </a:t>
            </a:r>
            <a:r>
              <a:rPr kumimoji="0" lang="en-GB" altLang="en-US" sz="1800" b="0" dirty="0">
                <a:solidFill>
                  <a:schemeClr val="accent5">
                    <a:lumMod val="50000"/>
                  </a:schemeClr>
                </a:solidFill>
              </a:rPr>
              <a:t>cd</a:t>
            </a:r>
            <a:r>
              <a:rPr kumimoji="0" lang="en-GB" altLang="en-US" sz="1800" b="0" dirty="0">
                <a:solidFill>
                  <a:schemeClr val="bg1"/>
                </a:solidFill>
              </a:rPr>
              <a:t> </a:t>
            </a:r>
            <a:r>
              <a:rPr kumimoji="0" lang="en-GB" altLang="en-US" sz="1800" b="0" dirty="0" err="1">
                <a:solidFill>
                  <a:schemeClr val="bg1"/>
                </a:solidFill>
              </a:rPr>
              <a:t>mikesgittest</a:t>
            </a:r>
            <a:r>
              <a:rPr kumimoji="0" lang="en-GB" altLang="en-US" sz="1800" b="0" dirty="0">
                <a:solidFill>
                  <a:schemeClr val="bg1"/>
                </a:solidFill>
              </a:rPr>
              <a:t>/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>
                <a:solidFill>
                  <a:schemeClr val="bg1"/>
                </a:solidFill>
              </a:rPr>
              <a:t>$ </a:t>
            </a:r>
            <a:r>
              <a:rPr kumimoji="0" lang="en-GB" altLang="en-US" sz="1800" b="0" dirty="0">
                <a:solidFill>
                  <a:schemeClr val="accent5">
                    <a:lumMod val="50000"/>
                  </a:schemeClr>
                </a:solidFill>
              </a:rPr>
              <a:t>clear    </a:t>
            </a:r>
            <a:r>
              <a:rPr kumimoji="0" lang="en-GB" altLang="en-US" sz="1800" dirty="0">
                <a:solidFill>
                  <a:srgbClr val="FF0000"/>
                </a:solidFill>
                <a:sym typeface="Wingdings" panose="05000000000000000000" pitchFamily="2" charset="2"/>
              </a:rPr>
              <a:t> Clear the screen</a:t>
            </a:r>
            <a:endParaRPr kumimoji="0" lang="en-GB" altLang="en-US" sz="1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DB3A3-8D99-404B-8D81-DA418A163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home directory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03868-792F-4B7A-9ADC-0DA6138CCF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Windows, you have a User folder (by default C:\Users\&lt;username&gt;) which includes things like documents, pictures etc. that are only accessible by the current user  - and are encrypted.</a:t>
            </a:r>
          </a:p>
          <a:p>
            <a:r>
              <a:rPr lang="en-GB" dirty="0"/>
              <a:t>The exact same concept exists in Linux, the “home” directory, located in /home/&lt;username&gt;.</a:t>
            </a:r>
          </a:p>
          <a:p>
            <a:r>
              <a:rPr lang="en-GB" dirty="0"/>
              <a:t>We can use tilde (~) as an alias for our home directory in most circumstances, e.g.</a:t>
            </a:r>
          </a:p>
          <a:p>
            <a:pPr lvl="1"/>
            <a:r>
              <a:rPr lang="en-GB" dirty="0"/>
              <a:t>cd ~</a:t>
            </a:r>
          </a:p>
          <a:p>
            <a:r>
              <a:rPr lang="en-GB" dirty="0"/>
              <a:t>Takes us to the home directory for the user we’re currently logged into.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8263A1-651E-4C6E-8CBC-916FD9D43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WEBDB</a:t>
            </a:r>
          </a:p>
        </p:txBody>
      </p:sp>
    </p:spTree>
    <p:extLst>
      <p:ext uri="{BB962C8B-B14F-4D97-AF65-F5344CB8AC3E}">
        <p14:creationId xmlns:p14="http://schemas.microsoft.com/office/powerpoint/2010/main" val="3334843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E39B6255-23D9-44EC-AC00-6D8479CCF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vi Joke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1166296-EF2A-4235-82C3-06456F0008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3932238"/>
            <a:ext cx="7029450" cy="1906587"/>
          </a:xfrm>
        </p:spPr>
        <p:txBody>
          <a:bodyPr/>
          <a:lstStyle/>
          <a:p>
            <a:r>
              <a:rPr lang="en-GB" altLang="en-US"/>
              <a:t>vi is my favourite text editor. I've been using it for years...I can't figure out how to exit</a:t>
            </a:r>
          </a:p>
          <a:p>
            <a:endParaRPr lang="en-GB" altLang="en-US"/>
          </a:p>
          <a:p>
            <a:r>
              <a:rPr lang="en-GB" altLang="en-US"/>
              <a:t>Q: How do you generate a random string?</a:t>
            </a:r>
            <a:br>
              <a:rPr lang="en-GB" altLang="en-US"/>
            </a:br>
            <a:r>
              <a:rPr lang="en-GB" altLang="en-US"/>
              <a:t>A: Put a Windows user in front of vi, and tell them to exit</a:t>
            </a:r>
          </a:p>
        </p:txBody>
      </p:sp>
      <p:pic>
        <p:nvPicPr>
          <p:cNvPr id="9221" name="Picture 4">
            <a:extLst>
              <a:ext uri="{FF2B5EF4-FFF2-40B4-BE49-F238E27FC236}">
                <a16:creationId xmlns:a16="http://schemas.microsoft.com/office/drawing/2014/main" id="{658EBFB1-E57E-427A-8BB1-AA6E2F5606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914400"/>
            <a:ext cx="3867150" cy="290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8CC38CC-5610-4BE2-BC99-3B28669859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69687" y="5810250"/>
            <a:ext cx="890588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200"/>
              <a:t>:wq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630BD1-29F3-496E-AF13-1E72D5D71B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04712" y="5943600"/>
            <a:ext cx="17526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b="0" dirty="0"/>
              <a:t>Save and quit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260E9670-B507-4258-9DC2-D2D4ACD08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BA23CB1F-4679-4328-B837-8A0A866FD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2160590"/>
            <a:ext cx="7603223" cy="3880773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Create a directory </a:t>
            </a:r>
            <a:br>
              <a:rPr lang="en-GB" altLang="en-US" dirty="0"/>
            </a:br>
            <a:r>
              <a:rPr lang="en-GB" altLang="en-US" dirty="0"/>
              <a:t>~/home/&lt;username&gt;/</a:t>
            </a:r>
            <a:r>
              <a:rPr lang="en-GB" altLang="en-US" dirty="0" err="1"/>
              <a:t>MyWork</a:t>
            </a:r>
            <a:r>
              <a:rPr lang="en-GB" altLang="en-US" dirty="0"/>
              <a:t>/Project1/</a:t>
            </a:r>
            <a:r>
              <a:rPr lang="en-GB" altLang="en-US" dirty="0" err="1"/>
              <a:t>SourceCode</a:t>
            </a:r>
            <a:endParaRPr lang="en-GB" altLang="en-US" dirty="0"/>
          </a:p>
          <a:p>
            <a:r>
              <a:rPr lang="en-GB" altLang="en-US" b="1" dirty="0"/>
              <a:t>In this directory</a:t>
            </a:r>
            <a:r>
              <a:rPr lang="en-GB" altLang="en-US" dirty="0"/>
              <a:t>, create a file called “fileone.txt” and “filetwo.txt” containing the text “Hello world” and “Goodbye” using </a:t>
            </a:r>
            <a:r>
              <a:rPr lang="en-GB" altLang="en-US" b="1" dirty="0"/>
              <a:t>vi</a:t>
            </a:r>
          </a:p>
          <a:p>
            <a:r>
              <a:rPr lang="en-GB" altLang="en-US" dirty="0"/>
              <a:t>List the contents of the directory</a:t>
            </a:r>
          </a:p>
          <a:p>
            <a:r>
              <a:rPr lang="en-GB" altLang="en-US" dirty="0"/>
              <a:t>Search for “fileone.txt”</a:t>
            </a:r>
          </a:p>
          <a:p>
            <a:r>
              <a:rPr lang="en-GB" altLang="en-US" dirty="0"/>
              <a:t>Add a new file, “filethree.txt” with the text “Hello everyone”</a:t>
            </a:r>
          </a:p>
          <a:p>
            <a:r>
              <a:rPr lang="en-GB" altLang="en-US" dirty="0"/>
              <a:t>Search for all files with contain “Hello”. </a:t>
            </a:r>
            <a:r>
              <a:rPr lang="en-GB" altLang="en-US" i="1" dirty="0"/>
              <a:t>This one is quite hard and will require some thought – </a:t>
            </a:r>
            <a:r>
              <a:rPr lang="en-GB" altLang="en-US" i="1"/>
              <a:t>consult the man page!</a:t>
            </a:r>
            <a:endParaRPr lang="en-GB" altLang="en-US" i="1" dirty="0"/>
          </a:p>
          <a:p>
            <a:r>
              <a:rPr lang="en-GB" altLang="en-US" dirty="0"/>
              <a:t>Remove “fileone.txt”</a:t>
            </a:r>
          </a:p>
          <a:p>
            <a:r>
              <a:rPr lang="en-GB" altLang="en-US" dirty="0"/>
              <a:t>Remove the directory “Project1” and all of its contents. </a:t>
            </a:r>
            <a:r>
              <a:rPr lang="en-GB" altLang="en-US" i="1" dirty="0"/>
              <a:t>Be careful!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0" ma:contentTypeDescription="Create a new document." ma:contentTypeScope="" ma:versionID="2ee7c2717f942882038898ae0a7dbbe8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0e8843337eae4cb9e26dab268a918ffd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B3F0EA1-27BA-497E-9FFC-2B84BE1EB224}">
  <ds:schemaRefs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terms/"/>
    <ds:schemaRef ds:uri="http://schemas.openxmlformats.org/package/2006/metadata/core-properties"/>
    <ds:schemaRef ds:uri="bf13d2f1-3fb4-4d24-806f-713eb38c1b0e"/>
    <ds:schemaRef ds:uri="a3276f14-397d-4ed7-b8c7-ece791485ff1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04E2AFC3-2340-4DCA-A949-A732D9C257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C57A46F-AABF-42D7-AECC-2DDD15F2BF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12462</TotalTime>
  <Words>775</Words>
  <Application>Microsoft Office PowerPoint</Application>
  <PresentationFormat>On-screen Show (4:3)</PresentationFormat>
  <Paragraphs>73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Helvetica</vt:lpstr>
      <vt:lpstr>Monotype Sorts</vt:lpstr>
      <vt:lpstr>Times New Roman</vt:lpstr>
      <vt:lpstr>Trebuchet MS</vt:lpstr>
      <vt:lpstr>Wingdings 3</vt:lpstr>
      <vt:lpstr>Facet</vt:lpstr>
      <vt:lpstr>UNIX</vt:lpstr>
      <vt:lpstr>Navigating in the command line</vt:lpstr>
      <vt:lpstr>Navigating in the command line</vt:lpstr>
      <vt:lpstr>Navigating in the command line</vt:lpstr>
      <vt:lpstr>Moving Around</vt:lpstr>
      <vt:lpstr>Make Directory</vt:lpstr>
      <vt:lpstr>The home directory</vt:lpstr>
      <vt:lpstr>vi Joke</vt:lpstr>
      <vt:lpstr>Exercise</vt:lpstr>
    </vt:vector>
  </TitlesOfParts>
  <Company>Lucent Technologies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Abstract View of System Components</dc:title>
  <dc:creator>Marilyn Turnamian</dc:creator>
  <cp:lastModifiedBy>Tim Bashford</cp:lastModifiedBy>
  <cp:revision>718</cp:revision>
  <cp:lastPrinted>2001-06-14T13:58:17Z</cp:lastPrinted>
  <dcterms:created xsi:type="dcterms:W3CDTF">1999-06-25T18:38:26Z</dcterms:created>
  <dcterms:modified xsi:type="dcterms:W3CDTF">2020-10-01T09:59:25Z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