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4" r:id="rId2"/>
    <p:sldId id="256"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1" d="100"/>
          <a:sy n="81" d="100"/>
        </p:scale>
        <p:origin x="-836" y="-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F41A43ED-0531-4C4E-B4A0-BCD8D0B41B32}" type="datetimeFigureOut">
              <a:rPr lang="en-US" smtClean="0"/>
              <a:t>6/15/2023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C11C7A8-B47F-4DDD-A1E0-67356C403AC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41A43ED-0531-4C4E-B4A0-BCD8D0B41B32}" type="datetimeFigureOut">
              <a:rPr lang="en-US" smtClean="0"/>
              <a:t>6/15/2023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41A43ED-0531-4C4E-B4A0-BCD8D0B41B32}" type="datetimeFigureOut">
              <a:rPr lang="en-US" smtClean="0"/>
              <a:t>6/15/2023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1C7A8-B47F-4DDD-A1E0-67356C403AC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41A43ED-0531-4C4E-B4A0-BCD8D0B41B32}" type="datetimeFigureOut">
              <a:rPr lang="en-US" smtClean="0"/>
              <a:t>6/15/2023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41A43ED-0531-4C4E-B4A0-BCD8D0B41B32}" type="datetimeFigureOut">
              <a:rPr lang="en-US" smtClean="0"/>
              <a:t>6/15/2023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F41A43ED-0531-4C4E-B4A0-BCD8D0B41B32}" type="datetimeFigureOut">
              <a:rPr lang="en-US" smtClean="0"/>
              <a:t>6/15/2023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A43ED-0531-4C4E-B4A0-BCD8D0B41B32}" type="datetimeFigureOut">
              <a:rPr lang="en-US" smtClean="0"/>
              <a:t>6/15/2023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41A43ED-0531-4C4E-B4A0-BCD8D0B41B32}" type="datetimeFigureOut">
              <a:rPr lang="en-US" smtClean="0"/>
              <a:t>6/15/2023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41A43ED-0531-4C4E-B4A0-BCD8D0B41B32}" type="datetimeFigureOut">
              <a:rPr lang="en-US" smtClean="0"/>
              <a:t>6/15/2023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C11C7A8-B47F-4DDD-A1E0-67356C403ACA}"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41A43ED-0531-4C4E-B4A0-BCD8D0B41B32}" type="datetimeFigureOut">
              <a:rPr lang="en-US" smtClean="0"/>
              <a:t>6/15/2023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41A43ED-0531-4C4E-B4A0-BCD8D0B41B32}" type="datetimeFigureOut">
              <a:rPr lang="en-US" smtClean="0"/>
              <a:t>6/15/2023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11C7A8-B47F-4DDD-A1E0-67356C403AC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F41A43ED-0531-4C4E-B4A0-BCD8D0B41B32}" type="datetimeFigureOut">
              <a:rPr lang="en-US" smtClean="0"/>
              <a:t>6/15/2023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C11C7A8-B47F-4DDD-A1E0-67356C403ACA}"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hyperlink" Target="https://www.mayoclinic.org/diseases-conditions/coronary-artery-disease/symptoms-causes/syc-20350613" TargetMode="External" /><Relationship Id="rId2" Type="http://schemas.openxmlformats.org/officeDocument/2006/relationships/hyperlink" Target="https://www.heart.org/en/health-topics/consumer-healthcare/how-the-healthy-heart-works" TargetMode="External" /><Relationship Id="rId1" Type="http://schemas.openxmlformats.org/officeDocument/2006/relationships/slideLayout" Target="../slideLayouts/slideLayout7.xml" /><Relationship Id="rId5" Type="http://schemas.openxmlformats.org/officeDocument/2006/relationships/hyperlink" Target="https://www.health.harvard.edu/heart-health/lifestyle-changes-for-heart-attack-prevention" TargetMode="External" /><Relationship Id="rId4" Type="http://schemas.openxmlformats.org/officeDocument/2006/relationships/hyperlink" Target="https://www.nhlbi.nih.gov/health-topics/coronary-heart-diseas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884B14-5DEC-C4E3-0A04-D43017533D9D}"/>
              </a:ext>
            </a:extLst>
          </p:cNvPr>
          <p:cNvSpPr>
            <a:spLocks noGrp="1"/>
          </p:cNvSpPr>
          <p:nvPr>
            <p:ph type="title"/>
          </p:nvPr>
        </p:nvSpPr>
        <p:spPr>
          <a:xfrm>
            <a:off x="457200" y="704087"/>
            <a:ext cx="8229600" cy="816510"/>
          </a:xfrm>
        </p:spPr>
        <p:txBody>
          <a:bodyPr>
            <a:normAutofit/>
          </a:bodyPr>
          <a:lstStyle/>
          <a:p>
            <a:r>
              <a:rPr lang="en-GB" sz="1200" dirty="0" err="1"/>
              <a:t>Bsc</a:t>
            </a:r>
            <a:r>
              <a:rPr lang="en-GB" sz="1200" dirty="0"/>
              <a:t> Health and social care </a:t>
            </a:r>
            <a:endParaRPr lang="en-US" sz="1200" dirty="0"/>
          </a:p>
        </p:txBody>
      </p:sp>
      <p:sp>
        <p:nvSpPr>
          <p:cNvPr id="6" name="Content Placeholder 5">
            <a:extLst>
              <a:ext uri="{FF2B5EF4-FFF2-40B4-BE49-F238E27FC236}">
                <a16:creationId xmlns:a16="http://schemas.microsoft.com/office/drawing/2014/main" id="{30F2A3B1-52C9-590B-73C5-FD86CF719DE8}"/>
              </a:ext>
            </a:extLst>
          </p:cNvPr>
          <p:cNvSpPr>
            <a:spLocks noGrp="1"/>
          </p:cNvSpPr>
          <p:nvPr>
            <p:ph idx="1"/>
          </p:nvPr>
        </p:nvSpPr>
        <p:spPr/>
        <p:txBody>
          <a:bodyPr anchor="ctr">
            <a:normAutofit/>
          </a:bodyPr>
          <a:lstStyle/>
          <a:p>
            <a:pPr algn="ctr"/>
            <a:r>
              <a:rPr lang="en-GB" sz="1200" dirty="0"/>
              <a:t>Student name : Usman </a:t>
            </a:r>
            <a:r>
              <a:rPr lang="en-GB" sz="1200" dirty="0" err="1"/>
              <a:t>uddin</a:t>
            </a:r>
            <a:r>
              <a:rPr lang="en-GB" sz="1200" dirty="0"/>
              <a:t> </a:t>
            </a:r>
          </a:p>
          <a:p>
            <a:pPr algn="ctr"/>
            <a:r>
              <a:rPr lang="en-GB" sz="1200" dirty="0"/>
              <a:t>Student number: 2116921</a:t>
            </a:r>
          </a:p>
          <a:p>
            <a:pPr algn="ctr"/>
            <a:r>
              <a:rPr lang="en-GB" sz="1200" dirty="0"/>
              <a:t>Module code: BMHP5003_BIRM</a:t>
            </a:r>
          </a:p>
          <a:p>
            <a:pPr algn="ctr"/>
            <a:r>
              <a:rPr lang="en-GB" sz="1200" dirty="0"/>
              <a:t>Lecturer: Gillian Weaver </a:t>
            </a:r>
          </a:p>
          <a:p>
            <a:pPr algn="ctr"/>
            <a:r>
              <a:rPr lang="en-GB" sz="1200" dirty="0"/>
              <a:t>Assignment title: Poster presentation </a:t>
            </a:r>
            <a:endParaRPr lang="en-US" sz="1200" dirty="0"/>
          </a:p>
        </p:txBody>
      </p:sp>
    </p:spTree>
    <p:extLst>
      <p:ext uri="{BB962C8B-B14F-4D97-AF65-F5344CB8AC3E}">
        <p14:creationId xmlns:p14="http://schemas.microsoft.com/office/powerpoint/2010/main" val="2256857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z="1200" b="1" dirty="0">
                <a:solidFill>
                  <a:schemeClr val="tx1">
                    <a:lumMod val="95000"/>
                    <a:lumOff val="5000"/>
                  </a:schemeClr>
                </a:solidFill>
              </a:rPr>
              <a:t>INTRODUCTION</a:t>
            </a:r>
            <a:br>
              <a:rPr lang="en-US" sz="1200" dirty="0"/>
            </a:br>
            <a:endParaRPr lang="en-US" sz="1200" dirty="0"/>
          </a:p>
        </p:txBody>
      </p:sp>
      <p:sp>
        <p:nvSpPr>
          <p:cNvPr id="9" name="Text Placeholder 8"/>
          <p:cNvSpPr>
            <a:spLocks noGrp="1"/>
          </p:cNvSpPr>
          <p:nvPr>
            <p:ph type="body" idx="2"/>
          </p:nvPr>
        </p:nvSpPr>
        <p:spPr/>
        <p:txBody>
          <a:bodyPr/>
          <a:lstStyle/>
          <a:p>
            <a:endParaRPr lang="en-US" dirty="0"/>
          </a:p>
        </p:txBody>
      </p:sp>
      <p:sp>
        <p:nvSpPr>
          <p:cNvPr id="5" name="Subtitle 4"/>
          <p:cNvSpPr>
            <a:spLocks noGrp="1"/>
          </p:cNvSpPr>
          <p:nvPr>
            <p:ph sz="half" idx="1"/>
          </p:nvPr>
        </p:nvSpPr>
        <p:spPr>
          <a:xfrm>
            <a:off x="3733800" y="1143000"/>
            <a:ext cx="5111750" cy="4572000"/>
          </a:xfrm>
        </p:spPr>
        <p:txBody>
          <a:bodyPr>
            <a:normAutofit/>
          </a:bodyPr>
          <a:lstStyle/>
          <a:p>
            <a:r>
              <a:rPr lang="en-US" sz="1100" b="1" dirty="0">
                <a:solidFill>
                  <a:schemeClr val="tx1">
                    <a:lumMod val="95000"/>
                    <a:lumOff val="5000"/>
                  </a:schemeClr>
                </a:solidFill>
              </a:rPr>
              <a:t>Title: An In-Depth Look at the Cardiovascular System and Coronary Artery Disease</a:t>
            </a:r>
          </a:p>
          <a:p>
            <a:pPr algn="just"/>
            <a:endParaRPr lang="en-US" sz="1100" dirty="0">
              <a:solidFill>
                <a:schemeClr val="tx1">
                  <a:lumMod val="95000"/>
                  <a:lumOff val="5000"/>
                </a:schemeClr>
              </a:solidFill>
            </a:endParaRPr>
          </a:p>
          <a:p>
            <a:pPr algn="just"/>
            <a:endParaRPr lang="en-US" sz="1100" dirty="0"/>
          </a:p>
          <a:p>
            <a:pPr algn="just"/>
            <a:endParaRPr lang="en-US" sz="1100" dirty="0"/>
          </a:p>
          <a:p>
            <a:pPr algn="just">
              <a:buFont typeface="Wingdings" pitchFamily="2" charset="2"/>
              <a:buChar char="Ø"/>
            </a:pPr>
            <a:r>
              <a:rPr lang="en-US" sz="1100" dirty="0"/>
              <a:t>The human body is a complex system, with each part working in harmony to ensure our survival and wellbeing. One of the most critical systems in our body is the cardiovascular system, comprising the heart, blood, and blood vessels, which work together to circulate blood and vital substances throughout our body.</a:t>
            </a:r>
          </a:p>
          <a:p>
            <a:pPr algn="just">
              <a:buFont typeface="Arial" pitchFamily="34" charset="0"/>
              <a:buChar char="•"/>
            </a:pPr>
            <a:r>
              <a:rPr lang="en-US" sz="1100" dirty="0"/>
              <a:t>Understanding the workings of this system is crucial, especially considering the prevalence of cardiovascular diseases in today's world. One of the most common of these diseases is Coronary Artery Disease (CAD), a condition that affects millions worldwide and often leads to life-threatening complications if not managed effectively.</a:t>
            </a:r>
          </a:p>
          <a:p>
            <a:pPr algn="just">
              <a:buFont typeface="Arial" pitchFamily="34" charset="0"/>
              <a:buChar char="•"/>
            </a:pPr>
            <a:r>
              <a:rPr lang="en-US" sz="1100" dirty="0"/>
              <a:t>In this presentation, we will explore the structure and function of the cardiovascular system, delve into the underlying anatomy and physiology, and discuss CAD. We will also offer advice on how to manage and mitigate the risks associated with CAD.</a:t>
            </a:r>
          </a:p>
        </p:txBody>
      </p:sp>
      <p:pic>
        <p:nvPicPr>
          <p:cNvPr id="7" name="Picture 6" descr="istockphoto-177443269-612x612.jpg"/>
          <p:cNvPicPr>
            <a:picLocks noChangeAspect="1"/>
          </p:cNvPicPr>
          <p:nvPr/>
        </p:nvPicPr>
        <p:blipFill>
          <a:blip r:embed="rId2"/>
          <a:stretch>
            <a:fillRect/>
          </a:stretch>
        </p:blipFill>
        <p:spPr>
          <a:xfrm>
            <a:off x="0" y="1676400"/>
            <a:ext cx="2514600" cy="51816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1143000"/>
            <a:ext cx="8305800" cy="1384995"/>
          </a:xfrm>
          <a:prstGeom prst="rect">
            <a:avLst/>
          </a:prstGeom>
          <a:noFill/>
        </p:spPr>
        <p:txBody>
          <a:bodyPr wrap="square" rtlCol="0">
            <a:spAutoFit/>
          </a:bodyPr>
          <a:lstStyle/>
          <a:p>
            <a:r>
              <a:rPr lang="en-US" sz="1200" b="1" dirty="0"/>
              <a:t>1. Structure and Functioning of the Cardiovascular System:</a:t>
            </a:r>
            <a:endParaRPr lang="en-US" sz="1200" dirty="0"/>
          </a:p>
          <a:p>
            <a:r>
              <a:rPr lang="en-US" sz="1200" dirty="0"/>
              <a:t>The cardiovascular system, also known as the circulatory system, consists of the heart, blood, and blood vessels (arteries, veins, and capillaries).</a:t>
            </a:r>
          </a:p>
          <a:p>
            <a:r>
              <a:rPr lang="en-US" sz="1200" dirty="0"/>
              <a:t>Its primary function is to transport oxygen, nutrients, hormones, and other essential substances to cells throughout the body and remove waste products such as carbon dioxide and metabolic wastes.</a:t>
            </a:r>
          </a:p>
          <a:p>
            <a:r>
              <a:rPr lang="en-US" sz="1200" dirty="0"/>
              <a:t>The heart, a muscular organ located in the chest, acts as a pump that pushes blood through the blood vessels.</a:t>
            </a:r>
          </a:p>
          <a:p>
            <a:endParaRPr lang="en-US" sz="1200" dirty="0"/>
          </a:p>
        </p:txBody>
      </p:sp>
      <p:pic>
        <p:nvPicPr>
          <p:cNvPr id="3" name="Picture 2" descr="heart-correct-2_med (1).jpeg"/>
          <p:cNvPicPr>
            <a:picLocks noChangeAspect="1"/>
          </p:cNvPicPr>
          <p:nvPr/>
        </p:nvPicPr>
        <p:blipFill>
          <a:blip r:embed="rId2"/>
          <a:stretch>
            <a:fillRect/>
          </a:stretch>
        </p:blipFill>
        <p:spPr>
          <a:xfrm>
            <a:off x="0" y="3581400"/>
            <a:ext cx="9144001" cy="2590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838200"/>
            <a:ext cx="8001000" cy="1938992"/>
          </a:xfrm>
          <a:prstGeom prst="rect">
            <a:avLst/>
          </a:prstGeom>
          <a:noFill/>
        </p:spPr>
        <p:txBody>
          <a:bodyPr wrap="square" rtlCol="0">
            <a:spAutoFit/>
          </a:bodyPr>
          <a:lstStyle/>
          <a:p>
            <a:r>
              <a:rPr lang="en-US" sz="1200" b="1" dirty="0"/>
              <a:t>2. Relevant Anatomy and Physiology:</a:t>
            </a:r>
            <a:endParaRPr lang="en-US" sz="1200" dirty="0"/>
          </a:p>
          <a:p>
            <a:r>
              <a:rPr lang="en-US" sz="1200" dirty="0"/>
              <a:t>The heart consists of four chambers: two upper chambers called the atria and two lower chambers called the ventricles. The heart's rhythmic contractions—systole (contraction phase) and diastole (relaxation phase)—propel the blood.</a:t>
            </a:r>
          </a:p>
          <a:p>
            <a:r>
              <a:rPr lang="en-US" sz="1200" dirty="0"/>
              <a:t>Blood is composed of plasma (the liquid part), red and white blood cells, and platelets. Red blood cells carry oxygen, white blood cells fight infections, and platelets help with clotting.</a:t>
            </a:r>
          </a:p>
          <a:p>
            <a:r>
              <a:rPr lang="en-US" sz="1200" dirty="0"/>
              <a:t>Blood vessels include arteries (carry blood away from the heart), veins (carry blood back to the heart), and capillaries (connect arteries and veins and facilitate the exchange of oxygen, nutrients, and wastes between the blood and body's cells).</a:t>
            </a:r>
          </a:p>
          <a:p>
            <a:br>
              <a:rPr lang="en-US" sz="1200" dirty="0"/>
            </a:br>
            <a:endParaRPr lang="en-US" sz="1200" dirty="0"/>
          </a:p>
        </p:txBody>
      </p:sp>
      <p:pic>
        <p:nvPicPr>
          <p:cNvPr id="3" name="Picture 2" descr="main-qimg-8e3b2d2c41e91a24f9f0f0b3eec1fd48-pjlq.jpg"/>
          <p:cNvPicPr>
            <a:picLocks noChangeAspect="1"/>
          </p:cNvPicPr>
          <p:nvPr/>
        </p:nvPicPr>
        <p:blipFill>
          <a:blip r:embed="rId2"/>
          <a:stretch>
            <a:fillRect/>
          </a:stretch>
        </p:blipFill>
        <p:spPr>
          <a:xfrm>
            <a:off x="1524000" y="3886200"/>
            <a:ext cx="6096000" cy="2819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4800" y="1295400"/>
            <a:ext cx="4038600" cy="2862322"/>
          </a:xfrm>
          <a:prstGeom prst="rect">
            <a:avLst/>
          </a:prstGeom>
          <a:noFill/>
        </p:spPr>
        <p:txBody>
          <a:bodyPr wrap="square" rtlCol="0">
            <a:spAutoFit/>
          </a:bodyPr>
          <a:lstStyle/>
          <a:p>
            <a:r>
              <a:rPr lang="en-US" sz="1200" b="1" dirty="0"/>
              <a:t>3. Potential Health Issue - Coronary Artery Disease (CAD)</a:t>
            </a:r>
          </a:p>
          <a:p>
            <a:endParaRPr lang="en-US" sz="1200" dirty="0"/>
          </a:p>
          <a:p>
            <a:r>
              <a:rPr lang="en-US" sz="1200" dirty="0"/>
              <a:t>Coronary artery disease (CAD) is a major cardiovascular disease caused by the buildup of plaque in the heart's arteries.</a:t>
            </a:r>
          </a:p>
          <a:p>
            <a:endParaRPr lang="en-US" sz="1200" dirty="0"/>
          </a:p>
          <a:p>
            <a:r>
              <a:rPr lang="en-US" sz="1200" dirty="0"/>
              <a:t>The plaque narrows the arteries and reduces blood flow to the heart muscle, which can lead to angina (chest pain) and heart attacks.</a:t>
            </a:r>
          </a:p>
          <a:p>
            <a:endParaRPr lang="en-US" sz="1200" dirty="0"/>
          </a:p>
          <a:p>
            <a:r>
              <a:rPr lang="en-US" sz="1200" dirty="0"/>
              <a:t>Risk factors include high cholesterol, high blood pressure, smoking, diabetes, overweight/obesity, and a sedentary lifestyle.</a:t>
            </a:r>
          </a:p>
          <a:p>
            <a:endParaRPr lang="en-US" sz="1200" dirty="0"/>
          </a:p>
        </p:txBody>
      </p:sp>
      <p:pic>
        <p:nvPicPr>
          <p:cNvPr id="5" name="Picture 4" descr="CA01_CAD_2016.jpg"/>
          <p:cNvPicPr>
            <a:picLocks noChangeAspect="1"/>
          </p:cNvPicPr>
          <p:nvPr/>
        </p:nvPicPr>
        <p:blipFill>
          <a:blip r:embed="rId2"/>
          <a:stretch>
            <a:fillRect/>
          </a:stretch>
        </p:blipFill>
        <p:spPr>
          <a:xfrm>
            <a:off x="228600" y="990600"/>
            <a:ext cx="3547533" cy="574700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0" y="990600"/>
            <a:ext cx="3886200" cy="2492990"/>
          </a:xfrm>
          <a:prstGeom prst="rect">
            <a:avLst/>
          </a:prstGeom>
          <a:noFill/>
        </p:spPr>
        <p:txBody>
          <a:bodyPr wrap="square" rtlCol="0">
            <a:spAutoFit/>
          </a:bodyPr>
          <a:lstStyle/>
          <a:p>
            <a:r>
              <a:rPr lang="en-US" sz="1200" b="1" dirty="0"/>
              <a:t>4. Management and Advice</a:t>
            </a:r>
          </a:p>
          <a:p>
            <a:endParaRPr lang="en-US" sz="1200" dirty="0"/>
          </a:p>
          <a:p>
            <a:r>
              <a:rPr lang="en-US" sz="1200" dirty="0"/>
              <a:t>Lifestyle changes are the first line of defense and include a healthy diet, regular physical activity, maintaining a healthy weight, quitting smoking, and moderating alcohol consumption.</a:t>
            </a:r>
          </a:p>
          <a:p>
            <a:endParaRPr lang="en-US" sz="1200" dirty="0"/>
          </a:p>
          <a:p>
            <a:r>
              <a:rPr lang="en-US" sz="1200" dirty="0"/>
              <a:t>Medical treatments include cholesterol-lowering drugs, blood pressure medications, and procedures such as angioplasty (to open blocked arteries) and coronary artery bypass grafting (to reroute blood around blocked arteries).</a:t>
            </a:r>
          </a:p>
          <a:p>
            <a:endParaRPr lang="en-US" sz="1200" dirty="0"/>
          </a:p>
        </p:txBody>
      </p:sp>
      <p:pic>
        <p:nvPicPr>
          <p:cNvPr id="3" name="Picture 2" descr="gettyimages-641086870-1024x1024.jpg"/>
          <p:cNvPicPr>
            <a:picLocks noChangeAspect="1"/>
          </p:cNvPicPr>
          <p:nvPr/>
        </p:nvPicPr>
        <p:blipFill>
          <a:blip r:embed="rId2"/>
          <a:stretch>
            <a:fillRect/>
          </a:stretch>
        </p:blipFill>
        <p:spPr>
          <a:xfrm>
            <a:off x="381000" y="1371600"/>
            <a:ext cx="4038600" cy="4038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905000"/>
            <a:ext cx="7467600" cy="1015663"/>
          </a:xfrm>
          <a:prstGeom prst="rect">
            <a:avLst/>
          </a:prstGeom>
          <a:noFill/>
        </p:spPr>
        <p:txBody>
          <a:bodyPr wrap="square" rtlCol="0">
            <a:spAutoFit/>
          </a:bodyPr>
          <a:lstStyle/>
          <a:p>
            <a:r>
              <a:rPr lang="en-US" sz="1200" b="1" dirty="0"/>
              <a:t>Conclusion</a:t>
            </a:r>
          </a:p>
          <a:p>
            <a:endParaRPr lang="en-US" sz="1200" dirty="0"/>
          </a:p>
          <a:p>
            <a:r>
              <a:rPr lang="en-US" sz="1200" dirty="0"/>
              <a:t>Understanding the cardiovascular system and its potential diseases, such as CAD, can help individuals make better health decisions and improve their quality of life. Prevention and early intervention through lifestyle changes are crucial, though medical treatments are available for more advanced cases.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1447800"/>
            <a:ext cx="8229600" cy="2862322"/>
          </a:xfrm>
          <a:prstGeom prst="rect">
            <a:avLst/>
          </a:prstGeom>
          <a:noFill/>
        </p:spPr>
        <p:txBody>
          <a:bodyPr wrap="square" rtlCol="0">
            <a:spAutoFit/>
          </a:bodyPr>
          <a:lstStyle/>
          <a:p>
            <a:r>
              <a:rPr lang="en-US" sz="1200" b="1" dirty="0"/>
              <a:t>References</a:t>
            </a:r>
          </a:p>
          <a:p>
            <a:endParaRPr lang="en-US" sz="1200" dirty="0"/>
          </a:p>
          <a:p>
            <a:r>
              <a:rPr lang="en-US" sz="1200" dirty="0"/>
              <a:t>Longo, D. L., </a:t>
            </a:r>
            <a:r>
              <a:rPr lang="en-US" sz="1200" dirty="0" err="1"/>
              <a:t>Fauci</a:t>
            </a:r>
            <a:r>
              <a:rPr lang="en-US" sz="1200" dirty="0"/>
              <a:t>, A. S., Kasper, D. L., Hauser, S. L., Jameson, J. L., &amp; </a:t>
            </a:r>
            <a:r>
              <a:rPr lang="en-US" sz="1200" dirty="0" err="1"/>
              <a:t>Loscalzo</a:t>
            </a:r>
            <a:r>
              <a:rPr lang="en-US" sz="1200" dirty="0"/>
              <a:t>, J. (Eds.). (2018). Harrison's Principles of Internal Medicine, 20e. McGraw-Hill.</a:t>
            </a:r>
          </a:p>
          <a:p>
            <a:r>
              <a:rPr lang="en-US" sz="1200" dirty="0"/>
              <a:t>Heart.org. (2021). How the Healthy Heart Works. Retrieved from </a:t>
            </a:r>
            <a:r>
              <a:rPr lang="en-US" sz="1200" u="sng" dirty="0">
                <a:hlinkClick r:id="rId2"/>
              </a:rPr>
              <a:t>https://www.heart.org/en/health-topics/consumer-healthcare/how-the-healthy-heart-works</a:t>
            </a:r>
            <a:endParaRPr lang="en-US" sz="1200" u="sng" dirty="0"/>
          </a:p>
          <a:p>
            <a:endParaRPr lang="en-US" sz="1200" dirty="0"/>
          </a:p>
          <a:p>
            <a:r>
              <a:rPr lang="en-US" sz="1200" dirty="0"/>
              <a:t>Mayo Clinic. (2021). Coronary Artery Disease. Retrieved from </a:t>
            </a:r>
            <a:r>
              <a:rPr lang="en-US" sz="1200" u="sng" dirty="0">
                <a:hlinkClick r:id="rId3"/>
              </a:rPr>
              <a:t>https://www.mayoclinic.org/diseases-conditions/coronary-artery-disease/symptoms-causes/syc-20350613</a:t>
            </a:r>
            <a:endParaRPr lang="en-US" sz="1200" u="sng" dirty="0"/>
          </a:p>
          <a:p>
            <a:endParaRPr lang="en-US" sz="1200" dirty="0"/>
          </a:p>
          <a:p>
            <a:r>
              <a:rPr lang="en-US" sz="1200" dirty="0"/>
              <a:t>National Heart, Lung, and Blood Institute. (2021). Coronary Heart Disease. Retrieved from </a:t>
            </a:r>
            <a:r>
              <a:rPr lang="en-US" sz="1200" u="sng" dirty="0">
                <a:hlinkClick r:id="rId4"/>
              </a:rPr>
              <a:t>https://www.nhlbi.nih.gov/health-topics/coronary-heart-disease</a:t>
            </a:r>
            <a:endParaRPr lang="en-US" sz="1200" u="sng" dirty="0"/>
          </a:p>
          <a:p>
            <a:endParaRPr lang="en-US" sz="1200" dirty="0"/>
          </a:p>
          <a:p>
            <a:r>
              <a:rPr lang="en-US" sz="1200" dirty="0"/>
              <a:t>Harvard Health Publishing. (2020). Lifestyle changes for heart attack prevention. Retrieved from </a:t>
            </a:r>
            <a:r>
              <a:rPr lang="en-US" sz="1200" u="sng" dirty="0">
                <a:hlinkClick r:id="rId5"/>
              </a:rPr>
              <a:t>https://www.health.harvard.edu/heart-health/lifestyle-changes-for-heart-attack-prevention</a:t>
            </a:r>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1928</TotalTime>
  <Words>716</Words>
  <Application>Microsoft Office PowerPoint</Application>
  <PresentationFormat>On-screen Show (4:3)</PresentationFormat>
  <Paragraphs>42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Flow</vt:lpstr>
      <vt:lpstr>Bsc Health and social care </vt:lpstr>
      <vt:lpstr>INTRODUCTION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Windows User</dc:creator>
  <cp:lastModifiedBy>Usman Uddin</cp:lastModifiedBy>
  <cp:revision>3</cp:revision>
  <dcterms:created xsi:type="dcterms:W3CDTF">2023-06-13T21:53:19Z</dcterms:created>
  <dcterms:modified xsi:type="dcterms:W3CDTF">2023-06-15T21:47:02Z</dcterms:modified>
</cp:coreProperties>
</file>