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2" r:id="rId3"/>
    <p:sldId id="257" r:id="rId4"/>
    <p:sldId id="269" r:id="rId5"/>
    <p:sldId id="268" r:id="rId6"/>
    <p:sldId id="267" r:id="rId7"/>
    <p:sldId id="266" r:id="rId8"/>
    <p:sldId id="260" r:id="rId9"/>
    <p:sldId id="270" r:id="rId10"/>
    <p:sldId id="265" r:id="rId11"/>
    <p:sldId id="26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54C43E-595B-CA17-FAC9-1BA2E76F35D4}" v="625" dt="2022-12-09T00:00:56.385"/>
    <p1510:client id="{9D07B26B-B480-BBB3-FCC8-7CECF209C95F}" v="262" dt="2022-12-08T13:09:38.581"/>
    <p1510:client id="{B5A166F6-D44C-5097-493C-AC9B57B7BCCA}" v="302" dt="2022-12-09T00:34:16.094"/>
    <p1510:client id="{C8FF7225-9172-4F61-BEF5-FA0B54371CA6}" v="427" dt="2022-12-07T11:45:29.1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22A70F-C8E6-4B7B-BCEA-769F96E46A55}" type="doc">
      <dgm:prSet loTypeId="urn:microsoft.com/office/officeart/2005/8/layout/hierarchy1" loCatId="hierarchy" qsTypeId="urn:microsoft.com/office/officeart/2005/8/quickstyle/simple2" qsCatId="simple" csTypeId="urn:microsoft.com/office/officeart/2005/8/colors/accent5_2" csCatId="accent5"/>
      <dgm:spPr/>
      <dgm:t>
        <a:bodyPr/>
        <a:lstStyle/>
        <a:p>
          <a:endParaRPr lang="en-US"/>
        </a:p>
      </dgm:t>
    </dgm:pt>
    <dgm:pt modelId="{721DFBF7-3DEA-41E8-A3E6-2893C8C6510E}">
      <dgm:prSet/>
      <dgm:spPr/>
      <dgm:t>
        <a:bodyPr/>
        <a:lstStyle/>
        <a:p>
          <a:r>
            <a:rPr lang="en-US"/>
            <a:t>To improve communication within the project team and Amazon we will outline some strategies that can be applied.</a:t>
          </a:r>
        </a:p>
      </dgm:t>
    </dgm:pt>
    <dgm:pt modelId="{170D515D-CB02-4271-A662-CCFD36B7197E}" type="parTrans" cxnId="{A7172216-A113-4F85-B621-2F51C376BF88}">
      <dgm:prSet/>
      <dgm:spPr/>
      <dgm:t>
        <a:bodyPr/>
        <a:lstStyle/>
        <a:p>
          <a:endParaRPr lang="en-US"/>
        </a:p>
      </dgm:t>
    </dgm:pt>
    <dgm:pt modelId="{A587FB3C-E146-435F-9FAB-8048472B39FB}" type="sibTrans" cxnId="{A7172216-A113-4F85-B621-2F51C376BF88}">
      <dgm:prSet/>
      <dgm:spPr/>
      <dgm:t>
        <a:bodyPr/>
        <a:lstStyle/>
        <a:p>
          <a:endParaRPr lang="en-US"/>
        </a:p>
      </dgm:t>
    </dgm:pt>
    <dgm:pt modelId="{8B089195-5647-4293-B37D-C866A2CC4BFC}">
      <dgm:prSet/>
      <dgm:spPr/>
      <dgm:t>
        <a:bodyPr/>
        <a:lstStyle/>
        <a:p>
          <a:r>
            <a:rPr lang="en-US"/>
            <a:t>"All </a:t>
          </a:r>
          <a:r>
            <a:rPr lang="en-GB"/>
            <a:t>organisations</a:t>
          </a:r>
          <a:r>
            <a:rPr lang="en-US"/>
            <a:t> regard effective communication as essential for survival. Without communication a business would not exist" (Fielding, 2006).</a:t>
          </a:r>
        </a:p>
      </dgm:t>
    </dgm:pt>
    <dgm:pt modelId="{E29CC6F1-D758-411E-AA16-656D60D1C0A7}" type="parTrans" cxnId="{3F2B3BE9-4C83-4F8E-B555-DA56B8287C79}">
      <dgm:prSet/>
      <dgm:spPr/>
      <dgm:t>
        <a:bodyPr/>
        <a:lstStyle/>
        <a:p>
          <a:endParaRPr lang="en-US"/>
        </a:p>
      </dgm:t>
    </dgm:pt>
    <dgm:pt modelId="{3EFBDAD5-D482-4A7A-A53D-31ADCE3BCBCD}" type="sibTrans" cxnId="{3F2B3BE9-4C83-4F8E-B555-DA56B8287C79}">
      <dgm:prSet/>
      <dgm:spPr/>
      <dgm:t>
        <a:bodyPr/>
        <a:lstStyle/>
        <a:p>
          <a:endParaRPr lang="en-US"/>
        </a:p>
      </dgm:t>
    </dgm:pt>
    <dgm:pt modelId="{75DC6F18-0563-4302-A4E8-A981449F1783}" type="pres">
      <dgm:prSet presAssocID="{6F22A70F-C8E6-4B7B-BCEA-769F96E46A55}" presName="hierChild1" presStyleCnt="0">
        <dgm:presLayoutVars>
          <dgm:chPref val="1"/>
          <dgm:dir/>
          <dgm:animOne val="branch"/>
          <dgm:animLvl val="lvl"/>
          <dgm:resizeHandles/>
        </dgm:presLayoutVars>
      </dgm:prSet>
      <dgm:spPr/>
    </dgm:pt>
    <dgm:pt modelId="{655FC307-F7F3-410F-960A-59E52298A7A1}" type="pres">
      <dgm:prSet presAssocID="{721DFBF7-3DEA-41E8-A3E6-2893C8C6510E}" presName="hierRoot1" presStyleCnt="0"/>
      <dgm:spPr/>
    </dgm:pt>
    <dgm:pt modelId="{835D7A28-ED6F-4137-B74A-13F358DDA6EF}" type="pres">
      <dgm:prSet presAssocID="{721DFBF7-3DEA-41E8-A3E6-2893C8C6510E}" presName="composite" presStyleCnt="0"/>
      <dgm:spPr/>
    </dgm:pt>
    <dgm:pt modelId="{992F217F-71BF-478C-B0DB-BC7E2EFCED3D}" type="pres">
      <dgm:prSet presAssocID="{721DFBF7-3DEA-41E8-A3E6-2893C8C6510E}" presName="background" presStyleLbl="node0" presStyleIdx="0" presStyleCnt="2"/>
      <dgm:spPr/>
    </dgm:pt>
    <dgm:pt modelId="{01068A2F-BC3E-4F3D-A1C3-2D6BF03B2E15}" type="pres">
      <dgm:prSet presAssocID="{721DFBF7-3DEA-41E8-A3E6-2893C8C6510E}" presName="text" presStyleLbl="fgAcc0" presStyleIdx="0" presStyleCnt="2">
        <dgm:presLayoutVars>
          <dgm:chPref val="3"/>
        </dgm:presLayoutVars>
      </dgm:prSet>
      <dgm:spPr/>
    </dgm:pt>
    <dgm:pt modelId="{682A3D99-C16A-429B-9447-FD3B8052BCF6}" type="pres">
      <dgm:prSet presAssocID="{721DFBF7-3DEA-41E8-A3E6-2893C8C6510E}" presName="hierChild2" presStyleCnt="0"/>
      <dgm:spPr/>
    </dgm:pt>
    <dgm:pt modelId="{686788B1-0EA1-4C1C-B764-EF274184F908}" type="pres">
      <dgm:prSet presAssocID="{8B089195-5647-4293-B37D-C866A2CC4BFC}" presName="hierRoot1" presStyleCnt="0"/>
      <dgm:spPr/>
    </dgm:pt>
    <dgm:pt modelId="{43566D3A-9E10-485F-B0E4-10265135C402}" type="pres">
      <dgm:prSet presAssocID="{8B089195-5647-4293-B37D-C866A2CC4BFC}" presName="composite" presStyleCnt="0"/>
      <dgm:spPr/>
    </dgm:pt>
    <dgm:pt modelId="{9134ED64-19C1-452E-AEB9-5571E00D7FDE}" type="pres">
      <dgm:prSet presAssocID="{8B089195-5647-4293-B37D-C866A2CC4BFC}" presName="background" presStyleLbl="node0" presStyleIdx="1" presStyleCnt="2"/>
      <dgm:spPr/>
    </dgm:pt>
    <dgm:pt modelId="{7D215631-8F47-46EB-911B-4825A82BC966}" type="pres">
      <dgm:prSet presAssocID="{8B089195-5647-4293-B37D-C866A2CC4BFC}" presName="text" presStyleLbl="fgAcc0" presStyleIdx="1" presStyleCnt="2">
        <dgm:presLayoutVars>
          <dgm:chPref val="3"/>
        </dgm:presLayoutVars>
      </dgm:prSet>
      <dgm:spPr/>
    </dgm:pt>
    <dgm:pt modelId="{72DCB828-223A-4C7F-8126-6417DD7DA2E2}" type="pres">
      <dgm:prSet presAssocID="{8B089195-5647-4293-B37D-C866A2CC4BFC}" presName="hierChild2" presStyleCnt="0"/>
      <dgm:spPr/>
    </dgm:pt>
  </dgm:ptLst>
  <dgm:cxnLst>
    <dgm:cxn modelId="{CE818B07-4D0F-4CC3-992C-E15993C2C51B}" type="presOf" srcId="{721DFBF7-3DEA-41E8-A3E6-2893C8C6510E}" destId="{01068A2F-BC3E-4F3D-A1C3-2D6BF03B2E15}" srcOrd="0" destOrd="0" presId="urn:microsoft.com/office/officeart/2005/8/layout/hierarchy1"/>
    <dgm:cxn modelId="{A7172216-A113-4F85-B621-2F51C376BF88}" srcId="{6F22A70F-C8E6-4B7B-BCEA-769F96E46A55}" destId="{721DFBF7-3DEA-41E8-A3E6-2893C8C6510E}" srcOrd="0" destOrd="0" parTransId="{170D515D-CB02-4271-A662-CCFD36B7197E}" sibTransId="{A587FB3C-E146-435F-9FAB-8048472B39FB}"/>
    <dgm:cxn modelId="{2A179F79-22F9-4CAD-8E06-C87593E41384}" type="presOf" srcId="{6F22A70F-C8E6-4B7B-BCEA-769F96E46A55}" destId="{75DC6F18-0563-4302-A4E8-A981449F1783}" srcOrd="0" destOrd="0" presId="urn:microsoft.com/office/officeart/2005/8/layout/hierarchy1"/>
    <dgm:cxn modelId="{3C59649B-FA7E-4938-A3DF-CD0EBF8DDC14}" type="presOf" srcId="{8B089195-5647-4293-B37D-C866A2CC4BFC}" destId="{7D215631-8F47-46EB-911B-4825A82BC966}" srcOrd="0" destOrd="0" presId="urn:microsoft.com/office/officeart/2005/8/layout/hierarchy1"/>
    <dgm:cxn modelId="{3F2B3BE9-4C83-4F8E-B555-DA56B8287C79}" srcId="{6F22A70F-C8E6-4B7B-BCEA-769F96E46A55}" destId="{8B089195-5647-4293-B37D-C866A2CC4BFC}" srcOrd="1" destOrd="0" parTransId="{E29CC6F1-D758-411E-AA16-656D60D1C0A7}" sibTransId="{3EFBDAD5-D482-4A7A-A53D-31ADCE3BCBCD}"/>
    <dgm:cxn modelId="{AF41F584-D972-45D2-9DA6-902FA14BAFDE}" type="presParOf" srcId="{75DC6F18-0563-4302-A4E8-A981449F1783}" destId="{655FC307-F7F3-410F-960A-59E52298A7A1}" srcOrd="0" destOrd="0" presId="urn:microsoft.com/office/officeart/2005/8/layout/hierarchy1"/>
    <dgm:cxn modelId="{A089AF69-55BB-4BA5-A98B-E2DD6C1E0710}" type="presParOf" srcId="{655FC307-F7F3-410F-960A-59E52298A7A1}" destId="{835D7A28-ED6F-4137-B74A-13F358DDA6EF}" srcOrd="0" destOrd="0" presId="urn:microsoft.com/office/officeart/2005/8/layout/hierarchy1"/>
    <dgm:cxn modelId="{102FE26A-2451-4260-B99D-EFB2F890714E}" type="presParOf" srcId="{835D7A28-ED6F-4137-B74A-13F358DDA6EF}" destId="{992F217F-71BF-478C-B0DB-BC7E2EFCED3D}" srcOrd="0" destOrd="0" presId="urn:microsoft.com/office/officeart/2005/8/layout/hierarchy1"/>
    <dgm:cxn modelId="{8058F667-F936-4825-AE2B-7C95E734D585}" type="presParOf" srcId="{835D7A28-ED6F-4137-B74A-13F358DDA6EF}" destId="{01068A2F-BC3E-4F3D-A1C3-2D6BF03B2E15}" srcOrd="1" destOrd="0" presId="urn:microsoft.com/office/officeart/2005/8/layout/hierarchy1"/>
    <dgm:cxn modelId="{65AE9530-C47E-4400-8AA6-EB63D257A425}" type="presParOf" srcId="{655FC307-F7F3-410F-960A-59E52298A7A1}" destId="{682A3D99-C16A-429B-9447-FD3B8052BCF6}" srcOrd="1" destOrd="0" presId="urn:microsoft.com/office/officeart/2005/8/layout/hierarchy1"/>
    <dgm:cxn modelId="{9B571D05-EC6A-46ED-A438-2293DC1A30E0}" type="presParOf" srcId="{75DC6F18-0563-4302-A4E8-A981449F1783}" destId="{686788B1-0EA1-4C1C-B764-EF274184F908}" srcOrd="1" destOrd="0" presId="urn:microsoft.com/office/officeart/2005/8/layout/hierarchy1"/>
    <dgm:cxn modelId="{BDCD28B4-5CE1-45BA-9ADD-67538FD22554}" type="presParOf" srcId="{686788B1-0EA1-4C1C-B764-EF274184F908}" destId="{43566D3A-9E10-485F-B0E4-10265135C402}" srcOrd="0" destOrd="0" presId="urn:microsoft.com/office/officeart/2005/8/layout/hierarchy1"/>
    <dgm:cxn modelId="{BD674250-D5FC-4ABC-ADF3-A26CD33733B4}" type="presParOf" srcId="{43566D3A-9E10-485F-B0E4-10265135C402}" destId="{9134ED64-19C1-452E-AEB9-5571E00D7FDE}" srcOrd="0" destOrd="0" presId="urn:microsoft.com/office/officeart/2005/8/layout/hierarchy1"/>
    <dgm:cxn modelId="{57999499-106E-4A7C-A0A0-F3ACDF19E72A}" type="presParOf" srcId="{43566D3A-9E10-485F-B0E4-10265135C402}" destId="{7D215631-8F47-46EB-911B-4825A82BC966}" srcOrd="1" destOrd="0" presId="urn:microsoft.com/office/officeart/2005/8/layout/hierarchy1"/>
    <dgm:cxn modelId="{167EA300-9D2A-4B1C-91CB-19D55BD8A7C7}" type="presParOf" srcId="{686788B1-0EA1-4C1C-B764-EF274184F908}" destId="{72DCB828-223A-4C7F-8126-6417DD7DA2E2}"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C47286-5C51-436C-922A-11C75B2EB7A2}" type="doc">
      <dgm:prSet loTypeId="urn:microsoft.com/office/officeart/2005/8/layout/default" loCatId="list" qsTypeId="urn:microsoft.com/office/officeart/2005/8/quickstyle/simple4" qsCatId="simple" csTypeId="urn:microsoft.com/office/officeart/2005/8/colors/accent0_3" csCatId="mainScheme"/>
      <dgm:spPr/>
      <dgm:t>
        <a:bodyPr/>
        <a:lstStyle/>
        <a:p>
          <a:endParaRPr lang="en-US"/>
        </a:p>
      </dgm:t>
    </dgm:pt>
    <dgm:pt modelId="{21D7182B-61F6-41EE-8B28-1E31CCB29035}">
      <dgm:prSet/>
      <dgm:spPr/>
      <dgm:t>
        <a:bodyPr/>
        <a:lstStyle/>
        <a:p>
          <a:r>
            <a:rPr lang="en-US"/>
            <a:t>Increased revenue</a:t>
          </a:r>
        </a:p>
      </dgm:t>
    </dgm:pt>
    <dgm:pt modelId="{AAEDEBE4-E7B7-48AC-B149-E7B34B171CCD}" type="parTrans" cxnId="{E733C93B-98C5-4261-AD28-0D0F044B9DF2}">
      <dgm:prSet/>
      <dgm:spPr/>
      <dgm:t>
        <a:bodyPr/>
        <a:lstStyle/>
        <a:p>
          <a:endParaRPr lang="en-US"/>
        </a:p>
      </dgm:t>
    </dgm:pt>
    <dgm:pt modelId="{3B3EDF87-FA5A-4B74-8D0D-DC50BED15A3D}" type="sibTrans" cxnId="{E733C93B-98C5-4261-AD28-0D0F044B9DF2}">
      <dgm:prSet/>
      <dgm:spPr/>
      <dgm:t>
        <a:bodyPr/>
        <a:lstStyle/>
        <a:p>
          <a:endParaRPr lang="en-US"/>
        </a:p>
      </dgm:t>
    </dgm:pt>
    <dgm:pt modelId="{AC4A01FA-CA71-4958-B9D4-AAD1332EAAF4}">
      <dgm:prSet/>
      <dgm:spPr/>
      <dgm:t>
        <a:bodyPr/>
        <a:lstStyle/>
        <a:p>
          <a:r>
            <a:rPr lang="en-US"/>
            <a:t>Reduced operation costs</a:t>
          </a:r>
        </a:p>
      </dgm:t>
    </dgm:pt>
    <dgm:pt modelId="{439E417F-2746-49E7-851A-15BCAA9F887B}" type="parTrans" cxnId="{16A62C36-869A-42DD-B6FB-2373A36D75C7}">
      <dgm:prSet/>
      <dgm:spPr/>
      <dgm:t>
        <a:bodyPr/>
        <a:lstStyle/>
        <a:p>
          <a:endParaRPr lang="en-US"/>
        </a:p>
      </dgm:t>
    </dgm:pt>
    <dgm:pt modelId="{6F262BCB-F96E-4631-8F65-1F2C011A9C1E}" type="sibTrans" cxnId="{16A62C36-869A-42DD-B6FB-2373A36D75C7}">
      <dgm:prSet/>
      <dgm:spPr/>
      <dgm:t>
        <a:bodyPr/>
        <a:lstStyle/>
        <a:p>
          <a:endParaRPr lang="en-US"/>
        </a:p>
      </dgm:t>
    </dgm:pt>
    <dgm:pt modelId="{F086D371-A06C-4749-8EA0-6CC6CE805309}">
      <dgm:prSet/>
      <dgm:spPr/>
      <dgm:t>
        <a:bodyPr/>
        <a:lstStyle/>
        <a:p>
          <a:r>
            <a:rPr lang="en-US"/>
            <a:t>Improved company image</a:t>
          </a:r>
        </a:p>
      </dgm:t>
    </dgm:pt>
    <dgm:pt modelId="{BAB721FF-E760-4881-AC5C-A173AFD688DC}" type="parTrans" cxnId="{A658472D-732B-4CBF-AA8A-7E2A98E4619D}">
      <dgm:prSet/>
      <dgm:spPr/>
      <dgm:t>
        <a:bodyPr/>
        <a:lstStyle/>
        <a:p>
          <a:endParaRPr lang="en-US"/>
        </a:p>
      </dgm:t>
    </dgm:pt>
    <dgm:pt modelId="{D75A2C0D-1B6D-40B7-9227-B0F5A74B02F3}" type="sibTrans" cxnId="{A658472D-732B-4CBF-AA8A-7E2A98E4619D}">
      <dgm:prSet/>
      <dgm:spPr/>
      <dgm:t>
        <a:bodyPr/>
        <a:lstStyle/>
        <a:p>
          <a:endParaRPr lang="en-US"/>
        </a:p>
      </dgm:t>
    </dgm:pt>
    <dgm:pt modelId="{8E246043-C00D-4E56-B74C-954F87D9C75D}">
      <dgm:prSet/>
      <dgm:spPr/>
      <dgm:t>
        <a:bodyPr/>
        <a:lstStyle/>
        <a:p>
          <a:r>
            <a:rPr lang="en-US"/>
            <a:t>Increased customer loyalty and retention</a:t>
          </a:r>
        </a:p>
      </dgm:t>
    </dgm:pt>
    <dgm:pt modelId="{FA7FD334-CCD2-4227-B91E-FC65D4ED180C}" type="parTrans" cxnId="{155A065F-C5E7-49A4-99F5-05F964B212D7}">
      <dgm:prSet/>
      <dgm:spPr/>
      <dgm:t>
        <a:bodyPr/>
        <a:lstStyle/>
        <a:p>
          <a:endParaRPr lang="en-US"/>
        </a:p>
      </dgm:t>
    </dgm:pt>
    <dgm:pt modelId="{91FDA0A2-2C50-4279-9049-D255606D9FFE}" type="sibTrans" cxnId="{155A065F-C5E7-49A4-99F5-05F964B212D7}">
      <dgm:prSet/>
      <dgm:spPr/>
      <dgm:t>
        <a:bodyPr/>
        <a:lstStyle/>
        <a:p>
          <a:endParaRPr lang="en-US"/>
        </a:p>
      </dgm:t>
    </dgm:pt>
    <dgm:pt modelId="{8DEC8279-6A82-4942-BAE1-93A5051869A0}">
      <dgm:prSet/>
      <dgm:spPr/>
      <dgm:t>
        <a:bodyPr/>
        <a:lstStyle/>
        <a:p>
          <a:r>
            <a:rPr lang="en-US"/>
            <a:t>Improved internal/external communication</a:t>
          </a:r>
        </a:p>
      </dgm:t>
    </dgm:pt>
    <dgm:pt modelId="{C47B7698-F829-4D70-9ED2-DEBF8809D73D}" type="parTrans" cxnId="{48ACC550-22F5-493F-B9E1-E13DF0C167A8}">
      <dgm:prSet/>
      <dgm:spPr/>
      <dgm:t>
        <a:bodyPr/>
        <a:lstStyle/>
        <a:p>
          <a:endParaRPr lang="en-US"/>
        </a:p>
      </dgm:t>
    </dgm:pt>
    <dgm:pt modelId="{4B8C2B7A-4F1B-4772-930D-8EBB0116FA38}" type="sibTrans" cxnId="{48ACC550-22F5-493F-B9E1-E13DF0C167A8}">
      <dgm:prSet/>
      <dgm:spPr/>
      <dgm:t>
        <a:bodyPr/>
        <a:lstStyle/>
        <a:p>
          <a:endParaRPr lang="en-US"/>
        </a:p>
      </dgm:t>
    </dgm:pt>
    <dgm:pt modelId="{EB55B92C-C67A-4076-B39B-E61B9C32EA48}">
      <dgm:prSet/>
      <dgm:spPr/>
      <dgm:t>
        <a:bodyPr/>
        <a:lstStyle/>
        <a:p>
          <a:r>
            <a:rPr lang="en-US"/>
            <a:t>Improved customer relationship</a:t>
          </a:r>
        </a:p>
      </dgm:t>
    </dgm:pt>
    <dgm:pt modelId="{845ED45C-56B0-4A0F-A438-A7B85F0CF44C}" type="parTrans" cxnId="{80F104C6-06E1-4F85-B358-947F3BB4A67F}">
      <dgm:prSet/>
      <dgm:spPr/>
      <dgm:t>
        <a:bodyPr/>
        <a:lstStyle/>
        <a:p>
          <a:endParaRPr lang="en-US"/>
        </a:p>
      </dgm:t>
    </dgm:pt>
    <dgm:pt modelId="{96BEB4C6-8B93-4541-A6D3-35E40BF18E12}" type="sibTrans" cxnId="{80F104C6-06E1-4F85-B358-947F3BB4A67F}">
      <dgm:prSet/>
      <dgm:spPr/>
      <dgm:t>
        <a:bodyPr/>
        <a:lstStyle/>
        <a:p>
          <a:endParaRPr lang="en-US"/>
        </a:p>
      </dgm:t>
    </dgm:pt>
    <dgm:pt modelId="{35C6FE45-EF39-4F84-BD92-0F780474CA8C}">
      <dgm:prSet/>
      <dgm:spPr/>
      <dgm:t>
        <a:bodyPr/>
        <a:lstStyle/>
        <a:p>
          <a:r>
            <a:rPr lang="en-US"/>
            <a:t>Promotes trust</a:t>
          </a:r>
        </a:p>
      </dgm:t>
    </dgm:pt>
    <dgm:pt modelId="{2A4E81E7-464E-47E4-A961-48991CC4CAA7}" type="parTrans" cxnId="{07085834-CCA9-4B51-A04C-88B5DD377FF8}">
      <dgm:prSet/>
      <dgm:spPr/>
      <dgm:t>
        <a:bodyPr/>
        <a:lstStyle/>
        <a:p>
          <a:endParaRPr lang="en-US"/>
        </a:p>
      </dgm:t>
    </dgm:pt>
    <dgm:pt modelId="{BCCAD610-586A-4A06-A611-DE51C26E00E5}" type="sibTrans" cxnId="{07085834-CCA9-4B51-A04C-88B5DD377FF8}">
      <dgm:prSet/>
      <dgm:spPr/>
      <dgm:t>
        <a:bodyPr/>
        <a:lstStyle/>
        <a:p>
          <a:endParaRPr lang="en-US"/>
        </a:p>
      </dgm:t>
    </dgm:pt>
    <dgm:pt modelId="{0277EFF9-D036-4533-B357-4F66E781EA3E}">
      <dgm:prSet/>
      <dgm:spPr/>
      <dgm:t>
        <a:bodyPr/>
        <a:lstStyle/>
        <a:p>
          <a:r>
            <a:rPr lang="en-US"/>
            <a:t>Resolves issues</a:t>
          </a:r>
        </a:p>
      </dgm:t>
    </dgm:pt>
    <dgm:pt modelId="{E14FC9CF-2AFF-4C9D-B178-C5FB85B67341}" type="parTrans" cxnId="{3F62709C-7023-4467-88F4-6A3415807B31}">
      <dgm:prSet/>
      <dgm:spPr/>
      <dgm:t>
        <a:bodyPr/>
        <a:lstStyle/>
        <a:p>
          <a:endParaRPr lang="en-US"/>
        </a:p>
      </dgm:t>
    </dgm:pt>
    <dgm:pt modelId="{89988C9B-C013-4040-B425-2996824A9BE9}" type="sibTrans" cxnId="{3F62709C-7023-4467-88F4-6A3415807B31}">
      <dgm:prSet/>
      <dgm:spPr/>
      <dgm:t>
        <a:bodyPr/>
        <a:lstStyle/>
        <a:p>
          <a:endParaRPr lang="en-US"/>
        </a:p>
      </dgm:t>
    </dgm:pt>
    <dgm:pt modelId="{DF491829-7ED6-4CD1-B5CF-ED17B68E0AC3}">
      <dgm:prSet/>
      <dgm:spPr/>
      <dgm:t>
        <a:bodyPr/>
        <a:lstStyle/>
        <a:p>
          <a:r>
            <a:rPr lang="en-US"/>
            <a:t>Enhances team member engagement</a:t>
          </a:r>
        </a:p>
      </dgm:t>
    </dgm:pt>
    <dgm:pt modelId="{094D4B5C-ECBC-4437-B64F-370ED48DEE34}" type="parTrans" cxnId="{8AD31108-0D38-4724-A4E9-6BA9AE11DF4D}">
      <dgm:prSet/>
      <dgm:spPr/>
      <dgm:t>
        <a:bodyPr/>
        <a:lstStyle/>
        <a:p>
          <a:endParaRPr lang="en-US"/>
        </a:p>
      </dgm:t>
    </dgm:pt>
    <dgm:pt modelId="{0FA8645D-35A2-45BE-8881-503BBCCBFCAB}" type="sibTrans" cxnId="{8AD31108-0D38-4724-A4E9-6BA9AE11DF4D}">
      <dgm:prSet/>
      <dgm:spPr/>
      <dgm:t>
        <a:bodyPr/>
        <a:lstStyle/>
        <a:p>
          <a:endParaRPr lang="en-US"/>
        </a:p>
      </dgm:t>
    </dgm:pt>
    <dgm:pt modelId="{EC7019AE-2EDB-42E8-A4C1-D134C6FBCBC4}" type="pres">
      <dgm:prSet presAssocID="{1BC47286-5C51-436C-922A-11C75B2EB7A2}" presName="diagram" presStyleCnt="0">
        <dgm:presLayoutVars>
          <dgm:dir/>
          <dgm:resizeHandles val="exact"/>
        </dgm:presLayoutVars>
      </dgm:prSet>
      <dgm:spPr/>
    </dgm:pt>
    <dgm:pt modelId="{1A18BFA4-DB6E-466A-AF15-08605EB00059}" type="pres">
      <dgm:prSet presAssocID="{21D7182B-61F6-41EE-8B28-1E31CCB29035}" presName="node" presStyleLbl="node1" presStyleIdx="0" presStyleCnt="9">
        <dgm:presLayoutVars>
          <dgm:bulletEnabled val="1"/>
        </dgm:presLayoutVars>
      </dgm:prSet>
      <dgm:spPr/>
    </dgm:pt>
    <dgm:pt modelId="{C055363E-06C7-4839-AADC-B2199014306A}" type="pres">
      <dgm:prSet presAssocID="{3B3EDF87-FA5A-4B74-8D0D-DC50BED15A3D}" presName="sibTrans" presStyleCnt="0"/>
      <dgm:spPr/>
    </dgm:pt>
    <dgm:pt modelId="{E2FF9210-F010-4133-8198-766ED88D8059}" type="pres">
      <dgm:prSet presAssocID="{AC4A01FA-CA71-4958-B9D4-AAD1332EAAF4}" presName="node" presStyleLbl="node1" presStyleIdx="1" presStyleCnt="9">
        <dgm:presLayoutVars>
          <dgm:bulletEnabled val="1"/>
        </dgm:presLayoutVars>
      </dgm:prSet>
      <dgm:spPr/>
    </dgm:pt>
    <dgm:pt modelId="{9B7D696C-B82E-4180-B6D3-51F6CDDD037C}" type="pres">
      <dgm:prSet presAssocID="{6F262BCB-F96E-4631-8F65-1F2C011A9C1E}" presName="sibTrans" presStyleCnt="0"/>
      <dgm:spPr/>
    </dgm:pt>
    <dgm:pt modelId="{7E323EE0-9048-4F4E-B713-B9A44FF2FE64}" type="pres">
      <dgm:prSet presAssocID="{F086D371-A06C-4749-8EA0-6CC6CE805309}" presName="node" presStyleLbl="node1" presStyleIdx="2" presStyleCnt="9">
        <dgm:presLayoutVars>
          <dgm:bulletEnabled val="1"/>
        </dgm:presLayoutVars>
      </dgm:prSet>
      <dgm:spPr/>
    </dgm:pt>
    <dgm:pt modelId="{5874E580-FFF6-4F1E-BE18-9D52F9D4CC36}" type="pres">
      <dgm:prSet presAssocID="{D75A2C0D-1B6D-40B7-9227-B0F5A74B02F3}" presName="sibTrans" presStyleCnt="0"/>
      <dgm:spPr/>
    </dgm:pt>
    <dgm:pt modelId="{EE6C8A6D-B9AB-4666-8A69-7015982FC32D}" type="pres">
      <dgm:prSet presAssocID="{8E246043-C00D-4E56-B74C-954F87D9C75D}" presName="node" presStyleLbl="node1" presStyleIdx="3" presStyleCnt="9">
        <dgm:presLayoutVars>
          <dgm:bulletEnabled val="1"/>
        </dgm:presLayoutVars>
      </dgm:prSet>
      <dgm:spPr/>
    </dgm:pt>
    <dgm:pt modelId="{3B1D7E4C-493A-4E6E-8150-27467410E636}" type="pres">
      <dgm:prSet presAssocID="{91FDA0A2-2C50-4279-9049-D255606D9FFE}" presName="sibTrans" presStyleCnt="0"/>
      <dgm:spPr/>
    </dgm:pt>
    <dgm:pt modelId="{AAB6B76E-3CB3-4DEC-8354-68F83BDF80FA}" type="pres">
      <dgm:prSet presAssocID="{8DEC8279-6A82-4942-BAE1-93A5051869A0}" presName="node" presStyleLbl="node1" presStyleIdx="4" presStyleCnt="9">
        <dgm:presLayoutVars>
          <dgm:bulletEnabled val="1"/>
        </dgm:presLayoutVars>
      </dgm:prSet>
      <dgm:spPr/>
    </dgm:pt>
    <dgm:pt modelId="{1088AF26-FE2A-4822-BA45-A7C8FB1FBD57}" type="pres">
      <dgm:prSet presAssocID="{4B8C2B7A-4F1B-4772-930D-8EBB0116FA38}" presName="sibTrans" presStyleCnt="0"/>
      <dgm:spPr/>
    </dgm:pt>
    <dgm:pt modelId="{CA0C8FBE-22EE-43D7-BA13-CCB1C50C5C20}" type="pres">
      <dgm:prSet presAssocID="{EB55B92C-C67A-4076-B39B-E61B9C32EA48}" presName="node" presStyleLbl="node1" presStyleIdx="5" presStyleCnt="9">
        <dgm:presLayoutVars>
          <dgm:bulletEnabled val="1"/>
        </dgm:presLayoutVars>
      </dgm:prSet>
      <dgm:spPr/>
    </dgm:pt>
    <dgm:pt modelId="{19CEE04E-EDBA-494C-BB82-BBD40D1CC40F}" type="pres">
      <dgm:prSet presAssocID="{96BEB4C6-8B93-4541-A6D3-35E40BF18E12}" presName="sibTrans" presStyleCnt="0"/>
      <dgm:spPr/>
    </dgm:pt>
    <dgm:pt modelId="{06CF67CA-0EC9-4FB5-957E-A2CEA921CC56}" type="pres">
      <dgm:prSet presAssocID="{35C6FE45-EF39-4F84-BD92-0F780474CA8C}" presName="node" presStyleLbl="node1" presStyleIdx="6" presStyleCnt="9">
        <dgm:presLayoutVars>
          <dgm:bulletEnabled val="1"/>
        </dgm:presLayoutVars>
      </dgm:prSet>
      <dgm:spPr/>
    </dgm:pt>
    <dgm:pt modelId="{5611B004-7644-4104-8606-2DC11D499B24}" type="pres">
      <dgm:prSet presAssocID="{BCCAD610-586A-4A06-A611-DE51C26E00E5}" presName="sibTrans" presStyleCnt="0"/>
      <dgm:spPr/>
    </dgm:pt>
    <dgm:pt modelId="{20BCB5C9-5D39-4366-9DF4-E61F40672974}" type="pres">
      <dgm:prSet presAssocID="{0277EFF9-D036-4533-B357-4F66E781EA3E}" presName="node" presStyleLbl="node1" presStyleIdx="7" presStyleCnt="9">
        <dgm:presLayoutVars>
          <dgm:bulletEnabled val="1"/>
        </dgm:presLayoutVars>
      </dgm:prSet>
      <dgm:spPr/>
    </dgm:pt>
    <dgm:pt modelId="{0C2E2227-1E42-409E-AF26-5F3F5CAFA524}" type="pres">
      <dgm:prSet presAssocID="{89988C9B-C013-4040-B425-2996824A9BE9}" presName="sibTrans" presStyleCnt="0"/>
      <dgm:spPr/>
    </dgm:pt>
    <dgm:pt modelId="{E804A692-3193-491A-943E-4475E5B83ABB}" type="pres">
      <dgm:prSet presAssocID="{DF491829-7ED6-4CD1-B5CF-ED17B68E0AC3}" presName="node" presStyleLbl="node1" presStyleIdx="8" presStyleCnt="9">
        <dgm:presLayoutVars>
          <dgm:bulletEnabled val="1"/>
        </dgm:presLayoutVars>
      </dgm:prSet>
      <dgm:spPr/>
    </dgm:pt>
  </dgm:ptLst>
  <dgm:cxnLst>
    <dgm:cxn modelId="{5A3C6302-693B-49F3-818C-EBD939DE2770}" type="presOf" srcId="{DF491829-7ED6-4CD1-B5CF-ED17B68E0AC3}" destId="{E804A692-3193-491A-943E-4475E5B83ABB}" srcOrd="0" destOrd="0" presId="urn:microsoft.com/office/officeart/2005/8/layout/default"/>
    <dgm:cxn modelId="{6AADE203-EDED-45C8-AB7C-9AC30DCB9C51}" type="presOf" srcId="{AC4A01FA-CA71-4958-B9D4-AAD1332EAAF4}" destId="{E2FF9210-F010-4133-8198-766ED88D8059}" srcOrd="0" destOrd="0" presId="urn:microsoft.com/office/officeart/2005/8/layout/default"/>
    <dgm:cxn modelId="{8AD31108-0D38-4724-A4E9-6BA9AE11DF4D}" srcId="{1BC47286-5C51-436C-922A-11C75B2EB7A2}" destId="{DF491829-7ED6-4CD1-B5CF-ED17B68E0AC3}" srcOrd="8" destOrd="0" parTransId="{094D4B5C-ECBC-4437-B64F-370ED48DEE34}" sibTransId="{0FA8645D-35A2-45BE-8881-503BBCCBFCAB}"/>
    <dgm:cxn modelId="{DBF5AF0F-38EA-4A3E-A46A-9F3318773045}" type="presOf" srcId="{0277EFF9-D036-4533-B357-4F66E781EA3E}" destId="{20BCB5C9-5D39-4366-9DF4-E61F40672974}" srcOrd="0" destOrd="0" presId="urn:microsoft.com/office/officeart/2005/8/layout/default"/>
    <dgm:cxn modelId="{18FB1E18-EE79-4CEF-8E5A-3AEC1A9F7017}" type="presOf" srcId="{35C6FE45-EF39-4F84-BD92-0F780474CA8C}" destId="{06CF67CA-0EC9-4FB5-957E-A2CEA921CC56}" srcOrd="0" destOrd="0" presId="urn:microsoft.com/office/officeart/2005/8/layout/default"/>
    <dgm:cxn modelId="{91556A1A-EC68-4244-8D95-5470E27D6A92}" type="presOf" srcId="{21D7182B-61F6-41EE-8B28-1E31CCB29035}" destId="{1A18BFA4-DB6E-466A-AF15-08605EB00059}" srcOrd="0" destOrd="0" presId="urn:microsoft.com/office/officeart/2005/8/layout/default"/>
    <dgm:cxn modelId="{82874C23-BA2B-45EB-9DF0-7DA11E526FDC}" type="presOf" srcId="{8DEC8279-6A82-4942-BAE1-93A5051869A0}" destId="{AAB6B76E-3CB3-4DEC-8354-68F83BDF80FA}" srcOrd="0" destOrd="0" presId="urn:microsoft.com/office/officeart/2005/8/layout/default"/>
    <dgm:cxn modelId="{A658472D-732B-4CBF-AA8A-7E2A98E4619D}" srcId="{1BC47286-5C51-436C-922A-11C75B2EB7A2}" destId="{F086D371-A06C-4749-8EA0-6CC6CE805309}" srcOrd="2" destOrd="0" parTransId="{BAB721FF-E760-4881-AC5C-A173AFD688DC}" sibTransId="{D75A2C0D-1B6D-40B7-9227-B0F5A74B02F3}"/>
    <dgm:cxn modelId="{07085834-CCA9-4B51-A04C-88B5DD377FF8}" srcId="{1BC47286-5C51-436C-922A-11C75B2EB7A2}" destId="{35C6FE45-EF39-4F84-BD92-0F780474CA8C}" srcOrd="6" destOrd="0" parTransId="{2A4E81E7-464E-47E4-A961-48991CC4CAA7}" sibTransId="{BCCAD610-586A-4A06-A611-DE51C26E00E5}"/>
    <dgm:cxn modelId="{16A62C36-869A-42DD-B6FB-2373A36D75C7}" srcId="{1BC47286-5C51-436C-922A-11C75B2EB7A2}" destId="{AC4A01FA-CA71-4958-B9D4-AAD1332EAAF4}" srcOrd="1" destOrd="0" parTransId="{439E417F-2746-49E7-851A-15BCAA9F887B}" sibTransId="{6F262BCB-F96E-4631-8F65-1F2C011A9C1E}"/>
    <dgm:cxn modelId="{E733C93B-98C5-4261-AD28-0D0F044B9DF2}" srcId="{1BC47286-5C51-436C-922A-11C75B2EB7A2}" destId="{21D7182B-61F6-41EE-8B28-1E31CCB29035}" srcOrd="0" destOrd="0" parTransId="{AAEDEBE4-E7B7-48AC-B149-E7B34B171CCD}" sibTransId="{3B3EDF87-FA5A-4B74-8D0D-DC50BED15A3D}"/>
    <dgm:cxn modelId="{A6163F3D-2910-477F-8878-F5890C542190}" type="presOf" srcId="{F086D371-A06C-4749-8EA0-6CC6CE805309}" destId="{7E323EE0-9048-4F4E-B713-B9A44FF2FE64}" srcOrd="0" destOrd="0" presId="urn:microsoft.com/office/officeart/2005/8/layout/default"/>
    <dgm:cxn modelId="{155A065F-C5E7-49A4-99F5-05F964B212D7}" srcId="{1BC47286-5C51-436C-922A-11C75B2EB7A2}" destId="{8E246043-C00D-4E56-B74C-954F87D9C75D}" srcOrd="3" destOrd="0" parTransId="{FA7FD334-CCD2-4227-B91E-FC65D4ED180C}" sibTransId="{91FDA0A2-2C50-4279-9049-D255606D9FFE}"/>
    <dgm:cxn modelId="{48ACC550-22F5-493F-B9E1-E13DF0C167A8}" srcId="{1BC47286-5C51-436C-922A-11C75B2EB7A2}" destId="{8DEC8279-6A82-4942-BAE1-93A5051869A0}" srcOrd="4" destOrd="0" parTransId="{C47B7698-F829-4D70-9ED2-DEBF8809D73D}" sibTransId="{4B8C2B7A-4F1B-4772-930D-8EBB0116FA38}"/>
    <dgm:cxn modelId="{623C3C53-3EC8-43AE-B2A5-DB5789DFE9D3}" type="presOf" srcId="{1BC47286-5C51-436C-922A-11C75B2EB7A2}" destId="{EC7019AE-2EDB-42E8-A4C1-D134C6FBCBC4}" srcOrd="0" destOrd="0" presId="urn:microsoft.com/office/officeart/2005/8/layout/default"/>
    <dgm:cxn modelId="{3F62709C-7023-4467-88F4-6A3415807B31}" srcId="{1BC47286-5C51-436C-922A-11C75B2EB7A2}" destId="{0277EFF9-D036-4533-B357-4F66E781EA3E}" srcOrd="7" destOrd="0" parTransId="{E14FC9CF-2AFF-4C9D-B178-C5FB85B67341}" sibTransId="{89988C9B-C013-4040-B425-2996824A9BE9}"/>
    <dgm:cxn modelId="{7DC52FB8-A015-4053-902A-79EF4B3EFF66}" type="presOf" srcId="{8E246043-C00D-4E56-B74C-954F87D9C75D}" destId="{EE6C8A6D-B9AB-4666-8A69-7015982FC32D}" srcOrd="0" destOrd="0" presId="urn:microsoft.com/office/officeart/2005/8/layout/default"/>
    <dgm:cxn modelId="{1CAA42C3-6BEF-4BD3-B32B-FD5A5A585502}" type="presOf" srcId="{EB55B92C-C67A-4076-B39B-E61B9C32EA48}" destId="{CA0C8FBE-22EE-43D7-BA13-CCB1C50C5C20}" srcOrd="0" destOrd="0" presId="urn:microsoft.com/office/officeart/2005/8/layout/default"/>
    <dgm:cxn modelId="{80F104C6-06E1-4F85-B358-947F3BB4A67F}" srcId="{1BC47286-5C51-436C-922A-11C75B2EB7A2}" destId="{EB55B92C-C67A-4076-B39B-E61B9C32EA48}" srcOrd="5" destOrd="0" parTransId="{845ED45C-56B0-4A0F-A438-A7B85F0CF44C}" sibTransId="{96BEB4C6-8B93-4541-A6D3-35E40BF18E12}"/>
    <dgm:cxn modelId="{2C23F636-BE34-42E4-AF9D-502337A9CD0C}" type="presParOf" srcId="{EC7019AE-2EDB-42E8-A4C1-D134C6FBCBC4}" destId="{1A18BFA4-DB6E-466A-AF15-08605EB00059}" srcOrd="0" destOrd="0" presId="urn:microsoft.com/office/officeart/2005/8/layout/default"/>
    <dgm:cxn modelId="{1175F412-124A-4BEE-9A32-0C12FB56C891}" type="presParOf" srcId="{EC7019AE-2EDB-42E8-A4C1-D134C6FBCBC4}" destId="{C055363E-06C7-4839-AADC-B2199014306A}" srcOrd="1" destOrd="0" presId="urn:microsoft.com/office/officeart/2005/8/layout/default"/>
    <dgm:cxn modelId="{BC72A7B0-535D-472C-A364-3133F525BEAE}" type="presParOf" srcId="{EC7019AE-2EDB-42E8-A4C1-D134C6FBCBC4}" destId="{E2FF9210-F010-4133-8198-766ED88D8059}" srcOrd="2" destOrd="0" presId="urn:microsoft.com/office/officeart/2005/8/layout/default"/>
    <dgm:cxn modelId="{C7487F67-B8B2-432A-8AB6-E230933C8080}" type="presParOf" srcId="{EC7019AE-2EDB-42E8-A4C1-D134C6FBCBC4}" destId="{9B7D696C-B82E-4180-B6D3-51F6CDDD037C}" srcOrd="3" destOrd="0" presId="urn:microsoft.com/office/officeart/2005/8/layout/default"/>
    <dgm:cxn modelId="{72BB97D9-3BC4-407A-A654-386511F725B1}" type="presParOf" srcId="{EC7019AE-2EDB-42E8-A4C1-D134C6FBCBC4}" destId="{7E323EE0-9048-4F4E-B713-B9A44FF2FE64}" srcOrd="4" destOrd="0" presId="urn:microsoft.com/office/officeart/2005/8/layout/default"/>
    <dgm:cxn modelId="{CC356DBF-A590-4035-A169-B10359D5B1F0}" type="presParOf" srcId="{EC7019AE-2EDB-42E8-A4C1-D134C6FBCBC4}" destId="{5874E580-FFF6-4F1E-BE18-9D52F9D4CC36}" srcOrd="5" destOrd="0" presId="urn:microsoft.com/office/officeart/2005/8/layout/default"/>
    <dgm:cxn modelId="{1BD3936E-5A49-4108-8119-A480D5D8527F}" type="presParOf" srcId="{EC7019AE-2EDB-42E8-A4C1-D134C6FBCBC4}" destId="{EE6C8A6D-B9AB-4666-8A69-7015982FC32D}" srcOrd="6" destOrd="0" presId="urn:microsoft.com/office/officeart/2005/8/layout/default"/>
    <dgm:cxn modelId="{15E4C0AD-48EA-48E4-B875-3EB30065DCF1}" type="presParOf" srcId="{EC7019AE-2EDB-42E8-A4C1-D134C6FBCBC4}" destId="{3B1D7E4C-493A-4E6E-8150-27467410E636}" srcOrd="7" destOrd="0" presId="urn:microsoft.com/office/officeart/2005/8/layout/default"/>
    <dgm:cxn modelId="{E11FB375-1E37-429B-8B47-1DDED92EEA48}" type="presParOf" srcId="{EC7019AE-2EDB-42E8-A4C1-D134C6FBCBC4}" destId="{AAB6B76E-3CB3-4DEC-8354-68F83BDF80FA}" srcOrd="8" destOrd="0" presId="urn:microsoft.com/office/officeart/2005/8/layout/default"/>
    <dgm:cxn modelId="{52065A7C-DB98-419E-B9E7-56E146A8FAC0}" type="presParOf" srcId="{EC7019AE-2EDB-42E8-A4C1-D134C6FBCBC4}" destId="{1088AF26-FE2A-4822-BA45-A7C8FB1FBD57}" srcOrd="9" destOrd="0" presId="urn:microsoft.com/office/officeart/2005/8/layout/default"/>
    <dgm:cxn modelId="{3AE4CF59-1898-4EB6-95C5-CBB40651BF73}" type="presParOf" srcId="{EC7019AE-2EDB-42E8-A4C1-D134C6FBCBC4}" destId="{CA0C8FBE-22EE-43D7-BA13-CCB1C50C5C20}" srcOrd="10" destOrd="0" presId="urn:microsoft.com/office/officeart/2005/8/layout/default"/>
    <dgm:cxn modelId="{BA81BADE-2813-44C4-9043-A39E19757FD2}" type="presParOf" srcId="{EC7019AE-2EDB-42E8-A4C1-D134C6FBCBC4}" destId="{19CEE04E-EDBA-494C-BB82-BBD40D1CC40F}" srcOrd="11" destOrd="0" presId="urn:microsoft.com/office/officeart/2005/8/layout/default"/>
    <dgm:cxn modelId="{C5DA00D5-253B-41A1-99BF-C024A4FC94A4}" type="presParOf" srcId="{EC7019AE-2EDB-42E8-A4C1-D134C6FBCBC4}" destId="{06CF67CA-0EC9-4FB5-957E-A2CEA921CC56}" srcOrd="12" destOrd="0" presId="urn:microsoft.com/office/officeart/2005/8/layout/default"/>
    <dgm:cxn modelId="{1DD1D352-754E-401D-BBF6-0EB0FB4A8B6D}" type="presParOf" srcId="{EC7019AE-2EDB-42E8-A4C1-D134C6FBCBC4}" destId="{5611B004-7644-4104-8606-2DC11D499B24}" srcOrd="13" destOrd="0" presId="urn:microsoft.com/office/officeart/2005/8/layout/default"/>
    <dgm:cxn modelId="{01109E48-FEEB-4F24-83A1-3A1B8E09582A}" type="presParOf" srcId="{EC7019AE-2EDB-42E8-A4C1-D134C6FBCBC4}" destId="{20BCB5C9-5D39-4366-9DF4-E61F40672974}" srcOrd="14" destOrd="0" presId="urn:microsoft.com/office/officeart/2005/8/layout/default"/>
    <dgm:cxn modelId="{D0F342CB-D89A-47FA-A6A9-8FB449F212B0}" type="presParOf" srcId="{EC7019AE-2EDB-42E8-A4C1-D134C6FBCBC4}" destId="{0C2E2227-1E42-409E-AF26-5F3F5CAFA524}" srcOrd="15" destOrd="0" presId="urn:microsoft.com/office/officeart/2005/8/layout/default"/>
    <dgm:cxn modelId="{2655440F-F651-4D72-877B-D990F1AA03EE}" type="presParOf" srcId="{EC7019AE-2EDB-42E8-A4C1-D134C6FBCBC4}" destId="{E804A692-3193-491A-943E-4475E5B83ABB}" srcOrd="1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F217F-71BF-478C-B0DB-BC7E2EFCED3D}">
      <dsp:nvSpPr>
        <dsp:cNvPr id="0" name=""/>
        <dsp:cNvSpPr/>
      </dsp:nvSpPr>
      <dsp:spPr>
        <a:xfrm>
          <a:off x="1283" y="507350"/>
          <a:ext cx="4505585" cy="286104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01068A2F-BC3E-4F3D-A1C3-2D6BF03B2E15}">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To improve communication within the project team and Amazon we will outline some strategies that can be applied.</a:t>
          </a:r>
        </a:p>
      </dsp:txBody>
      <dsp:txXfrm>
        <a:off x="585701" y="1066737"/>
        <a:ext cx="4337991" cy="2693452"/>
      </dsp:txXfrm>
    </dsp:sp>
    <dsp:sp modelId="{9134ED64-19C1-452E-AEB9-5571E00D7FDE}">
      <dsp:nvSpPr>
        <dsp:cNvPr id="0" name=""/>
        <dsp:cNvSpPr/>
      </dsp:nvSpPr>
      <dsp:spPr>
        <a:xfrm>
          <a:off x="5508110" y="507350"/>
          <a:ext cx="4505585" cy="286104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D215631-8F47-46EB-911B-4825A82BC966}">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"All </a:t>
          </a:r>
          <a:r>
            <a:rPr lang="en-GB" sz="2900" kern="1200"/>
            <a:t>organisations</a:t>
          </a:r>
          <a:r>
            <a:rPr lang="en-US" sz="2900" kern="1200"/>
            <a:t> regard effective communication as essential for survival. Without communication a business would not exist" (Fielding, 2006).</a:t>
          </a:r>
        </a:p>
      </dsp:txBody>
      <dsp:txXfrm>
        <a:off x="6092527" y="1066737"/>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BFA4-DB6E-466A-AF15-08605EB00059}">
      <dsp:nvSpPr>
        <dsp:cNvPr id="0" name=""/>
        <dsp:cNvSpPr/>
      </dsp:nvSpPr>
      <dsp:spPr>
        <a:xfrm>
          <a:off x="0" y="94205"/>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Increased revenue</a:t>
          </a:r>
        </a:p>
      </dsp:txBody>
      <dsp:txXfrm>
        <a:off x="0" y="94205"/>
        <a:ext cx="1885704" cy="1131422"/>
      </dsp:txXfrm>
    </dsp:sp>
    <dsp:sp modelId="{E2FF9210-F010-4133-8198-766ED88D8059}">
      <dsp:nvSpPr>
        <dsp:cNvPr id="0" name=""/>
        <dsp:cNvSpPr/>
      </dsp:nvSpPr>
      <dsp:spPr>
        <a:xfrm>
          <a:off x="2074274" y="94205"/>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Reduced operation costs</a:t>
          </a:r>
        </a:p>
      </dsp:txBody>
      <dsp:txXfrm>
        <a:off x="2074274" y="94205"/>
        <a:ext cx="1885704" cy="1131422"/>
      </dsp:txXfrm>
    </dsp:sp>
    <dsp:sp modelId="{7E323EE0-9048-4F4E-B713-B9A44FF2FE64}">
      <dsp:nvSpPr>
        <dsp:cNvPr id="0" name=""/>
        <dsp:cNvSpPr/>
      </dsp:nvSpPr>
      <dsp:spPr>
        <a:xfrm>
          <a:off x="4148549" y="94205"/>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Improved company image</a:t>
          </a:r>
        </a:p>
      </dsp:txBody>
      <dsp:txXfrm>
        <a:off x="4148549" y="94205"/>
        <a:ext cx="1885704" cy="1131422"/>
      </dsp:txXfrm>
    </dsp:sp>
    <dsp:sp modelId="{EE6C8A6D-B9AB-4666-8A69-7015982FC32D}">
      <dsp:nvSpPr>
        <dsp:cNvPr id="0" name=""/>
        <dsp:cNvSpPr/>
      </dsp:nvSpPr>
      <dsp:spPr>
        <a:xfrm>
          <a:off x="0" y="1414198"/>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Increased customer loyalty and retention</a:t>
          </a:r>
        </a:p>
      </dsp:txBody>
      <dsp:txXfrm>
        <a:off x="0" y="1414198"/>
        <a:ext cx="1885704" cy="1131422"/>
      </dsp:txXfrm>
    </dsp:sp>
    <dsp:sp modelId="{AAB6B76E-3CB3-4DEC-8354-68F83BDF80FA}">
      <dsp:nvSpPr>
        <dsp:cNvPr id="0" name=""/>
        <dsp:cNvSpPr/>
      </dsp:nvSpPr>
      <dsp:spPr>
        <a:xfrm>
          <a:off x="2074274" y="1414198"/>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Improved internal/external communication</a:t>
          </a:r>
        </a:p>
      </dsp:txBody>
      <dsp:txXfrm>
        <a:off x="2074274" y="1414198"/>
        <a:ext cx="1885704" cy="1131422"/>
      </dsp:txXfrm>
    </dsp:sp>
    <dsp:sp modelId="{CA0C8FBE-22EE-43D7-BA13-CCB1C50C5C20}">
      <dsp:nvSpPr>
        <dsp:cNvPr id="0" name=""/>
        <dsp:cNvSpPr/>
      </dsp:nvSpPr>
      <dsp:spPr>
        <a:xfrm>
          <a:off x="4148549" y="1414198"/>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Improved customer relationship</a:t>
          </a:r>
        </a:p>
      </dsp:txBody>
      <dsp:txXfrm>
        <a:off x="4148549" y="1414198"/>
        <a:ext cx="1885704" cy="1131422"/>
      </dsp:txXfrm>
    </dsp:sp>
    <dsp:sp modelId="{06CF67CA-0EC9-4FB5-957E-A2CEA921CC56}">
      <dsp:nvSpPr>
        <dsp:cNvPr id="0" name=""/>
        <dsp:cNvSpPr/>
      </dsp:nvSpPr>
      <dsp:spPr>
        <a:xfrm>
          <a:off x="0" y="2734191"/>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Promotes trust</a:t>
          </a:r>
        </a:p>
      </dsp:txBody>
      <dsp:txXfrm>
        <a:off x="0" y="2734191"/>
        <a:ext cx="1885704" cy="1131422"/>
      </dsp:txXfrm>
    </dsp:sp>
    <dsp:sp modelId="{20BCB5C9-5D39-4366-9DF4-E61F40672974}">
      <dsp:nvSpPr>
        <dsp:cNvPr id="0" name=""/>
        <dsp:cNvSpPr/>
      </dsp:nvSpPr>
      <dsp:spPr>
        <a:xfrm>
          <a:off x="2074274" y="2734191"/>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Resolves issues</a:t>
          </a:r>
        </a:p>
      </dsp:txBody>
      <dsp:txXfrm>
        <a:off x="2074274" y="2734191"/>
        <a:ext cx="1885704" cy="1131422"/>
      </dsp:txXfrm>
    </dsp:sp>
    <dsp:sp modelId="{E804A692-3193-491A-943E-4475E5B83ABB}">
      <dsp:nvSpPr>
        <dsp:cNvPr id="0" name=""/>
        <dsp:cNvSpPr/>
      </dsp:nvSpPr>
      <dsp:spPr>
        <a:xfrm>
          <a:off x="4148549" y="2734191"/>
          <a:ext cx="1885704" cy="113142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Enhances team member engagement</a:t>
          </a:r>
        </a:p>
      </dsp:txBody>
      <dsp:txXfrm>
        <a:off x="4148549" y="2734191"/>
        <a:ext cx="1885704" cy="11314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E3458E-A9E6-43B5-9008-DA4475D84FF8}" type="datetimeFigureOut">
              <a:t>12/8/2022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5FDAC-5432-43B6-B09B-1F4CC416BD02}" type="slidenum">
              <a:t>‹#›</a:t>
            </a:fld>
            <a:endParaRPr lang="en-US"/>
          </a:p>
        </p:txBody>
      </p:sp>
    </p:spTree>
    <p:extLst>
      <p:ext uri="{BB962C8B-B14F-4D97-AF65-F5344CB8AC3E}">
        <p14:creationId xmlns:p14="http://schemas.microsoft.com/office/powerpoint/2010/main" val="3153894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purpose of this presentation is to improve communication within the project team and Amazon, we will do this by applying some strategies outlined in the presentation.</a:t>
            </a:r>
          </a:p>
          <a:p>
            <a:endParaRPr lang="en-US" dirty="0">
              <a:cs typeface="Calibri"/>
            </a:endParaRPr>
          </a:p>
        </p:txBody>
      </p:sp>
      <p:sp>
        <p:nvSpPr>
          <p:cNvPr id="4" name="Slide Number Placeholder 3"/>
          <p:cNvSpPr>
            <a:spLocks noGrp="1"/>
          </p:cNvSpPr>
          <p:nvPr>
            <p:ph type="sldNum" sz="quarter" idx="5"/>
          </p:nvPr>
        </p:nvSpPr>
        <p:spPr/>
        <p:txBody>
          <a:bodyPr/>
          <a:lstStyle/>
          <a:p>
            <a:fld id="{1165FDAC-5432-43B6-B09B-1F4CC416BD02}" type="slidenum">
              <a:rPr lang="en-US"/>
              <a:t>2</a:t>
            </a:fld>
            <a:endParaRPr lang="en-US"/>
          </a:p>
        </p:txBody>
      </p:sp>
    </p:spTree>
    <p:extLst>
      <p:ext uri="{BB962C8B-B14F-4D97-AF65-F5344CB8AC3E}">
        <p14:creationId xmlns:p14="http://schemas.microsoft.com/office/powerpoint/2010/main" val="4041915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Benefits of communication</a:t>
            </a:r>
          </a:p>
          <a:p>
            <a:r>
              <a:rPr lang="en-US" dirty="0"/>
              <a:t>Teamwork is facilitated by effective communication. Having a better understanding of how their work works together with the work of others and how it contributes to the business goals of the team will make your team members feel empowered and ready to act.</a:t>
            </a:r>
            <a:endParaRPr lang="en-US" dirty="0">
              <a:cs typeface="Calibri"/>
            </a:endParaRPr>
          </a:p>
          <a:p>
            <a:r>
              <a:rPr lang="en-US" dirty="0">
                <a:cs typeface="Calibri"/>
              </a:rPr>
              <a:t>How could Tom, the project team and Amazon all benefit from effective communication?</a:t>
            </a:r>
            <a:endParaRPr lang="en-US"/>
          </a:p>
          <a:p>
            <a:pPr marL="171450" indent="-171450">
              <a:buFont typeface="Arial"/>
              <a:buChar char="•"/>
            </a:pPr>
            <a:r>
              <a:rPr lang="en-US" dirty="0"/>
              <a:t>Increased revenue</a:t>
            </a:r>
            <a:endParaRPr lang="en-US" dirty="0">
              <a:cs typeface="Calibri"/>
            </a:endParaRPr>
          </a:p>
          <a:p>
            <a:pPr marL="171450" indent="-171450">
              <a:buFont typeface="Arial"/>
              <a:buChar char="•"/>
            </a:pPr>
            <a:r>
              <a:rPr lang="en-US" dirty="0"/>
              <a:t>Reduced operation costs</a:t>
            </a:r>
            <a:endParaRPr lang="en-US" dirty="0">
              <a:cs typeface="Calibri"/>
            </a:endParaRPr>
          </a:p>
          <a:p>
            <a:pPr marL="171450" indent="-171450">
              <a:buFont typeface="Arial"/>
              <a:buChar char="•"/>
            </a:pPr>
            <a:r>
              <a:rPr lang="en-US" dirty="0"/>
              <a:t>Improved company image</a:t>
            </a:r>
            <a:endParaRPr lang="en-US" dirty="0">
              <a:cs typeface="Calibri"/>
            </a:endParaRPr>
          </a:p>
          <a:p>
            <a:pPr marL="171450" indent="-171450">
              <a:buFont typeface="Arial"/>
              <a:buChar char="•"/>
            </a:pPr>
            <a:r>
              <a:rPr lang="en-US" dirty="0"/>
              <a:t>Increased customer loyalty and retention</a:t>
            </a:r>
            <a:endParaRPr lang="en-US" dirty="0">
              <a:cs typeface="Calibri"/>
            </a:endParaRPr>
          </a:p>
          <a:p>
            <a:pPr marL="171450" indent="-171450">
              <a:buFont typeface="Arial"/>
              <a:buChar char="•"/>
            </a:pPr>
            <a:r>
              <a:rPr lang="en-US" dirty="0"/>
              <a:t>Improved internal/external communication</a:t>
            </a:r>
            <a:endParaRPr lang="en-US" dirty="0">
              <a:cs typeface="Calibri"/>
            </a:endParaRPr>
          </a:p>
          <a:p>
            <a:pPr marL="171450" indent="-171450">
              <a:buFont typeface="Arial"/>
              <a:buChar char="•"/>
            </a:pPr>
            <a:r>
              <a:rPr lang="en-US" dirty="0"/>
              <a:t>Improved customer relationship</a:t>
            </a:r>
            <a:endParaRPr lang="en-US" dirty="0">
              <a:cs typeface="Calibri"/>
            </a:endParaRPr>
          </a:p>
          <a:p>
            <a:pPr marL="171450" indent="-171450">
              <a:buFont typeface="Arial"/>
              <a:buChar char="•"/>
            </a:pPr>
            <a:r>
              <a:rPr lang="en-US" dirty="0"/>
              <a:t>Promotes trust</a:t>
            </a:r>
            <a:endParaRPr lang="en-US" dirty="0">
              <a:cs typeface="Calibri"/>
            </a:endParaRPr>
          </a:p>
          <a:p>
            <a:pPr marL="171450" indent="-171450">
              <a:buFont typeface="Arial"/>
              <a:buChar char="•"/>
            </a:pPr>
            <a:r>
              <a:rPr lang="en-US" dirty="0"/>
              <a:t>Resolves issues</a:t>
            </a:r>
            <a:endParaRPr lang="en-US" dirty="0">
              <a:cs typeface="Calibri"/>
            </a:endParaRPr>
          </a:p>
          <a:p>
            <a:pPr marL="171450" indent="-171450">
              <a:buFont typeface="Arial"/>
              <a:buChar char="•"/>
            </a:pPr>
            <a:r>
              <a:rPr lang="en-US" dirty="0"/>
              <a:t>Enhances team member engagement</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165FDAC-5432-43B6-B09B-1F4CC416BD02}" type="slidenum">
              <a:t>3</a:t>
            </a:fld>
            <a:endParaRPr lang="en-US"/>
          </a:p>
        </p:txBody>
      </p:sp>
    </p:spTree>
    <p:extLst>
      <p:ext uri="{BB962C8B-B14F-4D97-AF65-F5344CB8AC3E}">
        <p14:creationId xmlns:p14="http://schemas.microsoft.com/office/powerpoint/2010/main" val="1216071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GB" dirty="0"/>
              <a:t>Message- what is sent by sender that could be a voice, audio, text, video or other media. A message contains</a:t>
            </a:r>
            <a:endParaRPr lang="en-US" dirty="0"/>
          </a:p>
          <a:p>
            <a:pPr>
              <a:lnSpc>
                <a:spcPct val="90000"/>
              </a:lnSpc>
              <a:spcBef>
                <a:spcPts val="1000"/>
              </a:spcBef>
            </a:pPr>
            <a:endParaRPr lang="en-GB" dirty="0"/>
          </a:p>
          <a:p>
            <a:pPr marL="285750" indent="-285750">
              <a:lnSpc>
                <a:spcPct val="90000"/>
              </a:lnSpc>
              <a:spcBef>
                <a:spcPts val="1000"/>
              </a:spcBef>
              <a:buFont typeface="Arial,Sans-Serif"/>
              <a:buChar char="•"/>
            </a:pPr>
            <a:r>
              <a:rPr lang="en-GB" dirty="0"/>
              <a:t>Content -which is the whole message</a:t>
            </a:r>
            <a:endParaRPr lang="en-US" dirty="0"/>
          </a:p>
          <a:p>
            <a:pPr marL="285750" indent="-285750">
              <a:lnSpc>
                <a:spcPct val="90000"/>
              </a:lnSpc>
              <a:spcBef>
                <a:spcPts val="1000"/>
              </a:spcBef>
              <a:buFont typeface="Arial,Sans-Serif"/>
              <a:buChar char="•"/>
            </a:pPr>
            <a:r>
              <a:rPr lang="en-GB" dirty="0"/>
              <a:t>Elements – nonverbal elements such as gestures and signs</a:t>
            </a:r>
            <a:endParaRPr lang="en-US" dirty="0"/>
          </a:p>
          <a:p>
            <a:pPr marL="285750" indent="-285750">
              <a:lnSpc>
                <a:spcPct val="90000"/>
              </a:lnSpc>
              <a:spcBef>
                <a:spcPts val="1000"/>
              </a:spcBef>
              <a:buFont typeface="Arial,Sans-Serif"/>
              <a:buChar char="•"/>
            </a:pPr>
            <a:r>
              <a:rPr lang="en-GB" dirty="0"/>
              <a:t>Treatment – the way message is conveyed</a:t>
            </a:r>
            <a:endParaRPr lang="en-US" dirty="0"/>
          </a:p>
          <a:p>
            <a:pPr marL="285750" indent="-285750">
              <a:lnSpc>
                <a:spcPct val="90000"/>
              </a:lnSpc>
              <a:spcBef>
                <a:spcPts val="1000"/>
              </a:spcBef>
              <a:buFont typeface="Arial,Sans-Serif"/>
              <a:buChar char="•"/>
            </a:pPr>
            <a:r>
              <a:rPr lang="en-GB" dirty="0"/>
              <a:t>Structure - the way it has been structured or arranged</a:t>
            </a:r>
            <a:endParaRPr lang="en-US" dirty="0"/>
          </a:p>
          <a:p>
            <a:pPr marL="285750" indent="-285750">
              <a:lnSpc>
                <a:spcPct val="90000"/>
              </a:lnSpc>
              <a:spcBef>
                <a:spcPts val="1000"/>
              </a:spcBef>
              <a:buFont typeface="Arial,Sans-Serif"/>
              <a:buChar char="•"/>
            </a:pPr>
            <a:r>
              <a:rPr lang="en-GB" dirty="0"/>
              <a:t>Code- form in which the message is sent. </a:t>
            </a:r>
            <a:endParaRPr lang="en-US" dirty="0"/>
          </a:p>
          <a:p>
            <a:pPr marL="285750" indent="-285750">
              <a:lnSpc>
                <a:spcPct val="90000"/>
              </a:lnSpc>
              <a:spcBef>
                <a:spcPts val="1000"/>
              </a:spcBef>
              <a:buFont typeface="Arial,Sans-Serif"/>
              <a:buChar char="•"/>
            </a:pPr>
            <a:endParaRPr lang="en-GB" dirty="0"/>
          </a:p>
          <a:p>
            <a:pPr>
              <a:lnSpc>
                <a:spcPct val="90000"/>
              </a:lnSpc>
              <a:spcBef>
                <a:spcPts val="1000"/>
              </a:spcBef>
            </a:pPr>
            <a:r>
              <a:rPr lang="en-GB" dirty="0"/>
              <a:t>Channel - medium used to send the message. In interpersonal communication our five senses are important in how we communicate effectively </a:t>
            </a:r>
            <a:endParaRPr lang="en-US" dirty="0"/>
          </a:p>
          <a:p>
            <a:pPr marL="171450" indent="-171450">
              <a:lnSpc>
                <a:spcPct val="90000"/>
              </a:lnSpc>
              <a:spcBef>
                <a:spcPts val="1000"/>
              </a:spcBef>
              <a:buFont typeface="Arial,Sans-Serif"/>
              <a:buChar char="•"/>
            </a:pPr>
            <a:endParaRPr lang="en-GB" dirty="0"/>
          </a:p>
          <a:p>
            <a:pPr marL="171450" indent="-171450">
              <a:lnSpc>
                <a:spcPct val="90000"/>
              </a:lnSpc>
              <a:spcBef>
                <a:spcPts val="1000"/>
              </a:spcBef>
              <a:buFont typeface="Arial,Sans-Serif"/>
              <a:buChar char="•"/>
            </a:pPr>
            <a:r>
              <a:rPr lang="en-GB" dirty="0"/>
              <a:t>Hearing   – Face to face, phone call, video calls, through sources</a:t>
            </a:r>
            <a:endParaRPr lang="en-US" dirty="0"/>
          </a:p>
          <a:p>
            <a:pPr marL="171450" indent="-171450">
              <a:lnSpc>
                <a:spcPct val="90000"/>
              </a:lnSpc>
              <a:spcBef>
                <a:spcPts val="1000"/>
              </a:spcBef>
              <a:buFont typeface="Arial,Sans-Serif"/>
              <a:buChar char="•"/>
            </a:pPr>
            <a:r>
              <a:rPr lang="en-GB" dirty="0"/>
              <a:t>Seeing     – Face to face, video calls, email, letters</a:t>
            </a:r>
            <a:endParaRPr lang="en-US" dirty="0"/>
          </a:p>
          <a:p>
            <a:pPr marL="171450" indent="-171450">
              <a:lnSpc>
                <a:spcPct val="90000"/>
              </a:lnSpc>
              <a:spcBef>
                <a:spcPts val="1000"/>
              </a:spcBef>
              <a:buFont typeface="Arial,Sans-Serif"/>
              <a:buChar char="•"/>
            </a:pPr>
            <a:r>
              <a:rPr lang="en-GB" dirty="0"/>
              <a:t>Touching – Holding hands, </a:t>
            </a:r>
            <a:endParaRPr lang="en-US" dirty="0"/>
          </a:p>
          <a:p>
            <a:pPr marL="171450" indent="-171450">
              <a:lnSpc>
                <a:spcPct val="90000"/>
              </a:lnSpc>
              <a:spcBef>
                <a:spcPts val="1000"/>
              </a:spcBef>
              <a:buFont typeface="Arial,Sans-Serif"/>
              <a:buChar char="•"/>
            </a:pPr>
            <a:r>
              <a:rPr lang="en-GB" dirty="0"/>
              <a:t>Smelling </a:t>
            </a:r>
            <a:endParaRPr lang="en-US" dirty="0"/>
          </a:p>
          <a:p>
            <a:pPr marL="171450" indent="-171450">
              <a:lnSpc>
                <a:spcPct val="90000"/>
              </a:lnSpc>
              <a:spcBef>
                <a:spcPts val="1000"/>
              </a:spcBef>
              <a:buFont typeface="Arial,Sans-Serif"/>
              <a:buChar char="•"/>
            </a:pPr>
            <a:r>
              <a:rPr lang="en-GB" dirty="0"/>
              <a:t>Tasting   </a:t>
            </a:r>
            <a:endParaRPr lang="en-US" dirty="0"/>
          </a:p>
          <a:p>
            <a:pPr marL="171450" indent="-171450">
              <a:lnSpc>
                <a:spcPct val="90000"/>
              </a:lnSpc>
              <a:spcBef>
                <a:spcPts val="1000"/>
              </a:spcBef>
              <a:buFont typeface="Arial,Sans-Serif"/>
              <a:buChar char="•"/>
            </a:pPr>
            <a:endParaRPr lang="en-GB" dirty="0"/>
          </a:p>
          <a:p>
            <a:pPr>
              <a:lnSpc>
                <a:spcPct val="90000"/>
              </a:lnSpc>
              <a:spcBef>
                <a:spcPts val="1000"/>
              </a:spcBef>
            </a:pPr>
            <a:r>
              <a:rPr lang="en-GB" dirty="0"/>
              <a:t>Receiver is the person who gets the message and a receiver must have very good listening skills as well as the following;</a:t>
            </a:r>
            <a:endParaRPr lang="en-US" dirty="0"/>
          </a:p>
          <a:p>
            <a:pPr marL="171450" indent="-171450">
              <a:lnSpc>
                <a:spcPct val="90000"/>
              </a:lnSpc>
              <a:spcBef>
                <a:spcPts val="1000"/>
              </a:spcBef>
              <a:buFont typeface="Arial,Sans-Serif"/>
              <a:buChar char="•"/>
            </a:pPr>
            <a:r>
              <a:rPr lang="en-GB" dirty="0"/>
              <a:t>Communication skills – ability to speak, write, read and listen.</a:t>
            </a:r>
            <a:endParaRPr lang="en-US" dirty="0"/>
          </a:p>
          <a:p>
            <a:pPr marL="171450" indent="-171450">
              <a:lnSpc>
                <a:spcPct val="90000"/>
              </a:lnSpc>
              <a:spcBef>
                <a:spcPts val="1000"/>
              </a:spcBef>
              <a:buFont typeface="Arial,Sans-Serif"/>
              <a:buChar char="•"/>
            </a:pPr>
            <a:r>
              <a:rPr lang="en-GB" dirty="0"/>
              <a:t>Attitudes should fit into situation</a:t>
            </a:r>
            <a:endParaRPr lang="en-US" dirty="0"/>
          </a:p>
          <a:p>
            <a:pPr marL="171450" indent="-171450">
              <a:lnSpc>
                <a:spcPct val="90000"/>
              </a:lnSpc>
              <a:spcBef>
                <a:spcPts val="1000"/>
              </a:spcBef>
              <a:buFont typeface="Arial,Sans-Serif"/>
              <a:buChar char="•"/>
            </a:pPr>
            <a:r>
              <a:rPr lang="en-GB" dirty="0"/>
              <a:t>Knowledge – about the subject </a:t>
            </a:r>
            <a:endParaRPr lang="en-US" dirty="0"/>
          </a:p>
          <a:p>
            <a:pPr marL="171450" indent="-171450">
              <a:lnSpc>
                <a:spcPct val="90000"/>
              </a:lnSpc>
              <a:spcBef>
                <a:spcPts val="1000"/>
              </a:spcBef>
              <a:buFont typeface="Arial,Sans-Serif"/>
              <a:buChar char="•"/>
            </a:pPr>
            <a:r>
              <a:rPr lang="en-GB" dirty="0"/>
              <a:t>Social Systems – values, beliefs and culture </a:t>
            </a:r>
            <a:endParaRPr lang="en-US" dirty="0"/>
          </a:p>
          <a:p>
            <a:pPr marL="171450" indent="-171450">
              <a:lnSpc>
                <a:spcPct val="90000"/>
              </a:lnSpc>
              <a:spcBef>
                <a:spcPts val="1000"/>
              </a:spcBef>
              <a:buFont typeface="Arial,Sans-Serif"/>
              <a:buChar char="•"/>
            </a:pPr>
            <a:r>
              <a:rPr lang="en-GB" dirty="0"/>
              <a:t>Culture - Cultural differences make messages different </a:t>
            </a:r>
            <a:endParaRPr lang="en-US" dirty="0"/>
          </a:p>
        </p:txBody>
      </p:sp>
      <p:sp>
        <p:nvSpPr>
          <p:cNvPr id="4" name="Slide Number Placeholder 3"/>
          <p:cNvSpPr>
            <a:spLocks noGrp="1"/>
          </p:cNvSpPr>
          <p:nvPr>
            <p:ph type="sldNum" sz="quarter" idx="5"/>
          </p:nvPr>
        </p:nvSpPr>
        <p:spPr/>
        <p:txBody>
          <a:bodyPr/>
          <a:lstStyle/>
          <a:p>
            <a:fld id="{1165FDAC-5432-43B6-B09B-1F4CC416BD02}" type="slidenum">
              <a:rPr lang="en-US"/>
              <a:t>5</a:t>
            </a:fld>
            <a:endParaRPr lang="en-US"/>
          </a:p>
        </p:txBody>
      </p:sp>
    </p:spTree>
    <p:extLst>
      <p:ext uri="{BB962C8B-B14F-4D97-AF65-F5344CB8AC3E}">
        <p14:creationId xmlns:p14="http://schemas.microsoft.com/office/powerpoint/2010/main" val="2043939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channel means the medium or media through which the message</a:t>
            </a:r>
          </a:p>
          <a:p>
            <a:r>
              <a:rPr lang="en-US" dirty="0"/>
              <a:t>passes</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165FDAC-5432-43B6-B09B-1F4CC416BD02}" type="slidenum">
              <a:rPr lang="en-US"/>
              <a:t>8</a:t>
            </a:fld>
            <a:endParaRPr lang="en-US"/>
          </a:p>
        </p:txBody>
      </p:sp>
    </p:spTree>
    <p:extLst>
      <p:ext uri="{BB962C8B-B14F-4D97-AF65-F5344CB8AC3E}">
        <p14:creationId xmlns:p14="http://schemas.microsoft.com/office/powerpoint/2010/main" val="3444267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svg"/><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hyperlink" Target="https://news.euspert.com/improve-communication-skills-get-point/"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doi.org/10.1111/j.1467-6486.2007.00666.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4" name="Rectangle 139">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4095" y="851517"/>
            <a:ext cx="5238466" cy="2991416"/>
          </a:xfrm>
        </p:spPr>
        <p:txBody>
          <a:bodyPr anchor="b">
            <a:normAutofit/>
          </a:bodyPr>
          <a:lstStyle/>
          <a:p>
            <a:pPr algn="l"/>
            <a:r>
              <a:rPr lang="en-US" sz="2400" b="1">
                <a:cs typeface="Calibri Light"/>
              </a:rPr>
              <a:t>Effective team working and communication</a:t>
            </a:r>
            <a:br>
              <a:rPr lang="en-US" sz="2400" b="1">
                <a:cs typeface="Calibri Light"/>
              </a:rPr>
            </a:br>
            <a:r>
              <a:rPr lang="en-US" sz="2400" b="1">
                <a:cs typeface="Calibri Light"/>
              </a:rPr>
              <a:t>BMSW4002_BIRM</a:t>
            </a:r>
            <a:br>
              <a:rPr lang="en-US" sz="2400" b="1">
                <a:cs typeface="Calibri Light"/>
              </a:rPr>
            </a:br>
            <a:br>
              <a:rPr lang="en-US" sz="2400">
                <a:cs typeface="Calibri Light"/>
              </a:rPr>
            </a:br>
            <a:r>
              <a:rPr lang="en-US" sz="2400">
                <a:cs typeface="Calibri Light"/>
              </a:rPr>
              <a:t>Strategies for effective communication in a business setting.</a:t>
            </a:r>
            <a:br>
              <a:rPr lang="en-US" sz="2400">
                <a:cs typeface="Calibri Light"/>
              </a:rPr>
            </a:br>
            <a:endParaRPr lang="en-US" sz="2400">
              <a:cs typeface="Calibri Light"/>
            </a:endParaRPr>
          </a:p>
        </p:txBody>
      </p:sp>
      <p:sp>
        <p:nvSpPr>
          <p:cNvPr id="3" name="Subtitle 2"/>
          <p:cNvSpPr>
            <a:spLocks noGrp="1"/>
          </p:cNvSpPr>
          <p:nvPr>
            <p:ph type="subTitle" idx="1"/>
          </p:nvPr>
        </p:nvSpPr>
        <p:spPr>
          <a:xfrm>
            <a:off x="1094096" y="3842932"/>
            <a:ext cx="4167115" cy="2163551"/>
          </a:xfrm>
        </p:spPr>
        <p:txBody>
          <a:bodyPr vert="horz" lIns="91440" tIns="45720" rIns="91440" bIns="45720" rtlCol="0" anchor="t">
            <a:normAutofit/>
          </a:bodyPr>
          <a:lstStyle/>
          <a:p>
            <a:pPr algn="l"/>
            <a:r>
              <a:rPr lang="en-US">
                <a:cs typeface="Calibri"/>
              </a:rPr>
              <a:t>Dami Pokubo</a:t>
            </a:r>
          </a:p>
          <a:p>
            <a:pPr algn="l"/>
            <a:endParaRPr lang="en-US">
              <a:cs typeface="Calibri"/>
            </a:endParaRPr>
          </a:p>
          <a:p>
            <a:pPr algn="l"/>
            <a:r>
              <a:rPr lang="en-US">
                <a:cs typeface="Calibri"/>
              </a:rPr>
              <a:t>Stephanie Whelan (2029726)</a:t>
            </a:r>
          </a:p>
        </p:txBody>
      </p:sp>
      <p:sp>
        <p:nvSpPr>
          <p:cNvPr id="145" name="Freeform: Shape 141">
            <a:extLst>
              <a:ext uri="{FF2B5EF4-FFF2-40B4-BE49-F238E27FC236}">
                <a16:creationId xmlns:a16="http://schemas.microsoft.com/office/drawing/2014/main" id="{C04BE0EF-3561-49B4-9A29-F283168A9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0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3 h 5154967"/>
              <a:gd name="connsiteX37" fmla="*/ 1625714 w 6184806"/>
              <a:gd name="connsiteY37" fmla="*/ 109243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2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0"/>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3"/>
                  <a:pt x="2445216" y="109243"/>
                </a:cubicBezTo>
                <a:cubicBezTo>
                  <a:pt x="1625714" y="109243"/>
                  <a:pt x="1625714" y="109243"/>
                  <a:pt x="1625714" y="109243"/>
                </a:cubicBezTo>
                <a:cubicBezTo>
                  <a:pt x="1572615" y="109243"/>
                  <a:pt x="1524825" y="137459"/>
                  <a:pt x="1498276" y="183309"/>
                </a:cubicBezTo>
                <a:cubicBezTo>
                  <a:pt x="1089410" y="890450"/>
                  <a:pt x="1089410" y="890450"/>
                  <a:pt x="1089410" y="890450"/>
                </a:cubicBezTo>
                <a:cubicBezTo>
                  <a:pt x="1062860" y="934537"/>
                  <a:pt x="1062860" y="990967"/>
                  <a:pt x="1089410" y="1035054"/>
                </a:cubicBezTo>
                <a:cubicBezTo>
                  <a:pt x="1498276" y="1742196"/>
                  <a:pt x="1498276" y="1742196"/>
                  <a:pt x="1498276" y="1742196"/>
                </a:cubicBezTo>
                <a:cubicBezTo>
                  <a:pt x="1511551" y="1765121"/>
                  <a:pt x="1530135" y="1783637"/>
                  <a:pt x="1552039" y="1796422"/>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9" descr="A picture containing light&#10;&#10;Description automatically generated">
            <a:extLst>
              <a:ext uri="{FF2B5EF4-FFF2-40B4-BE49-F238E27FC236}">
                <a16:creationId xmlns:a16="http://schemas.microsoft.com/office/drawing/2014/main" id="{D8B75359-461F-5606-D983-0A1B3BFA6CA1}"/>
              </a:ext>
            </a:extLst>
          </p:cNvPr>
          <p:cNvPicPr>
            <a:picLocks noChangeAspect="1"/>
          </p:cNvPicPr>
          <p:nvPr/>
        </p:nvPicPr>
        <p:blipFill>
          <a:blip r:embed="rId2"/>
          <a:stretch>
            <a:fillRect/>
          </a:stretch>
        </p:blipFill>
        <p:spPr>
          <a:xfrm>
            <a:off x="7531503" y="2129307"/>
            <a:ext cx="3217333" cy="3217333"/>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2" name="Picture 51">
            <a:extLst>
              <a:ext uri="{FF2B5EF4-FFF2-40B4-BE49-F238E27FC236}">
                <a16:creationId xmlns:a16="http://schemas.microsoft.com/office/drawing/2014/main" id="{09AD5DF4-9332-D26E-1EF1-09DD25A29EE6}"/>
              </a:ext>
            </a:extLst>
          </p:cNvPr>
          <p:cNvPicPr>
            <a:picLocks noChangeAspect="1"/>
          </p:cNvPicPr>
          <p:nvPr/>
        </p:nvPicPr>
        <p:blipFill rotWithShape="1">
          <a:blip r:embed="rId3"/>
          <a:srcRect t="21754" r="9091" b="1349"/>
          <a:stretch/>
        </p:blipFill>
        <p:spPr>
          <a:xfrm>
            <a:off x="20" y="10"/>
            <a:ext cx="12191980" cy="6857990"/>
          </a:xfrm>
          <a:prstGeom prst="rect">
            <a:avLst/>
          </a:prstGeom>
        </p:spPr>
      </p:pic>
      <p:sp>
        <p:nvSpPr>
          <p:cNvPr id="61" name="Rectangle 60">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F3E50E-4806-0B89-44F9-8C34FFA12967}"/>
              </a:ext>
            </a:extLst>
          </p:cNvPr>
          <p:cNvSpPr>
            <a:spLocks noGrp="1"/>
          </p:cNvSpPr>
          <p:nvPr>
            <p:ph type="title"/>
          </p:nvPr>
        </p:nvSpPr>
        <p:spPr>
          <a:xfrm>
            <a:off x="838200" y="365125"/>
            <a:ext cx="10515600" cy="1325563"/>
          </a:xfrm>
        </p:spPr>
        <p:txBody>
          <a:bodyPr>
            <a:normAutofit/>
          </a:bodyPr>
          <a:lstStyle/>
          <a:p>
            <a:r>
              <a:rPr lang="en-US">
                <a:cs typeface="Calibri Light"/>
              </a:rPr>
              <a:t>Introduction</a:t>
            </a:r>
            <a:endParaRPr lang="en-US"/>
          </a:p>
        </p:txBody>
      </p:sp>
      <p:graphicFrame>
        <p:nvGraphicFramePr>
          <p:cNvPr id="20" name="Content Placeholder 2">
            <a:extLst>
              <a:ext uri="{FF2B5EF4-FFF2-40B4-BE49-F238E27FC236}">
                <a16:creationId xmlns:a16="http://schemas.microsoft.com/office/drawing/2014/main" id="{675915F6-C633-CB8A-9B41-2C5000638D02}"/>
              </a:ext>
            </a:extLst>
          </p:cNvPr>
          <p:cNvGraphicFramePr>
            <a:graphicFrameLocks noGrp="1"/>
          </p:cNvGraphicFramePr>
          <p:nvPr>
            <p:ph idx="1"/>
            <p:extLst>
              <p:ext uri="{D42A27DB-BD31-4B8C-83A1-F6EECF244321}">
                <p14:modId xmlns:p14="http://schemas.microsoft.com/office/powerpoint/2010/main" val="265016976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1264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 name="Rectangle 111">
            <a:extLst>
              <a:ext uri="{FF2B5EF4-FFF2-40B4-BE49-F238E27FC236}">
                <a16:creationId xmlns:a16="http://schemas.microsoft.com/office/drawing/2014/main" id="{7654728C-67BF-4E79-A6C5-739E38E4EE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D198CD-374F-8298-F936-61218A357F39}"/>
              </a:ext>
            </a:extLst>
          </p:cNvPr>
          <p:cNvSpPr>
            <a:spLocks noGrp="1"/>
          </p:cNvSpPr>
          <p:nvPr>
            <p:ph type="title"/>
          </p:nvPr>
        </p:nvSpPr>
        <p:spPr>
          <a:xfrm>
            <a:off x="1295931" y="231079"/>
            <a:ext cx="9492292" cy="1019548"/>
          </a:xfrm>
        </p:spPr>
        <p:txBody>
          <a:bodyPr anchor="t">
            <a:normAutofit fontScale="90000"/>
          </a:bodyPr>
          <a:lstStyle/>
          <a:p>
            <a:r>
              <a:rPr lang="en-US" dirty="0">
                <a:cs typeface="Calibri Light"/>
              </a:rPr>
              <a:t>Benefits of communication</a:t>
            </a:r>
            <a:br>
              <a:rPr lang="en-US" dirty="0">
                <a:cs typeface="Calibri Light"/>
              </a:rPr>
            </a:br>
            <a:endParaRPr lang="en-US">
              <a:cs typeface="Calibri Light"/>
            </a:endParaRPr>
          </a:p>
        </p:txBody>
      </p:sp>
      <p:grpSp>
        <p:nvGrpSpPr>
          <p:cNvPr id="114" name="Group 113">
            <a:extLst>
              <a:ext uri="{FF2B5EF4-FFF2-40B4-BE49-F238E27FC236}">
                <a16:creationId xmlns:a16="http://schemas.microsoft.com/office/drawing/2014/main" id="{543A8382-3FFB-447A-951B-056231F5FA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15" name="Freeform 6">
              <a:extLst>
                <a:ext uri="{FF2B5EF4-FFF2-40B4-BE49-F238E27FC236}">
                  <a16:creationId xmlns:a16="http://schemas.microsoft.com/office/drawing/2014/main" id="{ED83B12F-44E0-4E16-ACE9-2AA90C14B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16" name="Freeform 6">
              <a:extLst>
                <a:ext uri="{FF2B5EF4-FFF2-40B4-BE49-F238E27FC236}">
                  <a16:creationId xmlns:a16="http://schemas.microsoft.com/office/drawing/2014/main" id="{84D91C69-B7D0-4F8C-929D-3FEF1A399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pic>
        <p:nvPicPr>
          <p:cNvPr id="7" name="Graphic 6" descr="Chat">
            <a:extLst>
              <a:ext uri="{FF2B5EF4-FFF2-40B4-BE49-F238E27FC236}">
                <a16:creationId xmlns:a16="http://schemas.microsoft.com/office/drawing/2014/main" id="{AD788108-9FB2-B2E0-A8FA-028820AD99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02639" y="2469502"/>
            <a:ext cx="3661298" cy="3661298"/>
          </a:xfrm>
          <a:prstGeom prst="rect">
            <a:avLst/>
          </a:prstGeom>
        </p:spPr>
      </p:pic>
      <p:graphicFrame>
        <p:nvGraphicFramePr>
          <p:cNvPr id="37" name="Content Placeholder 2">
            <a:extLst>
              <a:ext uri="{FF2B5EF4-FFF2-40B4-BE49-F238E27FC236}">
                <a16:creationId xmlns:a16="http://schemas.microsoft.com/office/drawing/2014/main" id="{60804EA2-28D8-3173-EFC1-F6966DE66CAB}"/>
              </a:ext>
            </a:extLst>
          </p:cNvPr>
          <p:cNvGraphicFramePr>
            <a:graphicFrameLocks noGrp="1"/>
          </p:cNvGraphicFramePr>
          <p:nvPr>
            <p:ph idx="1"/>
            <p:extLst>
              <p:ext uri="{D42A27DB-BD31-4B8C-83A1-F6EECF244321}">
                <p14:modId xmlns:p14="http://schemas.microsoft.com/office/powerpoint/2010/main" val="931852040"/>
              </p:ext>
            </p:extLst>
          </p:nvPr>
        </p:nvGraphicFramePr>
        <p:xfrm>
          <a:off x="5390985" y="2472905"/>
          <a:ext cx="6034254" cy="395981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78" name="TextBox 177">
            <a:extLst>
              <a:ext uri="{FF2B5EF4-FFF2-40B4-BE49-F238E27FC236}">
                <a16:creationId xmlns:a16="http://schemas.microsoft.com/office/drawing/2014/main" id="{65BCA50B-D149-4A34-1496-82453879E5FD}"/>
              </a:ext>
            </a:extLst>
          </p:cNvPr>
          <p:cNvSpPr txBox="1"/>
          <p:nvPr/>
        </p:nvSpPr>
        <p:spPr>
          <a:xfrm rot="-10800000" flipV="1">
            <a:off x="1355278" y="1179964"/>
            <a:ext cx="10374519"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mn-lt"/>
                <a:cs typeface="+mn-lt"/>
              </a:rPr>
              <a:t>Teamwork is facilitated by effective communication. Having a better understanding of how their work works together with the work of others and how it contributes to the business goals of the team will make your team members feel empowered and ready to act.</a:t>
            </a:r>
            <a:endParaRPr lang="en-US" sz="2400" dirty="0"/>
          </a:p>
          <a:p>
            <a:pPr algn="l"/>
            <a:endParaRPr lang="en-US" dirty="0">
              <a:cs typeface="Calibri"/>
            </a:endParaRPr>
          </a:p>
        </p:txBody>
      </p:sp>
    </p:spTree>
    <p:extLst>
      <p:ext uri="{BB962C8B-B14F-4D97-AF65-F5344CB8AC3E}">
        <p14:creationId xmlns:p14="http://schemas.microsoft.com/office/powerpoint/2010/main" val="1817241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3">
            <a:extLst>
              <a:ext uri="{FF2B5EF4-FFF2-40B4-BE49-F238E27FC236}">
                <a16:creationId xmlns:a16="http://schemas.microsoft.com/office/drawing/2014/main" id="{6897DEB4-4A88-4293-A935-9B25506C1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5">
            <a:extLst>
              <a:ext uri="{FF2B5EF4-FFF2-40B4-BE49-F238E27FC236}">
                <a16:creationId xmlns:a16="http://schemas.microsoft.com/office/drawing/2014/main" id="{FBE42BC3-6707-4CBF-9386-048B994A4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886" y="0"/>
            <a:ext cx="7538114" cy="685800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4F54589-A53E-9A99-BBBC-C1862B8120E7}"/>
              </a:ext>
            </a:extLst>
          </p:cNvPr>
          <p:cNvSpPr>
            <a:spLocks noGrp="1"/>
          </p:cNvSpPr>
          <p:nvPr>
            <p:ph type="title"/>
          </p:nvPr>
        </p:nvSpPr>
        <p:spPr>
          <a:xfrm>
            <a:off x="5867400" y="609600"/>
            <a:ext cx="5310116" cy="1322887"/>
          </a:xfrm>
        </p:spPr>
        <p:txBody>
          <a:bodyPr>
            <a:normAutofit/>
          </a:bodyPr>
          <a:lstStyle/>
          <a:p>
            <a:r>
              <a:rPr lang="en-US">
                <a:cs typeface="Calibri Light"/>
              </a:rPr>
              <a:t>Model of communication</a:t>
            </a:r>
            <a:endParaRPr lang="en-US"/>
          </a:p>
        </p:txBody>
      </p:sp>
      <p:pic>
        <p:nvPicPr>
          <p:cNvPr id="7" name="Picture 7">
            <a:extLst>
              <a:ext uri="{FF2B5EF4-FFF2-40B4-BE49-F238E27FC236}">
                <a16:creationId xmlns:a16="http://schemas.microsoft.com/office/drawing/2014/main" id="{03E73030-067F-0455-8851-A74B2A04519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74427" y="2038990"/>
            <a:ext cx="3720152" cy="2790114"/>
          </a:xfrm>
          <a:prstGeom prst="rect">
            <a:avLst/>
          </a:prstGeom>
        </p:spPr>
      </p:pic>
      <p:sp>
        <p:nvSpPr>
          <p:cNvPr id="3" name="Content Placeholder 2">
            <a:extLst>
              <a:ext uri="{FF2B5EF4-FFF2-40B4-BE49-F238E27FC236}">
                <a16:creationId xmlns:a16="http://schemas.microsoft.com/office/drawing/2014/main" id="{076D65F4-C8CD-8F43-EE9C-3E6EAC56DE48}"/>
              </a:ext>
            </a:extLst>
          </p:cNvPr>
          <p:cNvSpPr>
            <a:spLocks noGrp="1"/>
          </p:cNvSpPr>
          <p:nvPr>
            <p:ph idx="1"/>
          </p:nvPr>
        </p:nvSpPr>
        <p:spPr>
          <a:xfrm>
            <a:off x="5867400" y="2194102"/>
            <a:ext cx="5310116" cy="3908585"/>
          </a:xfrm>
        </p:spPr>
        <p:txBody>
          <a:bodyPr vert="horz" lIns="91440" tIns="45720" rIns="91440" bIns="45720" rtlCol="0" anchor="t">
            <a:normAutofit/>
          </a:bodyPr>
          <a:lstStyle/>
          <a:p>
            <a:r>
              <a:rPr lang="en-US" sz="2000" dirty="0">
                <a:ea typeface="+mn-lt"/>
                <a:cs typeface="+mn-lt"/>
              </a:rPr>
              <a:t>A theory of communication was developed by David Berlo in 1960. Due to its four components; source, message, channel and receiver it is also known as the SMCR model.</a:t>
            </a:r>
            <a:endParaRPr lang="en-US" sz="2000" dirty="0">
              <a:cs typeface="Calibri"/>
            </a:endParaRPr>
          </a:p>
          <a:p>
            <a:endParaRPr lang="en-US" sz="2000" dirty="0">
              <a:cs typeface="Calibri"/>
            </a:endParaRPr>
          </a:p>
          <a:p>
            <a:r>
              <a:rPr lang="en-US" sz="2000" dirty="0">
                <a:ea typeface="+mn-lt"/>
                <a:cs typeface="+mn-lt"/>
              </a:rPr>
              <a:t>A key feature of Berlo's model is the treatment of the message and the channel or medium of distribution, as Rayudu (2009) mentions in his e-book.</a:t>
            </a:r>
            <a:endParaRPr lang="en-US" dirty="0">
              <a:cs typeface="Calibri" panose="020F0502020204030204"/>
            </a:endParaRPr>
          </a:p>
          <a:p>
            <a:endParaRPr lang="en-US" sz="2000" dirty="0">
              <a:cs typeface="Calibri"/>
            </a:endParaRPr>
          </a:p>
          <a:p>
            <a:endParaRPr lang="en-US" sz="2000">
              <a:cs typeface="Calibri"/>
            </a:endParaRPr>
          </a:p>
        </p:txBody>
      </p:sp>
    </p:spTree>
    <p:extLst>
      <p:ext uri="{BB962C8B-B14F-4D97-AF65-F5344CB8AC3E}">
        <p14:creationId xmlns:p14="http://schemas.microsoft.com/office/powerpoint/2010/main" val="3097456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F0DCC097-1DB8-4B6D-85D0-6FBA0E1CA4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Shape 55">
            <a:extLst>
              <a:ext uri="{FF2B5EF4-FFF2-40B4-BE49-F238E27FC236}">
                <a16:creationId xmlns:a16="http://schemas.microsoft.com/office/drawing/2014/main" id="{E0B58608-23C8-4441-994D-C6823EEE1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2083506"/>
          </a:xfrm>
          <a:custGeom>
            <a:avLst/>
            <a:gdLst>
              <a:gd name="connsiteX0" fmla="*/ 0 w 12191999"/>
              <a:gd name="connsiteY0" fmla="*/ 0 h 2083506"/>
              <a:gd name="connsiteX1" fmla="*/ 9429748 w 12191999"/>
              <a:gd name="connsiteY1" fmla="*/ 0 h 2083506"/>
              <a:gd name="connsiteX2" fmla="*/ 9429748 w 12191999"/>
              <a:gd name="connsiteY2" fmla="*/ 1 h 2083506"/>
              <a:gd name="connsiteX3" fmla="*/ 12191999 w 12191999"/>
              <a:gd name="connsiteY3" fmla="*/ 1 h 2083506"/>
              <a:gd name="connsiteX4" fmla="*/ 12191999 w 12191999"/>
              <a:gd name="connsiteY4" fmla="*/ 1164372 h 2083506"/>
              <a:gd name="connsiteX5" fmla="*/ 12147852 w 12191999"/>
              <a:gd name="connsiteY5" fmla="*/ 1163783 h 2083506"/>
              <a:gd name="connsiteX6" fmla="*/ 11993604 w 12191999"/>
              <a:gd name="connsiteY6" fmla="*/ 1153496 h 2083506"/>
              <a:gd name="connsiteX7" fmla="*/ 11865319 w 12191999"/>
              <a:gd name="connsiteY7" fmla="*/ 1176624 h 2083506"/>
              <a:gd name="connsiteX8" fmla="*/ 11718353 w 12191999"/>
              <a:gd name="connsiteY8" fmla="*/ 1209136 h 2083506"/>
              <a:gd name="connsiteX9" fmla="*/ 11609067 w 12191999"/>
              <a:gd name="connsiteY9" fmla="*/ 1218512 h 2083506"/>
              <a:gd name="connsiteX10" fmla="*/ 11545958 w 12191999"/>
              <a:gd name="connsiteY10" fmla="*/ 1240430 h 2083506"/>
              <a:gd name="connsiteX11" fmla="*/ 11445770 w 12191999"/>
              <a:gd name="connsiteY11" fmla="*/ 1225780 h 2083506"/>
              <a:gd name="connsiteX12" fmla="*/ 11398842 w 12191999"/>
              <a:gd name="connsiteY12" fmla="*/ 1227250 h 2083506"/>
              <a:gd name="connsiteX13" fmla="*/ 11240093 w 12191999"/>
              <a:gd name="connsiteY13" fmla="*/ 1266797 h 2083506"/>
              <a:gd name="connsiteX14" fmla="*/ 11141364 w 12191999"/>
              <a:gd name="connsiteY14" fmla="*/ 1288059 h 2083506"/>
              <a:gd name="connsiteX15" fmla="*/ 11015396 w 12191999"/>
              <a:gd name="connsiteY15" fmla="*/ 1353104 h 2083506"/>
              <a:gd name="connsiteX16" fmla="*/ 10973905 w 12191999"/>
              <a:gd name="connsiteY16" fmla="*/ 1365109 h 2083506"/>
              <a:gd name="connsiteX17" fmla="*/ 10904858 w 12191999"/>
              <a:gd name="connsiteY17" fmla="*/ 1371966 h 2083506"/>
              <a:gd name="connsiteX18" fmla="*/ 10827883 w 12191999"/>
              <a:gd name="connsiteY18" fmla="*/ 1410270 h 2083506"/>
              <a:gd name="connsiteX19" fmla="*/ 10690996 w 12191999"/>
              <a:gd name="connsiteY19" fmla="*/ 1426394 h 2083506"/>
              <a:gd name="connsiteX20" fmla="*/ 10624461 w 12191999"/>
              <a:gd name="connsiteY20" fmla="*/ 1444283 h 2083506"/>
              <a:gd name="connsiteX21" fmla="*/ 10517208 w 12191999"/>
              <a:gd name="connsiteY21" fmla="*/ 1478947 h 2083506"/>
              <a:gd name="connsiteX22" fmla="*/ 10497937 w 12191999"/>
              <a:gd name="connsiteY22" fmla="*/ 1469831 h 2083506"/>
              <a:gd name="connsiteX23" fmla="*/ 10471201 w 12191999"/>
              <a:gd name="connsiteY23" fmla="*/ 1486037 h 2083506"/>
              <a:gd name="connsiteX24" fmla="*/ 10448263 w 12191999"/>
              <a:gd name="connsiteY24" fmla="*/ 1478223 h 2083506"/>
              <a:gd name="connsiteX25" fmla="*/ 10388089 w 12191999"/>
              <a:gd name="connsiteY25" fmla="*/ 1507175 h 2083506"/>
              <a:gd name="connsiteX26" fmla="*/ 10333720 w 12191999"/>
              <a:gd name="connsiteY26" fmla="*/ 1515848 h 2083506"/>
              <a:gd name="connsiteX27" fmla="*/ 10104338 w 12191999"/>
              <a:gd name="connsiteY27" fmla="*/ 1569424 h 2083506"/>
              <a:gd name="connsiteX28" fmla="*/ 9910445 w 12191999"/>
              <a:gd name="connsiteY28" fmla="*/ 1632275 h 2083506"/>
              <a:gd name="connsiteX29" fmla="*/ 9770872 w 12191999"/>
              <a:gd name="connsiteY29" fmla="*/ 1688088 h 2083506"/>
              <a:gd name="connsiteX30" fmla="*/ 9733849 w 12191999"/>
              <a:gd name="connsiteY30" fmla="*/ 1700034 h 2083506"/>
              <a:gd name="connsiteX31" fmla="*/ 9703714 w 12191999"/>
              <a:gd name="connsiteY31" fmla="*/ 1730093 h 2083506"/>
              <a:gd name="connsiteX32" fmla="*/ 9698351 w 12191999"/>
              <a:gd name="connsiteY32" fmla="*/ 1730377 h 2083506"/>
              <a:gd name="connsiteX33" fmla="*/ 9632895 w 12191999"/>
              <a:gd name="connsiteY33" fmla="*/ 1736363 h 2083506"/>
              <a:gd name="connsiteX34" fmla="*/ 9569107 w 12191999"/>
              <a:gd name="connsiteY34" fmla="*/ 1741010 h 2083506"/>
              <a:gd name="connsiteX35" fmla="*/ 9536451 w 12191999"/>
              <a:gd name="connsiteY35" fmla="*/ 1755120 h 2083506"/>
              <a:gd name="connsiteX36" fmla="*/ 9529385 w 12191999"/>
              <a:gd name="connsiteY36" fmla="*/ 1757515 h 2083506"/>
              <a:gd name="connsiteX37" fmla="*/ 9498527 w 12191999"/>
              <a:gd name="connsiteY37" fmla="*/ 1753117 h 2083506"/>
              <a:gd name="connsiteX38" fmla="*/ 9436642 w 12191999"/>
              <a:gd name="connsiteY38" fmla="*/ 1755478 h 2083506"/>
              <a:gd name="connsiteX39" fmla="*/ 9429748 w 12191999"/>
              <a:gd name="connsiteY39" fmla="*/ 1756317 h 2083506"/>
              <a:gd name="connsiteX40" fmla="*/ 9429748 w 12191999"/>
              <a:gd name="connsiteY40" fmla="*/ 1768745 h 2083506"/>
              <a:gd name="connsiteX41" fmla="*/ 9425802 w 12191999"/>
              <a:gd name="connsiteY41" fmla="*/ 1769273 h 2083506"/>
              <a:gd name="connsiteX42" fmla="*/ 9349763 w 12191999"/>
              <a:gd name="connsiteY42" fmla="*/ 1776107 h 2083506"/>
              <a:gd name="connsiteX43" fmla="*/ 9256503 w 12191999"/>
              <a:gd name="connsiteY43" fmla="*/ 1800699 h 2083506"/>
              <a:gd name="connsiteX44" fmla="*/ 9222873 w 12191999"/>
              <a:gd name="connsiteY44" fmla="*/ 1803003 h 2083506"/>
              <a:gd name="connsiteX45" fmla="*/ 9224095 w 12191999"/>
              <a:gd name="connsiteY45" fmla="*/ 1807355 h 2083506"/>
              <a:gd name="connsiteX46" fmla="*/ 9211603 w 12191999"/>
              <a:gd name="connsiteY46" fmla="*/ 1807675 h 2083506"/>
              <a:gd name="connsiteX47" fmla="*/ 9183719 w 12191999"/>
              <a:gd name="connsiteY47" fmla="*/ 1807781 h 2083506"/>
              <a:gd name="connsiteX48" fmla="*/ 9100221 w 12191999"/>
              <a:gd name="connsiteY48" fmla="*/ 1808989 h 2083506"/>
              <a:gd name="connsiteX49" fmla="*/ 9077439 w 12191999"/>
              <a:gd name="connsiteY49" fmla="*/ 1817333 h 2083506"/>
              <a:gd name="connsiteX50" fmla="*/ 9055889 w 12191999"/>
              <a:gd name="connsiteY50" fmla="*/ 1817464 h 2083506"/>
              <a:gd name="connsiteX51" fmla="*/ 8930912 w 12191999"/>
              <a:gd name="connsiteY51" fmla="*/ 1828648 h 2083506"/>
              <a:gd name="connsiteX52" fmla="*/ 8913729 w 12191999"/>
              <a:gd name="connsiteY52" fmla="*/ 1829483 h 2083506"/>
              <a:gd name="connsiteX53" fmla="*/ 8904423 w 12191999"/>
              <a:gd name="connsiteY53" fmla="*/ 1833234 h 2083506"/>
              <a:gd name="connsiteX54" fmla="*/ 8871099 w 12191999"/>
              <a:gd name="connsiteY54" fmla="*/ 1833979 h 2083506"/>
              <a:gd name="connsiteX55" fmla="*/ 8869557 w 12191999"/>
              <a:gd name="connsiteY55" fmla="*/ 1836113 h 2083506"/>
              <a:gd name="connsiteX56" fmla="*/ 8760021 w 12191999"/>
              <a:gd name="connsiteY56" fmla="*/ 1854442 h 2083506"/>
              <a:gd name="connsiteX57" fmla="*/ 8741254 w 12191999"/>
              <a:gd name="connsiteY57" fmla="*/ 1857469 h 2083506"/>
              <a:gd name="connsiteX58" fmla="*/ 8725039 w 12191999"/>
              <a:gd name="connsiteY58" fmla="*/ 1856552 h 2083506"/>
              <a:gd name="connsiteX59" fmla="*/ 8635265 w 12191999"/>
              <a:gd name="connsiteY59" fmla="*/ 1859168 h 2083506"/>
              <a:gd name="connsiteX60" fmla="*/ 8613911 w 12191999"/>
              <a:gd name="connsiteY60" fmla="*/ 1857561 h 2083506"/>
              <a:gd name="connsiteX61" fmla="*/ 8604931 w 12191999"/>
              <a:gd name="connsiteY61" fmla="*/ 1854170 h 2083506"/>
              <a:gd name="connsiteX62" fmla="*/ 8570171 w 12191999"/>
              <a:gd name="connsiteY62" fmla="*/ 1860579 h 2083506"/>
              <a:gd name="connsiteX63" fmla="*/ 8516537 w 12191999"/>
              <a:gd name="connsiteY63" fmla="*/ 1864971 h 2083506"/>
              <a:gd name="connsiteX64" fmla="*/ 8491046 w 12191999"/>
              <a:gd name="connsiteY64" fmla="*/ 1868141 h 2083506"/>
              <a:gd name="connsiteX65" fmla="*/ 8470478 w 12191999"/>
              <a:gd name="connsiteY65" fmla="*/ 1866216 h 2083506"/>
              <a:gd name="connsiteX66" fmla="*/ 8353433 w 12191999"/>
              <a:gd name="connsiteY66" fmla="*/ 1865729 h 2083506"/>
              <a:gd name="connsiteX67" fmla="*/ 8347675 w 12191999"/>
              <a:gd name="connsiteY67" fmla="*/ 1865075 h 2083506"/>
              <a:gd name="connsiteX68" fmla="*/ 8343939 w 12191999"/>
              <a:gd name="connsiteY68" fmla="*/ 1865677 h 2083506"/>
              <a:gd name="connsiteX69" fmla="*/ 8221566 w 12191999"/>
              <a:gd name="connsiteY69" fmla="*/ 1881148 h 2083506"/>
              <a:gd name="connsiteX70" fmla="*/ 8066095 w 12191999"/>
              <a:gd name="connsiteY70" fmla="*/ 1919902 h 2083506"/>
              <a:gd name="connsiteX71" fmla="*/ 8044849 w 12191999"/>
              <a:gd name="connsiteY71" fmla="*/ 1916308 h 2083506"/>
              <a:gd name="connsiteX72" fmla="*/ 8041142 w 12191999"/>
              <a:gd name="connsiteY72" fmla="*/ 1915506 h 2083506"/>
              <a:gd name="connsiteX73" fmla="*/ 8022159 w 12191999"/>
              <a:gd name="connsiteY73" fmla="*/ 1911521 h 2083506"/>
              <a:gd name="connsiteX74" fmla="*/ 7944932 w 12191999"/>
              <a:gd name="connsiteY74" fmla="*/ 1917265 h 2083506"/>
              <a:gd name="connsiteX75" fmla="*/ 7879011 w 12191999"/>
              <a:gd name="connsiteY75" fmla="*/ 1928570 h 2083506"/>
              <a:gd name="connsiteX76" fmla="*/ 7865529 w 12191999"/>
              <a:gd name="connsiteY76" fmla="*/ 1934399 h 2083506"/>
              <a:gd name="connsiteX77" fmla="*/ 7774801 w 12191999"/>
              <a:gd name="connsiteY77" fmla="*/ 1947969 h 2083506"/>
              <a:gd name="connsiteX78" fmla="*/ 7748398 w 12191999"/>
              <a:gd name="connsiteY78" fmla="*/ 1955982 h 2083506"/>
              <a:gd name="connsiteX79" fmla="*/ 7740684 w 12191999"/>
              <a:gd name="connsiteY79" fmla="*/ 1955717 h 2083506"/>
              <a:gd name="connsiteX80" fmla="*/ 7712976 w 12191999"/>
              <a:gd name="connsiteY80" fmla="*/ 1960442 h 2083506"/>
              <a:gd name="connsiteX81" fmla="*/ 7699956 w 12191999"/>
              <a:gd name="connsiteY81" fmla="*/ 1966104 h 2083506"/>
              <a:gd name="connsiteX82" fmla="*/ 7684158 w 12191999"/>
              <a:gd name="connsiteY82" fmla="*/ 1962927 h 2083506"/>
              <a:gd name="connsiteX83" fmla="*/ 7643109 w 12191999"/>
              <a:gd name="connsiteY83" fmla="*/ 1964400 h 2083506"/>
              <a:gd name="connsiteX84" fmla="*/ 7630180 w 12191999"/>
              <a:gd name="connsiteY84" fmla="*/ 1970266 h 2083506"/>
              <a:gd name="connsiteX85" fmla="*/ 7609131 w 12191999"/>
              <a:gd name="connsiteY85" fmla="*/ 1971774 h 2083506"/>
              <a:gd name="connsiteX86" fmla="*/ 7555555 w 12191999"/>
              <a:gd name="connsiteY86" fmla="*/ 1969491 h 2083506"/>
              <a:gd name="connsiteX87" fmla="*/ 7520919 w 12191999"/>
              <a:gd name="connsiteY87" fmla="*/ 1970177 h 2083506"/>
              <a:gd name="connsiteX88" fmla="*/ 7456258 w 12191999"/>
              <a:gd name="connsiteY88" fmla="*/ 1960468 h 2083506"/>
              <a:gd name="connsiteX89" fmla="*/ 7393047 w 12191999"/>
              <a:gd name="connsiteY89" fmla="*/ 1952408 h 2083506"/>
              <a:gd name="connsiteX90" fmla="*/ 7199912 w 12191999"/>
              <a:gd name="connsiteY90" fmla="*/ 1959913 h 2083506"/>
              <a:gd name="connsiteX91" fmla="*/ 7146774 w 12191999"/>
              <a:gd name="connsiteY91" fmla="*/ 1956641 h 2083506"/>
              <a:gd name="connsiteX92" fmla="*/ 7122244 w 12191999"/>
              <a:gd name="connsiteY92" fmla="*/ 1953891 h 2083506"/>
              <a:gd name="connsiteX93" fmla="*/ 7032241 w 12191999"/>
              <a:gd name="connsiteY93" fmla="*/ 1962723 h 2083506"/>
              <a:gd name="connsiteX94" fmla="*/ 6941492 w 12191999"/>
              <a:gd name="connsiteY94" fmla="*/ 1976868 h 2083506"/>
              <a:gd name="connsiteX95" fmla="*/ 6906514 w 12191999"/>
              <a:gd name="connsiteY95" fmla="*/ 1968589 h 2083506"/>
              <a:gd name="connsiteX96" fmla="*/ 6826395 w 12191999"/>
              <a:gd name="connsiteY96" fmla="*/ 1974141 h 2083506"/>
              <a:gd name="connsiteX97" fmla="*/ 6716431 w 12191999"/>
              <a:gd name="connsiteY97" fmla="*/ 2004297 h 2083506"/>
              <a:gd name="connsiteX98" fmla="*/ 6569607 w 12191999"/>
              <a:gd name="connsiteY98" fmla="*/ 2015496 h 2083506"/>
              <a:gd name="connsiteX99" fmla="*/ 6561430 w 12191999"/>
              <a:gd name="connsiteY99" fmla="*/ 2020996 h 2083506"/>
              <a:gd name="connsiteX100" fmla="*/ 6549371 w 12191999"/>
              <a:gd name="connsiteY100" fmla="*/ 2024747 h 2083506"/>
              <a:gd name="connsiteX101" fmla="*/ 6547040 w 12191999"/>
              <a:gd name="connsiteY101" fmla="*/ 2024474 h 2083506"/>
              <a:gd name="connsiteX102" fmla="*/ 6530482 w 12191999"/>
              <a:gd name="connsiteY102" fmla="*/ 2026659 h 2083506"/>
              <a:gd name="connsiteX103" fmla="*/ 6528565 w 12191999"/>
              <a:gd name="connsiteY103" fmla="*/ 2028600 h 2083506"/>
              <a:gd name="connsiteX104" fmla="*/ 6517741 w 12191999"/>
              <a:gd name="connsiteY104" fmla="*/ 2030558 h 2083506"/>
              <a:gd name="connsiteX105" fmla="*/ 6497855 w 12191999"/>
              <a:gd name="connsiteY105" fmla="*/ 2035650 h 2083506"/>
              <a:gd name="connsiteX106" fmla="*/ 6492785 w 12191999"/>
              <a:gd name="connsiteY106" fmla="*/ 2035444 h 2083506"/>
              <a:gd name="connsiteX107" fmla="*/ 6460692 w 12191999"/>
              <a:gd name="connsiteY107" fmla="*/ 2041321 h 2083506"/>
              <a:gd name="connsiteX108" fmla="*/ 6459609 w 12191999"/>
              <a:gd name="connsiteY108" fmla="*/ 2040851 h 2083506"/>
              <a:gd name="connsiteX109" fmla="*/ 6447765 w 12191999"/>
              <a:gd name="connsiteY109" fmla="*/ 2040102 h 2083506"/>
              <a:gd name="connsiteX110" fmla="*/ 6426590 w 12191999"/>
              <a:gd name="connsiteY110" fmla="*/ 2039928 h 2083506"/>
              <a:gd name="connsiteX111" fmla="*/ 6401693 w 12191999"/>
              <a:gd name="connsiteY111" fmla="*/ 2033537 h 2083506"/>
              <a:gd name="connsiteX112" fmla="*/ 6387141 w 12191999"/>
              <a:gd name="connsiteY112" fmla="*/ 2033161 h 2083506"/>
              <a:gd name="connsiteX113" fmla="*/ 6357846 w 12191999"/>
              <a:gd name="connsiteY113" fmla="*/ 2036782 h 2083506"/>
              <a:gd name="connsiteX114" fmla="*/ 6342914 w 12191999"/>
              <a:gd name="connsiteY114" fmla="*/ 2037585 h 2083506"/>
              <a:gd name="connsiteX115" fmla="*/ 6336300 w 12191999"/>
              <a:gd name="connsiteY115" fmla="*/ 2038781 h 2083506"/>
              <a:gd name="connsiteX116" fmla="*/ 6317178 w 12191999"/>
              <a:gd name="connsiteY116" fmla="*/ 2038968 h 2083506"/>
              <a:gd name="connsiteX117" fmla="*/ 6161427 w 12191999"/>
              <a:gd name="connsiteY117" fmla="*/ 2047338 h 2083506"/>
              <a:gd name="connsiteX118" fmla="*/ 6097339 w 12191999"/>
              <a:gd name="connsiteY118" fmla="*/ 2082438 h 2083506"/>
              <a:gd name="connsiteX119" fmla="*/ 6079059 w 12191999"/>
              <a:gd name="connsiteY119" fmla="*/ 2081299 h 2083506"/>
              <a:gd name="connsiteX120" fmla="*/ 5998439 w 12191999"/>
              <a:gd name="connsiteY120" fmla="*/ 2070958 h 2083506"/>
              <a:gd name="connsiteX121" fmla="*/ 5904290 w 12191999"/>
              <a:gd name="connsiteY121" fmla="*/ 2070255 h 2083506"/>
              <a:gd name="connsiteX122" fmla="*/ 5814867 w 12191999"/>
              <a:gd name="connsiteY122" fmla="*/ 2079032 h 2083506"/>
              <a:gd name="connsiteX123" fmla="*/ 5725743 w 12191999"/>
              <a:gd name="connsiteY123" fmla="*/ 2070558 h 2083506"/>
              <a:gd name="connsiteX124" fmla="*/ 5650546 w 12191999"/>
              <a:gd name="connsiteY124" fmla="*/ 2052412 h 2083506"/>
              <a:gd name="connsiteX125" fmla="*/ 5581284 w 12191999"/>
              <a:gd name="connsiteY125" fmla="*/ 2023175 h 2083506"/>
              <a:gd name="connsiteX126" fmla="*/ 5572593 w 12191999"/>
              <a:gd name="connsiteY126" fmla="*/ 2018391 h 2083506"/>
              <a:gd name="connsiteX127" fmla="*/ 5548580 w 12191999"/>
              <a:gd name="connsiteY127" fmla="*/ 2016951 h 2083506"/>
              <a:gd name="connsiteX128" fmla="*/ 5471173 w 12191999"/>
              <a:gd name="connsiteY128" fmla="*/ 2018786 h 2083506"/>
              <a:gd name="connsiteX129" fmla="*/ 5340320 w 12191999"/>
              <a:gd name="connsiteY129" fmla="*/ 2037611 h 2083506"/>
              <a:gd name="connsiteX130" fmla="*/ 5254376 w 12191999"/>
              <a:gd name="connsiteY130" fmla="*/ 2042928 h 2083506"/>
              <a:gd name="connsiteX131" fmla="*/ 5258035 w 12191999"/>
              <a:gd name="connsiteY131" fmla="*/ 2035649 h 2083506"/>
              <a:gd name="connsiteX132" fmla="*/ 5230622 w 12191999"/>
              <a:gd name="connsiteY132" fmla="*/ 2024576 h 2083506"/>
              <a:gd name="connsiteX133" fmla="*/ 5026203 w 12191999"/>
              <a:gd name="connsiteY133" fmla="*/ 2030162 h 2083506"/>
              <a:gd name="connsiteX134" fmla="*/ 4973988 w 12191999"/>
              <a:gd name="connsiteY134" fmla="*/ 2026668 h 2083506"/>
              <a:gd name="connsiteX135" fmla="*/ 4928030 w 12191999"/>
              <a:gd name="connsiteY135" fmla="*/ 2033642 h 2083506"/>
              <a:gd name="connsiteX136" fmla="*/ 4908970 w 12191999"/>
              <a:gd name="connsiteY136" fmla="*/ 2030033 h 2083506"/>
              <a:gd name="connsiteX137" fmla="*/ 4905679 w 12191999"/>
              <a:gd name="connsiteY137" fmla="*/ 2029300 h 2083506"/>
              <a:gd name="connsiteX138" fmla="*/ 4892525 w 12191999"/>
              <a:gd name="connsiteY138" fmla="*/ 2028768 h 2083506"/>
              <a:gd name="connsiteX139" fmla="*/ 4888818 w 12191999"/>
              <a:gd name="connsiteY139" fmla="*/ 2025619 h 2083506"/>
              <a:gd name="connsiteX140" fmla="*/ 4869018 w 12191999"/>
              <a:gd name="connsiteY140" fmla="*/ 2022668 h 2083506"/>
              <a:gd name="connsiteX141" fmla="*/ 4844804 w 12191999"/>
              <a:gd name="connsiteY141" fmla="*/ 2022527 h 2083506"/>
              <a:gd name="connsiteX142" fmla="*/ 4758778 w 12191999"/>
              <a:gd name="connsiteY142" fmla="*/ 2021694 h 2083506"/>
              <a:gd name="connsiteX143" fmla="*/ 4744748 w 12191999"/>
              <a:gd name="connsiteY143" fmla="*/ 2023396 h 2083506"/>
              <a:gd name="connsiteX144" fmla="*/ 4698956 w 12191999"/>
              <a:gd name="connsiteY144" fmla="*/ 2020558 h 2083506"/>
              <a:gd name="connsiteX145" fmla="*/ 4658147 w 12191999"/>
              <a:gd name="connsiteY145" fmla="*/ 2019920 h 2083506"/>
              <a:gd name="connsiteX146" fmla="*/ 4631706 w 12191999"/>
              <a:gd name="connsiteY146" fmla="*/ 2021274 h 2083506"/>
              <a:gd name="connsiteX147" fmla="*/ 4624776 w 12191999"/>
              <a:gd name="connsiteY147" fmla="*/ 2020152 h 2083506"/>
              <a:gd name="connsiteX148" fmla="*/ 4598150 w 12191999"/>
              <a:gd name="connsiteY148" fmla="*/ 2019429 h 2083506"/>
              <a:gd name="connsiteX149" fmla="*/ 4584588 w 12191999"/>
              <a:gd name="connsiteY149" fmla="*/ 2021092 h 2083506"/>
              <a:gd name="connsiteX150" fmla="*/ 4571203 w 12191999"/>
              <a:gd name="connsiteY150" fmla="*/ 2017263 h 2083506"/>
              <a:gd name="connsiteX151" fmla="*/ 4567930 w 12191999"/>
              <a:gd name="connsiteY151" fmla="*/ 2014458 h 2083506"/>
              <a:gd name="connsiteX152" fmla="*/ 4548984 w 12191999"/>
              <a:gd name="connsiteY152" fmla="*/ 2015717 h 2083506"/>
              <a:gd name="connsiteX153" fmla="*/ 4533451 w 12191999"/>
              <a:gd name="connsiteY153" fmla="*/ 2012976 h 2083506"/>
              <a:gd name="connsiteX154" fmla="*/ 4519910 w 12191999"/>
              <a:gd name="connsiteY154" fmla="*/ 2014768 h 2083506"/>
              <a:gd name="connsiteX155" fmla="*/ 4514290 w 12191999"/>
              <a:gd name="connsiteY155" fmla="*/ 2014364 h 2083506"/>
              <a:gd name="connsiteX156" fmla="*/ 4500320 w 12191999"/>
              <a:gd name="connsiteY156" fmla="*/ 2013007 h 2083506"/>
              <a:gd name="connsiteX157" fmla="*/ 4476219 w 12191999"/>
              <a:gd name="connsiteY157" fmla="*/ 2009993 h 2083506"/>
              <a:gd name="connsiteX158" fmla="*/ 4468701 w 12191999"/>
              <a:gd name="connsiteY158" fmla="*/ 2009574 h 2083506"/>
              <a:gd name="connsiteX159" fmla="*/ 4452333 w 12191999"/>
              <a:gd name="connsiteY159" fmla="*/ 2004964 h 2083506"/>
              <a:gd name="connsiteX160" fmla="*/ 4420644 w 12191999"/>
              <a:gd name="connsiteY160" fmla="*/ 2001021 h 2083506"/>
              <a:gd name="connsiteX161" fmla="*/ 4364856 w 12191999"/>
              <a:gd name="connsiteY161" fmla="*/ 1987267 h 2083506"/>
              <a:gd name="connsiteX162" fmla="*/ 4332062 w 12191999"/>
              <a:gd name="connsiteY162" fmla="*/ 1980703 h 2083506"/>
              <a:gd name="connsiteX163" fmla="*/ 4309876 w 12191999"/>
              <a:gd name="connsiteY163" fmla="*/ 1974653 h 2083506"/>
              <a:gd name="connsiteX164" fmla="*/ 4244391 w 12191999"/>
              <a:gd name="connsiteY164" fmla="*/ 1966109 h 2083506"/>
              <a:gd name="connsiteX165" fmla="*/ 4132071 w 12191999"/>
              <a:gd name="connsiteY165" fmla="*/ 1954813 h 2083506"/>
              <a:gd name="connsiteX166" fmla="*/ 4109069 w 12191999"/>
              <a:gd name="connsiteY166" fmla="*/ 1951778 h 2083506"/>
              <a:gd name="connsiteX167" fmla="*/ 4092908 w 12191999"/>
              <a:gd name="connsiteY167" fmla="*/ 1946662 h 2083506"/>
              <a:gd name="connsiteX168" fmla="*/ 4092306 w 12191999"/>
              <a:gd name="connsiteY168" fmla="*/ 1943291 h 2083506"/>
              <a:gd name="connsiteX169" fmla="*/ 4080234 w 12191999"/>
              <a:gd name="connsiteY169" fmla="*/ 1941219 h 2083506"/>
              <a:gd name="connsiteX170" fmla="*/ 4077778 w 12191999"/>
              <a:gd name="connsiteY170" fmla="*/ 1940145 h 2083506"/>
              <a:gd name="connsiteX171" fmla="*/ 4062936 w 12191999"/>
              <a:gd name="connsiteY171" fmla="*/ 1934506 h 2083506"/>
              <a:gd name="connsiteX172" fmla="*/ 4012506 w 12191999"/>
              <a:gd name="connsiteY172" fmla="*/ 1935475 h 2083506"/>
              <a:gd name="connsiteX173" fmla="*/ 3965880 w 12191999"/>
              <a:gd name="connsiteY173" fmla="*/ 1925968 h 2083506"/>
              <a:gd name="connsiteX174" fmla="*/ 3765338 w 12191999"/>
              <a:gd name="connsiteY174" fmla="*/ 1906649 h 2083506"/>
              <a:gd name="connsiteX175" fmla="*/ 3749493 w 12191999"/>
              <a:gd name="connsiteY175" fmla="*/ 1893071 h 2083506"/>
              <a:gd name="connsiteX176" fmla="*/ 3672704 w 12191999"/>
              <a:gd name="connsiteY176" fmla="*/ 1881383 h 2083506"/>
              <a:gd name="connsiteX177" fmla="*/ 3530082 w 12191999"/>
              <a:gd name="connsiteY177" fmla="*/ 1883187 h 2083506"/>
              <a:gd name="connsiteX178" fmla="*/ 3387664 w 12191999"/>
              <a:gd name="connsiteY178" fmla="*/ 1862579 h 2083506"/>
              <a:gd name="connsiteX179" fmla="*/ 3371681 w 12191999"/>
              <a:gd name="connsiteY179" fmla="*/ 1865293 h 2083506"/>
              <a:gd name="connsiteX180" fmla="*/ 3355305 w 12191999"/>
              <a:gd name="connsiteY180" fmla="*/ 1865842 h 2083506"/>
              <a:gd name="connsiteX181" fmla="*/ 3353790 w 12191999"/>
              <a:gd name="connsiteY181" fmla="*/ 1865158 h 2083506"/>
              <a:gd name="connsiteX182" fmla="*/ 3336210 w 12191999"/>
              <a:gd name="connsiteY182" fmla="*/ 1863564 h 2083506"/>
              <a:gd name="connsiteX183" fmla="*/ 3331381 w 12191999"/>
              <a:gd name="connsiteY183" fmla="*/ 1864716 h 2083506"/>
              <a:gd name="connsiteX184" fmla="*/ 3319012 w 12191999"/>
              <a:gd name="connsiteY184" fmla="*/ 1864093 h 2083506"/>
              <a:gd name="connsiteX185" fmla="*/ 3293818 w 12191999"/>
              <a:gd name="connsiteY185" fmla="*/ 1864135 h 2083506"/>
              <a:gd name="connsiteX186" fmla="*/ 3289881 w 12191999"/>
              <a:gd name="connsiteY186" fmla="*/ 1862954 h 2083506"/>
              <a:gd name="connsiteX187" fmla="*/ 3253090 w 12191999"/>
              <a:gd name="connsiteY187" fmla="*/ 1861164 h 2083506"/>
              <a:gd name="connsiteX188" fmla="*/ 3252949 w 12191999"/>
              <a:gd name="connsiteY188" fmla="*/ 1860574 h 2083506"/>
              <a:gd name="connsiteX189" fmla="*/ 3244187 w 12191999"/>
              <a:gd name="connsiteY189" fmla="*/ 1857604 h 2083506"/>
              <a:gd name="connsiteX190" fmla="*/ 3246570 w 12191999"/>
              <a:gd name="connsiteY190" fmla="*/ 1852946 h 2083506"/>
              <a:gd name="connsiteX191" fmla="*/ 3237810 w 12191999"/>
              <a:gd name="connsiteY191" fmla="*/ 1853064 h 2083506"/>
              <a:gd name="connsiteX192" fmla="*/ 3230822 w 12191999"/>
              <a:gd name="connsiteY192" fmla="*/ 1855474 h 2083506"/>
              <a:gd name="connsiteX193" fmla="*/ 3136549 w 12191999"/>
              <a:gd name="connsiteY193" fmla="*/ 1874037 h 2083506"/>
              <a:gd name="connsiteX194" fmla="*/ 2845754 w 12191999"/>
              <a:gd name="connsiteY194" fmla="*/ 1910932 h 2083506"/>
              <a:gd name="connsiteX195" fmla="*/ 2786878 w 12191999"/>
              <a:gd name="connsiteY195" fmla="*/ 1917162 h 2083506"/>
              <a:gd name="connsiteX196" fmla="*/ 2725298 w 12191999"/>
              <a:gd name="connsiteY196" fmla="*/ 1912340 h 2083506"/>
              <a:gd name="connsiteX197" fmla="*/ 2697754 w 12191999"/>
              <a:gd name="connsiteY197" fmla="*/ 1914863 h 2083506"/>
              <a:gd name="connsiteX198" fmla="*/ 2568063 w 12191999"/>
              <a:gd name="connsiteY198" fmla="*/ 1936283 h 2083506"/>
              <a:gd name="connsiteX199" fmla="*/ 2489784 w 12191999"/>
              <a:gd name="connsiteY199" fmla="*/ 1943720 h 2083506"/>
              <a:gd name="connsiteX200" fmla="*/ 2458978 w 12191999"/>
              <a:gd name="connsiteY200" fmla="*/ 1938095 h 2083506"/>
              <a:gd name="connsiteX201" fmla="*/ 2318712 w 12191999"/>
              <a:gd name="connsiteY201" fmla="*/ 1934474 h 2083506"/>
              <a:gd name="connsiteX202" fmla="*/ 2268709 w 12191999"/>
              <a:gd name="connsiteY202" fmla="*/ 1940521 h 2083506"/>
              <a:gd name="connsiteX203" fmla="*/ 2264080 w 12191999"/>
              <a:gd name="connsiteY203" fmla="*/ 1941232 h 2083506"/>
              <a:gd name="connsiteX204" fmla="*/ 2254684 w 12191999"/>
              <a:gd name="connsiteY204" fmla="*/ 1943524 h 2083506"/>
              <a:gd name="connsiteX205" fmla="*/ 2252523 w 12191999"/>
              <a:gd name="connsiteY205" fmla="*/ 1943004 h 2083506"/>
              <a:gd name="connsiteX206" fmla="*/ 2173350 w 12191999"/>
              <a:gd name="connsiteY206" fmla="*/ 1929202 h 2083506"/>
              <a:gd name="connsiteX207" fmla="*/ 2155266 w 12191999"/>
              <a:gd name="connsiteY207" fmla="*/ 1920267 h 2083506"/>
              <a:gd name="connsiteX208" fmla="*/ 2091013 w 12191999"/>
              <a:gd name="connsiteY208" fmla="*/ 1914631 h 2083506"/>
              <a:gd name="connsiteX209" fmla="*/ 2030712 w 12191999"/>
              <a:gd name="connsiteY209" fmla="*/ 1897690 h 2083506"/>
              <a:gd name="connsiteX210" fmla="*/ 1908838 w 12191999"/>
              <a:gd name="connsiteY210" fmla="*/ 1892222 h 2083506"/>
              <a:gd name="connsiteX211" fmla="*/ 1877796 w 12191999"/>
              <a:gd name="connsiteY211" fmla="*/ 1883887 h 2083506"/>
              <a:gd name="connsiteX212" fmla="*/ 1875824 w 12191999"/>
              <a:gd name="connsiteY212" fmla="*/ 1879265 h 2083506"/>
              <a:gd name="connsiteX213" fmla="*/ 1823048 w 12191999"/>
              <a:gd name="connsiteY213" fmla="*/ 1881064 h 2083506"/>
              <a:gd name="connsiteX214" fmla="*/ 1765736 w 12191999"/>
              <a:gd name="connsiteY214" fmla="*/ 1856578 h 2083506"/>
              <a:gd name="connsiteX215" fmla="*/ 1725669 w 12191999"/>
              <a:gd name="connsiteY215" fmla="*/ 1833744 h 2083506"/>
              <a:gd name="connsiteX216" fmla="*/ 1725216 w 12191999"/>
              <a:gd name="connsiteY216" fmla="*/ 1829447 h 2083506"/>
              <a:gd name="connsiteX217" fmla="*/ 1721485 w 12191999"/>
              <a:gd name="connsiteY217" fmla="*/ 1828960 h 2083506"/>
              <a:gd name="connsiteX218" fmla="*/ 1717786 w 12191999"/>
              <a:gd name="connsiteY218" fmla="*/ 1832224 h 2083506"/>
              <a:gd name="connsiteX219" fmla="*/ 1689907 w 12191999"/>
              <a:gd name="connsiteY219" fmla="*/ 1825425 h 2083506"/>
              <a:gd name="connsiteX220" fmla="*/ 1688093 w 12191999"/>
              <a:gd name="connsiteY220" fmla="*/ 1817391 h 2083506"/>
              <a:gd name="connsiteX221" fmla="*/ 1496789 w 12191999"/>
              <a:gd name="connsiteY221" fmla="*/ 1805297 h 2083506"/>
              <a:gd name="connsiteX222" fmla="*/ 1392839 w 12191999"/>
              <a:gd name="connsiteY222" fmla="*/ 1758649 h 2083506"/>
              <a:gd name="connsiteX223" fmla="*/ 1360872 w 12191999"/>
              <a:gd name="connsiteY223" fmla="*/ 1752441 h 2083506"/>
              <a:gd name="connsiteX224" fmla="*/ 1313885 w 12191999"/>
              <a:gd name="connsiteY224" fmla="*/ 1731785 h 2083506"/>
              <a:gd name="connsiteX225" fmla="*/ 1247665 w 12191999"/>
              <a:gd name="connsiteY225" fmla="*/ 1727765 h 2083506"/>
              <a:gd name="connsiteX226" fmla="*/ 1196850 w 12191999"/>
              <a:gd name="connsiteY226" fmla="*/ 1729622 h 2083506"/>
              <a:gd name="connsiteX227" fmla="*/ 1168728 w 12191999"/>
              <a:gd name="connsiteY227" fmla="*/ 1728550 h 2083506"/>
              <a:gd name="connsiteX228" fmla="*/ 1096918 w 12191999"/>
              <a:gd name="connsiteY228" fmla="*/ 1721485 h 2083506"/>
              <a:gd name="connsiteX229" fmla="*/ 1094082 w 12191999"/>
              <a:gd name="connsiteY229" fmla="*/ 1720113 h 2083506"/>
              <a:gd name="connsiteX230" fmla="*/ 1040782 w 12191999"/>
              <a:gd name="connsiteY230" fmla="*/ 1721762 h 2083506"/>
              <a:gd name="connsiteX231" fmla="*/ 955980 w 12191999"/>
              <a:gd name="connsiteY231" fmla="*/ 1719289 h 2083506"/>
              <a:gd name="connsiteX232" fmla="*/ 926108 w 12191999"/>
              <a:gd name="connsiteY232" fmla="*/ 1715917 h 2083506"/>
              <a:gd name="connsiteX233" fmla="*/ 876049 w 12191999"/>
              <a:gd name="connsiteY233" fmla="*/ 1710422 h 2083506"/>
              <a:gd name="connsiteX234" fmla="*/ 839194 w 12191999"/>
              <a:gd name="connsiteY234" fmla="*/ 1700176 h 2083506"/>
              <a:gd name="connsiteX235" fmla="*/ 797112 w 12191999"/>
              <a:gd name="connsiteY235" fmla="*/ 1698014 h 2083506"/>
              <a:gd name="connsiteX236" fmla="*/ 786610 w 12191999"/>
              <a:gd name="connsiteY236" fmla="*/ 1705455 h 2083506"/>
              <a:gd name="connsiteX237" fmla="*/ 741833 w 12191999"/>
              <a:gd name="connsiteY237" fmla="*/ 1700566 h 2083506"/>
              <a:gd name="connsiteX238" fmla="*/ 673985 w 12191999"/>
              <a:gd name="connsiteY238" fmla="*/ 1692278 h 2083506"/>
              <a:gd name="connsiteX239" fmla="*/ 634665 w 12191999"/>
              <a:gd name="connsiteY239" fmla="*/ 1689550 h 2083506"/>
              <a:gd name="connsiteX240" fmla="*/ 527471 w 12191999"/>
              <a:gd name="connsiteY240" fmla="*/ 1679869 h 2083506"/>
              <a:gd name="connsiteX241" fmla="*/ 420260 w 12191999"/>
              <a:gd name="connsiteY241" fmla="*/ 1668475 h 2083506"/>
              <a:gd name="connsiteX242" fmla="*/ 357630 w 12191999"/>
              <a:gd name="connsiteY242" fmla="*/ 1652142 h 2083506"/>
              <a:gd name="connsiteX243" fmla="*/ 269407 w 12191999"/>
              <a:gd name="connsiteY243" fmla="*/ 1643812 h 2083506"/>
              <a:gd name="connsiteX244" fmla="*/ 254769 w 12191999"/>
              <a:gd name="connsiteY244" fmla="*/ 1641013 h 2083506"/>
              <a:gd name="connsiteX245" fmla="*/ 150763 w 12191999"/>
              <a:gd name="connsiteY245" fmla="*/ 1628143 h 2083506"/>
              <a:gd name="connsiteX246" fmla="*/ 29133 w 12191999"/>
              <a:gd name="connsiteY246" fmla="*/ 1626172 h 2083506"/>
              <a:gd name="connsiteX247" fmla="*/ 0 w 12191999"/>
              <a:gd name="connsiteY247" fmla="*/ 1619589 h 208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Lst>
            <a:rect l="l" t="t" r="r" b="b"/>
            <a:pathLst>
              <a:path w="12191999" h="2083506">
                <a:moveTo>
                  <a:pt x="0" y="0"/>
                </a:moveTo>
                <a:lnTo>
                  <a:pt x="9429748" y="0"/>
                </a:lnTo>
                <a:lnTo>
                  <a:pt x="9429748" y="1"/>
                </a:lnTo>
                <a:lnTo>
                  <a:pt x="12191999" y="1"/>
                </a:lnTo>
                <a:lnTo>
                  <a:pt x="12191999" y="1164372"/>
                </a:lnTo>
                <a:lnTo>
                  <a:pt x="12147852" y="1163783"/>
                </a:lnTo>
                <a:cubicBezTo>
                  <a:pt x="12063101" y="1189107"/>
                  <a:pt x="12045020" y="1156925"/>
                  <a:pt x="11993604" y="1153496"/>
                </a:cubicBezTo>
                <a:cubicBezTo>
                  <a:pt x="11954216" y="1165241"/>
                  <a:pt x="11911195" y="1167350"/>
                  <a:pt x="11865319" y="1176624"/>
                </a:cubicBezTo>
                <a:cubicBezTo>
                  <a:pt x="11822513" y="1184682"/>
                  <a:pt x="11766915" y="1201558"/>
                  <a:pt x="11718353" y="1209136"/>
                </a:cubicBezTo>
                <a:cubicBezTo>
                  <a:pt x="11675379" y="1217463"/>
                  <a:pt x="11638007" y="1216639"/>
                  <a:pt x="11609067" y="1218512"/>
                </a:cubicBezTo>
                <a:cubicBezTo>
                  <a:pt x="11597582" y="1221322"/>
                  <a:pt x="11554280" y="1243577"/>
                  <a:pt x="11545958" y="1240430"/>
                </a:cubicBezTo>
                <a:lnTo>
                  <a:pt x="11445770" y="1225780"/>
                </a:lnTo>
                <a:cubicBezTo>
                  <a:pt x="11425543" y="1230782"/>
                  <a:pt x="11413740" y="1222096"/>
                  <a:pt x="11398842" y="1227250"/>
                </a:cubicBezTo>
                <a:cubicBezTo>
                  <a:pt x="11367060" y="1233093"/>
                  <a:pt x="11269285" y="1263712"/>
                  <a:pt x="11240093" y="1266797"/>
                </a:cubicBezTo>
                <a:cubicBezTo>
                  <a:pt x="11197297" y="1273685"/>
                  <a:pt x="11181311" y="1272682"/>
                  <a:pt x="11141364" y="1288059"/>
                </a:cubicBezTo>
                <a:cubicBezTo>
                  <a:pt x="11099891" y="1305386"/>
                  <a:pt x="11051533" y="1319157"/>
                  <a:pt x="11015396" y="1353104"/>
                </a:cubicBezTo>
                <a:cubicBezTo>
                  <a:pt x="11009424" y="1362217"/>
                  <a:pt x="10992328" y="1361966"/>
                  <a:pt x="10973905" y="1365109"/>
                </a:cubicBezTo>
                <a:cubicBezTo>
                  <a:pt x="10955482" y="1368254"/>
                  <a:pt x="10907369" y="1372817"/>
                  <a:pt x="10904858" y="1371966"/>
                </a:cubicBezTo>
                <a:cubicBezTo>
                  <a:pt x="10880521" y="1379494"/>
                  <a:pt x="10873670" y="1399734"/>
                  <a:pt x="10827883" y="1410270"/>
                </a:cubicBezTo>
                <a:cubicBezTo>
                  <a:pt x="10790248" y="1415655"/>
                  <a:pt x="10724899" y="1420726"/>
                  <a:pt x="10690996" y="1426394"/>
                </a:cubicBezTo>
                <a:cubicBezTo>
                  <a:pt x="10676463" y="1423331"/>
                  <a:pt x="10634514" y="1436908"/>
                  <a:pt x="10624461" y="1444283"/>
                </a:cubicBezTo>
                <a:cubicBezTo>
                  <a:pt x="10601952" y="1468442"/>
                  <a:pt x="10536224" y="1460228"/>
                  <a:pt x="10517208" y="1478947"/>
                </a:cubicBezTo>
                <a:cubicBezTo>
                  <a:pt x="10509508" y="1482271"/>
                  <a:pt x="10505833" y="1468818"/>
                  <a:pt x="10497937" y="1469831"/>
                </a:cubicBezTo>
                <a:lnTo>
                  <a:pt x="10471201" y="1486037"/>
                </a:lnTo>
                <a:lnTo>
                  <a:pt x="10448263" y="1478223"/>
                </a:lnTo>
                <a:lnTo>
                  <a:pt x="10388089" y="1507175"/>
                </a:lnTo>
                <a:cubicBezTo>
                  <a:pt x="10350285" y="1513081"/>
                  <a:pt x="10383281" y="1526586"/>
                  <a:pt x="10333720" y="1515848"/>
                </a:cubicBezTo>
                <a:cubicBezTo>
                  <a:pt x="10286428" y="1526223"/>
                  <a:pt x="10174884" y="1550019"/>
                  <a:pt x="10104338" y="1569424"/>
                </a:cubicBezTo>
                <a:cubicBezTo>
                  <a:pt x="10066963" y="1581564"/>
                  <a:pt x="9967395" y="1605712"/>
                  <a:pt x="9910445" y="1632275"/>
                </a:cubicBezTo>
                <a:cubicBezTo>
                  <a:pt x="9856131" y="1644130"/>
                  <a:pt x="9831118" y="1689967"/>
                  <a:pt x="9770872" y="1688088"/>
                </a:cubicBezTo>
                <a:cubicBezTo>
                  <a:pt x="9769882" y="1691843"/>
                  <a:pt x="9737016" y="1697044"/>
                  <a:pt x="9733849" y="1700034"/>
                </a:cubicBezTo>
                <a:lnTo>
                  <a:pt x="9703714" y="1730093"/>
                </a:lnTo>
                <a:lnTo>
                  <a:pt x="9698351" y="1730377"/>
                </a:lnTo>
                <a:lnTo>
                  <a:pt x="9632895" y="1736363"/>
                </a:lnTo>
                <a:lnTo>
                  <a:pt x="9569107" y="1741010"/>
                </a:lnTo>
                <a:cubicBezTo>
                  <a:pt x="9558961" y="1745882"/>
                  <a:pt x="9548028" y="1750646"/>
                  <a:pt x="9536451" y="1755120"/>
                </a:cubicBezTo>
                <a:lnTo>
                  <a:pt x="9529385" y="1757515"/>
                </a:lnTo>
                <a:lnTo>
                  <a:pt x="9498527" y="1753117"/>
                </a:lnTo>
                <a:lnTo>
                  <a:pt x="9436642" y="1755478"/>
                </a:lnTo>
                <a:lnTo>
                  <a:pt x="9429748" y="1756317"/>
                </a:lnTo>
                <a:lnTo>
                  <a:pt x="9429748" y="1768745"/>
                </a:lnTo>
                <a:lnTo>
                  <a:pt x="9425802" y="1769273"/>
                </a:lnTo>
                <a:cubicBezTo>
                  <a:pt x="9390751" y="1773262"/>
                  <a:pt x="9371406" y="1773457"/>
                  <a:pt x="9349763" y="1776107"/>
                </a:cubicBezTo>
                <a:cubicBezTo>
                  <a:pt x="9314721" y="1782260"/>
                  <a:pt x="9277650" y="1796217"/>
                  <a:pt x="9256503" y="1800699"/>
                </a:cubicBezTo>
                <a:lnTo>
                  <a:pt x="9222873" y="1803003"/>
                </a:lnTo>
                <a:lnTo>
                  <a:pt x="9224095" y="1807355"/>
                </a:lnTo>
                <a:lnTo>
                  <a:pt x="9211603" y="1807675"/>
                </a:lnTo>
                <a:lnTo>
                  <a:pt x="9183719" y="1807781"/>
                </a:lnTo>
                <a:cubicBezTo>
                  <a:pt x="9166319" y="1808439"/>
                  <a:pt x="9117935" y="1807396"/>
                  <a:pt x="9100221" y="1808989"/>
                </a:cubicBezTo>
                <a:cubicBezTo>
                  <a:pt x="9095111" y="1813630"/>
                  <a:pt x="9087224" y="1816160"/>
                  <a:pt x="9077439" y="1817333"/>
                </a:cubicBezTo>
                <a:lnTo>
                  <a:pt x="9055889" y="1817464"/>
                </a:lnTo>
                <a:lnTo>
                  <a:pt x="8930912" y="1828648"/>
                </a:lnTo>
                <a:lnTo>
                  <a:pt x="8913729" y="1829483"/>
                </a:lnTo>
                <a:lnTo>
                  <a:pt x="8904423" y="1833234"/>
                </a:lnTo>
                <a:cubicBezTo>
                  <a:pt x="8897319" y="1833982"/>
                  <a:pt x="8876911" y="1833498"/>
                  <a:pt x="8871099" y="1833979"/>
                </a:cubicBezTo>
                <a:lnTo>
                  <a:pt x="8869557" y="1836113"/>
                </a:lnTo>
                <a:cubicBezTo>
                  <a:pt x="8851043" y="1839524"/>
                  <a:pt x="8781405" y="1850882"/>
                  <a:pt x="8760021" y="1854442"/>
                </a:cubicBezTo>
                <a:cubicBezTo>
                  <a:pt x="8755749" y="1851161"/>
                  <a:pt x="8746183" y="1856343"/>
                  <a:pt x="8741254" y="1857469"/>
                </a:cubicBezTo>
                <a:cubicBezTo>
                  <a:pt x="8740491" y="1855259"/>
                  <a:pt x="8728559" y="1854585"/>
                  <a:pt x="8725039" y="1856552"/>
                </a:cubicBezTo>
                <a:cubicBezTo>
                  <a:pt x="8641157" y="1867333"/>
                  <a:pt x="8683145" y="1845054"/>
                  <a:pt x="8635265" y="1859168"/>
                </a:cubicBezTo>
                <a:cubicBezTo>
                  <a:pt x="8626795" y="1860103"/>
                  <a:pt x="8619931" y="1859212"/>
                  <a:pt x="8613911" y="1857561"/>
                </a:cubicBezTo>
                <a:lnTo>
                  <a:pt x="8604931" y="1854170"/>
                </a:lnTo>
                <a:lnTo>
                  <a:pt x="8570171" y="1860579"/>
                </a:lnTo>
                <a:cubicBezTo>
                  <a:pt x="8553049" y="1862813"/>
                  <a:pt x="8535028" y="1864294"/>
                  <a:pt x="8516537" y="1864971"/>
                </a:cubicBezTo>
                <a:cubicBezTo>
                  <a:pt x="8512388" y="1860455"/>
                  <a:pt x="8497874" y="1866870"/>
                  <a:pt x="8491046" y="1868141"/>
                </a:cubicBezTo>
                <a:cubicBezTo>
                  <a:pt x="8490975" y="1865191"/>
                  <a:pt x="8475847" y="1863778"/>
                  <a:pt x="8470478" y="1866216"/>
                </a:cubicBezTo>
                <a:cubicBezTo>
                  <a:pt x="8357654" y="1876758"/>
                  <a:pt x="8421139" y="1849210"/>
                  <a:pt x="8353433" y="1865729"/>
                </a:cubicBezTo>
                <a:lnTo>
                  <a:pt x="8347675" y="1865075"/>
                </a:lnTo>
                <a:lnTo>
                  <a:pt x="8343939" y="1865677"/>
                </a:lnTo>
                <a:cubicBezTo>
                  <a:pt x="8309852" y="1870841"/>
                  <a:pt x="8272587" y="1875809"/>
                  <a:pt x="8221566" y="1881148"/>
                </a:cubicBezTo>
                <a:cubicBezTo>
                  <a:pt x="8158043" y="1892960"/>
                  <a:pt x="8095547" y="1914042"/>
                  <a:pt x="8066095" y="1919902"/>
                </a:cubicBezTo>
                <a:cubicBezTo>
                  <a:pt x="8058949" y="1919234"/>
                  <a:pt x="8051921" y="1917862"/>
                  <a:pt x="8044849" y="1916308"/>
                </a:cubicBezTo>
                <a:lnTo>
                  <a:pt x="8041142" y="1915506"/>
                </a:lnTo>
                <a:lnTo>
                  <a:pt x="8022159" y="1911521"/>
                </a:lnTo>
                <a:lnTo>
                  <a:pt x="7944932" y="1917265"/>
                </a:lnTo>
                <a:lnTo>
                  <a:pt x="7879011" y="1928570"/>
                </a:lnTo>
                <a:lnTo>
                  <a:pt x="7865529" y="1934399"/>
                </a:lnTo>
                <a:lnTo>
                  <a:pt x="7774801" y="1947969"/>
                </a:lnTo>
                <a:lnTo>
                  <a:pt x="7748398" y="1955982"/>
                </a:lnTo>
                <a:lnTo>
                  <a:pt x="7740684" y="1955717"/>
                </a:lnTo>
                <a:cubicBezTo>
                  <a:pt x="7728362" y="1958584"/>
                  <a:pt x="7714099" y="1968442"/>
                  <a:pt x="7712976" y="1960442"/>
                </a:cubicBezTo>
                <a:lnTo>
                  <a:pt x="7699956" y="1966104"/>
                </a:lnTo>
                <a:lnTo>
                  <a:pt x="7684158" y="1962927"/>
                </a:lnTo>
                <a:cubicBezTo>
                  <a:pt x="7674684" y="1962643"/>
                  <a:pt x="7652105" y="1963177"/>
                  <a:pt x="7643109" y="1964400"/>
                </a:cubicBezTo>
                <a:lnTo>
                  <a:pt x="7630180" y="1970266"/>
                </a:lnTo>
                <a:lnTo>
                  <a:pt x="7609131" y="1971774"/>
                </a:lnTo>
                <a:cubicBezTo>
                  <a:pt x="7596694" y="1971644"/>
                  <a:pt x="7570258" y="1969757"/>
                  <a:pt x="7555555" y="1969491"/>
                </a:cubicBezTo>
                <a:cubicBezTo>
                  <a:pt x="7541460" y="1966540"/>
                  <a:pt x="7530571" y="1964848"/>
                  <a:pt x="7520919" y="1970177"/>
                </a:cubicBezTo>
                <a:cubicBezTo>
                  <a:pt x="7500295" y="1966884"/>
                  <a:pt x="7480780" y="1949401"/>
                  <a:pt x="7456258" y="1960468"/>
                </a:cubicBezTo>
                <a:cubicBezTo>
                  <a:pt x="7434946" y="1957506"/>
                  <a:pt x="7435772" y="1952500"/>
                  <a:pt x="7393047" y="1952408"/>
                </a:cubicBezTo>
                <a:cubicBezTo>
                  <a:pt x="7356520" y="1952860"/>
                  <a:pt x="7236307" y="1958626"/>
                  <a:pt x="7199912" y="1959913"/>
                </a:cubicBezTo>
                <a:cubicBezTo>
                  <a:pt x="7176501" y="1959942"/>
                  <a:pt x="7160098" y="1958343"/>
                  <a:pt x="7146774" y="1956641"/>
                </a:cubicBezTo>
                <a:lnTo>
                  <a:pt x="7122244" y="1953891"/>
                </a:lnTo>
                <a:lnTo>
                  <a:pt x="7032241" y="1962723"/>
                </a:lnTo>
                <a:cubicBezTo>
                  <a:pt x="6997214" y="1965198"/>
                  <a:pt x="6963725" y="1968396"/>
                  <a:pt x="6941492" y="1976868"/>
                </a:cubicBezTo>
                <a:cubicBezTo>
                  <a:pt x="6947015" y="1970398"/>
                  <a:pt x="6923088" y="1965379"/>
                  <a:pt x="6906514" y="1968589"/>
                </a:cubicBezTo>
                <a:cubicBezTo>
                  <a:pt x="6925890" y="1943204"/>
                  <a:pt x="6840983" y="1991464"/>
                  <a:pt x="6826395" y="1974141"/>
                </a:cubicBezTo>
                <a:cubicBezTo>
                  <a:pt x="6825676" y="1990223"/>
                  <a:pt x="6751393" y="2017492"/>
                  <a:pt x="6716431" y="2004297"/>
                </a:cubicBezTo>
                <a:cubicBezTo>
                  <a:pt x="6663167" y="2007518"/>
                  <a:pt x="6625450" y="2020811"/>
                  <a:pt x="6569607" y="2015496"/>
                </a:cubicBezTo>
                <a:cubicBezTo>
                  <a:pt x="6567874" y="2017648"/>
                  <a:pt x="6565034" y="2019449"/>
                  <a:pt x="6561430" y="2020996"/>
                </a:cubicBezTo>
                <a:lnTo>
                  <a:pt x="6549371" y="2024747"/>
                </a:lnTo>
                <a:lnTo>
                  <a:pt x="6547040" y="2024474"/>
                </a:lnTo>
                <a:cubicBezTo>
                  <a:pt x="6537882" y="2024425"/>
                  <a:pt x="6533193" y="2025332"/>
                  <a:pt x="6530482" y="2026659"/>
                </a:cubicBezTo>
                <a:lnTo>
                  <a:pt x="6528565" y="2028600"/>
                </a:lnTo>
                <a:lnTo>
                  <a:pt x="6517741" y="2030558"/>
                </a:lnTo>
                <a:lnTo>
                  <a:pt x="6497855" y="2035650"/>
                </a:lnTo>
                <a:lnTo>
                  <a:pt x="6492785" y="2035444"/>
                </a:lnTo>
                <a:lnTo>
                  <a:pt x="6460692" y="2041321"/>
                </a:lnTo>
                <a:lnTo>
                  <a:pt x="6459609" y="2040851"/>
                </a:lnTo>
                <a:cubicBezTo>
                  <a:pt x="6456451" y="2039933"/>
                  <a:pt x="6452734" y="2039508"/>
                  <a:pt x="6447765" y="2040102"/>
                </a:cubicBezTo>
                <a:cubicBezTo>
                  <a:pt x="6446007" y="2031126"/>
                  <a:pt x="6441093" y="2037380"/>
                  <a:pt x="6426590" y="2039928"/>
                </a:cubicBezTo>
                <a:cubicBezTo>
                  <a:pt x="6423606" y="2033241"/>
                  <a:pt x="6413230" y="2032925"/>
                  <a:pt x="6401693" y="2033537"/>
                </a:cubicBezTo>
                <a:lnTo>
                  <a:pt x="6387141" y="2033161"/>
                </a:lnTo>
                <a:lnTo>
                  <a:pt x="6357846" y="2036782"/>
                </a:lnTo>
                <a:lnTo>
                  <a:pt x="6342914" y="2037585"/>
                </a:lnTo>
                <a:lnTo>
                  <a:pt x="6336300" y="2038781"/>
                </a:lnTo>
                <a:lnTo>
                  <a:pt x="6317178" y="2038968"/>
                </a:lnTo>
                <a:lnTo>
                  <a:pt x="6161427" y="2047338"/>
                </a:lnTo>
                <a:cubicBezTo>
                  <a:pt x="6147824" y="2057658"/>
                  <a:pt x="6118908" y="2077615"/>
                  <a:pt x="6097339" y="2082438"/>
                </a:cubicBezTo>
                <a:cubicBezTo>
                  <a:pt x="6090149" y="2084046"/>
                  <a:pt x="6083776" y="2083972"/>
                  <a:pt x="6079059" y="2081299"/>
                </a:cubicBezTo>
                <a:cubicBezTo>
                  <a:pt x="6063900" y="2082334"/>
                  <a:pt x="6011621" y="2084537"/>
                  <a:pt x="5998439" y="2070958"/>
                </a:cubicBezTo>
                <a:cubicBezTo>
                  <a:pt x="5976443" y="2071759"/>
                  <a:pt x="5925514" y="2069780"/>
                  <a:pt x="5904290" y="2070255"/>
                </a:cubicBezTo>
                <a:cubicBezTo>
                  <a:pt x="5871515" y="2066244"/>
                  <a:pt x="5843986" y="2088249"/>
                  <a:pt x="5814867" y="2079032"/>
                </a:cubicBezTo>
                <a:cubicBezTo>
                  <a:pt x="5792003" y="2070559"/>
                  <a:pt x="5750009" y="2076273"/>
                  <a:pt x="5725743" y="2070558"/>
                </a:cubicBezTo>
                <a:cubicBezTo>
                  <a:pt x="5716432" y="2058355"/>
                  <a:pt x="5667424" y="2047322"/>
                  <a:pt x="5650546" y="2052412"/>
                </a:cubicBezTo>
                <a:cubicBezTo>
                  <a:pt x="5614627" y="2046084"/>
                  <a:pt x="5608108" y="2028306"/>
                  <a:pt x="5581284" y="2023175"/>
                </a:cubicBezTo>
                <a:lnTo>
                  <a:pt x="5572593" y="2018391"/>
                </a:lnTo>
                <a:lnTo>
                  <a:pt x="5548580" y="2016951"/>
                </a:lnTo>
                <a:cubicBezTo>
                  <a:pt x="5523726" y="2017783"/>
                  <a:pt x="5498337" y="2019663"/>
                  <a:pt x="5471173" y="2018786"/>
                </a:cubicBezTo>
                <a:cubicBezTo>
                  <a:pt x="5447687" y="2003020"/>
                  <a:pt x="5353807" y="2022324"/>
                  <a:pt x="5340320" y="2037611"/>
                </a:cubicBezTo>
                <a:cubicBezTo>
                  <a:pt x="5340015" y="2024215"/>
                  <a:pt x="5271937" y="2042455"/>
                  <a:pt x="5254376" y="2042928"/>
                </a:cubicBezTo>
                <a:cubicBezTo>
                  <a:pt x="5248522" y="2043086"/>
                  <a:pt x="5248281" y="2041270"/>
                  <a:pt x="5258035" y="2035649"/>
                </a:cubicBezTo>
                <a:cubicBezTo>
                  <a:pt x="5239374" y="2037214"/>
                  <a:pt x="5220112" y="2030252"/>
                  <a:pt x="5230622" y="2024576"/>
                </a:cubicBezTo>
                <a:cubicBezTo>
                  <a:pt x="5173932" y="2036724"/>
                  <a:pt x="5090262" y="2024645"/>
                  <a:pt x="5026203" y="2030162"/>
                </a:cubicBezTo>
                <a:cubicBezTo>
                  <a:pt x="4991280" y="2016814"/>
                  <a:pt x="5010212" y="2029164"/>
                  <a:pt x="4973988" y="2026668"/>
                </a:cubicBezTo>
                <a:cubicBezTo>
                  <a:pt x="4983896" y="2038955"/>
                  <a:pt x="4930012" y="2019774"/>
                  <a:pt x="4928030" y="2033642"/>
                </a:cubicBezTo>
                <a:cubicBezTo>
                  <a:pt x="4921501" y="2032748"/>
                  <a:pt x="4915238" y="2031445"/>
                  <a:pt x="4908970" y="2030033"/>
                </a:cubicBezTo>
                <a:lnTo>
                  <a:pt x="4905679" y="2029300"/>
                </a:lnTo>
                <a:lnTo>
                  <a:pt x="4892525" y="2028768"/>
                </a:lnTo>
                <a:lnTo>
                  <a:pt x="4888818" y="2025619"/>
                </a:lnTo>
                <a:lnTo>
                  <a:pt x="4869018" y="2022668"/>
                </a:lnTo>
                <a:cubicBezTo>
                  <a:pt x="4861602" y="2022028"/>
                  <a:pt x="4853622" y="2021880"/>
                  <a:pt x="4844804" y="2022527"/>
                </a:cubicBezTo>
                <a:cubicBezTo>
                  <a:pt x="4823110" y="2028022"/>
                  <a:pt x="4789330" y="2021287"/>
                  <a:pt x="4758778" y="2021694"/>
                </a:cubicBezTo>
                <a:lnTo>
                  <a:pt x="4744748" y="2023396"/>
                </a:lnTo>
                <a:lnTo>
                  <a:pt x="4698956" y="2020558"/>
                </a:lnTo>
                <a:cubicBezTo>
                  <a:pt x="4685921" y="2020008"/>
                  <a:pt x="4672392" y="2019718"/>
                  <a:pt x="4658147" y="2019920"/>
                </a:cubicBezTo>
                <a:lnTo>
                  <a:pt x="4631706" y="2021274"/>
                </a:lnTo>
                <a:lnTo>
                  <a:pt x="4624776" y="2020152"/>
                </a:lnTo>
                <a:cubicBezTo>
                  <a:pt x="4612703" y="2020277"/>
                  <a:pt x="4596727" y="2024226"/>
                  <a:pt x="4598150" y="2019429"/>
                </a:cubicBezTo>
                <a:lnTo>
                  <a:pt x="4584588" y="2021092"/>
                </a:lnTo>
                <a:lnTo>
                  <a:pt x="4571203" y="2017263"/>
                </a:lnTo>
                <a:cubicBezTo>
                  <a:pt x="4569736" y="2016374"/>
                  <a:pt x="4568633" y="2015427"/>
                  <a:pt x="4567930" y="2014458"/>
                </a:cubicBezTo>
                <a:lnTo>
                  <a:pt x="4548984" y="2015717"/>
                </a:lnTo>
                <a:lnTo>
                  <a:pt x="4533451" y="2012976"/>
                </a:lnTo>
                <a:lnTo>
                  <a:pt x="4519910" y="2014768"/>
                </a:lnTo>
                <a:lnTo>
                  <a:pt x="4514290" y="2014364"/>
                </a:lnTo>
                <a:lnTo>
                  <a:pt x="4500320" y="2013007"/>
                </a:lnTo>
                <a:cubicBezTo>
                  <a:pt x="4493159" y="2012056"/>
                  <a:pt x="4485144" y="2010910"/>
                  <a:pt x="4476219" y="2009993"/>
                </a:cubicBezTo>
                <a:lnTo>
                  <a:pt x="4468701" y="2009574"/>
                </a:lnTo>
                <a:lnTo>
                  <a:pt x="4452333" y="2004964"/>
                </a:lnTo>
                <a:cubicBezTo>
                  <a:pt x="4440422" y="2001479"/>
                  <a:pt x="4431048" y="1999130"/>
                  <a:pt x="4420644" y="2001021"/>
                </a:cubicBezTo>
                <a:cubicBezTo>
                  <a:pt x="4402911" y="1996519"/>
                  <a:pt x="4390524" y="1983900"/>
                  <a:pt x="4364856" y="1987267"/>
                </a:cubicBezTo>
                <a:cubicBezTo>
                  <a:pt x="4372645" y="1981550"/>
                  <a:pt x="4336350" y="1986575"/>
                  <a:pt x="4332062" y="1980703"/>
                </a:cubicBezTo>
                <a:cubicBezTo>
                  <a:pt x="4330083" y="1975974"/>
                  <a:pt x="4318612" y="1976397"/>
                  <a:pt x="4309876" y="1974653"/>
                </a:cubicBezTo>
                <a:cubicBezTo>
                  <a:pt x="4303650" y="1969824"/>
                  <a:pt x="4259693" y="1965414"/>
                  <a:pt x="4244391" y="1966109"/>
                </a:cubicBezTo>
                <a:cubicBezTo>
                  <a:pt x="4201255" y="1970914"/>
                  <a:pt x="4166558" y="1951471"/>
                  <a:pt x="4132071" y="1954813"/>
                </a:cubicBezTo>
                <a:cubicBezTo>
                  <a:pt x="4123041" y="1954358"/>
                  <a:pt x="4115554" y="1953263"/>
                  <a:pt x="4109069" y="1951778"/>
                </a:cubicBezTo>
                <a:lnTo>
                  <a:pt x="4092908" y="1946662"/>
                </a:lnTo>
                <a:cubicBezTo>
                  <a:pt x="4092707" y="1945539"/>
                  <a:pt x="4092506" y="1944415"/>
                  <a:pt x="4092306" y="1943291"/>
                </a:cubicBezTo>
                <a:lnTo>
                  <a:pt x="4080234" y="1941219"/>
                </a:lnTo>
                <a:lnTo>
                  <a:pt x="4077778" y="1940145"/>
                </a:lnTo>
                <a:cubicBezTo>
                  <a:pt x="4073105" y="1938081"/>
                  <a:pt x="4068339" y="1936119"/>
                  <a:pt x="4062936" y="1934506"/>
                </a:cubicBezTo>
                <a:cubicBezTo>
                  <a:pt x="4048082" y="1947155"/>
                  <a:pt x="4014523" y="1922869"/>
                  <a:pt x="4012506" y="1935475"/>
                </a:cubicBezTo>
                <a:cubicBezTo>
                  <a:pt x="3980228" y="1928812"/>
                  <a:pt x="3986775" y="1942559"/>
                  <a:pt x="3965880" y="1925968"/>
                </a:cubicBezTo>
                <a:cubicBezTo>
                  <a:pt x="3899515" y="1923414"/>
                  <a:pt x="3830855" y="1902158"/>
                  <a:pt x="3765338" y="1906649"/>
                </a:cubicBezTo>
                <a:cubicBezTo>
                  <a:pt x="3780686" y="1902635"/>
                  <a:pt x="3768784" y="1893856"/>
                  <a:pt x="3749493" y="1893071"/>
                </a:cubicBezTo>
                <a:cubicBezTo>
                  <a:pt x="3807776" y="1876857"/>
                  <a:pt x="3656400" y="1898030"/>
                  <a:pt x="3672704" y="1881383"/>
                </a:cubicBezTo>
                <a:cubicBezTo>
                  <a:pt x="3645532" y="1893973"/>
                  <a:pt x="3537791" y="1900656"/>
                  <a:pt x="3530082" y="1883187"/>
                </a:cubicBezTo>
                <a:cubicBezTo>
                  <a:pt x="3479808" y="1875044"/>
                  <a:pt x="3426017" y="1877998"/>
                  <a:pt x="3387664" y="1862579"/>
                </a:cubicBezTo>
                <a:cubicBezTo>
                  <a:pt x="3382649" y="1863935"/>
                  <a:pt x="3377277" y="1864791"/>
                  <a:pt x="3371681" y="1865293"/>
                </a:cubicBezTo>
                <a:lnTo>
                  <a:pt x="3355305" y="1865842"/>
                </a:lnTo>
                <a:lnTo>
                  <a:pt x="3353790" y="1865158"/>
                </a:lnTo>
                <a:cubicBezTo>
                  <a:pt x="3346144" y="1863282"/>
                  <a:pt x="3340687" y="1863057"/>
                  <a:pt x="3336210" y="1863564"/>
                </a:cubicBezTo>
                <a:lnTo>
                  <a:pt x="3331381" y="1864716"/>
                </a:lnTo>
                <a:lnTo>
                  <a:pt x="3319012" y="1864093"/>
                </a:lnTo>
                <a:lnTo>
                  <a:pt x="3293818" y="1864135"/>
                </a:lnTo>
                <a:lnTo>
                  <a:pt x="3289881" y="1862954"/>
                </a:lnTo>
                <a:lnTo>
                  <a:pt x="3253090" y="1861164"/>
                </a:lnTo>
                <a:cubicBezTo>
                  <a:pt x="3253042" y="1860968"/>
                  <a:pt x="3252996" y="1860771"/>
                  <a:pt x="3252949" y="1860574"/>
                </a:cubicBezTo>
                <a:cubicBezTo>
                  <a:pt x="3251799" y="1859213"/>
                  <a:pt x="3249368" y="1858131"/>
                  <a:pt x="3244187" y="1857604"/>
                </a:cubicBezTo>
                <a:cubicBezTo>
                  <a:pt x="3250860" y="1853873"/>
                  <a:pt x="3250577" y="1852999"/>
                  <a:pt x="3246570" y="1852946"/>
                </a:cubicBezTo>
                <a:lnTo>
                  <a:pt x="3237810" y="1853064"/>
                </a:lnTo>
                <a:lnTo>
                  <a:pt x="3230822" y="1855474"/>
                </a:lnTo>
                <a:cubicBezTo>
                  <a:pt x="3206812" y="1862286"/>
                  <a:pt x="3176733" y="1868865"/>
                  <a:pt x="3136549" y="1874037"/>
                </a:cubicBezTo>
                <a:cubicBezTo>
                  <a:pt x="3081163" y="1880168"/>
                  <a:pt x="2902557" y="1900580"/>
                  <a:pt x="2845754" y="1910932"/>
                </a:cubicBezTo>
                <a:cubicBezTo>
                  <a:pt x="2860822" y="1944376"/>
                  <a:pt x="2813389" y="1905358"/>
                  <a:pt x="2786878" y="1917162"/>
                </a:cubicBezTo>
                <a:cubicBezTo>
                  <a:pt x="2766803" y="1917398"/>
                  <a:pt x="2741628" y="1915886"/>
                  <a:pt x="2725298" y="1912340"/>
                </a:cubicBezTo>
                <a:cubicBezTo>
                  <a:pt x="2716680" y="1911427"/>
                  <a:pt x="2707572" y="1911972"/>
                  <a:pt x="2697754" y="1914863"/>
                </a:cubicBezTo>
                <a:cubicBezTo>
                  <a:pt x="2667185" y="1939014"/>
                  <a:pt x="2622149" y="1926211"/>
                  <a:pt x="2568063" y="1936283"/>
                </a:cubicBezTo>
                <a:cubicBezTo>
                  <a:pt x="2552625" y="1932001"/>
                  <a:pt x="2502682" y="1953378"/>
                  <a:pt x="2489784" y="1943720"/>
                </a:cubicBezTo>
                <a:cubicBezTo>
                  <a:pt x="2478524" y="1943155"/>
                  <a:pt x="2467418" y="1949411"/>
                  <a:pt x="2458978" y="1938095"/>
                </a:cubicBezTo>
                <a:cubicBezTo>
                  <a:pt x="2417552" y="1934639"/>
                  <a:pt x="2366376" y="1931293"/>
                  <a:pt x="2318712" y="1934474"/>
                </a:cubicBezTo>
                <a:cubicBezTo>
                  <a:pt x="2296029" y="1936526"/>
                  <a:pt x="2282069" y="1938434"/>
                  <a:pt x="2268709" y="1940521"/>
                </a:cubicBezTo>
                <a:lnTo>
                  <a:pt x="2264080" y="1941232"/>
                </a:lnTo>
                <a:lnTo>
                  <a:pt x="2254684" y="1943524"/>
                </a:lnTo>
                <a:lnTo>
                  <a:pt x="2252523" y="1943004"/>
                </a:lnTo>
                <a:lnTo>
                  <a:pt x="2173350" y="1929202"/>
                </a:lnTo>
                <a:lnTo>
                  <a:pt x="2155266" y="1920267"/>
                </a:lnTo>
                <a:lnTo>
                  <a:pt x="2091013" y="1914631"/>
                </a:lnTo>
                <a:cubicBezTo>
                  <a:pt x="2033357" y="1920614"/>
                  <a:pt x="2070513" y="1905065"/>
                  <a:pt x="2030712" y="1897690"/>
                </a:cubicBezTo>
                <a:cubicBezTo>
                  <a:pt x="1994539" y="1893055"/>
                  <a:pt x="1958569" y="1883188"/>
                  <a:pt x="1908838" y="1892222"/>
                </a:cubicBezTo>
                <a:cubicBezTo>
                  <a:pt x="1897236" y="1896147"/>
                  <a:pt x="1883338" y="1892415"/>
                  <a:pt x="1877796" y="1883887"/>
                </a:cubicBezTo>
                <a:cubicBezTo>
                  <a:pt x="1876842" y="1882419"/>
                  <a:pt x="1876177" y="1880863"/>
                  <a:pt x="1875824" y="1879265"/>
                </a:cubicBezTo>
                <a:cubicBezTo>
                  <a:pt x="1843474" y="1887199"/>
                  <a:pt x="1841511" y="1873818"/>
                  <a:pt x="1823048" y="1881064"/>
                </a:cubicBezTo>
                <a:cubicBezTo>
                  <a:pt x="1792640" y="1872164"/>
                  <a:pt x="1782358" y="1850450"/>
                  <a:pt x="1765736" y="1856578"/>
                </a:cubicBezTo>
                <a:cubicBezTo>
                  <a:pt x="1753024" y="1849107"/>
                  <a:pt x="1745932" y="1828316"/>
                  <a:pt x="1725669" y="1833744"/>
                </a:cubicBezTo>
                <a:cubicBezTo>
                  <a:pt x="1727428" y="1831405"/>
                  <a:pt x="1726953" y="1830157"/>
                  <a:pt x="1725216" y="1829447"/>
                </a:cubicBezTo>
                <a:lnTo>
                  <a:pt x="1721485" y="1828960"/>
                </a:lnTo>
                <a:lnTo>
                  <a:pt x="1717786" y="1832224"/>
                </a:lnTo>
                <a:cubicBezTo>
                  <a:pt x="1703445" y="1843277"/>
                  <a:pt x="1706547" y="1827935"/>
                  <a:pt x="1689907" y="1825425"/>
                </a:cubicBezTo>
                <a:cubicBezTo>
                  <a:pt x="1682338" y="1823445"/>
                  <a:pt x="1685181" y="1820226"/>
                  <a:pt x="1688093" y="1817391"/>
                </a:cubicBezTo>
                <a:lnTo>
                  <a:pt x="1496789" y="1805297"/>
                </a:lnTo>
                <a:cubicBezTo>
                  <a:pt x="1463551" y="1793913"/>
                  <a:pt x="1426345" y="1786892"/>
                  <a:pt x="1392839" y="1758649"/>
                </a:cubicBezTo>
                <a:cubicBezTo>
                  <a:pt x="1386461" y="1750573"/>
                  <a:pt x="1374031" y="1756918"/>
                  <a:pt x="1360872" y="1752441"/>
                </a:cubicBezTo>
                <a:cubicBezTo>
                  <a:pt x="1347711" y="1747963"/>
                  <a:pt x="1332751" y="1735898"/>
                  <a:pt x="1313885" y="1731785"/>
                </a:cubicBezTo>
                <a:cubicBezTo>
                  <a:pt x="1281989" y="1726305"/>
                  <a:pt x="1256405" y="1739744"/>
                  <a:pt x="1247665" y="1727765"/>
                </a:cubicBezTo>
                <a:cubicBezTo>
                  <a:pt x="1231363" y="1728538"/>
                  <a:pt x="1209120" y="1742556"/>
                  <a:pt x="1196850" y="1729622"/>
                </a:cubicBezTo>
                <a:cubicBezTo>
                  <a:pt x="1195195" y="1740224"/>
                  <a:pt x="1178147" y="1721561"/>
                  <a:pt x="1168728" y="1728550"/>
                </a:cubicBezTo>
                <a:cubicBezTo>
                  <a:pt x="1152073" y="1727193"/>
                  <a:pt x="1122804" y="1725926"/>
                  <a:pt x="1096918" y="1721485"/>
                </a:cubicBezTo>
                <a:lnTo>
                  <a:pt x="1094082" y="1720113"/>
                </a:lnTo>
                <a:lnTo>
                  <a:pt x="1040782" y="1721762"/>
                </a:lnTo>
                <a:cubicBezTo>
                  <a:pt x="987172" y="1722352"/>
                  <a:pt x="1023272" y="1708707"/>
                  <a:pt x="955980" y="1719289"/>
                </a:cubicBezTo>
                <a:cubicBezTo>
                  <a:pt x="948995" y="1714208"/>
                  <a:pt x="940521" y="1713816"/>
                  <a:pt x="926108" y="1715917"/>
                </a:cubicBezTo>
                <a:cubicBezTo>
                  <a:pt x="900077" y="1715834"/>
                  <a:pt x="902688" y="1703436"/>
                  <a:pt x="876049" y="1710422"/>
                </a:cubicBezTo>
                <a:cubicBezTo>
                  <a:pt x="881084" y="1703830"/>
                  <a:pt x="826830" y="1706893"/>
                  <a:pt x="839194" y="1700176"/>
                </a:cubicBezTo>
                <a:cubicBezTo>
                  <a:pt x="822548" y="1693764"/>
                  <a:pt x="813674" y="1703628"/>
                  <a:pt x="797112" y="1698014"/>
                </a:cubicBezTo>
                <a:cubicBezTo>
                  <a:pt x="778195" y="1696418"/>
                  <a:pt x="807647" y="1705364"/>
                  <a:pt x="786610" y="1705455"/>
                </a:cubicBezTo>
                <a:cubicBezTo>
                  <a:pt x="761170" y="1704357"/>
                  <a:pt x="760599" y="1716610"/>
                  <a:pt x="741833" y="1700566"/>
                </a:cubicBezTo>
                <a:lnTo>
                  <a:pt x="673985" y="1692278"/>
                </a:lnTo>
                <a:cubicBezTo>
                  <a:pt x="658515" y="1695829"/>
                  <a:pt x="646395" y="1693620"/>
                  <a:pt x="634665" y="1689550"/>
                </a:cubicBezTo>
                <a:cubicBezTo>
                  <a:pt x="599149" y="1689690"/>
                  <a:pt x="567176" y="1683160"/>
                  <a:pt x="527471" y="1679869"/>
                </a:cubicBezTo>
                <a:cubicBezTo>
                  <a:pt x="484099" y="1683240"/>
                  <a:pt x="462693" y="1671949"/>
                  <a:pt x="420260" y="1668475"/>
                </a:cubicBezTo>
                <a:cubicBezTo>
                  <a:pt x="377482" y="1677390"/>
                  <a:pt x="393500" y="1652730"/>
                  <a:pt x="357630" y="1652142"/>
                </a:cubicBezTo>
                <a:cubicBezTo>
                  <a:pt x="298692" y="1659518"/>
                  <a:pt x="359631" y="1643849"/>
                  <a:pt x="269407" y="1643812"/>
                </a:cubicBezTo>
                <a:cubicBezTo>
                  <a:pt x="264204" y="1645215"/>
                  <a:pt x="253436" y="1643159"/>
                  <a:pt x="254769" y="1641013"/>
                </a:cubicBezTo>
                <a:cubicBezTo>
                  <a:pt x="234996" y="1641090"/>
                  <a:pt x="179093" y="1626583"/>
                  <a:pt x="150763" y="1628143"/>
                </a:cubicBezTo>
                <a:cubicBezTo>
                  <a:pt x="96232" y="1619954"/>
                  <a:pt x="68845" y="1629422"/>
                  <a:pt x="29133" y="1626172"/>
                </a:cubicBezTo>
                <a:lnTo>
                  <a:pt x="0" y="1619589"/>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BFEE9B4-6E84-A4C6-7FAE-EA5F01987814}"/>
              </a:ext>
            </a:extLst>
          </p:cNvPr>
          <p:cNvSpPr>
            <a:spLocks noGrp="1"/>
          </p:cNvSpPr>
          <p:nvPr>
            <p:ph type="title"/>
          </p:nvPr>
        </p:nvSpPr>
        <p:spPr>
          <a:xfrm>
            <a:off x="828675" y="494414"/>
            <a:ext cx="10534650" cy="817403"/>
          </a:xfrm>
        </p:spPr>
        <p:txBody>
          <a:bodyPr vert="horz" lIns="91440" tIns="45720" rIns="91440" bIns="45720" rtlCol="0" anchor="b">
            <a:normAutofit/>
          </a:bodyPr>
          <a:lstStyle/>
          <a:p>
            <a:pPr algn="ctr"/>
            <a:r>
              <a:rPr lang="en-US" sz="3600" dirty="0"/>
              <a:t>Berlo's Model</a:t>
            </a:r>
            <a:r>
              <a:rPr lang="en-US" sz="3600" kern="1200" dirty="0">
                <a:latin typeface="+mj-lt"/>
                <a:ea typeface="+mj-ea"/>
                <a:cs typeface="+mj-cs"/>
              </a:rPr>
              <a:t> of communication</a:t>
            </a:r>
          </a:p>
        </p:txBody>
      </p:sp>
      <p:pic>
        <p:nvPicPr>
          <p:cNvPr id="3" name="Picture 3">
            <a:extLst>
              <a:ext uri="{FF2B5EF4-FFF2-40B4-BE49-F238E27FC236}">
                <a16:creationId xmlns:a16="http://schemas.microsoft.com/office/drawing/2014/main" id="{07BAEBB4-9575-43E9-9D55-05028406ED3A}"/>
              </a:ext>
            </a:extLst>
          </p:cNvPr>
          <p:cNvPicPr>
            <a:picLocks noChangeAspect="1"/>
          </p:cNvPicPr>
          <p:nvPr/>
        </p:nvPicPr>
        <p:blipFill>
          <a:blip r:embed="rId3"/>
          <a:stretch>
            <a:fillRect/>
          </a:stretch>
        </p:blipFill>
        <p:spPr>
          <a:xfrm>
            <a:off x="2046833" y="2354239"/>
            <a:ext cx="8098333" cy="3948085"/>
          </a:xfrm>
          <a:prstGeom prst="rect">
            <a:avLst/>
          </a:prstGeom>
        </p:spPr>
      </p:pic>
    </p:spTree>
    <p:extLst>
      <p:ext uri="{BB962C8B-B14F-4D97-AF65-F5344CB8AC3E}">
        <p14:creationId xmlns:p14="http://schemas.microsoft.com/office/powerpoint/2010/main" val="4086384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707FE-C057-6BF5-BAE8-9D06581AA779}"/>
              </a:ext>
            </a:extLst>
          </p:cNvPr>
          <p:cNvSpPr>
            <a:spLocks noGrp="1"/>
          </p:cNvSpPr>
          <p:nvPr>
            <p:ph type="title"/>
          </p:nvPr>
        </p:nvSpPr>
        <p:spPr>
          <a:xfrm>
            <a:off x="4965430" y="629268"/>
            <a:ext cx="6586491" cy="1286160"/>
          </a:xfrm>
        </p:spPr>
        <p:txBody>
          <a:bodyPr anchor="b">
            <a:normAutofit/>
          </a:bodyPr>
          <a:lstStyle/>
          <a:p>
            <a:r>
              <a:rPr lang="en-US" dirty="0">
                <a:cs typeface="Calibri Light"/>
              </a:rPr>
              <a:t>Communication barriers</a:t>
            </a:r>
            <a:endParaRPr lang="en-US" dirty="0"/>
          </a:p>
        </p:txBody>
      </p:sp>
      <p:sp>
        <p:nvSpPr>
          <p:cNvPr id="3" name="Content Placeholder 2">
            <a:extLst>
              <a:ext uri="{FF2B5EF4-FFF2-40B4-BE49-F238E27FC236}">
                <a16:creationId xmlns:a16="http://schemas.microsoft.com/office/drawing/2014/main" id="{7CB63894-3307-711B-9959-B6ABC14F69B7}"/>
              </a:ext>
            </a:extLst>
          </p:cNvPr>
          <p:cNvSpPr>
            <a:spLocks noGrp="1"/>
          </p:cNvSpPr>
          <p:nvPr>
            <p:ph idx="1"/>
          </p:nvPr>
        </p:nvSpPr>
        <p:spPr>
          <a:xfrm>
            <a:off x="4965431" y="2438400"/>
            <a:ext cx="6586489" cy="3785419"/>
          </a:xfrm>
        </p:spPr>
        <p:txBody>
          <a:bodyPr>
            <a:normAutofit/>
          </a:bodyPr>
          <a:lstStyle/>
          <a:p>
            <a:pPr>
              <a:buChar char="•"/>
            </a:pPr>
            <a:r>
              <a:rPr lang="en-US" sz="2000"/>
              <a:t>When people join forces to accomplish the same goals, they often encounter barriers. It can be a frustrating process to get to know someone when differences are identified and dealt with because individuals differ in terms of their backgrounds, experiences, moods, and expectations (Quill 1995).</a:t>
            </a:r>
          </a:p>
        </p:txBody>
      </p:sp>
      <p:pic>
        <p:nvPicPr>
          <p:cNvPr id="5" name="Picture 4" descr="White puzzle with one red piece">
            <a:extLst>
              <a:ext uri="{FF2B5EF4-FFF2-40B4-BE49-F238E27FC236}">
                <a16:creationId xmlns:a16="http://schemas.microsoft.com/office/drawing/2014/main" id="{7313291E-70DF-B305-3F57-655F9C5E16EA}"/>
              </a:ext>
            </a:extLst>
          </p:cNvPr>
          <p:cNvPicPr>
            <a:picLocks noChangeAspect="1"/>
          </p:cNvPicPr>
          <p:nvPr/>
        </p:nvPicPr>
        <p:blipFill rotWithShape="1">
          <a:blip r:embed="rId2"/>
          <a:srcRect l="31812" r="30166"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A321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7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6D2C2-2F94-05A3-5FF1-481CD7462C27}"/>
              </a:ext>
            </a:extLst>
          </p:cNvPr>
          <p:cNvSpPr>
            <a:spLocks noGrp="1"/>
          </p:cNvSpPr>
          <p:nvPr>
            <p:ph type="title"/>
          </p:nvPr>
        </p:nvSpPr>
        <p:spPr>
          <a:xfrm>
            <a:off x="4965430" y="629268"/>
            <a:ext cx="6586491" cy="1286160"/>
          </a:xfrm>
        </p:spPr>
        <p:txBody>
          <a:bodyPr anchor="b">
            <a:normAutofit/>
          </a:bodyPr>
          <a:lstStyle/>
          <a:p>
            <a:r>
              <a:rPr lang="en-US" sz="2400">
                <a:ea typeface="+mj-lt"/>
                <a:cs typeface="+mj-lt"/>
              </a:rPr>
              <a:t>There are specific items that can  prevent effective </a:t>
            </a:r>
            <a:br>
              <a:rPr lang="en-US" sz="2400">
                <a:ea typeface="+mj-lt"/>
                <a:cs typeface="+mj-lt"/>
              </a:rPr>
            </a:br>
            <a:r>
              <a:rPr lang="en-US" sz="2400">
                <a:ea typeface="+mj-lt"/>
                <a:cs typeface="+mj-lt"/>
              </a:rPr>
              <a:t>communication within an </a:t>
            </a:r>
            <a:r>
              <a:rPr lang="en-GB" sz="2400">
                <a:ea typeface="+mj-lt"/>
                <a:cs typeface="+mj-lt"/>
              </a:rPr>
              <a:t>organisation</a:t>
            </a:r>
            <a:r>
              <a:rPr lang="en-US" sz="2400">
                <a:ea typeface="+mj-lt"/>
                <a:cs typeface="+mj-lt"/>
              </a:rPr>
              <a:t> such as:</a:t>
            </a:r>
            <a:endParaRPr lang="en-US" sz="2400">
              <a:cs typeface="Calibri Light" panose="020F0302020204030204"/>
            </a:endParaRPr>
          </a:p>
        </p:txBody>
      </p:sp>
      <p:sp>
        <p:nvSpPr>
          <p:cNvPr id="3" name="Content Placeholder 2">
            <a:extLst>
              <a:ext uri="{FF2B5EF4-FFF2-40B4-BE49-F238E27FC236}">
                <a16:creationId xmlns:a16="http://schemas.microsoft.com/office/drawing/2014/main" id="{B94168F2-415F-977D-0BF5-EB8530C6A87D}"/>
              </a:ext>
            </a:extLst>
          </p:cNvPr>
          <p:cNvSpPr>
            <a:spLocks noGrp="1"/>
          </p:cNvSpPr>
          <p:nvPr>
            <p:ph idx="1"/>
          </p:nvPr>
        </p:nvSpPr>
        <p:spPr>
          <a:xfrm>
            <a:off x="4965431" y="2438400"/>
            <a:ext cx="6586489" cy="3785419"/>
          </a:xfrm>
        </p:spPr>
        <p:txBody>
          <a:bodyPr vert="horz" lIns="91440" tIns="45720" rIns="91440" bIns="45720" rtlCol="0">
            <a:normAutofit/>
          </a:bodyPr>
          <a:lstStyle/>
          <a:p>
            <a:r>
              <a:rPr lang="en-US" sz="2000">
                <a:ea typeface="+mn-lt"/>
                <a:cs typeface="+mn-lt"/>
              </a:rPr>
              <a:t>National Culture</a:t>
            </a:r>
          </a:p>
          <a:p>
            <a:r>
              <a:rPr lang="en-US" sz="2000">
                <a:ea typeface="+mn-lt"/>
                <a:cs typeface="+mn-lt"/>
              </a:rPr>
              <a:t>Language</a:t>
            </a:r>
          </a:p>
          <a:p>
            <a:r>
              <a:rPr lang="en-US" sz="2000">
                <a:ea typeface="+mn-lt"/>
                <a:cs typeface="+mn-lt"/>
              </a:rPr>
              <a:t>Defensiveness</a:t>
            </a:r>
          </a:p>
          <a:p>
            <a:r>
              <a:rPr lang="en-US" sz="2000">
                <a:ea typeface="+mn-lt"/>
                <a:cs typeface="+mn-lt"/>
              </a:rPr>
              <a:t>Filtering</a:t>
            </a:r>
          </a:p>
          <a:p>
            <a:r>
              <a:rPr lang="en-US" sz="2000">
                <a:ea typeface="+mn-lt"/>
                <a:cs typeface="+mn-lt"/>
              </a:rPr>
              <a:t>Emotions</a:t>
            </a:r>
          </a:p>
          <a:p>
            <a:r>
              <a:rPr lang="en-US" sz="2000">
                <a:ea typeface="+mn-lt"/>
                <a:cs typeface="+mn-lt"/>
              </a:rPr>
              <a:t>Information Overload</a:t>
            </a:r>
            <a:endParaRPr lang="en-US" sz="2000"/>
          </a:p>
        </p:txBody>
      </p:sp>
      <p:pic>
        <p:nvPicPr>
          <p:cNvPr id="4" name="Picture 4" descr="A picture containing indoor, blue&#10;&#10;Description automatically generated">
            <a:extLst>
              <a:ext uri="{FF2B5EF4-FFF2-40B4-BE49-F238E27FC236}">
                <a16:creationId xmlns:a16="http://schemas.microsoft.com/office/drawing/2014/main" id="{82BACE17-9240-3EA3-0F07-92EC30AD5B89}"/>
              </a:ext>
            </a:extLst>
          </p:cNvPr>
          <p:cNvPicPr>
            <a:picLocks noChangeAspect="1"/>
          </p:cNvPicPr>
          <p:nvPr/>
        </p:nvPicPr>
        <p:blipFill rotWithShape="1">
          <a:blip r:embed="rId2"/>
          <a:srcRect l="19583" r="19583"/>
          <a:stretch/>
        </p:blipFill>
        <p:spPr>
          <a:xfrm>
            <a:off x="20" y="10"/>
            <a:ext cx="4635571" cy="6857990"/>
          </a:xfrm>
          <a:prstGeom prst="rect">
            <a:avLst/>
          </a:prstGeom>
          <a:effectLst/>
        </p:spPr>
      </p:pic>
      <p:cxnSp>
        <p:nvCxnSpPr>
          <p:cNvPr id="29" name="Straight Connector 2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6087B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7886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4" descr="Mobile device with apps">
            <a:extLst>
              <a:ext uri="{FF2B5EF4-FFF2-40B4-BE49-F238E27FC236}">
                <a16:creationId xmlns:a16="http://schemas.microsoft.com/office/drawing/2014/main" id="{2F263135-BDA0-CAB0-438C-B7775CDEE18F}"/>
              </a:ext>
            </a:extLst>
          </p:cNvPr>
          <p:cNvPicPr>
            <a:picLocks noChangeAspect="1"/>
          </p:cNvPicPr>
          <p:nvPr/>
        </p:nvPicPr>
        <p:blipFill rotWithShape="1">
          <a:blip r:embed="rId3"/>
          <a:srcRect t="9091" r="9091"/>
          <a:stretch/>
        </p:blipFill>
        <p:spPr>
          <a:xfrm>
            <a:off x="20" y="10"/>
            <a:ext cx="12191980" cy="6857990"/>
          </a:xfrm>
          <a:prstGeom prst="rect">
            <a:avLst/>
          </a:prstGeom>
        </p:spPr>
      </p:pic>
      <p:sp>
        <p:nvSpPr>
          <p:cNvPr id="10" name="Rectangle 1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1AAEA-CA4B-CB32-C582-39F0D282BBDF}"/>
              </a:ext>
            </a:extLst>
          </p:cNvPr>
          <p:cNvSpPr>
            <a:spLocks noGrp="1"/>
          </p:cNvSpPr>
          <p:nvPr>
            <p:ph type="title"/>
          </p:nvPr>
        </p:nvSpPr>
        <p:spPr>
          <a:xfrm>
            <a:off x="594804" y="640263"/>
            <a:ext cx="6619811" cy="1344975"/>
          </a:xfrm>
        </p:spPr>
        <p:txBody>
          <a:bodyPr>
            <a:normAutofit/>
          </a:bodyPr>
          <a:lstStyle/>
          <a:p>
            <a:r>
              <a:rPr lang="en-US" sz="4000">
                <a:cs typeface="Calibri Light"/>
              </a:rPr>
              <a:t>Channels of Communication</a:t>
            </a:r>
            <a:endParaRPr lang="en-US" sz="4000"/>
          </a:p>
        </p:txBody>
      </p:sp>
      <p:sp>
        <p:nvSpPr>
          <p:cNvPr id="3" name="Content Placeholder 2">
            <a:extLst>
              <a:ext uri="{FF2B5EF4-FFF2-40B4-BE49-F238E27FC236}">
                <a16:creationId xmlns:a16="http://schemas.microsoft.com/office/drawing/2014/main" id="{20D7A45D-48A1-E547-67E2-575C45791C94}"/>
              </a:ext>
            </a:extLst>
          </p:cNvPr>
          <p:cNvSpPr>
            <a:spLocks noGrp="1"/>
          </p:cNvSpPr>
          <p:nvPr>
            <p:ph idx="1"/>
          </p:nvPr>
        </p:nvSpPr>
        <p:spPr>
          <a:xfrm>
            <a:off x="594109" y="2121763"/>
            <a:ext cx="6620505" cy="3773010"/>
          </a:xfrm>
        </p:spPr>
        <p:txBody>
          <a:bodyPr vert="horz" lIns="91440" tIns="45720" rIns="91440" bIns="45720" rtlCol="0" anchor="t">
            <a:normAutofit/>
          </a:bodyPr>
          <a:lstStyle/>
          <a:p>
            <a:r>
              <a:rPr lang="en-US" sz="1700" dirty="0">
                <a:ea typeface="+mn-lt"/>
                <a:cs typeface="+mn-lt"/>
              </a:rPr>
              <a:t> Communication channels refer to the "pipe" along which a message is delivered, and there are many types of channels available, from face-to-face conversations to telecommunications such as telephones and e-mails as well as computational channels (</a:t>
            </a:r>
            <a:r>
              <a:rPr lang="en-US" sz="1700" dirty="0" err="1">
                <a:ea typeface="+mn-lt"/>
                <a:cs typeface="+mn-lt"/>
              </a:rPr>
              <a:t>Coiera</a:t>
            </a:r>
            <a:r>
              <a:rPr lang="en-US" sz="1700" dirty="0">
                <a:ea typeface="+mn-lt"/>
                <a:cs typeface="+mn-lt"/>
              </a:rPr>
              <a:t>, 2006).</a:t>
            </a:r>
            <a:endParaRPr lang="en-US" sz="1700" dirty="0">
              <a:latin typeface="Arial"/>
              <a:ea typeface="+mn-lt"/>
              <a:cs typeface="Arial"/>
            </a:endParaRPr>
          </a:p>
          <a:p>
            <a:endParaRPr lang="en-US" sz="1700" dirty="0">
              <a:ea typeface="+mn-lt"/>
              <a:cs typeface="+mn-lt"/>
            </a:endParaRPr>
          </a:p>
          <a:p>
            <a:r>
              <a:rPr lang="en-US" sz="1700" dirty="0">
                <a:ea typeface="+mn-lt"/>
                <a:cs typeface="+mn-lt"/>
              </a:rPr>
              <a:t>Essentially, communication channels are media through which a message is conveyed to its intended audience. All forms of communication, including phone calls, text messages, emails, video, radio, and social media, are communication channels.</a:t>
            </a:r>
            <a:endParaRPr lang="en-US" sz="1700" dirty="0">
              <a:cs typeface="Calibri"/>
            </a:endParaRPr>
          </a:p>
          <a:p>
            <a:pPr marL="0" indent="0">
              <a:buNone/>
            </a:pPr>
            <a:endParaRPr lang="en-US" sz="1700" dirty="0">
              <a:ea typeface="+mn-lt"/>
              <a:cs typeface="+mn-lt"/>
            </a:endParaRPr>
          </a:p>
          <a:p>
            <a:r>
              <a:rPr lang="en-US" sz="1700" dirty="0">
                <a:ea typeface="+mn-lt"/>
                <a:cs typeface="+mn-lt"/>
              </a:rPr>
              <a:t>It is possible for a channel to be a low-richness channel or a high-richness channel, based on its capacity to convey information.</a:t>
            </a:r>
            <a:endParaRPr lang="en-US" sz="1700" dirty="0">
              <a:cs typeface="Calibri"/>
            </a:endParaRPr>
          </a:p>
          <a:p>
            <a:pPr marL="0" indent="0">
              <a:buNone/>
            </a:pPr>
            <a:endParaRPr lang="en-US" sz="1700">
              <a:cs typeface="Calibri"/>
            </a:endParaRPr>
          </a:p>
          <a:p>
            <a:endParaRPr lang="en-US" sz="1700">
              <a:cs typeface="Calibri"/>
            </a:endParaRPr>
          </a:p>
        </p:txBody>
      </p:sp>
    </p:spTree>
    <p:extLst>
      <p:ext uri="{BB962C8B-B14F-4D97-AF65-F5344CB8AC3E}">
        <p14:creationId xmlns:p14="http://schemas.microsoft.com/office/powerpoint/2010/main" val="170122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4">
            <a:extLst>
              <a:ext uri="{FF2B5EF4-FFF2-40B4-BE49-F238E27FC236}">
                <a16:creationId xmlns:a16="http://schemas.microsoft.com/office/drawing/2014/main" id="{733D5869-5730-57B7-4255-47B97278EE8A}"/>
              </a:ext>
            </a:extLst>
          </p:cNvPr>
          <p:cNvPicPr>
            <a:picLocks noChangeAspect="1"/>
          </p:cNvPicPr>
          <p:nvPr/>
        </p:nvPicPr>
        <p:blipFill rotWithShape="1">
          <a:blip r:embed="rId2"/>
          <a:srcRect t="9091" r="9091"/>
          <a:stretch/>
        </p:blipFill>
        <p:spPr>
          <a:xfrm>
            <a:off x="20" y="10"/>
            <a:ext cx="12191980" cy="6857990"/>
          </a:xfrm>
          <a:prstGeom prst="rect">
            <a:avLst/>
          </a:prstGeom>
        </p:spPr>
      </p:pic>
      <p:sp>
        <p:nvSpPr>
          <p:cNvPr id="46" name="Rectangle 45">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84BE49-77A2-909D-89D0-A3434B5F0C33}"/>
              </a:ext>
            </a:extLst>
          </p:cNvPr>
          <p:cNvSpPr>
            <a:spLocks noGrp="1"/>
          </p:cNvSpPr>
          <p:nvPr>
            <p:ph type="title"/>
          </p:nvPr>
        </p:nvSpPr>
        <p:spPr>
          <a:xfrm>
            <a:off x="594804" y="640263"/>
            <a:ext cx="6619811" cy="1344975"/>
          </a:xfrm>
        </p:spPr>
        <p:txBody>
          <a:bodyPr>
            <a:normAutofit/>
          </a:bodyPr>
          <a:lstStyle/>
          <a:p>
            <a:r>
              <a:rPr lang="en-US" sz="4000">
                <a:cs typeface="Calibri Light"/>
              </a:rPr>
              <a:t>Channels of communication can then be improved by:</a:t>
            </a:r>
            <a:endParaRPr lang="en-US" sz="4000"/>
          </a:p>
        </p:txBody>
      </p:sp>
      <p:sp>
        <p:nvSpPr>
          <p:cNvPr id="3" name="Content Placeholder 2">
            <a:extLst>
              <a:ext uri="{FF2B5EF4-FFF2-40B4-BE49-F238E27FC236}">
                <a16:creationId xmlns:a16="http://schemas.microsoft.com/office/drawing/2014/main" id="{D0270A6B-C08B-A85D-EA87-AEEF5A8081F4}"/>
              </a:ext>
            </a:extLst>
          </p:cNvPr>
          <p:cNvSpPr>
            <a:spLocks noGrp="1"/>
          </p:cNvSpPr>
          <p:nvPr>
            <p:ph idx="1"/>
          </p:nvPr>
        </p:nvSpPr>
        <p:spPr>
          <a:xfrm>
            <a:off x="594109" y="2121763"/>
            <a:ext cx="6620505" cy="3773010"/>
          </a:xfrm>
        </p:spPr>
        <p:txBody>
          <a:bodyPr vert="horz" lIns="91440" tIns="45720" rIns="91440" bIns="45720" rtlCol="0">
            <a:normAutofit/>
          </a:bodyPr>
          <a:lstStyle/>
          <a:p>
            <a:r>
              <a:rPr lang="en-US" sz="2000" dirty="0">
                <a:latin typeface="Arial"/>
                <a:cs typeface="Calibri"/>
              </a:rPr>
              <a:t> </a:t>
            </a:r>
            <a:r>
              <a:rPr lang="en-GB" sz="2000" dirty="0">
                <a:latin typeface="Arial"/>
                <a:cs typeface="Arial"/>
              </a:rPr>
              <a:t>Prioritising</a:t>
            </a:r>
            <a:r>
              <a:rPr lang="en-US" sz="2000" dirty="0">
                <a:latin typeface="Arial"/>
                <a:cs typeface="Calibri"/>
              </a:rPr>
              <a:t> face-to-face communication and video conferences</a:t>
            </a:r>
          </a:p>
          <a:p>
            <a:r>
              <a:rPr lang="en-US" sz="2000" dirty="0">
                <a:latin typeface="Arial"/>
                <a:cs typeface="Arial"/>
              </a:rPr>
              <a:t>Encouraging Mobile, webinar and email for Effective Communication Between the project team.</a:t>
            </a:r>
          </a:p>
          <a:p>
            <a:r>
              <a:rPr lang="en-US" sz="2000" dirty="0">
                <a:latin typeface="Arial"/>
                <a:cs typeface="Arial"/>
              </a:rPr>
              <a:t>Introduce online discussion groups.</a:t>
            </a:r>
          </a:p>
          <a:p>
            <a:r>
              <a:rPr lang="en-US" sz="2000" dirty="0">
                <a:latin typeface="Arial"/>
                <a:cs typeface="Arial"/>
              </a:rPr>
              <a:t>following for simple steps to improve listening performance: observe, focus, knowledge, respect. </a:t>
            </a:r>
            <a:endParaRPr lang="en-US" sz="2000" dirty="0">
              <a:latin typeface="Arial"/>
              <a:ea typeface="+mn-lt"/>
              <a:cs typeface="Arial"/>
            </a:endParaRPr>
          </a:p>
          <a:p>
            <a:r>
              <a:rPr lang="en-US" sz="2000" dirty="0">
                <a:latin typeface="Arial"/>
                <a:ea typeface="+mn-lt"/>
                <a:cs typeface="+mn-lt"/>
              </a:rPr>
              <a:t>Help your employees understand the business strategy.</a:t>
            </a:r>
            <a:endParaRPr lang="en-US" sz="2000" dirty="0">
              <a:latin typeface="Arial"/>
              <a:ea typeface="+mn-lt"/>
              <a:cs typeface="Arial"/>
            </a:endParaRPr>
          </a:p>
          <a:p>
            <a:pPr marL="0" indent="0">
              <a:buNone/>
            </a:pPr>
            <a:endParaRPr lang="en-US" sz="2000">
              <a:latin typeface="Arial"/>
              <a:cs typeface="Arial"/>
            </a:endParaRPr>
          </a:p>
          <a:p>
            <a:endParaRPr lang="en-US" sz="2000">
              <a:latin typeface="Arial"/>
              <a:cs typeface="Arial"/>
            </a:endParaRPr>
          </a:p>
          <a:p>
            <a:endParaRPr lang="en-US" sz="2000">
              <a:latin typeface="Arial"/>
              <a:cs typeface="Arial"/>
            </a:endParaRPr>
          </a:p>
          <a:p>
            <a:endParaRPr lang="en-US" sz="2000">
              <a:latin typeface="Arial"/>
              <a:cs typeface="Arial"/>
            </a:endParaRPr>
          </a:p>
        </p:txBody>
      </p:sp>
    </p:spTree>
    <p:extLst>
      <p:ext uri="{BB962C8B-B14F-4D97-AF65-F5344CB8AC3E}">
        <p14:creationId xmlns:p14="http://schemas.microsoft.com/office/powerpoint/2010/main" val="992435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01F91F-06D4-1016-6781-3340F5ED3D89}"/>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cs typeface="Calibri Light"/>
              </a:rPr>
              <a:t>Teamwork Evaluation</a:t>
            </a:r>
            <a:endParaRPr lang="en-US" sz="4000">
              <a:solidFill>
                <a:srgbClr val="FFFFFF"/>
              </a:solidFill>
            </a:endParaRPr>
          </a:p>
        </p:txBody>
      </p:sp>
      <p:graphicFrame>
        <p:nvGraphicFramePr>
          <p:cNvPr id="5" name="Content Placeholder 4">
            <a:extLst>
              <a:ext uri="{FF2B5EF4-FFF2-40B4-BE49-F238E27FC236}">
                <a16:creationId xmlns:a16="http://schemas.microsoft.com/office/drawing/2014/main" id="{0E9BB654-DBC7-432A-3DEA-BB03591DFE2B}"/>
              </a:ext>
            </a:extLst>
          </p:cNvPr>
          <p:cNvGraphicFramePr>
            <a:graphicFrameLocks noGrp="1"/>
          </p:cNvGraphicFramePr>
          <p:nvPr>
            <p:ph idx="1"/>
            <p:extLst>
              <p:ext uri="{D42A27DB-BD31-4B8C-83A1-F6EECF244321}">
                <p14:modId xmlns:p14="http://schemas.microsoft.com/office/powerpoint/2010/main" val="1360758108"/>
              </p:ext>
            </p:extLst>
          </p:nvPr>
        </p:nvGraphicFramePr>
        <p:xfrm>
          <a:off x="1309129" y="1839409"/>
          <a:ext cx="9425156" cy="4487844"/>
        </p:xfrm>
        <a:graphic>
          <a:graphicData uri="http://schemas.openxmlformats.org/drawingml/2006/table">
            <a:tbl>
              <a:tblPr firstRow="1" bandRow="1">
                <a:tableStyleId>{5C22544A-7EE6-4342-B048-85BDC9FD1C3A}</a:tableStyleId>
              </a:tblPr>
              <a:tblGrid>
                <a:gridCol w="4070922">
                  <a:extLst>
                    <a:ext uri="{9D8B030D-6E8A-4147-A177-3AD203B41FA5}">
                      <a16:colId xmlns:a16="http://schemas.microsoft.com/office/drawing/2014/main" val="2505375055"/>
                    </a:ext>
                  </a:extLst>
                </a:gridCol>
                <a:gridCol w="5354234">
                  <a:extLst>
                    <a:ext uri="{9D8B030D-6E8A-4147-A177-3AD203B41FA5}">
                      <a16:colId xmlns:a16="http://schemas.microsoft.com/office/drawing/2014/main" val="2674228167"/>
                    </a:ext>
                  </a:extLst>
                </a:gridCol>
              </a:tblGrid>
              <a:tr h="488596">
                <a:tc>
                  <a:txBody>
                    <a:bodyPr/>
                    <a:lstStyle/>
                    <a:p>
                      <a:pPr algn="ctr" fontAlgn="base"/>
                      <a:r>
                        <a:rPr lang="en-US" sz="2300" u="none" strike="noStrike" dirty="0">
                          <a:effectLst/>
                        </a:rPr>
                        <a:t>Teamwork Evaluation </a:t>
                      </a:r>
                      <a:r>
                        <a:rPr lang="en-US" sz="2300" dirty="0">
                          <a:effectLst/>
                        </a:rPr>
                        <a:t>​</a:t>
                      </a:r>
                      <a:endParaRPr lang="en-US" sz="1500" b="1" i="0" dirty="0">
                        <a:solidFill>
                          <a:srgbClr val="FFFFFF"/>
                        </a:solidFill>
                        <a:effectLst/>
                      </a:endParaRPr>
                    </a:p>
                  </a:txBody>
                  <a:tcPr marL="75521" marR="75521" marT="37760" marB="37760"/>
                </a:tc>
                <a:tc>
                  <a:txBody>
                    <a:bodyPr/>
                    <a:lstStyle/>
                    <a:p>
                      <a:pPr algn="ctr" fontAlgn="base"/>
                      <a:r>
                        <a:rPr lang="en-US" sz="2300" u="none" strike="noStrike" dirty="0">
                          <a:effectLst/>
                        </a:rPr>
                        <a:t>Team responses. </a:t>
                      </a:r>
                      <a:r>
                        <a:rPr lang="en-US" sz="2300" dirty="0">
                          <a:effectLst/>
                        </a:rPr>
                        <a:t>​</a:t>
                      </a:r>
                      <a:endParaRPr lang="en-US" sz="1500" b="1" i="0" dirty="0">
                        <a:solidFill>
                          <a:srgbClr val="FFFFFF"/>
                        </a:solidFill>
                        <a:effectLst/>
                      </a:endParaRPr>
                    </a:p>
                  </a:txBody>
                  <a:tcPr marL="75521" marR="75521" marT="37760" marB="37760"/>
                </a:tc>
                <a:extLst>
                  <a:ext uri="{0D108BD9-81ED-4DB2-BD59-A6C34878D82A}">
                    <a16:rowId xmlns:a16="http://schemas.microsoft.com/office/drawing/2014/main" val="494082695"/>
                  </a:ext>
                </a:extLst>
              </a:tr>
              <a:tr h="850519">
                <a:tc>
                  <a:txBody>
                    <a:bodyPr/>
                    <a:lstStyle/>
                    <a:p>
                      <a:pPr algn="l" fontAlgn="base"/>
                      <a:r>
                        <a:rPr lang="en-US" sz="1500" u="none" strike="noStrike" dirty="0">
                          <a:effectLst/>
                        </a:rPr>
                        <a:t>Who was in your team? </a:t>
                      </a:r>
                      <a:r>
                        <a:rPr lang="en-US" sz="1500" dirty="0">
                          <a:effectLst/>
                        </a:rPr>
                        <a:t>​</a:t>
                      </a:r>
                      <a:endParaRPr lang="en-US" sz="1500" b="0" i="0" dirty="0">
                        <a:solidFill>
                          <a:srgbClr val="000000"/>
                        </a:solidFill>
                        <a:effectLst/>
                      </a:endParaRPr>
                    </a:p>
                  </a:txBody>
                  <a:tcPr marL="75521" marR="75521" marT="37760" marB="37760"/>
                </a:tc>
                <a:tc>
                  <a:txBody>
                    <a:bodyPr/>
                    <a:lstStyle/>
                    <a:p>
                      <a:pPr algn="l" fontAlgn="base"/>
                      <a:endParaRPr lang="en-US" sz="1500" dirty="0">
                        <a:effectLst/>
                      </a:endParaRPr>
                    </a:p>
                    <a:p>
                      <a:pPr algn="l" fontAlgn="base"/>
                      <a:r>
                        <a:rPr lang="en-US" sz="1500" dirty="0">
                          <a:effectLst/>
                        </a:rPr>
                        <a:t>Stephanie Whelan​</a:t>
                      </a:r>
                    </a:p>
                    <a:p>
                      <a:pPr algn="l" fontAlgn="base"/>
                      <a:endParaRPr lang="en-US" sz="1500" dirty="0">
                        <a:effectLst/>
                      </a:endParaRPr>
                    </a:p>
                  </a:txBody>
                  <a:tcPr marL="75521" marR="75521" marT="37760" marB="37760"/>
                </a:tc>
                <a:extLst>
                  <a:ext uri="{0D108BD9-81ED-4DB2-BD59-A6C34878D82A}">
                    <a16:rowId xmlns:a16="http://schemas.microsoft.com/office/drawing/2014/main" val="570742975"/>
                  </a:ext>
                </a:extLst>
              </a:tr>
              <a:tr h="850519">
                <a:tc>
                  <a:txBody>
                    <a:bodyPr/>
                    <a:lstStyle/>
                    <a:p>
                      <a:pPr algn="l" fontAlgn="base"/>
                      <a:r>
                        <a:rPr lang="en-US" sz="1500" u="none" strike="noStrike" dirty="0">
                          <a:effectLst/>
                        </a:rPr>
                        <a:t>What were the key strengths of your team? </a:t>
                      </a:r>
                      <a:r>
                        <a:rPr lang="en-US" sz="1500" dirty="0">
                          <a:effectLst/>
                        </a:rPr>
                        <a:t>​</a:t>
                      </a:r>
                      <a:endParaRPr lang="en-US" sz="1500" b="0" i="0" dirty="0">
                        <a:solidFill>
                          <a:srgbClr val="000000"/>
                        </a:solidFill>
                        <a:effectLst/>
                      </a:endParaRPr>
                    </a:p>
                  </a:txBody>
                  <a:tcPr marL="75521" marR="75521" marT="37760" marB="37760"/>
                </a:tc>
                <a:tc>
                  <a:txBody>
                    <a:bodyPr/>
                    <a:lstStyle/>
                    <a:p>
                      <a:pPr algn="l" fontAlgn="base"/>
                      <a:r>
                        <a:rPr lang="en-US" sz="1500" dirty="0">
                          <a:effectLst/>
                        </a:rPr>
                        <a:t>Writing skills​</a:t>
                      </a:r>
                    </a:p>
                    <a:p>
                      <a:pPr algn="l" fontAlgn="base"/>
                      <a:r>
                        <a:rPr lang="en-GB" sz="1500" noProof="0" dirty="0">
                          <a:effectLst/>
                        </a:rPr>
                        <a:t>Organisational</a:t>
                      </a:r>
                      <a:r>
                        <a:rPr lang="en-US" sz="1500" dirty="0">
                          <a:effectLst/>
                        </a:rPr>
                        <a:t> skills​</a:t>
                      </a:r>
                    </a:p>
                    <a:p>
                      <a:pPr algn="l" fontAlgn="base"/>
                      <a:r>
                        <a:rPr lang="en-US" sz="1500" dirty="0">
                          <a:effectLst/>
                        </a:rPr>
                        <a:t>Internet research skills​</a:t>
                      </a:r>
                      <a:endParaRPr lang="en-US" sz="1500" b="0" i="0" dirty="0">
                        <a:solidFill>
                          <a:srgbClr val="000000"/>
                        </a:solidFill>
                        <a:effectLst/>
                      </a:endParaRPr>
                    </a:p>
                  </a:txBody>
                  <a:tcPr marL="75521" marR="75521" marT="37760" marB="37760"/>
                </a:tc>
                <a:extLst>
                  <a:ext uri="{0D108BD9-81ED-4DB2-BD59-A6C34878D82A}">
                    <a16:rowId xmlns:a16="http://schemas.microsoft.com/office/drawing/2014/main" val="1971650643"/>
                  </a:ext>
                </a:extLst>
              </a:tr>
              <a:tr h="850519">
                <a:tc>
                  <a:txBody>
                    <a:bodyPr/>
                    <a:lstStyle/>
                    <a:p>
                      <a:pPr algn="l" fontAlgn="base"/>
                      <a:r>
                        <a:rPr lang="en-US" sz="1500" u="none" strike="noStrike" dirty="0">
                          <a:effectLst/>
                        </a:rPr>
                        <a:t>What were the challenges that you overcame as a team?</a:t>
                      </a:r>
                      <a:r>
                        <a:rPr lang="en-US" sz="1500" dirty="0">
                          <a:effectLst/>
                        </a:rPr>
                        <a:t>​</a:t>
                      </a:r>
                      <a:endParaRPr lang="en-US" sz="1500" b="0" i="0" dirty="0">
                        <a:solidFill>
                          <a:srgbClr val="000000"/>
                        </a:solidFill>
                        <a:effectLst/>
                      </a:endParaRPr>
                    </a:p>
                  </a:txBody>
                  <a:tcPr marL="75521" marR="75521" marT="37760" marB="37760"/>
                </a:tc>
                <a:tc>
                  <a:txBody>
                    <a:bodyPr/>
                    <a:lstStyle/>
                    <a:p>
                      <a:pPr algn="l" fontAlgn="base"/>
                      <a:r>
                        <a:rPr lang="en-US" sz="1500" dirty="0">
                          <a:effectLst/>
                        </a:rPr>
                        <a:t>Communicating effectively through different methods​</a:t>
                      </a:r>
                    </a:p>
                    <a:p>
                      <a:pPr algn="l" fontAlgn="base"/>
                      <a:r>
                        <a:rPr lang="en-US" sz="1500" dirty="0">
                          <a:effectLst/>
                        </a:rPr>
                        <a:t>Work allocation​</a:t>
                      </a:r>
                    </a:p>
                    <a:p>
                      <a:pPr algn="l" fontAlgn="base"/>
                      <a:r>
                        <a:rPr lang="en-US" sz="1500" dirty="0">
                          <a:effectLst/>
                        </a:rPr>
                        <a:t>collaborating​</a:t>
                      </a:r>
                      <a:endParaRPr lang="en-US" sz="1500" b="0" i="0" dirty="0">
                        <a:solidFill>
                          <a:srgbClr val="000000"/>
                        </a:solidFill>
                        <a:effectLst/>
                      </a:endParaRPr>
                    </a:p>
                  </a:txBody>
                  <a:tcPr marL="75521" marR="75521" marT="37760" marB="37760"/>
                </a:tc>
                <a:extLst>
                  <a:ext uri="{0D108BD9-81ED-4DB2-BD59-A6C34878D82A}">
                    <a16:rowId xmlns:a16="http://schemas.microsoft.com/office/drawing/2014/main" val="3175611522"/>
                  </a:ext>
                </a:extLst>
              </a:tr>
              <a:tr h="850519">
                <a:tc>
                  <a:txBody>
                    <a:bodyPr/>
                    <a:lstStyle/>
                    <a:p>
                      <a:pPr algn="l" fontAlgn="base"/>
                      <a:r>
                        <a:rPr lang="en-US" sz="1500" u="none" strike="noStrike" dirty="0">
                          <a:effectLst/>
                        </a:rPr>
                        <a:t>What would you do differently if you worked as a team again?</a:t>
                      </a:r>
                      <a:r>
                        <a:rPr lang="en-US" sz="1500" dirty="0">
                          <a:effectLst/>
                        </a:rPr>
                        <a:t>​</a:t>
                      </a:r>
                      <a:endParaRPr lang="en-US" sz="1500" b="0" i="0" dirty="0">
                        <a:solidFill>
                          <a:srgbClr val="000000"/>
                        </a:solidFill>
                        <a:effectLst/>
                      </a:endParaRPr>
                    </a:p>
                  </a:txBody>
                  <a:tcPr marL="75521" marR="75521" marT="37760" marB="37760"/>
                </a:tc>
                <a:tc>
                  <a:txBody>
                    <a:bodyPr/>
                    <a:lstStyle/>
                    <a:p>
                      <a:pPr algn="l" fontAlgn="base"/>
                      <a:r>
                        <a:rPr lang="en-US" sz="1500" dirty="0">
                          <a:effectLst/>
                        </a:rPr>
                        <a:t>Ensure every member is willing to work as a team​</a:t>
                      </a:r>
                    </a:p>
                    <a:p>
                      <a:pPr algn="l" fontAlgn="base"/>
                      <a:r>
                        <a:rPr lang="en-US" sz="1500" dirty="0">
                          <a:effectLst/>
                        </a:rPr>
                        <a:t>Establish a team leader and all agree upon it​</a:t>
                      </a:r>
                    </a:p>
                    <a:p>
                      <a:pPr algn="l" fontAlgn="base"/>
                      <a:r>
                        <a:rPr lang="en-US" sz="1500" dirty="0">
                          <a:effectLst/>
                        </a:rPr>
                        <a:t>Share workload more evenly​</a:t>
                      </a:r>
                      <a:endParaRPr lang="en-US" sz="1500" b="0" i="0" dirty="0">
                        <a:solidFill>
                          <a:srgbClr val="000000"/>
                        </a:solidFill>
                        <a:effectLst/>
                      </a:endParaRPr>
                    </a:p>
                  </a:txBody>
                  <a:tcPr marL="75521" marR="75521" marT="37760" marB="37760"/>
                </a:tc>
                <a:extLst>
                  <a:ext uri="{0D108BD9-81ED-4DB2-BD59-A6C34878D82A}">
                    <a16:rowId xmlns:a16="http://schemas.microsoft.com/office/drawing/2014/main" val="21507298"/>
                  </a:ext>
                </a:extLst>
              </a:tr>
              <a:tr h="597172">
                <a:tc>
                  <a:txBody>
                    <a:bodyPr/>
                    <a:lstStyle/>
                    <a:p>
                      <a:pPr algn="l" fontAlgn="base"/>
                      <a:r>
                        <a:rPr lang="en-US" sz="1500" u="none" strike="noStrike" dirty="0">
                          <a:effectLst/>
                        </a:rPr>
                        <a:t>How would you rate your team working? Out of 10? </a:t>
                      </a:r>
                      <a:r>
                        <a:rPr lang="en-US" sz="1500" dirty="0">
                          <a:effectLst/>
                        </a:rPr>
                        <a:t>​</a:t>
                      </a:r>
                      <a:endParaRPr lang="en-US" sz="1500" b="0" i="0" dirty="0">
                        <a:solidFill>
                          <a:srgbClr val="000000"/>
                        </a:solidFill>
                        <a:effectLst/>
                      </a:endParaRPr>
                    </a:p>
                  </a:txBody>
                  <a:tcPr marL="75521" marR="75521" marT="37760" marB="37760"/>
                </a:tc>
                <a:tc>
                  <a:txBody>
                    <a:bodyPr/>
                    <a:lstStyle/>
                    <a:p>
                      <a:pPr algn="l" fontAlgn="base"/>
                      <a:endParaRPr lang="en-US" sz="1500" dirty="0">
                        <a:effectLst/>
                      </a:endParaRPr>
                    </a:p>
                    <a:p>
                      <a:pPr algn="l" fontAlgn="base"/>
                      <a:r>
                        <a:rPr lang="en-US" sz="1500" dirty="0">
                          <a:effectLst/>
                        </a:rPr>
                        <a:t>10</a:t>
                      </a:r>
                    </a:p>
                  </a:txBody>
                  <a:tcPr marL="75521" marR="75521" marT="37760" marB="37760"/>
                </a:tc>
                <a:extLst>
                  <a:ext uri="{0D108BD9-81ED-4DB2-BD59-A6C34878D82A}">
                    <a16:rowId xmlns:a16="http://schemas.microsoft.com/office/drawing/2014/main" val="2394961599"/>
                  </a:ext>
                </a:extLst>
              </a:tr>
            </a:tbl>
          </a:graphicData>
        </a:graphic>
      </p:graphicFrame>
    </p:spTree>
    <p:extLst>
      <p:ext uri="{BB962C8B-B14F-4D97-AF65-F5344CB8AC3E}">
        <p14:creationId xmlns:p14="http://schemas.microsoft.com/office/powerpoint/2010/main" val="140743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2">
            <a:extLst>
              <a:ext uri="{FF2B5EF4-FFF2-40B4-BE49-F238E27FC236}">
                <a16:creationId xmlns:a16="http://schemas.microsoft.com/office/drawing/2014/main" id="{6128F3BD-7564-4310-B528-888E64F875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01591-3FF4-B3C8-EFD0-F82D07954A4D}"/>
              </a:ext>
            </a:extLst>
          </p:cNvPr>
          <p:cNvSpPr>
            <a:spLocks noGrp="1"/>
          </p:cNvSpPr>
          <p:nvPr>
            <p:ph type="title"/>
          </p:nvPr>
        </p:nvSpPr>
        <p:spPr>
          <a:xfrm>
            <a:off x="1137036" y="609600"/>
            <a:ext cx="8548386" cy="1282459"/>
          </a:xfrm>
        </p:spPr>
        <p:txBody>
          <a:bodyPr>
            <a:normAutofit/>
          </a:bodyPr>
          <a:lstStyle/>
          <a:p>
            <a:r>
              <a:rPr lang="en-US">
                <a:cs typeface="Calibri Light"/>
              </a:rPr>
              <a:t>References</a:t>
            </a:r>
            <a:endParaRPr lang="en-US"/>
          </a:p>
        </p:txBody>
      </p:sp>
      <p:sp>
        <p:nvSpPr>
          <p:cNvPr id="3" name="Content Placeholder 2">
            <a:extLst>
              <a:ext uri="{FF2B5EF4-FFF2-40B4-BE49-F238E27FC236}">
                <a16:creationId xmlns:a16="http://schemas.microsoft.com/office/drawing/2014/main" id="{06437639-E47A-90B0-90F4-12A7C0E0C1CD}"/>
              </a:ext>
            </a:extLst>
          </p:cNvPr>
          <p:cNvSpPr>
            <a:spLocks noGrp="1"/>
          </p:cNvSpPr>
          <p:nvPr>
            <p:ph idx="1"/>
          </p:nvPr>
        </p:nvSpPr>
        <p:spPr>
          <a:xfrm>
            <a:off x="1137035" y="2147358"/>
            <a:ext cx="8548386" cy="4076394"/>
          </a:xfrm>
        </p:spPr>
        <p:txBody>
          <a:bodyPr vert="horz" lIns="91440" tIns="45720" rIns="91440" bIns="45720" rtlCol="0">
            <a:normAutofit/>
          </a:bodyPr>
          <a:lstStyle/>
          <a:p>
            <a:r>
              <a:rPr lang="en-US" sz="2000">
                <a:latin typeface="Arial"/>
                <a:ea typeface="+mn-lt"/>
                <a:cs typeface="+mn-lt"/>
              </a:rPr>
              <a:t>Aritzeta, A et al (2007) 'Belbin's Team Role Model: Development, Validity and Applications for Team Building', </a:t>
            </a:r>
            <a:r>
              <a:rPr lang="en-US" sz="2000" i="1">
                <a:latin typeface="Arial"/>
                <a:ea typeface="+mn-lt"/>
                <a:cs typeface="+mn-lt"/>
              </a:rPr>
              <a:t>Journal of Management Studies</a:t>
            </a:r>
            <a:r>
              <a:rPr lang="en-US" sz="2000">
                <a:latin typeface="Arial"/>
                <a:ea typeface="+mn-lt"/>
                <a:cs typeface="+mn-lt"/>
              </a:rPr>
              <a:t>, 44, pp. 96-118. </a:t>
            </a:r>
            <a:r>
              <a:rPr lang="en-US" sz="2000">
                <a:latin typeface="Arial"/>
                <a:ea typeface="+mn-lt"/>
                <a:cs typeface="+mn-lt"/>
                <a:hlinkClick r:id="rId2">
                  <a:extLst>
                    <a:ext uri="{A12FA001-AC4F-418D-AE19-62706E023703}">
                      <ahyp:hlinkClr xmlns:ahyp="http://schemas.microsoft.com/office/drawing/2018/hyperlinkcolor" val="tx"/>
                    </a:ext>
                  </a:extLst>
                </a:hlinkClick>
              </a:rPr>
              <a:t>https://doi.org/10.1111/j.1467-6486.2007.00666.x</a:t>
            </a:r>
            <a:r>
              <a:rPr lang="en-US" sz="2000">
                <a:latin typeface="Arial"/>
                <a:ea typeface="+mn-lt"/>
                <a:cs typeface="+mn-lt"/>
              </a:rPr>
              <a:t> (Accessed 1 December 2022).</a:t>
            </a:r>
            <a:endParaRPr lang="en-US" sz="2000">
              <a:latin typeface="Arial"/>
              <a:cs typeface="Calibri" panose="020F0502020204030204"/>
            </a:endParaRPr>
          </a:p>
          <a:p>
            <a:r>
              <a:rPr lang="en-GB" sz="2000">
                <a:latin typeface="Arial"/>
                <a:ea typeface="+mn-lt"/>
                <a:cs typeface="Arial"/>
              </a:rPr>
              <a:t>Coiera, E. (2006) 'Communication systems in healthcare', </a:t>
            </a:r>
            <a:r>
              <a:rPr lang="en-GB" sz="2000" i="1">
                <a:latin typeface="Arial"/>
                <a:ea typeface="+mn-lt"/>
                <a:cs typeface="Arial"/>
              </a:rPr>
              <a:t>Clinical Biochemist Reviews</a:t>
            </a:r>
            <a:r>
              <a:rPr lang="en-GB" sz="2000">
                <a:latin typeface="Arial"/>
                <a:ea typeface="+mn-lt"/>
                <a:cs typeface="Arial"/>
              </a:rPr>
              <a:t>, </a:t>
            </a:r>
            <a:r>
              <a:rPr lang="en-GB" sz="2000" i="1">
                <a:latin typeface="Arial"/>
                <a:ea typeface="+mn-lt"/>
                <a:cs typeface="Arial"/>
              </a:rPr>
              <a:t>27</a:t>
            </a:r>
            <a:r>
              <a:rPr lang="en-GB" sz="2000">
                <a:latin typeface="Arial"/>
                <a:ea typeface="+mn-lt"/>
                <a:cs typeface="Arial"/>
              </a:rPr>
              <a:t>(2), p.89.</a:t>
            </a:r>
            <a:endParaRPr lang="en-GB" sz="2000">
              <a:cs typeface="Calibri"/>
            </a:endParaRPr>
          </a:p>
          <a:p>
            <a:r>
              <a:rPr lang="en-US" sz="2000">
                <a:latin typeface="Arial"/>
                <a:ea typeface="+mn-lt"/>
                <a:cs typeface="+mn-lt"/>
              </a:rPr>
              <a:t>Fielding, M. (2006) </a:t>
            </a:r>
            <a:r>
              <a:rPr lang="en-US" sz="2000" i="1">
                <a:latin typeface="Arial"/>
                <a:ea typeface="+mn-lt"/>
                <a:cs typeface="+mn-lt"/>
              </a:rPr>
              <a:t>Effective communication in </a:t>
            </a:r>
            <a:r>
              <a:rPr lang="en-GB" sz="2000" i="1">
                <a:latin typeface="Arial"/>
                <a:ea typeface="+mn-lt"/>
                <a:cs typeface="+mn-lt"/>
              </a:rPr>
              <a:t>organisations</a:t>
            </a:r>
            <a:r>
              <a:rPr lang="en-US" sz="2000">
                <a:latin typeface="Arial"/>
                <a:ea typeface="+mn-lt"/>
                <a:cs typeface="+mn-lt"/>
              </a:rPr>
              <a:t>. Juta and Company Ltd.</a:t>
            </a:r>
            <a:endParaRPr lang="en-US" sz="2000">
              <a:latin typeface="Arial"/>
              <a:cs typeface="Calibri" panose="020F0502020204030204"/>
            </a:endParaRPr>
          </a:p>
          <a:p>
            <a:r>
              <a:rPr lang="en-US" sz="2000">
                <a:latin typeface="Arial"/>
                <a:cs typeface="Arial"/>
              </a:rPr>
              <a:t>Rayudu, C., (2009) 'Communication', </a:t>
            </a:r>
            <a:r>
              <a:rPr lang="en-US" sz="2000" i="1">
                <a:latin typeface="Arial"/>
                <a:cs typeface="Arial"/>
              </a:rPr>
              <a:t>Global Media, Mumbai.</a:t>
            </a:r>
            <a:r>
              <a:rPr lang="en-US" sz="2000">
                <a:latin typeface="Arial"/>
                <a:cs typeface="Arial"/>
              </a:rPr>
              <a:t> Available at: ProQuest Ebook Central. (Accessed: 1 December 2022).</a:t>
            </a:r>
            <a:endParaRPr lang="en-US" sz="2000">
              <a:latin typeface="Calibri"/>
              <a:cs typeface="Calibri"/>
            </a:endParaRPr>
          </a:p>
          <a:p>
            <a:r>
              <a:rPr lang="en-US" sz="2000">
                <a:latin typeface="Arial"/>
                <a:cs typeface="Arial"/>
              </a:rPr>
              <a:t>Quill, T. (1995) 'Barriers to effective communication', </a:t>
            </a:r>
            <a:r>
              <a:rPr lang="en-US" sz="2000" i="1">
                <a:latin typeface="Arial"/>
                <a:cs typeface="Arial"/>
              </a:rPr>
              <a:t>In The medical interview,</a:t>
            </a:r>
            <a:r>
              <a:rPr lang="en-US" sz="2000">
                <a:latin typeface="Arial"/>
                <a:cs typeface="Arial"/>
              </a:rPr>
              <a:t> pp. 110-121 Springer, New York, NY.</a:t>
            </a:r>
            <a:endParaRPr lang="en-US" sz="2000">
              <a:latin typeface="Arial"/>
              <a:ea typeface="+mn-lt"/>
              <a:cs typeface="+mn-lt"/>
            </a:endParaRPr>
          </a:p>
          <a:p>
            <a:endParaRPr lang="en-US" sz="2000">
              <a:ea typeface="+mn-lt"/>
              <a:cs typeface="+mn-lt"/>
            </a:endParaRPr>
          </a:p>
          <a:p>
            <a:endParaRPr lang="en-US" sz="2000">
              <a:cs typeface="Calibri"/>
            </a:endParaRPr>
          </a:p>
          <a:p>
            <a:endParaRPr lang="en-US" sz="2000">
              <a:cs typeface="Calibri"/>
            </a:endParaRPr>
          </a:p>
          <a:p>
            <a:endParaRPr lang="en-US" sz="2000">
              <a:cs typeface="Calibri"/>
            </a:endParaRPr>
          </a:p>
          <a:p>
            <a:endParaRPr lang="en-US" sz="2000">
              <a:cs typeface="Calibri"/>
            </a:endParaRPr>
          </a:p>
        </p:txBody>
      </p:sp>
      <p:sp>
        <p:nvSpPr>
          <p:cNvPr id="40" name="Freeform: Shape 34">
            <a:extLst>
              <a:ext uri="{FF2B5EF4-FFF2-40B4-BE49-F238E27FC236}">
                <a16:creationId xmlns:a16="http://schemas.microsoft.com/office/drawing/2014/main" id="{82AA3C4E-019E-440F-87AB-67EFA9BE6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822456" y="-2"/>
            <a:ext cx="1368219" cy="6858000"/>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1840744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4</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Effective team working and communication BMSW4002_BIRM  Strategies for effective communication in a business setting. </vt:lpstr>
      <vt:lpstr>Introduction</vt:lpstr>
      <vt:lpstr>Benefits of communication </vt:lpstr>
      <vt:lpstr>Model of communication</vt:lpstr>
      <vt:lpstr>Berlo's Model of communication</vt:lpstr>
      <vt:lpstr>Communication barriers</vt:lpstr>
      <vt:lpstr>There are specific items that can  prevent effective  communication within an organisation such as:</vt:lpstr>
      <vt:lpstr>Channels of Communication</vt:lpstr>
      <vt:lpstr>Channels of communication can then be improved by:</vt:lpstr>
      <vt:lpstr>Teamwork Evaluation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735</cp:revision>
  <dcterms:created xsi:type="dcterms:W3CDTF">2022-12-07T10:21:46Z</dcterms:created>
  <dcterms:modified xsi:type="dcterms:W3CDTF">2022-12-09T00:35:29Z</dcterms:modified>
</cp:coreProperties>
</file>