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698" r:id="rId2"/>
    <p:sldId id="256" r:id="rId3"/>
    <p:sldId id="699" r:id="rId4"/>
    <p:sldId id="700" r:id="rId5"/>
    <p:sldId id="702" r:id="rId6"/>
    <p:sldId id="701" r:id="rId7"/>
    <p:sldId id="703" r:id="rId8"/>
    <p:sldId id="70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7" autoAdjust="0"/>
    <p:restoredTop sz="94660"/>
  </p:normalViewPr>
  <p:slideViewPr>
    <p:cSldViewPr snapToGrid="0">
      <p:cViewPr varScale="1">
        <p:scale>
          <a:sx n="94" d="100"/>
          <a:sy n="94" d="100"/>
        </p:scale>
        <p:origin x="64" y="10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0CA39-D381-4A45-A9B6-BBE0E2DB9605}"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8D4C8-3A48-4C33-BF35-0C4D5BDEF95A}" type="slidenum">
              <a:rPr lang="en-GB" smtClean="0"/>
              <a:t>‹#›</a:t>
            </a:fld>
            <a:endParaRPr lang="en-GB"/>
          </a:p>
        </p:txBody>
      </p:sp>
    </p:spTree>
    <p:extLst>
      <p:ext uri="{BB962C8B-B14F-4D97-AF65-F5344CB8AC3E}">
        <p14:creationId xmlns:p14="http://schemas.microsoft.com/office/powerpoint/2010/main" val="3886941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Bef>
                <a:spcPct val="0"/>
              </a:spcBef>
              <a:spcAft>
                <a:spcPts val="1800"/>
              </a:spcAft>
            </a:pPr>
            <a:r>
              <a:rPr lang="en-GB" altLang="en-US" sz="12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1200" dirty="0">
                <a:latin typeface="+mj-lt"/>
                <a:cs typeface="Calibri" panose="020F0502020204030204" pitchFamily="34" charset="0"/>
              </a:rPr>
              <a:t>Weapons</a:t>
            </a:r>
          </a:p>
          <a:p>
            <a:pPr marL="342900" lvl="0" indent="-342900">
              <a:spcBef>
                <a:spcPct val="0"/>
              </a:spcBef>
              <a:spcAft>
                <a:spcPts val="1800"/>
              </a:spcAft>
            </a:pPr>
            <a:r>
              <a:rPr lang="en-GB" altLang="en-US" sz="1200" dirty="0">
                <a:latin typeface="+mj-lt"/>
                <a:cs typeface="Calibri" panose="020F0502020204030204" pitchFamily="34" charset="0"/>
              </a:rPr>
              <a:t>Chemicals - drugs</a:t>
            </a:r>
          </a:p>
          <a:p>
            <a:pPr marL="342900" lvl="0" indent="-342900">
              <a:spcBef>
                <a:spcPct val="0"/>
              </a:spcBef>
              <a:spcAft>
                <a:spcPts val="1800"/>
              </a:spcAft>
            </a:pPr>
            <a:r>
              <a:rPr lang="en-GB" altLang="en-US" sz="1200" dirty="0">
                <a:latin typeface="+mj-lt"/>
                <a:cs typeface="Calibri" panose="020F0502020204030204" pitchFamily="34" charset="0"/>
              </a:rPr>
              <a:t>Body fluids</a:t>
            </a:r>
          </a:p>
          <a:p>
            <a:pPr marL="342900" lvl="0" indent="-342900">
              <a:spcBef>
                <a:spcPct val="0"/>
              </a:spcBef>
              <a:spcAft>
                <a:spcPts val="1800"/>
              </a:spcAft>
            </a:pPr>
            <a:r>
              <a:rPr lang="en-GB" altLang="en-US" sz="1200" dirty="0">
                <a:latin typeface="+mj-lt"/>
                <a:cs typeface="Calibri" panose="020F0502020204030204" pitchFamily="34" charset="0"/>
              </a:rPr>
              <a:t>Sharp objects</a:t>
            </a:r>
          </a:p>
          <a:p>
            <a:pPr marL="342900" lvl="0" indent="-342900">
              <a:spcBef>
                <a:spcPct val="0"/>
              </a:spcBef>
              <a:spcAft>
                <a:spcPts val="1800"/>
              </a:spcAft>
            </a:pPr>
            <a:r>
              <a:rPr lang="en-GB" altLang="en-US" sz="1200" dirty="0">
                <a:latin typeface="+mj-lt"/>
                <a:cs typeface="Calibri" panose="020F0502020204030204" pitchFamily="34" charset="0"/>
              </a:rPr>
              <a:t>Structural damage</a:t>
            </a:r>
          </a:p>
          <a:p>
            <a:pPr marL="342900" lvl="0" indent="-342900">
              <a:spcBef>
                <a:spcPct val="0"/>
              </a:spcBef>
              <a:spcAft>
                <a:spcPts val="1800"/>
              </a:spcAft>
            </a:pPr>
            <a:r>
              <a:rPr lang="en-GB" altLang="en-US" sz="1200" dirty="0">
                <a:latin typeface="+mj-lt"/>
                <a:cs typeface="Calibri" panose="020F0502020204030204" pitchFamily="34" charset="0"/>
              </a:rPr>
              <a:t>Poor lighting</a:t>
            </a:r>
          </a:p>
          <a:p>
            <a:endParaRPr lang="en-GB" dirty="0"/>
          </a:p>
        </p:txBody>
      </p:sp>
      <p:sp>
        <p:nvSpPr>
          <p:cNvPr id="4" name="Slide Number Placeholder 3"/>
          <p:cNvSpPr>
            <a:spLocks noGrp="1"/>
          </p:cNvSpPr>
          <p:nvPr>
            <p:ph type="sldNum" sz="quarter" idx="5"/>
          </p:nvPr>
        </p:nvSpPr>
        <p:spPr/>
        <p:txBody>
          <a:bodyPr/>
          <a:lstStyle/>
          <a:p>
            <a:fld id="{7968D4C8-3A48-4C33-BF35-0C4D5BDEF95A}" type="slidenum">
              <a:rPr lang="en-GB" smtClean="0"/>
              <a:t>3</a:t>
            </a:fld>
            <a:endParaRPr lang="en-GB"/>
          </a:p>
        </p:txBody>
      </p:sp>
    </p:spTree>
    <p:extLst>
      <p:ext uri="{BB962C8B-B14F-4D97-AF65-F5344CB8AC3E}">
        <p14:creationId xmlns:p14="http://schemas.microsoft.com/office/powerpoint/2010/main" val="2894060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4568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4274928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2370419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DF5B1C-4469-4841-946E-A10E9615E88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9717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DF5B1C-4469-4841-946E-A10E9615E888}"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656445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DF5B1C-4469-4841-946E-A10E9615E888}"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807247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DF5B1C-4469-4841-946E-A10E9615E888}"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4112820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F5B1C-4469-4841-946E-A10E9615E88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84543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DF5B1C-4469-4841-946E-A10E9615E88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1081760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8DF5B1C-4469-4841-946E-A10E9615E888}"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855448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740829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272888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82847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208264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8800043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3983929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DF5B1C-4469-4841-946E-A10E9615E88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909299-3CCB-418C-860B-D180B3B1D7C7}" type="slidenum">
              <a:rPr lang="en-GB" smtClean="0"/>
              <a:t>‹#›</a:t>
            </a:fld>
            <a:endParaRPr lang="en-GB"/>
          </a:p>
        </p:txBody>
      </p:sp>
    </p:spTree>
    <p:extLst>
      <p:ext uri="{BB962C8B-B14F-4D97-AF65-F5344CB8AC3E}">
        <p14:creationId xmlns:p14="http://schemas.microsoft.com/office/powerpoint/2010/main" val="2905516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8DF5B1C-4469-4841-946E-A10E9615E888}"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5909299-3CCB-418C-860B-D180B3B1D7C7}" type="slidenum">
              <a:rPr lang="en-GB" smtClean="0"/>
              <a:t>‹#›</a:t>
            </a:fld>
            <a:endParaRPr lang="en-GB"/>
          </a:p>
        </p:txBody>
      </p:sp>
    </p:spTree>
    <p:extLst>
      <p:ext uri="{BB962C8B-B14F-4D97-AF65-F5344CB8AC3E}">
        <p14:creationId xmlns:p14="http://schemas.microsoft.com/office/powerpoint/2010/main" val="40609776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287"/>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69"/>
          <a:stretch/>
        </p:blipFill>
        <p:spPr bwMode="auto">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7" r="-1" b="43535"/>
          <a:stretch/>
        </p:blipFill>
        <p:spPr bwMode="auto">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6257581" y="3996130"/>
            <a:ext cx="5591883" cy="1576910"/>
          </a:xfrm>
        </p:spPr>
        <p:txBody>
          <a:bodyPr anchor="b">
            <a:normAutofit fontScale="90000"/>
          </a:bodyPr>
          <a:lstStyle/>
          <a:p>
            <a:pPr algn="l"/>
            <a:r>
              <a:rPr lang="en-US" sz="3700" dirty="0"/>
              <a:t> </a:t>
            </a:r>
            <a:br>
              <a:rPr lang="en-US" sz="3700" dirty="0"/>
            </a:br>
            <a:r>
              <a:rPr lang="en-US" sz="3700" dirty="0"/>
              <a:t>Conducting Investigations</a:t>
            </a:r>
            <a:br>
              <a:rPr lang="en-US" sz="3700" dirty="0"/>
            </a:br>
            <a:r>
              <a:rPr lang="en-US" sz="3700" dirty="0"/>
              <a:t>BMPL6011</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6212540" y="5691922"/>
            <a:ext cx="4744123" cy="646785"/>
          </a:xfrm>
        </p:spPr>
        <p:txBody>
          <a:bodyPr>
            <a:normAutofit/>
          </a:bodyPr>
          <a:lstStyle/>
          <a:p>
            <a:pPr algn="l"/>
            <a:r>
              <a:rPr lang="en-US" sz="2200" b="1" dirty="0"/>
              <a:t>Recap on crime scenes</a:t>
            </a:r>
          </a:p>
        </p:txBody>
      </p: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EF8E-9D2A-1040-BE77-1CC54822E13D}"/>
              </a:ext>
            </a:extLst>
          </p:cNvPr>
          <p:cNvSpPr>
            <a:spLocks noGrp="1"/>
          </p:cNvSpPr>
          <p:nvPr>
            <p:ph type="ctrTitle"/>
          </p:nvPr>
        </p:nvSpPr>
        <p:spPr>
          <a:xfrm>
            <a:off x="1524000" y="328527"/>
            <a:ext cx="9144000" cy="1604307"/>
          </a:xfrm>
        </p:spPr>
        <p:txBody>
          <a:bodyPr>
            <a:normAutofit/>
          </a:bodyPr>
          <a:lstStyle/>
          <a:p>
            <a:r>
              <a:rPr lang="en-GB" dirty="0"/>
              <a:t>First actions at a crime scene.</a:t>
            </a:r>
          </a:p>
        </p:txBody>
      </p:sp>
      <p:sp>
        <p:nvSpPr>
          <p:cNvPr id="3" name="Subtitle 2">
            <a:extLst>
              <a:ext uri="{FF2B5EF4-FFF2-40B4-BE49-F238E27FC236}">
                <a16:creationId xmlns:a16="http://schemas.microsoft.com/office/drawing/2014/main" id="{3ED0E7BD-1AEF-1B72-62D2-FF09BFD756F7}"/>
              </a:ext>
            </a:extLst>
          </p:cNvPr>
          <p:cNvSpPr>
            <a:spLocks noGrp="1"/>
          </p:cNvSpPr>
          <p:nvPr>
            <p:ph type="subTitle" idx="1"/>
          </p:nvPr>
        </p:nvSpPr>
        <p:spPr>
          <a:xfrm>
            <a:off x="1524000" y="2239459"/>
            <a:ext cx="9144000" cy="3018341"/>
          </a:xfrm>
        </p:spPr>
        <p:txBody>
          <a:bodyPr>
            <a:normAutofit fontScale="70000" lnSpcReduction="20000"/>
          </a:bodyPr>
          <a:lstStyle/>
          <a:p>
            <a:pPr marL="457200" lvl="0" algn="l">
              <a:spcBef>
                <a:spcPct val="20000"/>
              </a:spcBef>
            </a:pPr>
            <a:r>
              <a:rPr lang="en-US" sz="2800" dirty="0"/>
              <a:t>Consider the health and safety yourself and others </a:t>
            </a:r>
          </a:p>
          <a:p>
            <a:pPr lvl="0" indent="0" algn="l">
              <a:spcBef>
                <a:spcPct val="20000"/>
              </a:spcBef>
              <a:buNone/>
            </a:pPr>
            <a:endParaRPr lang="en-US" sz="2800" dirty="0"/>
          </a:p>
          <a:p>
            <a:pPr marL="457200" lvl="0" algn="l">
              <a:spcBef>
                <a:spcPct val="20000"/>
              </a:spcBef>
            </a:pPr>
            <a:r>
              <a:rPr lang="en-US" sz="2800" dirty="0"/>
              <a:t>Wear Personal Protective Equipment</a:t>
            </a:r>
          </a:p>
          <a:p>
            <a:pPr lvl="0" indent="0" algn="l">
              <a:spcBef>
                <a:spcPct val="20000"/>
              </a:spcBef>
              <a:buNone/>
            </a:pPr>
            <a:endParaRPr lang="en-US" sz="2800" dirty="0"/>
          </a:p>
          <a:p>
            <a:pPr marL="457200" lvl="0" algn="l">
              <a:spcBef>
                <a:spcPct val="20000"/>
              </a:spcBef>
            </a:pPr>
            <a:r>
              <a:rPr lang="en-US" sz="2800" dirty="0"/>
              <a:t>Make colleagues aware – Update Control Room</a:t>
            </a:r>
          </a:p>
          <a:p>
            <a:pPr lvl="0" indent="0" algn="l">
              <a:spcBef>
                <a:spcPct val="20000"/>
              </a:spcBef>
              <a:buNone/>
            </a:pPr>
            <a:endParaRPr lang="en-US" sz="2800" dirty="0"/>
          </a:p>
          <a:p>
            <a:pPr marL="457200" lvl="0" algn="l">
              <a:spcBef>
                <a:spcPct val="20000"/>
              </a:spcBef>
            </a:pPr>
            <a:r>
              <a:rPr lang="en-US" sz="2800" dirty="0"/>
              <a:t>Ask for assistance e.g. senior officer, CID, emergency services, etc...</a:t>
            </a:r>
          </a:p>
          <a:p>
            <a:pPr marL="457200" lvl="0">
              <a:spcBef>
                <a:spcPct val="20000"/>
              </a:spcBef>
            </a:pPr>
            <a:endParaRPr lang="en-US" sz="2400" dirty="0"/>
          </a:p>
        </p:txBody>
      </p:sp>
    </p:spTree>
    <p:extLst>
      <p:ext uri="{BB962C8B-B14F-4D97-AF65-F5344CB8AC3E}">
        <p14:creationId xmlns:p14="http://schemas.microsoft.com/office/powerpoint/2010/main" val="2962356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199025-59C4-6A4B-5304-7534AB825535}"/>
              </a:ext>
            </a:extLst>
          </p:cNvPr>
          <p:cNvSpPr>
            <a:spLocks noGrp="1"/>
          </p:cNvSpPr>
          <p:nvPr>
            <p:ph idx="1"/>
          </p:nvPr>
        </p:nvSpPr>
        <p:spPr/>
        <p:txBody>
          <a:bodyPr>
            <a:normAutofit/>
          </a:bodyPr>
          <a:lstStyle/>
          <a:p>
            <a:r>
              <a:rPr lang="en-GB" sz="2400" dirty="0"/>
              <a:t>Complete a Risk Assessment</a:t>
            </a:r>
          </a:p>
          <a:p>
            <a:endParaRPr lang="en-GB" sz="2400" dirty="0"/>
          </a:p>
          <a:p>
            <a:r>
              <a:rPr lang="en-GB" sz="2400" dirty="0"/>
              <a:t>Identify potential hazards and the likelihood of harm from them.</a:t>
            </a:r>
          </a:p>
          <a:p>
            <a:endParaRPr lang="en-GB" sz="2400" dirty="0"/>
          </a:p>
          <a:p>
            <a:r>
              <a:rPr lang="en-GB" sz="2400" dirty="0"/>
              <a:t>Implement risk management</a:t>
            </a:r>
          </a:p>
        </p:txBody>
      </p:sp>
      <p:pic>
        <p:nvPicPr>
          <p:cNvPr id="5" name="Picture 4">
            <a:extLst>
              <a:ext uri="{FF2B5EF4-FFF2-40B4-BE49-F238E27FC236}">
                <a16:creationId xmlns:a16="http://schemas.microsoft.com/office/drawing/2014/main" id="{238C8DE4-9142-F804-2DD7-171CD04A1C6F}"/>
              </a:ext>
            </a:extLst>
          </p:cNvPr>
          <p:cNvPicPr>
            <a:picLocks noChangeAspect="1"/>
          </p:cNvPicPr>
          <p:nvPr/>
        </p:nvPicPr>
        <p:blipFill>
          <a:blip r:embed="rId3"/>
          <a:stretch>
            <a:fillRect/>
          </a:stretch>
        </p:blipFill>
        <p:spPr>
          <a:xfrm>
            <a:off x="7837489" y="5199172"/>
            <a:ext cx="1105054" cy="1250347"/>
          </a:xfrm>
          <a:prstGeom prst="rect">
            <a:avLst/>
          </a:prstGeom>
        </p:spPr>
      </p:pic>
      <p:pic>
        <p:nvPicPr>
          <p:cNvPr id="7" name="Picture 6">
            <a:extLst>
              <a:ext uri="{FF2B5EF4-FFF2-40B4-BE49-F238E27FC236}">
                <a16:creationId xmlns:a16="http://schemas.microsoft.com/office/drawing/2014/main" id="{26A7D837-57D6-0DFA-9AC8-5BEAFE725D06}"/>
              </a:ext>
            </a:extLst>
          </p:cNvPr>
          <p:cNvPicPr>
            <a:picLocks noChangeAspect="1"/>
          </p:cNvPicPr>
          <p:nvPr/>
        </p:nvPicPr>
        <p:blipFill>
          <a:blip r:embed="rId4"/>
          <a:stretch>
            <a:fillRect/>
          </a:stretch>
        </p:blipFill>
        <p:spPr>
          <a:xfrm>
            <a:off x="6060385" y="5216283"/>
            <a:ext cx="1143160" cy="1250347"/>
          </a:xfrm>
          <a:prstGeom prst="rect">
            <a:avLst/>
          </a:prstGeom>
        </p:spPr>
      </p:pic>
      <p:pic>
        <p:nvPicPr>
          <p:cNvPr id="9" name="Picture 8">
            <a:extLst>
              <a:ext uri="{FF2B5EF4-FFF2-40B4-BE49-F238E27FC236}">
                <a16:creationId xmlns:a16="http://schemas.microsoft.com/office/drawing/2014/main" id="{52D6C5EF-1038-FDAC-B211-FAB6778153C3}"/>
              </a:ext>
            </a:extLst>
          </p:cNvPr>
          <p:cNvPicPr>
            <a:picLocks noChangeAspect="1"/>
          </p:cNvPicPr>
          <p:nvPr/>
        </p:nvPicPr>
        <p:blipFill>
          <a:blip r:embed="rId5"/>
          <a:stretch>
            <a:fillRect/>
          </a:stretch>
        </p:blipFill>
        <p:spPr>
          <a:xfrm>
            <a:off x="4283281" y="5199172"/>
            <a:ext cx="1143160" cy="1250347"/>
          </a:xfrm>
          <a:prstGeom prst="rect">
            <a:avLst/>
          </a:prstGeom>
        </p:spPr>
      </p:pic>
      <p:pic>
        <p:nvPicPr>
          <p:cNvPr id="11" name="Picture 10">
            <a:extLst>
              <a:ext uri="{FF2B5EF4-FFF2-40B4-BE49-F238E27FC236}">
                <a16:creationId xmlns:a16="http://schemas.microsoft.com/office/drawing/2014/main" id="{6DF05168-E4FC-7395-46AB-EB38AB83FF75}"/>
              </a:ext>
            </a:extLst>
          </p:cNvPr>
          <p:cNvPicPr>
            <a:picLocks noChangeAspect="1"/>
          </p:cNvPicPr>
          <p:nvPr/>
        </p:nvPicPr>
        <p:blipFill>
          <a:blip r:embed="rId6"/>
          <a:stretch>
            <a:fillRect/>
          </a:stretch>
        </p:blipFill>
        <p:spPr>
          <a:xfrm>
            <a:off x="2589948" y="5199173"/>
            <a:ext cx="1143160" cy="1250347"/>
          </a:xfrm>
          <a:prstGeom prst="rect">
            <a:avLst/>
          </a:prstGeom>
        </p:spPr>
      </p:pic>
      <p:pic>
        <p:nvPicPr>
          <p:cNvPr id="13" name="Picture 12">
            <a:extLst>
              <a:ext uri="{FF2B5EF4-FFF2-40B4-BE49-F238E27FC236}">
                <a16:creationId xmlns:a16="http://schemas.microsoft.com/office/drawing/2014/main" id="{0DFBFFC8-4632-53E2-8807-DDB270C5394C}"/>
              </a:ext>
            </a:extLst>
          </p:cNvPr>
          <p:cNvPicPr>
            <a:picLocks noChangeAspect="1"/>
          </p:cNvPicPr>
          <p:nvPr/>
        </p:nvPicPr>
        <p:blipFill>
          <a:blip r:embed="rId7"/>
          <a:stretch>
            <a:fillRect/>
          </a:stretch>
        </p:blipFill>
        <p:spPr>
          <a:xfrm>
            <a:off x="812844" y="5199173"/>
            <a:ext cx="1143160" cy="1250347"/>
          </a:xfrm>
          <a:prstGeom prst="rect">
            <a:avLst/>
          </a:prstGeom>
        </p:spPr>
      </p:pic>
    </p:spTree>
    <p:extLst>
      <p:ext uri="{BB962C8B-B14F-4D97-AF65-F5344CB8AC3E}">
        <p14:creationId xmlns:p14="http://schemas.microsoft.com/office/powerpoint/2010/main" val="3232966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C473-5BEF-CC80-5D66-18C4A9A1310F}"/>
              </a:ext>
            </a:extLst>
          </p:cNvPr>
          <p:cNvSpPr>
            <a:spLocks noGrp="1"/>
          </p:cNvSpPr>
          <p:nvPr>
            <p:ph type="title"/>
          </p:nvPr>
        </p:nvSpPr>
        <p:spPr>
          <a:xfrm>
            <a:off x="684212" y="131411"/>
            <a:ext cx="8534400" cy="498266"/>
          </a:xfrm>
        </p:spPr>
        <p:txBody>
          <a:bodyPr>
            <a:noAutofit/>
          </a:bodyPr>
          <a:lstStyle/>
          <a:p>
            <a:r>
              <a:rPr lang="en-GB" sz="2800" dirty="0"/>
              <a:t>Preserve the Scene and Commence a log</a:t>
            </a:r>
          </a:p>
        </p:txBody>
      </p:sp>
      <p:sp>
        <p:nvSpPr>
          <p:cNvPr id="3" name="Content Placeholder 2">
            <a:extLst>
              <a:ext uri="{FF2B5EF4-FFF2-40B4-BE49-F238E27FC236}">
                <a16:creationId xmlns:a16="http://schemas.microsoft.com/office/drawing/2014/main" id="{F9622E7D-41C6-5B5D-C3FE-E5DE3058FE68}"/>
              </a:ext>
            </a:extLst>
          </p:cNvPr>
          <p:cNvSpPr>
            <a:spLocks noGrp="1"/>
          </p:cNvSpPr>
          <p:nvPr>
            <p:ph idx="1"/>
          </p:nvPr>
        </p:nvSpPr>
        <p:spPr>
          <a:xfrm>
            <a:off x="684212" y="892498"/>
            <a:ext cx="8534400" cy="5886108"/>
          </a:xfrm>
        </p:spPr>
        <p:txBody>
          <a:bodyPr>
            <a:normAutofit fontScale="85000" lnSpcReduction="20000"/>
          </a:bodyPr>
          <a:lstStyle/>
          <a:p>
            <a:r>
              <a:rPr lang="en-GB" sz="2600" dirty="0"/>
              <a:t>Establish what you are faced with.</a:t>
            </a:r>
          </a:p>
          <a:p>
            <a:r>
              <a:rPr lang="en-GB" sz="2600" dirty="0"/>
              <a:t>Safety is paramount.</a:t>
            </a:r>
          </a:p>
          <a:p>
            <a:r>
              <a:rPr lang="en-GB" sz="2600" dirty="0"/>
              <a:t>Preserve evidence. Prevent Cross Contamination and Facilitate the Collection of Evidence.</a:t>
            </a:r>
          </a:p>
          <a:p>
            <a:r>
              <a:rPr lang="en-GB" sz="2600" dirty="0"/>
              <a:t>If you have to go into the scene establish a common approach path and record it.  Exit via the same approach.</a:t>
            </a:r>
          </a:p>
          <a:p>
            <a:r>
              <a:rPr lang="en-GB" sz="2600" dirty="0"/>
              <a:t>Consider a taped cordon but remember that this needs to be staffed – people will ignore a piece of tape!</a:t>
            </a:r>
          </a:p>
          <a:p>
            <a:r>
              <a:rPr lang="en-GB" sz="2600" dirty="0"/>
              <a:t>Commence a scene log, ensure you record everyone that goes in and out and that it is appropriate to do so, because every contact leaves a trace and some may even remove precious evidence unwittingly as they leave the scene.</a:t>
            </a:r>
          </a:p>
          <a:p>
            <a:r>
              <a:rPr lang="en-GB" sz="2600" dirty="0"/>
              <a:t>Engage with a supervisor and record all of your decisions because the Senior investigation officer will be asking you to provide information later and what you have seen, said, done and what others have said to you may be required for court at a later date.</a:t>
            </a:r>
          </a:p>
          <a:p>
            <a:pPr marL="0" indent="0">
              <a:buNone/>
            </a:pPr>
            <a:endParaRPr lang="en-GB" dirty="0"/>
          </a:p>
        </p:txBody>
      </p:sp>
    </p:spTree>
    <p:extLst>
      <p:ext uri="{BB962C8B-B14F-4D97-AF65-F5344CB8AC3E}">
        <p14:creationId xmlns:p14="http://schemas.microsoft.com/office/powerpoint/2010/main" val="913385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1" name="Straight Connector 80">
            <a:extLst>
              <a:ext uri="{FF2B5EF4-FFF2-40B4-BE49-F238E27FC236}">
                <a16:creationId xmlns:a16="http://schemas.microsoft.com/office/drawing/2014/main" id="{DD6CFB6C-6ECB-4250-B68E-01966297A5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B8359141-C085-46E4-B4EC-42F9599BA7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A903156-0F0C-44A5-9019-0CAF51EB49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66E5E851-3725-463F-9451-2FFEF5D3E0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94209D59-6810-40C2-B8D6-6DACF8A06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91" name="Rectangle 90">
            <a:extLst>
              <a:ext uri="{FF2B5EF4-FFF2-40B4-BE49-F238E27FC236}">
                <a16:creationId xmlns:a16="http://schemas.microsoft.com/office/drawing/2014/main" id="{0BE1027C-ABCB-4C82-91A2-F67B9A5A6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06089-439A-14E9-A54B-EA77D47EEBE4}"/>
              </a:ext>
            </a:extLst>
          </p:cNvPr>
          <p:cNvSpPr>
            <a:spLocks noGrp="1"/>
          </p:cNvSpPr>
          <p:nvPr>
            <p:ph type="title"/>
          </p:nvPr>
        </p:nvSpPr>
        <p:spPr>
          <a:xfrm>
            <a:off x="665641" y="4966289"/>
            <a:ext cx="9552558" cy="740641"/>
          </a:xfrm>
        </p:spPr>
        <p:txBody>
          <a:bodyPr vert="horz" lIns="91440" tIns="45720" rIns="91440" bIns="45720" rtlCol="0" anchor="b">
            <a:normAutofit fontScale="90000"/>
          </a:bodyPr>
          <a:lstStyle/>
          <a:p>
            <a:r>
              <a:rPr lang="en-US" sz="4800" dirty="0"/>
              <a:t>Scene Log contents.</a:t>
            </a:r>
          </a:p>
        </p:txBody>
      </p:sp>
      <p:grpSp>
        <p:nvGrpSpPr>
          <p:cNvPr id="93" name="Group 92">
            <a:extLst>
              <a:ext uri="{FF2B5EF4-FFF2-40B4-BE49-F238E27FC236}">
                <a16:creationId xmlns:a16="http://schemas.microsoft.com/office/drawing/2014/main" id="{0CC57C46-4659-4AF2-9180-2DEED214CD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4" name="Straight Connector 93">
              <a:extLst>
                <a:ext uri="{FF2B5EF4-FFF2-40B4-BE49-F238E27FC236}">
                  <a16:creationId xmlns:a16="http://schemas.microsoft.com/office/drawing/2014/main" id="{CFB52317-0F00-40C0-B1F2-33ED6D30D9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5" name="Straight Connector 94">
              <a:extLst>
                <a:ext uri="{FF2B5EF4-FFF2-40B4-BE49-F238E27FC236}">
                  <a16:creationId xmlns:a16="http://schemas.microsoft.com/office/drawing/2014/main" id="{2468ACF9-4EF2-4251-9FAD-3F225BF741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6" name="Straight Connector 95">
              <a:extLst>
                <a:ext uri="{FF2B5EF4-FFF2-40B4-BE49-F238E27FC236}">
                  <a16:creationId xmlns:a16="http://schemas.microsoft.com/office/drawing/2014/main" id="{CE4A3ECD-6924-4912-B117-3C617B584B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D1DFE1F5-FA7A-403F-B9D9-0434E2BE2F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92CF27E4-09D0-444E-B18D-F904871038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00" name="Snip Diagonal Corner Rectangle 12">
            <a:extLst>
              <a:ext uri="{FF2B5EF4-FFF2-40B4-BE49-F238E27FC236}">
                <a16:creationId xmlns:a16="http://schemas.microsoft.com/office/drawing/2014/main" id="{FDAF26D5-7469-49F5-902D-571FA58A7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251" y="690851"/>
            <a:ext cx="9615670" cy="3584587"/>
          </a:xfrm>
          <a:prstGeom prst="snip2DiagRect">
            <a:avLst>
              <a:gd name="adj1" fmla="val 12305"/>
              <a:gd name="adj2" fmla="val 0"/>
            </a:avLst>
          </a:prstGeom>
          <a:solidFill>
            <a:schemeClr val="tx1"/>
          </a:solidFill>
          <a:ln>
            <a:solidFill>
              <a:srgbClr val="FFFFFF">
                <a:alpha val="40000"/>
              </a:srgbClr>
            </a:soli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3936038-8FCB-7F56-832A-CAC2D96AF7AC}"/>
              </a:ext>
            </a:extLst>
          </p:cNvPr>
          <p:cNvPicPr>
            <a:picLocks noGrp="1" noChangeAspect="1"/>
          </p:cNvPicPr>
          <p:nvPr>
            <p:ph idx="1"/>
          </p:nvPr>
        </p:nvPicPr>
        <p:blipFill>
          <a:blip r:embed="rId2"/>
          <a:stretch>
            <a:fillRect/>
          </a:stretch>
        </p:blipFill>
        <p:spPr>
          <a:xfrm>
            <a:off x="1217818" y="1016001"/>
            <a:ext cx="4088730" cy="3027870"/>
          </a:xfrm>
          <a:prstGeom prst="rect">
            <a:avLst/>
          </a:prstGeom>
        </p:spPr>
      </p:pic>
      <p:pic>
        <p:nvPicPr>
          <p:cNvPr id="7" name="Picture 6">
            <a:extLst>
              <a:ext uri="{FF2B5EF4-FFF2-40B4-BE49-F238E27FC236}">
                <a16:creationId xmlns:a16="http://schemas.microsoft.com/office/drawing/2014/main" id="{7AC025FB-FB80-45D1-3B75-D10C338838B5}"/>
              </a:ext>
            </a:extLst>
          </p:cNvPr>
          <p:cNvPicPr>
            <a:picLocks noChangeAspect="1"/>
          </p:cNvPicPr>
          <p:nvPr/>
        </p:nvPicPr>
        <p:blipFill>
          <a:blip r:embed="rId3"/>
          <a:stretch>
            <a:fillRect/>
          </a:stretch>
        </p:blipFill>
        <p:spPr>
          <a:xfrm>
            <a:off x="6575688" y="995767"/>
            <a:ext cx="3238871" cy="3048103"/>
          </a:xfrm>
          <a:prstGeom prst="rect">
            <a:avLst/>
          </a:prstGeom>
        </p:spPr>
      </p:pic>
    </p:spTree>
    <p:extLst>
      <p:ext uri="{BB962C8B-B14F-4D97-AF65-F5344CB8AC3E}">
        <p14:creationId xmlns:p14="http://schemas.microsoft.com/office/powerpoint/2010/main" val="3191573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BA602-5557-F654-94B8-8060F3DE09C2}"/>
              </a:ext>
            </a:extLst>
          </p:cNvPr>
          <p:cNvSpPr>
            <a:spLocks noGrp="1"/>
          </p:cNvSpPr>
          <p:nvPr>
            <p:ph type="title"/>
          </p:nvPr>
        </p:nvSpPr>
        <p:spPr>
          <a:xfrm>
            <a:off x="684212" y="355905"/>
            <a:ext cx="8534400" cy="974630"/>
          </a:xfrm>
        </p:spPr>
        <p:txBody>
          <a:bodyPr/>
          <a:lstStyle/>
          <a:p>
            <a:r>
              <a:rPr lang="en-GB" dirty="0"/>
              <a:t>Continuity of Evidence</a:t>
            </a:r>
          </a:p>
        </p:txBody>
      </p:sp>
      <p:sp>
        <p:nvSpPr>
          <p:cNvPr id="3" name="Content Placeholder 2">
            <a:extLst>
              <a:ext uri="{FF2B5EF4-FFF2-40B4-BE49-F238E27FC236}">
                <a16:creationId xmlns:a16="http://schemas.microsoft.com/office/drawing/2014/main" id="{75BDB83B-A472-39DD-8249-5739D8554AEF}"/>
              </a:ext>
            </a:extLst>
          </p:cNvPr>
          <p:cNvSpPr>
            <a:spLocks noGrp="1"/>
          </p:cNvSpPr>
          <p:nvPr>
            <p:ph idx="1"/>
          </p:nvPr>
        </p:nvSpPr>
        <p:spPr>
          <a:xfrm>
            <a:off x="684212" y="1379813"/>
            <a:ext cx="8534400" cy="5122282"/>
          </a:xfrm>
        </p:spPr>
        <p:txBody>
          <a:bodyPr>
            <a:noAutofit/>
          </a:bodyPr>
          <a:lstStyle/>
          <a:p>
            <a:r>
              <a:rPr lang="en-GB" sz="2400" dirty="0"/>
              <a:t>Where was the evidence found</a:t>
            </a:r>
          </a:p>
          <a:p>
            <a:r>
              <a:rPr lang="en-GB" sz="2400" dirty="0"/>
              <a:t>Where was it seized</a:t>
            </a:r>
          </a:p>
          <a:p>
            <a:r>
              <a:rPr lang="en-GB" sz="2400" dirty="0"/>
              <a:t>Time </a:t>
            </a:r>
          </a:p>
          <a:p>
            <a:r>
              <a:rPr lang="en-GB" sz="2400" dirty="0"/>
              <a:t>Date</a:t>
            </a:r>
          </a:p>
          <a:p>
            <a:r>
              <a:rPr lang="en-GB" sz="2400" dirty="0"/>
              <a:t>By whom </a:t>
            </a:r>
          </a:p>
          <a:p>
            <a:r>
              <a:rPr lang="en-GB" sz="2400" dirty="0"/>
              <a:t>Then record every movement of that evidence (for example, taken into possession, booked into property, booked out for interview, booked back in to property and then later booked out to go to the lab).</a:t>
            </a:r>
          </a:p>
          <a:p>
            <a:r>
              <a:rPr lang="en-GB" sz="2400" dirty="0"/>
              <a:t>If this is not documented or care is not taken, then the whole case may be jeopardised and the evidence thrown out.</a:t>
            </a:r>
          </a:p>
        </p:txBody>
      </p:sp>
      <p:pic>
        <p:nvPicPr>
          <p:cNvPr id="5" name="Picture 4">
            <a:extLst>
              <a:ext uri="{FF2B5EF4-FFF2-40B4-BE49-F238E27FC236}">
                <a16:creationId xmlns:a16="http://schemas.microsoft.com/office/drawing/2014/main" id="{FFA8BC87-0A0D-30B3-96CF-F92D02499B80}"/>
              </a:ext>
            </a:extLst>
          </p:cNvPr>
          <p:cNvPicPr>
            <a:picLocks noChangeAspect="1"/>
          </p:cNvPicPr>
          <p:nvPr/>
        </p:nvPicPr>
        <p:blipFill>
          <a:blip r:embed="rId2"/>
          <a:stretch>
            <a:fillRect/>
          </a:stretch>
        </p:blipFill>
        <p:spPr>
          <a:xfrm>
            <a:off x="10104610" y="4982135"/>
            <a:ext cx="1943956" cy="1462439"/>
          </a:xfrm>
          <a:prstGeom prst="rect">
            <a:avLst/>
          </a:prstGeom>
        </p:spPr>
      </p:pic>
    </p:spTree>
    <p:extLst>
      <p:ext uri="{BB962C8B-B14F-4D97-AF65-F5344CB8AC3E}">
        <p14:creationId xmlns:p14="http://schemas.microsoft.com/office/powerpoint/2010/main" val="1621727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EF9A5-9FB8-E32A-FB93-48FFB2A2B050}"/>
              </a:ext>
            </a:extLst>
          </p:cNvPr>
          <p:cNvSpPr>
            <a:spLocks noGrp="1"/>
          </p:cNvSpPr>
          <p:nvPr>
            <p:ph type="title"/>
          </p:nvPr>
        </p:nvSpPr>
        <p:spPr>
          <a:xfrm>
            <a:off x="684212" y="109510"/>
            <a:ext cx="8534400" cy="576290"/>
          </a:xfrm>
        </p:spPr>
        <p:txBody>
          <a:bodyPr>
            <a:normAutofit fontScale="90000"/>
          </a:bodyPr>
          <a:lstStyle/>
          <a:p>
            <a:r>
              <a:rPr lang="en-GB" dirty="0"/>
              <a:t>Potential partners </a:t>
            </a:r>
          </a:p>
        </p:txBody>
      </p:sp>
      <p:sp>
        <p:nvSpPr>
          <p:cNvPr id="3" name="Content Placeholder 2">
            <a:extLst>
              <a:ext uri="{FF2B5EF4-FFF2-40B4-BE49-F238E27FC236}">
                <a16:creationId xmlns:a16="http://schemas.microsoft.com/office/drawing/2014/main" id="{CD7D75F2-C6EF-1D0A-601C-A31457C1078C}"/>
              </a:ext>
            </a:extLst>
          </p:cNvPr>
          <p:cNvSpPr>
            <a:spLocks noGrp="1"/>
          </p:cNvSpPr>
          <p:nvPr>
            <p:ph idx="1"/>
          </p:nvPr>
        </p:nvSpPr>
        <p:spPr>
          <a:xfrm>
            <a:off x="684212" y="1429092"/>
            <a:ext cx="8534400" cy="5218103"/>
          </a:xfrm>
        </p:spPr>
        <p:txBody>
          <a:bodyPr>
            <a:normAutofit/>
          </a:bodyPr>
          <a:lstStyle/>
          <a:p>
            <a:r>
              <a:rPr lang="en-US" sz="2000" dirty="0">
                <a:solidFill>
                  <a:schemeClr val="tx1"/>
                </a:solidFill>
              </a:rPr>
              <a:t>Crime Scene Investigators</a:t>
            </a:r>
          </a:p>
          <a:p>
            <a:r>
              <a:rPr lang="en-US" sz="2000" dirty="0">
                <a:solidFill>
                  <a:schemeClr val="tx1"/>
                </a:solidFill>
              </a:rPr>
              <a:t>Collision Investigation Unit</a:t>
            </a:r>
          </a:p>
          <a:p>
            <a:r>
              <a:rPr lang="en-US" sz="2000" dirty="0">
                <a:solidFill>
                  <a:schemeClr val="tx1"/>
                </a:solidFill>
              </a:rPr>
              <a:t>Crown Prosecution Service</a:t>
            </a:r>
          </a:p>
          <a:p>
            <a:r>
              <a:rPr lang="en-US" sz="2000" dirty="0">
                <a:solidFill>
                  <a:schemeClr val="tx1"/>
                </a:solidFill>
              </a:rPr>
              <a:t>Social services</a:t>
            </a:r>
          </a:p>
          <a:p>
            <a:r>
              <a:rPr lang="en-US" sz="2000" dirty="0">
                <a:solidFill>
                  <a:schemeClr val="tx1"/>
                </a:solidFill>
              </a:rPr>
              <a:t>Dog Handlers</a:t>
            </a:r>
          </a:p>
          <a:p>
            <a:r>
              <a:rPr lang="en-US" sz="2000" dirty="0">
                <a:solidFill>
                  <a:schemeClr val="tx1"/>
                </a:solidFill>
              </a:rPr>
              <a:t>Phone providers</a:t>
            </a:r>
          </a:p>
          <a:p>
            <a:r>
              <a:rPr lang="en-US" sz="2000" dirty="0">
                <a:solidFill>
                  <a:schemeClr val="tx1"/>
                </a:solidFill>
              </a:rPr>
              <a:t>Detectives</a:t>
            </a:r>
          </a:p>
          <a:p>
            <a:r>
              <a:rPr lang="en-GB" dirty="0">
                <a:solidFill>
                  <a:schemeClr val="tx1"/>
                </a:solidFill>
              </a:rPr>
              <a:t>Local Authority / Highways</a:t>
            </a:r>
          </a:p>
          <a:p>
            <a:r>
              <a:rPr lang="en-GB" dirty="0">
                <a:solidFill>
                  <a:schemeClr val="tx1"/>
                </a:solidFill>
              </a:rPr>
              <a:t>Health</a:t>
            </a:r>
          </a:p>
          <a:p>
            <a:r>
              <a:rPr lang="en-GB" dirty="0">
                <a:solidFill>
                  <a:schemeClr val="tx1"/>
                </a:solidFill>
              </a:rPr>
              <a:t>Education authorities</a:t>
            </a:r>
          </a:p>
          <a:p>
            <a:r>
              <a:rPr lang="en-GB" dirty="0">
                <a:solidFill>
                  <a:schemeClr val="tx1"/>
                </a:solidFill>
              </a:rPr>
              <a:t>Mountain Rescue</a:t>
            </a:r>
          </a:p>
        </p:txBody>
      </p:sp>
    </p:spTree>
    <p:extLst>
      <p:ext uri="{BB962C8B-B14F-4D97-AF65-F5344CB8AC3E}">
        <p14:creationId xmlns:p14="http://schemas.microsoft.com/office/powerpoint/2010/main" val="606156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A1E35-0018-ACFA-B14C-D18AD6534657}"/>
              </a:ext>
            </a:extLst>
          </p:cNvPr>
          <p:cNvSpPr>
            <a:spLocks noGrp="1"/>
          </p:cNvSpPr>
          <p:nvPr>
            <p:ph type="title"/>
          </p:nvPr>
        </p:nvSpPr>
        <p:spPr>
          <a:xfrm>
            <a:off x="7532710" y="628617"/>
            <a:ext cx="3971902" cy="3028983"/>
          </a:xfrm>
        </p:spPr>
        <p:txBody>
          <a:bodyPr vert="horz" lIns="91440" tIns="45720" rIns="91440" bIns="45720" rtlCol="0" anchor="b">
            <a:normAutofit/>
          </a:bodyPr>
          <a:lstStyle/>
          <a:p>
            <a:pPr>
              <a:lnSpc>
                <a:spcPct val="90000"/>
              </a:lnSpc>
            </a:pPr>
            <a:r>
              <a:rPr lang="en-US" sz="4100">
                <a:solidFill>
                  <a:srgbClr val="FFFFFF"/>
                </a:solidFill>
              </a:rPr>
              <a:t>Remember everything you do must follow the ndm.</a:t>
            </a:r>
          </a:p>
        </p:txBody>
      </p:sp>
      <p:sp useBgFill="1">
        <p:nvSpPr>
          <p:cNvPr id="25"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D30C3DB2-FF0E-8A86-A307-6E270C4D4496}"/>
              </a:ext>
            </a:extLst>
          </p:cNvPr>
          <p:cNvPicPr>
            <a:picLocks noGrp="1" noChangeAspect="1"/>
          </p:cNvPicPr>
          <p:nvPr>
            <p:ph idx="1"/>
          </p:nvPr>
        </p:nvPicPr>
        <p:blipFill>
          <a:blip r:embed="rId2"/>
          <a:stretch>
            <a:fillRect/>
          </a:stretch>
        </p:blipFill>
        <p:spPr>
          <a:xfrm>
            <a:off x="1101217" y="1119706"/>
            <a:ext cx="5450437" cy="4288869"/>
          </a:xfrm>
          <a:prstGeom prst="rect">
            <a:avLst/>
          </a:prstGeom>
        </p:spPr>
      </p:pic>
      <p:grpSp>
        <p:nvGrpSpPr>
          <p:cNvPr id="27" name="Group 26">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8" name="Straight Connector 27">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5492213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377</Words>
  <Application>Microsoft Office PowerPoint</Application>
  <PresentationFormat>Widescreen</PresentationFormat>
  <Paragraphs>53</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Century Gothic</vt:lpstr>
      <vt:lpstr>Wingdings 3</vt:lpstr>
      <vt:lpstr>Slice</vt:lpstr>
      <vt:lpstr>  Conducting Investigations BMPL6011</vt:lpstr>
      <vt:lpstr>First actions at a crime scene.</vt:lpstr>
      <vt:lpstr>PowerPoint Presentation</vt:lpstr>
      <vt:lpstr>Preserve the Scene and Commence a log</vt:lpstr>
      <vt:lpstr>Scene Log contents.</vt:lpstr>
      <vt:lpstr>Continuity of Evidence</vt:lpstr>
      <vt:lpstr>Potential partners </vt:lpstr>
      <vt:lpstr>Remember everything you do must follow the ndm.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7</cp:revision>
  <dcterms:created xsi:type="dcterms:W3CDTF">2025-02-12T17:16:33Z</dcterms:created>
  <dcterms:modified xsi:type="dcterms:W3CDTF">2025-02-12T18:14:03Z</dcterms:modified>
</cp:coreProperties>
</file>