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7" r:id="rId6"/>
    <p:sldId id="268" r:id="rId7"/>
    <p:sldId id="273" r:id="rId8"/>
    <p:sldId id="277" r:id="rId9"/>
    <p:sldId id="278" r:id="rId10"/>
    <p:sldId id="274" r:id="rId11"/>
    <p:sldId id="275" r:id="rId12"/>
    <p:sldId id="260" r:id="rId13"/>
    <p:sldId id="280" r:id="rId14"/>
    <p:sldId id="284" r:id="rId15"/>
    <p:sldId id="269" r:id="rId16"/>
    <p:sldId id="270" r:id="rId17"/>
    <p:sldId id="265" r:id="rId18"/>
    <p:sldId id="266" r:id="rId19"/>
    <p:sldId id="261" r:id="rId20"/>
    <p:sldId id="281" r:id="rId21"/>
    <p:sldId id="276" r:id="rId22"/>
    <p:sldId id="282" r:id="rId23"/>
    <p:sldId id="272" r:id="rId24"/>
    <p:sldId id="279" r:id="rId25"/>
    <p:sldId id="27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015" autoAdjust="0"/>
    <p:restoredTop sz="94660"/>
  </p:normalViewPr>
  <p:slideViewPr>
    <p:cSldViewPr snapToGrid="0">
      <p:cViewPr varScale="1">
        <p:scale>
          <a:sx n="92" d="100"/>
          <a:sy n="92" d="100"/>
        </p:scale>
        <p:origin x="88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94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650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15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49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548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97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94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489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392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591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420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321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C3875C-CFB2-4412-B832-B38BC4D3C0E9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DA35C-9A48-42F6-AF1D-39B8EEC490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960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uidance/waste-legislation-and-regulation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ilymail.co.uk/news/article-2337351/Worlds-biggest-tyre-graveyard-Incredible-images-Kuwaiti-landfill-site-huge-seen-space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isp.unu.edu/publications/scycle/files/ewaste-in-china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resource.co/article/battery-mountain-6932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ceee.org/ecodesign/products/vacuum_cleaners/Guidelines%20665%20666%202013%20Vacuum%20cleaners%20-%20final.pdf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reen-alliance.org.uk/designingoutwaste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Waste regulation and legislation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Lara Hopkinson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282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Outline the development of waste regulation and legislation across Europe</a:t>
            </a:r>
          </a:p>
          <a:p>
            <a:r>
              <a:rPr lang="en-GB" dirty="0" smtClean="0"/>
              <a:t>Indicate methods of transposition to UK legislation</a:t>
            </a:r>
          </a:p>
          <a:p>
            <a:r>
              <a:rPr lang="en-GB" dirty="0" smtClean="0"/>
              <a:t>Outline some of the key environmental policy principles</a:t>
            </a:r>
          </a:p>
          <a:p>
            <a:r>
              <a:rPr lang="en-GB" dirty="0" smtClean="0"/>
              <a:t>Outline issues surrounding the regulation &amp; legislation</a:t>
            </a:r>
          </a:p>
          <a:p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584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Council Directive on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published in 1975 (75/442/EC)</a:t>
            </a:r>
          </a:p>
          <a:p>
            <a:r>
              <a:rPr lang="en-GB" dirty="0" smtClean="0"/>
              <a:t>First European-wide legislation on waste</a:t>
            </a:r>
          </a:p>
          <a:p>
            <a:r>
              <a:rPr lang="en-GB" dirty="0" smtClean="0"/>
              <a:t>Outlines the following:</a:t>
            </a:r>
          </a:p>
          <a:p>
            <a:pPr lvl="1"/>
            <a:r>
              <a:rPr lang="en-GB" dirty="0" smtClean="0"/>
              <a:t>Encouraging the prevention, recycling and other recovery of wastes</a:t>
            </a:r>
          </a:p>
          <a:p>
            <a:pPr lvl="1"/>
            <a:r>
              <a:rPr lang="en-GB" dirty="0" smtClean="0"/>
              <a:t>Disposal without harming human health or the environment</a:t>
            </a:r>
          </a:p>
          <a:p>
            <a:pPr lvl="1"/>
            <a:r>
              <a:rPr lang="en-GB" dirty="0" smtClean="0"/>
              <a:t>Establish or designate competent authorities to deal with wastes and set plans</a:t>
            </a:r>
          </a:p>
          <a:p>
            <a:pPr lvl="1"/>
            <a:r>
              <a:rPr lang="en-GB" dirty="0" smtClean="0"/>
              <a:t>The ‘polluter pays principle’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651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Council Directive on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Amended in 1991 (91/156/EEC)</a:t>
            </a:r>
          </a:p>
          <a:p>
            <a:r>
              <a:rPr lang="en-GB" dirty="0" smtClean="0"/>
              <a:t>Encourages further recycling &amp; reuse of waste</a:t>
            </a:r>
          </a:p>
          <a:p>
            <a:r>
              <a:rPr lang="en-GB" dirty="0" smtClean="0"/>
              <a:t>Provides definition of waste</a:t>
            </a:r>
          </a:p>
          <a:p>
            <a:pPr lvl="1"/>
            <a:r>
              <a:rPr lang="en-GB" dirty="0" smtClean="0"/>
              <a:t>“any substance … which the holder discards, intends to discard or is required to discard”</a:t>
            </a:r>
          </a:p>
          <a:p>
            <a:r>
              <a:rPr lang="en-GB" dirty="0" smtClean="0"/>
              <a:t>Outlines the need to authorise those who transport waste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929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Waste Framework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66854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Codified Directive 75/442/EC in 2006</a:t>
            </a:r>
          </a:p>
          <a:p>
            <a:r>
              <a:rPr lang="en-GB" dirty="0" smtClean="0"/>
              <a:t>Further amended in 2008 (2008/98/EC)</a:t>
            </a:r>
          </a:p>
          <a:p>
            <a:r>
              <a:rPr lang="en-GB" dirty="0" smtClean="0"/>
              <a:t>Formally sets out the waste hierarchy</a:t>
            </a:r>
          </a:p>
          <a:p>
            <a:r>
              <a:rPr lang="en-GB" dirty="0" smtClean="0"/>
              <a:t>Outlines the ‘extended producer responsibility’ principle</a:t>
            </a:r>
          </a:p>
          <a:p>
            <a:r>
              <a:rPr lang="en-GB" dirty="0" smtClean="0"/>
              <a:t>Provisions for hazardous waste and waste oils</a:t>
            </a:r>
          </a:p>
          <a:p>
            <a:r>
              <a:rPr lang="en-GB" dirty="0" smtClean="0"/>
              <a:t>New recycling and recovery targets for 2020:</a:t>
            </a:r>
          </a:p>
          <a:p>
            <a:pPr lvl="1"/>
            <a:r>
              <a:rPr lang="en-GB" dirty="0" smtClean="0"/>
              <a:t>50% preparing for reuse &amp; recycling of certain household &amp; similar waste</a:t>
            </a:r>
          </a:p>
          <a:p>
            <a:pPr lvl="1"/>
            <a:r>
              <a:rPr lang="en-GB" dirty="0" smtClean="0"/>
              <a:t>70% preparing for reuse, recycling &amp; recovery of C&amp;D waste</a:t>
            </a:r>
          </a:p>
          <a:p>
            <a:r>
              <a:rPr lang="en-GB" dirty="0" smtClean="0"/>
              <a:t>Waste prevention plans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456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Polluter Pays Principle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Those who pollute should bear associated costs</a:t>
            </a:r>
          </a:p>
          <a:p>
            <a:r>
              <a:rPr lang="en-GB" dirty="0" smtClean="0"/>
              <a:t>Ensures these are accounted for in costs of goods / services</a:t>
            </a:r>
          </a:p>
          <a:p>
            <a:r>
              <a:rPr lang="en-GB" dirty="0" smtClean="0"/>
              <a:t>Economically, it promotes efficiency</a:t>
            </a:r>
          </a:p>
          <a:p>
            <a:r>
              <a:rPr lang="en-GB" dirty="0" smtClean="0"/>
              <a:t>Legally, it promotes justice</a:t>
            </a:r>
          </a:p>
          <a:p>
            <a:r>
              <a:rPr lang="en-GB" dirty="0" smtClean="0"/>
              <a:t>It promotes harmonisation of policies</a:t>
            </a:r>
          </a:p>
          <a:p>
            <a:r>
              <a:rPr lang="en-GB" dirty="0" smtClean="0"/>
              <a:t>It defines how to allocate costs within a State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341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Transposing in the 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Waste (England and Wales) Regulations 2011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Waste prevention plans</a:t>
            </a:r>
          </a:p>
          <a:p>
            <a:pPr lvl="1"/>
            <a:r>
              <a:rPr lang="en-GB" dirty="0" smtClean="0"/>
              <a:t>Waste management plans</a:t>
            </a:r>
          </a:p>
          <a:p>
            <a:pPr lvl="1"/>
            <a:r>
              <a:rPr lang="en-GB" dirty="0" smtClean="0"/>
              <a:t>Duty in relation to the waste hierarchy</a:t>
            </a:r>
          </a:p>
          <a:p>
            <a:pPr lvl="1"/>
            <a:r>
              <a:rPr lang="en-GB" dirty="0" smtClean="0"/>
              <a:t>Registration of brokers / dealers</a:t>
            </a:r>
          </a:p>
        </p:txBody>
      </p:sp>
    </p:spTree>
    <p:extLst>
      <p:ext uri="{BB962C8B-B14F-4D97-AF65-F5344CB8AC3E}">
        <p14:creationId xmlns:p14="http://schemas.microsoft.com/office/powerpoint/2010/main" val="3842481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Government – waste hierarchy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6997489"/>
              </p:ext>
            </p:extLst>
          </p:nvPr>
        </p:nvGraphicFramePr>
        <p:xfrm>
          <a:off x="1028700" y="1690689"/>
          <a:ext cx="6941127" cy="385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0899"/>
                <a:gridCol w="5600228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Include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Prevention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Using less material in design and manufacture, keeping</a:t>
                      </a:r>
                      <a:r>
                        <a:rPr lang="en-GB" baseline="0" dirty="0" smtClean="0"/>
                        <a:t> products for longer, re-use, using less hazardous materials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Preparing for re-use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Checking, cleaning, repairing,</a:t>
                      </a:r>
                      <a:r>
                        <a:rPr lang="en-GB" baseline="0" dirty="0" smtClean="0"/>
                        <a:t> refurbishing, whole items or spare parts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Recycling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Turing waste into a new substance</a:t>
                      </a:r>
                      <a:r>
                        <a:rPr lang="en-GB" baseline="0" dirty="0" smtClean="0"/>
                        <a:t> or product, includes composting if it meets quality protocols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Other</a:t>
                      </a:r>
                      <a:r>
                        <a:rPr lang="en-GB" baseline="0" dirty="0" smtClean="0"/>
                        <a:t> recovery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Includes anaerobic</a:t>
                      </a:r>
                      <a:r>
                        <a:rPr lang="en-GB" baseline="0" dirty="0" smtClean="0"/>
                        <a:t> digestion, incineration with energy recovery, gasification and pyrolysis which produce energy (fuels, heat and power) and materials from waste, some backfilling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Disposal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Landfill and incineration</a:t>
                      </a:r>
                      <a:r>
                        <a:rPr lang="en-GB" baseline="0" dirty="0" smtClean="0"/>
                        <a:t> without energy recovery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-1" y="6488893"/>
            <a:ext cx="6796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www.gov.uk/guidance/waste-legislation-and-regulations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147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Transposing in the UK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Waste (England and Wales)(Amendment) Regulations 2012</a:t>
            </a:r>
          </a:p>
          <a:p>
            <a:pPr lvl="1"/>
            <a:r>
              <a:rPr lang="en-GB" dirty="0"/>
              <a:t>Major change – separate collections of key waste </a:t>
            </a:r>
            <a:r>
              <a:rPr lang="en-GB" dirty="0" smtClean="0"/>
              <a:t>streams</a:t>
            </a:r>
          </a:p>
          <a:p>
            <a:pPr lvl="2"/>
            <a:r>
              <a:rPr lang="en-GB" dirty="0" smtClean="0"/>
              <a:t>Paper</a:t>
            </a:r>
          </a:p>
          <a:p>
            <a:pPr lvl="2"/>
            <a:r>
              <a:rPr lang="en-GB" dirty="0" smtClean="0"/>
              <a:t>Metal</a:t>
            </a:r>
          </a:p>
          <a:p>
            <a:pPr lvl="2"/>
            <a:r>
              <a:rPr lang="en-GB" dirty="0" smtClean="0"/>
              <a:t>Plastic</a:t>
            </a:r>
          </a:p>
          <a:p>
            <a:pPr lvl="2"/>
            <a:r>
              <a:rPr lang="en-GB" dirty="0" smtClean="0"/>
              <a:t>Glass </a:t>
            </a:r>
            <a:endParaRPr lang="en-GB" dirty="0"/>
          </a:p>
          <a:p>
            <a:pPr lvl="1"/>
            <a:r>
              <a:rPr lang="en-GB" dirty="0"/>
              <a:t>Necessary to ‘facilitate or improve recovery’</a:t>
            </a:r>
          </a:p>
          <a:p>
            <a:pPr lvl="1"/>
            <a:r>
              <a:rPr lang="en-GB" dirty="0"/>
              <a:t>Where ‘technically, environmentally and economically practicable’ (TEEP)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774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– what do you think?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facts:</a:t>
            </a:r>
          </a:p>
          <a:p>
            <a:pPr lvl="1"/>
            <a:r>
              <a:rPr lang="en-GB" dirty="0" smtClean="0"/>
              <a:t>Since implementation, NO council has changed its kerbside scheme</a:t>
            </a:r>
          </a:p>
          <a:p>
            <a:pPr lvl="1"/>
            <a:r>
              <a:rPr lang="en-GB" dirty="0" smtClean="0"/>
              <a:t>In England, 11 councils have moved from separate to co-mingled collections</a:t>
            </a:r>
          </a:p>
          <a:p>
            <a:pPr lvl="1"/>
            <a:r>
              <a:rPr lang="en-GB" dirty="0" smtClean="0"/>
              <a:t>In Wales, 4 councils will be changing</a:t>
            </a:r>
          </a:p>
          <a:p>
            <a:pPr lvl="1"/>
            <a:r>
              <a:rPr lang="en-GB" dirty="0" smtClean="0"/>
              <a:t>Its not just for household waste!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970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Transposing in the UK (</a:t>
            </a:r>
            <a:r>
              <a:rPr lang="en-GB" dirty="0" err="1" smtClean="0"/>
              <a:t>contd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Environmental Permitting (England and Wales) Regulations 2007 (as amended, 2010)</a:t>
            </a:r>
          </a:p>
          <a:p>
            <a:pPr lvl="1"/>
            <a:r>
              <a:rPr lang="en-GB" dirty="0" smtClean="0"/>
              <a:t>Establishes a permitting regime</a:t>
            </a:r>
          </a:p>
          <a:p>
            <a:pPr lvl="1"/>
            <a:r>
              <a:rPr lang="en-GB" dirty="0" smtClean="0"/>
              <a:t>Nine classes of regulated facility</a:t>
            </a:r>
          </a:p>
          <a:p>
            <a:pPr lvl="1"/>
            <a:r>
              <a:rPr lang="en-GB" dirty="0" smtClean="0"/>
              <a:t>Superseded a number of previous regulations</a:t>
            </a:r>
          </a:p>
          <a:p>
            <a:r>
              <a:rPr lang="en-GB" dirty="0" smtClean="0"/>
              <a:t>Hazardous Waste (England and Wales) Regulations 2005 (as amended, 2009)</a:t>
            </a:r>
          </a:p>
          <a:p>
            <a:pPr lvl="1"/>
            <a:r>
              <a:rPr lang="en-GB" dirty="0" smtClean="0"/>
              <a:t>Now a Wales specific Regulation, 2015</a:t>
            </a:r>
          </a:p>
          <a:p>
            <a:pPr lvl="1"/>
            <a:r>
              <a:rPr lang="en-GB" dirty="0" smtClean="0"/>
              <a:t>Superseded the Special Waste Regulations 1996 (as amended)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808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Landfill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Adopted in 1999 (99/31/EC)</a:t>
            </a:r>
          </a:p>
          <a:p>
            <a:r>
              <a:rPr lang="en-GB" dirty="0" smtClean="0"/>
              <a:t>Aims to prevent / reduce the negative effects of landfill</a:t>
            </a:r>
          </a:p>
          <a:p>
            <a:r>
              <a:rPr lang="en-GB" dirty="0" smtClean="0"/>
              <a:t>Classifies wastes and landfill types</a:t>
            </a:r>
          </a:p>
          <a:p>
            <a:r>
              <a:rPr lang="en-GB" dirty="0" smtClean="0"/>
              <a:t>Reduction in volume of BMW sent to landfill</a:t>
            </a:r>
          </a:p>
          <a:p>
            <a:r>
              <a:rPr lang="en-GB" dirty="0" smtClean="0"/>
              <a:t>Also provides for issues surrounding landfill sites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Waste and Emissions Trading Act 2003</a:t>
            </a:r>
          </a:p>
          <a:p>
            <a:pPr lvl="1"/>
            <a:r>
              <a:rPr lang="en-GB" dirty="0" smtClean="0"/>
              <a:t>Environmental Permitting (England and Wales) Regulations 2010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051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Visible: An aerial image shows the vast amount of used tyres that are put in the ground - the patches are even visible from spa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2100" cy="6592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92578"/>
            <a:ext cx="876874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/>
              <a:t>From: </a:t>
            </a:r>
            <a:r>
              <a:rPr lang="en-GB" sz="1100" dirty="0">
                <a:hlinkClick r:id="rId3"/>
              </a:rPr>
              <a:t>http://</a:t>
            </a:r>
            <a:r>
              <a:rPr lang="en-GB" sz="1100" dirty="0" smtClean="0">
                <a:hlinkClick r:id="rId3"/>
              </a:rPr>
              <a:t>www.dailymail.co.uk/news/article-2337351/Worlds-biggest-tyre-graveyard-Incredible-images-Kuwaiti-landfill-site-huge-seen-space.html</a:t>
            </a:r>
            <a:r>
              <a:rPr lang="en-GB" sz="1100" dirty="0" smtClean="0"/>
              <a:t>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72366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099" y="0"/>
            <a:ext cx="9151099" cy="68526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92578"/>
            <a:ext cx="746710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>
                <a:solidFill>
                  <a:schemeClr val="bg1"/>
                </a:solidFill>
              </a:rPr>
              <a:t>From</a:t>
            </a:r>
            <a:r>
              <a:rPr lang="en-GB" sz="1100" dirty="0">
                <a:solidFill>
                  <a:schemeClr val="bg1"/>
                </a:solidFill>
              </a:rPr>
              <a:t>: </a:t>
            </a:r>
            <a:r>
              <a:rPr lang="en-GB" sz="1100" dirty="0">
                <a:solidFill>
                  <a:srgbClr val="CCECFF"/>
                </a:solidFill>
              </a:rPr>
              <a:t>https://</a:t>
            </a:r>
            <a:r>
              <a:rPr lang="en-GB" sz="1100" dirty="0" smtClean="0">
                <a:solidFill>
                  <a:srgbClr val="CCECFF"/>
                </a:solidFill>
              </a:rPr>
              <a:t>www.theguardian.com/uk-news/2017/nov/25/chinas-bike-share-graveyard-a-monument-to-industrys-arrogance </a:t>
            </a:r>
            <a:endParaRPr lang="en-GB" sz="1100" dirty="0">
              <a:solidFill>
                <a:srgbClr val="CCEC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8143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Extended Producer Responsibility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Policy approach</a:t>
            </a:r>
          </a:p>
          <a:p>
            <a:r>
              <a:rPr lang="en-GB" dirty="0" smtClean="0"/>
              <a:t>Producers provided responsibility for treatment / disposal of post-consumer goods</a:t>
            </a:r>
          </a:p>
          <a:p>
            <a:pPr lvl="1"/>
            <a:r>
              <a:rPr lang="en-GB" dirty="0" smtClean="0"/>
              <a:t>Financial and/or physical</a:t>
            </a:r>
          </a:p>
          <a:p>
            <a:r>
              <a:rPr lang="en-GB" dirty="0" smtClean="0"/>
              <a:t>Aims to provide the following incentives:</a:t>
            </a:r>
          </a:p>
          <a:p>
            <a:pPr lvl="1"/>
            <a:r>
              <a:rPr lang="en-GB" dirty="0" smtClean="0"/>
              <a:t>Prevent waste at source</a:t>
            </a:r>
          </a:p>
          <a:p>
            <a:pPr lvl="1"/>
            <a:r>
              <a:rPr lang="en-GB" dirty="0" smtClean="0"/>
              <a:t>Promote product design for the environment</a:t>
            </a:r>
          </a:p>
          <a:p>
            <a:pPr lvl="1"/>
            <a:r>
              <a:rPr lang="en-GB" dirty="0" smtClean="0"/>
              <a:t>Support achievement of public recycling &amp; material recycling goals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999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Extended Producer Responsibility</a:t>
            </a:r>
            <a:endParaRPr lang="en-GB" dirty="0"/>
          </a:p>
        </p:txBody>
      </p:sp>
      <p:pic>
        <p:nvPicPr>
          <p:cNvPr id="4098" name="Picture 2" descr="http://www.cradle2.org/wp-content/uploads/2012/04/EPR-Diagra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090" y="2503775"/>
            <a:ext cx="7047820" cy="3315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1" y="6488893"/>
            <a:ext cx="23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From: www.cradle2.org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1598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Packaging and Packaging Waste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Adopted in 1994</a:t>
            </a:r>
          </a:p>
          <a:p>
            <a:r>
              <a:rPr lang="en-GB" dirty="0" smtClean="0"/>
              <a:t>Aims to prevent excess packaging waste</a:t>
            </a:r>
          </a:p>
          <a:p>
            <a:r>
              <a:rPr lang="en-GB" dirty="0" smtClean="0"/>
              <a:t>Encourages recycling, reuse &amp; other forms of recovery</a:t>
            </a:r>
          </a:p>
          <a:p>
            <a:r>
              <a:rPr lang="en-GB" dirty="0" smtClean="0"/>
              <a:t>Sets targets for recovery of materials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The Producer Responsibility Obligations (Packaging Waste) Regulations 1997 (as amended, 2014)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57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End of Life Vehicle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Adopted in 2000 (2000/53/EC)</a:t>
            </a:r>
          </a:p>
          <a:p>
            <a:r>
              <a:rPr lang="en-GB" dirty="0" smtClean="0"/>
              <a:t>Aims to prevent waste from vehicles</a:t>
            </a:r>
          </a:p>
          <a:p>
            <a:r>
              <a:rPr lang="en-GB" dirty="0" smtClean="0"/>
              <a:t>Sets targets for reuse &amp; recycling of ELV</a:t>
            </a:r>
          </a:p>
          <a:p>
            <a:r>
              <a:rPr lang="en-GB" dirty="0" smtClean="0"/>
              <a:t>Also sets permitting for scrap dealers / breakers</a:t>
            </a:r>
          </a:p>
          <a:p>
            <a:pPr lvl="1"/>
            <a:r>
              <a:rPr lang="en-GB" dirty="0" smtClean="0"/>
              <a:t>Regulates disassembly of vehicles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End of Life Vehicles Regulations 2003 (as amended, 2010)</a:t>
            </a:r>
          </a:p>
          <a:p>
            <a:pPr lvl="1"/>
            <a:r>
              <a:rPr lang="en-GB" dirty="0" smtClean="0"/>
              <a:t>The End of Life Vehicles (Producer Responsibility) Regulations 2005 (as amended,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38593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WEEE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Adopted in 2002</a:t>
            </a:r>
          </a:p>
          <a:p>
            <a:r>
              <a:rPr lang="en-GB" dirty="0" smtClean="0"/>
              <a:t>Recast in 2012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The Waste Electrical and Electronic Equipment Regulations 2006 (as amended, 2010)</a:t>
            </a:r>
          </a:p>
          <a:p>
            <a:pPr lvl="1"/>
            <a:r>
              <a:rPr lang="en-GB" dirty="0" smtClean="0"/>
              <a:t>The Waste Electrical and Electronic Equipment Regulations 2013 (as amended, 2014 – now called the Waste Electrical and Electronic Equipment and Restriction of the Use of Certain Hazardous Substances in Electrical and Electronic Equipment Regulations)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504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Informal e-waste treatment methods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217105"/>
              </p:ext>
            </p:extLst>
          </p:nvPr>
        </p:nvGraphicFramePr>
        <p:xfrm>
          <a:off x="628649" y="1771073"/>
          <a:ext cx="7652908" cy="4084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3227"/>
                <a:gridCol w="1913227"/>
                <a:gridCol w="1913227"/>
                <a:gridCol w="1913227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E-waste</a:t>
                      </a:r>
                      <a:r>
                        <a:rPr lang="en-GB" sz="1400" baseline="0" dirty="0" smtClean="0"/>
                        <a:t> component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Process witness</a:t>
                      </a:r>
                      <a:r>
                        <a:rPr lang="en-GB" sz="1400" baseline="0" dirty="0" smtClean="0"/>
                        <a:t>ed in </a:t>
                      </a:r>
                      <a:r>
                        <a:rPr lang="en-GB" sz="1400" baseline="0" dirty="0" err="1" smtClean="0"/>
                        <a:t>Guiyu</a:t>
                      </a:r>
                      <a:r>
                        <a:rPr lang="en-GB" sz="1400" baseline="0" dirty="0" smtClean="0"/>
                        <a:t>, China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Potential occupational</a:t>
                      </a:r>
                      <a:r>
                        <a:rPr lang="en-GB" sz="1400" baseline="0" dirty="0" smtClean="0"/>
                        <a:t> hazards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Potential environmental hazards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Cathode Ray</a:t>
                      </a:r>
                      <a:r>
                        <a:rPr lang="en-GB" sz="1400" baseline="0" dirty="0" smtClean="0"/>
                        <a:t> Tubes (CRTs)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Breaking, removal of copper yoke, dumping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Silicosis; cuts from CRT glass; inhalation of cadmium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Lead, </a:t>
                      </a:r>
                      <a:r>
                        <a:rPr lang="en-GB" sz="1400" dirty="0" err="1" smtClean="0"/>
                        <a:t>barlum</a:t>
                      </a:r>
                      <a:r>
                        <a:rPr lang="en-GB" sz="1400" dirty="0" smtClean="0"/>
                        <a:t> &amp; other heavy</a:t>
                      </a:r>
                      <a:r>
                        <a:rPr lang="en-GB" sz="1400" baseline="0" dirty="0" smtClean="0"/>
                        <a:t> metals leaching into groundwater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Printed circuit boards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Open burning of waste boards</a:t>
                      </a:r>
                      <a:r>
                        <a:rPr lang="en-GB" sz="1400" baseline="0" dirty="0" smtClean="0"/>
                        <a:t> to remove final metals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Toxicity</a:t>
                      </a:r>
                      <a:r>
                        <a:rPr lang="en-GB" sz="1400" baseline="0" dirty="0" smtClean="0"/>
                        <a:t> to workers &amp; nearby residents from tin, lead, brominated dioxin, beryllium, cadmium &amp; mercury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Tin &amp; lead contamination of immediate environment</a:t>
                      </a:r>
                      <a:r>
                        <a:rPr lang="en-GB" sz="1400" baseline="0" dirty="0" smtClean="0"/>
                        <a:t> </a:t>
                      </a:r>
                      <a:r>
                        <a:rPr lang="en-GB" sz="1400" baseline="0" dirty="0" err="1" smtClean="0"/>
                        <a:t>inc.</a:t>
                      </a:r>
                      <a:r>
                        <a:rPr lang="en-GB" sz="1400" baseline="0" dirty="0" smtClean="0"/>
                        <a:t> surface &amp; groundwater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Chips and other gold-plated components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Chemical stripping using nitric &amp; hydrochloric acid along</a:t>
                      </a:r>
                      <a:r>
                        <a:rPr lang="en-GB" sz="1400" baseline="0" dirty="0" smtClean="0"/>
                        <a:t> riverbanks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Acid contact with eyes &amp; skin (minimal</a:t>
                      </a:r>
                      <a:r>
                        <a:rPr lang="en-GB" sz="1400" baseline="0" dirty="0" smtClean="0"/>
                        <a:t> protection); inhalation of mists &amp; fumes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Hydrocarbons, heavy metals, etc. discharged directly into rivers, acidifying the water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Toner cartridges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Use of paintbrushes to recover</a:t>
                      </a:r>
                      <a:r>
                        <a:rPr lang="en-GB" sz="1400" baseline="0" dirty="0" smtClean="0"/>
                        <a:t> toner with no protective equipment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Respiratory</a:t>
                      </a:r>
                      <a:r>
                        <a:rPr lang="en-GB" sz="1400" baseline="0" dirty="0" smtClean="0"/>
                        <a:t> tract infection; exposure to carcinogen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Toners able to leach</a:t>
                      </a:r>
                      <a:r>
                        <a:rPr lang="en-GB" sz="1400" baseline="0" dirty="0" smtClean="0"/>
                        <a:t> into environment, toxicity unknown</a:t>
                      </a:r>
                      <a:endParaRPr lang="en-GB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51014"/>
            <a:ext cx="874521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E-waste in China: A country report, </a:t>
            </a:r>
            <a:r>
              <a:rPr lang="en-GB" sz="1400" dirty="0" err="1" smtClean="0"/>
              <a:t>StEP</a:t>
            </a:r>
            <a:r>
              <a:rPr lang="en-GB" sz="1400" dirty="0" smtClean="0"/>
              <a:t>, 2013, </a:t>
            </a:r>
            <a:r>
              <a:rPr lang="en-GB" sz="1400" dirty="0">
                <a:hlinkClick r:id="rId2"/>
              </a:rPr>
              <a:t>http://</a:t>
            </a:r>
            <a:r>
              <a:rPr lang="en-GB" sz="1400" dirty="0" smtClean="0">
                <a:hlinkClick r:id="rId2"/>
              </a:rPr>
              <a:t>isp.unu.edu/publications/scycle/files/ewaste-in-china.pdf</a:t>
            </a:r>
            <a:r>
              <a:rPr lang="en-GB" sz="1400" dirty="0" smtClean="0"/>
              <a:t> </a:t>
            </a:r>
            <a:r>
              <a:rPr lang="en-GB" sz="1100" dirty="0" smtClean="0"/>
              <a:t>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763714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Batteries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Adopted in 2006 (2006/66/EC)</a:t>
            </a:r>
          </a:p>
          <a:p>
            <a:r>
              <a:rPr lang="en-GB" dirty="0" smtClean="0"/>
              <a:t>Aims to minimise the negative impact of batteries &amp; accumulators</a:t>
            </a:r>
          </a:p>
          <a:p>
            <a:r>
              <a:rPr lang="en-GB" dirty="0" smtClean="0"/>
              <a:t>Applies to all batteries &amp; accumulators (with certain exceptions)</a:t>
            </a:r>
            <a:endParaRPr lang="en-GB" dirty="0"/>
          </a:p>
          <a:p>
            <a:r>
              <a:rPr lang="en-GB" dirty="0" smtClean="0"/>
              <a:t>Sets targets for collection and recycling activities</a:t>
            </a:r>
          </a:p>
          <a:p>
            <a:r>
              <a:rPr lang="en-GB" dirty="0" smtClean="0"/>
              <a:t>Transposed by:</a:t>
            </a:r>
          </a:p>
          <a:p>
            <a:pPr lvl="1"/>
            <a:r>
              <a:rPr lang="en-GB" dirty="0" smtClean="0"/>
              <a:t>The Waste Batteries and Accumulators Regulations 2009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5365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battery mountain?</a:t>
            </a:r>
            <a:endParaRPr lang="en-GB" dirty="0"/>
          </a:p>
        </p:txBody>
      </p:sp>
      <p:pic>
        <p:nvPicPr>
          <p:cNvPr id="2050" name="Picture 2" descr="battery recycl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1582863"/>
            <a:ext cx="6823364" cy="500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51014"/>
            <a:ext cx="57969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</a:t>
            </a:r>
            <a:r>
              <a:rPr lang="en-GB" sz="1400" dirty="0"/>
              <a:t>Resource Magazine, </a:t>
            </a:r>
            <a:r>
              <a:rPr lang="en-GB" sz="1400" dirty="0">
                <a:hlinkClick r:id="rId3"/>
              </a:rPr>
              <a:t>http://</a:t>
            </a:r>
            <a:r>
              <a:rPr lang="en-GB" sz="1400" dirty="0" smtClean="0">
                <a:hlinkClick r:id="rId3"/>
              </a:rPr>
              <a:t>resource.co/article/battery-mountain-6932</a:t>
            </a:r>
            <a:r>
              <a:rPr lang="en-GB" sz="1400" dirty="0" smtClean="0"/>
              <a:t>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2206900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Ecodesign</a:t>
            </a:r>
            <a:r>
              <a:rPr lang="en-GB" dirty="0" smtClean="0"/>
              <a:t> Directive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751675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Adopted in 2009, amended in 2015</a:t>
            </a:r>
          </a:p>
          <a:p>
            <a:r>
              <a:rPr lang="en-GB" dirty="0" smtClean="0"/>
              <a:t>Aims to improve the energy efficiency of products</a:t>
            </a:r>
          </a:p>
          <a:p>
            <a:pPr lvl="1"/>
            <a:r>
              <a:rPr lang="en-GB" dirty="0" smtClean="0"/>
              <a:t>E.g. household, commercial and industrial products</a:t>
            </a:r>
          </a:p>
          <a:p>
            <a:r>
              <a:rPr lang="en-GB" dirty="0" smtClean="0"/>
              <a:t>Will eliminate least performing products from the market</a:t>
            </a:r>
          </a:p>
          <a:p>
            <a:r>
              <a:rPr lang="en-GB" dirty="0" smtClean="0"/>
              <a:t>Sets framework for performance criteria</a:t>
            </a:r>
          </a:p>
          <a:p>
            <a:r>
              <a:rPr lang="en-GB" dirty="0" smtClean="0"/>
              <a:t>Works alongside the Energy Labelling Directive 2010</a:t>
            </a:r>
          </a:p>
          <a:p>
            <a:pPr lvl="1"/>
            <a:r>
              <a:rPr lang="en-GB" dirty="0" smtClean="0"/>
              <a:t>Extends energy labelling from consumer </a:t>
            </a:r>
            <a:r>
              <a:rPr lang="en-GB" dirty="0" smtClean="0">
                <a:sym typeface="Wingdings" panose="05000000000000000000" pitchFamily="2" charset="2"/>
              </a:rPr>
              <a:t> commercial / industrial products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Transposed by: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</a:t>
            </a:r>
            <a:r>
              <a:rPr lang="en-GB" dirty="0" err="1" smtClean="0">
                <a:sym typeface="Wingdings" panose="05000000000000000000" pitchFamily="2" charset="2"/>
              </a:rPr>
              <a:t>Ecodesign</a:t>
            </a:r>
            <a:r>
              <a:rPr lang="en-GB" dirty="0" smtClean="0">
                <a:sym typeface="Wingdings" panose="05000000000000000000" pitchFamily="2" charset="2"/>
              </a:rPr>
              <a:t> for Energy-Related Products Regulations 2010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4210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Ecodesign</a:t>
            </a:r>
            <a:r>
              <a:rPr lang="en-GB" dirty="0" smtClean="0"/>
              <a:t> of vacuum cleaners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8573723"/>
              </p:ext>
            </p:extLst>
          </p:nvPr>
        </p:nvGraphicFramePr>
        <p:xfrm>
          <a:off x="748144" y="1505269"/>
          <a:ext cx="7767207" cy="375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8965"/>
                <a:gridCol w="2867891"/>
                <a:gridCol w="2800351"/>
              </a:tblGrid>
              <a:tr h="370840">
                <a:tc row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Actor 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Responsibility from</a:t>
                      </a:r>
                      <a:r>
                        <a:rPr lang="en-GB" baseline="0" dirty="0" smtClean="0"/>
                        <a:t> date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01 Sept 2014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01 Sept 2017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Manufacturer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Annual energy</a:t>
                      </a:r>
                      <a:r>
                        <a:rPr lang="en-GB" baseline="0" dirty="0" smtClean="0"/>
                        <a:t> consumption limits (62 kWh/year)</a:t>
                      </a:r>
                    </a:p>
                    <a:p>
                      <a:pPr algn="ctr"/>
                      <a:r>
                        <a:rPr lang="en-GB" baseline="0" dirty="0" smtClean="0"/>
                        <a:t>Rated input power 1600W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Annual energy consumption limit</a:t>
                      </a:r>
                      <a:r>
                        <a:rPr lang="en-GB" baseline="0" dirty="0" smtClean="0"/>
                        <a:t> (43 kWh/year)</a:t>
                      </a:r>
                    </a:p>
                    <a:p>
                      <a:pPr algn="ctr"/>
                      <a:r>
                        <a:rPr lang="en-GB" baseline="0" dirty="0" smtClean="0"/>
                        <a:t>Rated input power 900W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Supplier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Energy label required (A-G)</a:t>
                      </a:r>
                    </a:p>
                    <a:p>
                      <a:pPr algn="ctr"/>
                      <a:r>
                        <a:rPr lang="en-GB" dirty="0" smtClean="0"/>
                        <a:t>Include</a:t>
                      </a:r>
                      <a:r>
                        <a:rPr lang="en-GB" baseline="0" dirty="0" smtClean="0"/>
                        <a:t> in promotional materials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Energy labels</a:t>
                      </a:r>
                      <a:r>
                        <a:rPr lang="en-GB" baseline="0" dirty="0" smtClean="0"/>
                        <a:t> to change (A+++ to D)</a:t>
                      </a:r>
                    </a:p>
                    <a:p>
                      <a:pPr algn="ctr"/>
                      <a:r>
                        <a:rPr lang="en-GB" baseline="0" dirty="0" smtClean="0"/>
                        <a:t>Available electronically as well as hard copy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Dealer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Include energy rating in promotional materials / advertisements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By Jan 2015 – include electronic label on distance selling via internet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0" y="5934670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Adapted from: </a:t>
            </a:r>
            <a:r>
              <a:rPr lang="en-GB" dirty="0">
                <a:hlinkClick r:id="rId2"/>
              </a:rPr>
              <a:t>http://www.eceee.org/ecodesign/products/vacuum_cleaners/Guidelines%20665%20666%202013%20Vacuum%20cleaners%20-%</a:t>
            </a:r>
            <a:r>
              <a:rPr lang="en-GB" dirty="0" smtClean="0">
                <a:hlinkClick r:id="rId2"/>
              </a:rPr>
              <a:t>20final.pdf</a:t>
            </a:r>
            <a:r>
              <a:rPr lang="en-GB" dirty="0" smtClean="0"/>
              <a:t>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1824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Could existing legislation have more impact?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0776716"/>
              </p:ext>
            </p:extLst>
          </p:nvPr>
        </p:nvGraphicFramePr>
        <p:xfrm>
          <a:off x="628649" y="1690689"/>
          <a:ext cx="7995805" cy="4699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327"/>
                <a:gridCol w="1786334"/>
                <a:gridCol w="1890262"/>
                <a:gridCol w="1709746"/>
                <a:gridCol w="2130136"/>
              </a:tblGrid>
              <a:tr h="741680">
                <a:tc rowSpan="3"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Potential 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 vert="vert27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Estimated net benefit by 2024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Estimated value of reusable</a:t>
                      </a: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 WEEE per year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Potential savings per</a:t>
                      </a: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 year by 2020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Estimated</a:t>
                      </a:r>
                      <a:r>
                        <a:rPr lang="en-GB" b="0" baseline="0" dirty="0" smtClean="0">
                          <a:solidFill>
                            <a:schemeClr val="tx1"/>
                          </a:solidFill>
                        </a:rPr>
                        <a:t> potential savings per year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74168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£470 - £2,805 million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£220 million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£5,000 million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£37 million</a:t>
                      </a:r>
                      <a:endParaRPr lang="en-GB" dirty="0"/>
                    </a:p>
                  </a:txBody>
                  <a:tcPr/>
                </a:tc>
              </a:tr>
              <a:tr h="148336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Extend landfill bans to key waste streams across the UK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Reusing &amp; remanufacturing</a:t>
                      </a:r>
                      <a:r>
                        <a:rPr lang="en-GB" baseline="0" dirty="0" smtClean="0"/>
                        <a:t> discarded, functional WEEE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Increasing the scope,</a:t>
                      </a:r>
                      <a:r>
                        <a:rPr lang="en-GB" baseline="0" dirty="0" smtClean="0"/>
                        <a:t> ambition &amp; speed of the eco-design directive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Capturing lost efficiency</a:t>
                      </a:r>
                      <a:r>
                        <a:rPr lang="en-GB" baseline="0" dirty="0" smtClean="0"/>
                        <a:t> savings with better market surveillance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 rowSpan="2">
                  <a:txBody>
                    <a:bodyPr/>
                    <a:lstStyle/>
                    <a:p>
                      <a:r>
                        <a:rPr lang="en-GB" b="1" dirty="0" smtClean="0"/>
                        <a:t>Current </a:t>
                      </a:r>
                      <a:endParaRPr lang="en-GB" b="1" dirty="0"/>
                    </a:p>
                  </a:txBody>
                  <a:tcPr vert="vert27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Landfill bans</a:t>
                      </a:r>
                      <a:endParaRPr lang="en-GB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WEEE</a:t>
                      </a:r>
                      <a:endParaRPr lang="en-GB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err="1" smtClean="0"/>
                        <a:t>Ecodesign</a:t>
                      </a:r>
                      <a:endParaRPr lang="en-GB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/>
                        <a:t>Market surveillance</a:t>
                      </a:r>
                      <a:endParaRPr lang="en-GB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111252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 vert="vert270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Bans on some products</a:t>
                      </a:r>
                      <a:r>
                        <a:rPr lang="en-GB" baseline="0" dirty="0" smtClean="0"/>
                        <a:t> / </a:t>
                      </a:r>
                      <a:r>
                        <a:rPr lang="en-GB" dirty="0" smtClean="0"/>
                        <a:t>waste streams in Scotland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23% of disposed WEEE is reusable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 process, but slow &amp; under resourced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Regulatory compliance</a:t>
                      </a:r>
                      <a:r>
                        <a:rPr lang="en-GB" baseline="0" dirty="0" smtClean="0"/>
                        <a:t> is not monitored adequately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488668"/>
            <a:ext cx="8910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Adapted from: The Green Alliance, </a:t>
            </a:r>
            <a:r>
              <a:rPr lang="en-GB" dirty="0" smtClean="0">
                <a:hlinkClick r:id="rId2"/>
              </a:rPr>
              <a:t>http://www.green-alliance.org.uk/designingoutwaste.php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39965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736</TotalTime>
  <Words>1388</Words>
  <Application>Microsoft Office PowerPoint</Application>
  <PresentationFormat>On-screen Show (4:3)</PresentationFormat>
  <Paragraphs>213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Wingdings</vt:lpstr>
      <vt:lpstr>Office Theme</vt:lpstr>
      <vt:lpstr>Waste regulation and legislation</vt:lpstr>
      <vt:lpstr>Aims </vt:lpstr>
      <vt:lpstr>Council Directive on Waste</vt:lpstr>
      <vt:lpstr>Council Directive on Waste</vt:lpstr>
      <vt:lpstr>Waste Framework Directive</vt:lpstr>
      <vt:lpstr>Polluter Pays Principle</vt:lpstr>
      <vt:lpstr>Transposing in the UK</vt:lpstr>
      <vt:lpstr>UK Government – waste hierarchy</vt:lpstr>
      <vt:lpstr>Transposing in the UK (contd)</vt:lpstr>
      <vt:lpstr>Question – what do you think?</vt:lpstr>
      <vt:lpstr>Transposing in the UK (contd)</vt:lpstr>
      <vt:lpstr>Landfill Directive</vt:lpstr>
      <vt:lpstr>PowerPoint Presentation</vt:lpstr>
      <vt:lpstr>PowerPoint Presentation</vt:lpstr>
      <vt:lpstr>Extended Producer Responsibility</vt:lpstr>
      <vt:lpstr>Extended Producer Responsibility</vt:lpstr>
      <vt:lpstr>Packaging and Packaging Waste Directive</vt:lpstr>
      <vt:lpstr>End of Life Vehicle Directive</vt:lpstr>
      <vt:lpstr>WEEE directive</vt:lpstr>
      <vt:lpstr>Informal e-waste treatment methods</vt:lpstr>
      <vt:lpstr>Batteries Directive</vt:lpstr>
      <vt:lpstr>A battery mountain?</vt:lpstr>
      <vt:lpstr>Ecodesign Directive</vt:lpstr>
      <vt:lpstr>Ecodesign of vacuum cleaners</vt:lpstr>
      <vt:lpstr>Could existing legislation have more impact?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regulation and legislation</dc:title>
  <dc:creator>Lara Hopkinson</dc:creator>
  <cp:lastModifiedBy>Lara Hopkinson</cp:lastModifiedBy>
  <cp:revision>10</cp:revision>
  <dcterms:created xsi:type="dcterms:W3CDTF">2015-11-26T08:58:53Z</dcterms:created>
  <dcterms:modified xsi:type="dcterms:W3CDTF">2018-01-25T13:12:37Z</dcterms:modified>
</cp:coreProperties>
</file>